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18"/>
  </p:notesMasterIdLst>
  <p:handoutMasterIdLst>
    <p:handoutMasterId r:id="rId19"/>
  </p:handoutMasterIdLst>
  <p:sldIdLst>
    <p:sldId id="256" r:id="rId2"/>
    <p:sldId id="322" r:id="rId3"/>
    <p:sldId id="323" r:id="rId4"/>
    <p:sldId id="324" r:id="rId5"/>
    <p:sldId id="325" r:id="rId6"/>
    <p:sldId id="326" r:id="rId7"/>
    <p:sldId id="327" r:id="rId8"/>
    <p:sldId id="328" r:id="rId9"/>
    <p:sldId id="329" r:id="rId10"/>
    <p:sldId id="330" r:id="rId11"/>
    <p:sldId id="331" r:id="rId12"/>
    <p:sldId id="332" r:id="rId13"/>
    <p:sldId id="333" r:id="rId14"/>
    <p:sldId id="334" r:id="rId15"/>
    <p:sldId id="335" r:id="rId16"/>
    <p:sldId id="336" r:id="rId17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0033CC"/>
    <a:srgbClr val="003366"/>
    <a:srgbClr val="CC0000"/>
    <a:srgbClr val="008000"/>
    <a:srgbClr val="FFFF00"/>
    <a:srgbClr val="FF6600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6" autoAdjust="0"/>
  </p:normalViewPr>
  <p:slideViewPr>
    <p:cSldViewPr>
      <p:cViewPr varScale="1">
        <p:scale>
          <a:sx n="74" d="100"/>
          <a:sy n="74" d="100"/>
        </p:scale>
        <p:origin x="-876" y="-102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4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3/1/2010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3/1/2010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C7E7C3-5520-4FDB-992C-75C4F7ED1F4F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66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D3757C-6D99-4704-B86E-00917D7615CF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3C2414-7031-4C91-9AF9-BA5E573BEA92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77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F9FE89-B4DE-4C37-BF8E-B0EB85317BD5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78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E5E5BE-FF42-404E-A25B-A517D939B806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79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1C1989-37F9-4149-A691-A9B2C692DA5A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67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B1E805-B755-4D3B-90A1-C6F3D0E94F41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AE776E-EF47-469B-A485-025FF76036F8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9E97A0-9015-4905-AE39-32742499258C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5A909F-1595-4CD5-BD01-61B84B3AF304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72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2D0908-A054-41BF-BE8E-4A1704BAA823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73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C8EFDE-C56A-4A3E-8FB1-A9A8DD4ECF6C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74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187727-362D-4615-B4CE-E95CB8E0D88D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75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Firewalls and IDS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Firewalls and IDS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33400" y="1600200"/>
            <a:ext cx="7772400" cy="4648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8D246-FD14-4236-93FB-F029D52E31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</a:t>
            </a:r>
            <a:r>
              <a:rPr lang="en-US" dirty="0" smtClean="0">
                <a:solidFill>
                  <a:srgbClr val="990033"/>
                </a:solidFill>
              </a:rPr>
              <a:t>Firewalls and IDS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Firewalls and IDS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2A9A-00E3-4430-906E-995E82810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Firewalls and IDS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8865F-D8BA-461E-B4C5-2BCB82877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Firewalls and IDS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A483E-2C16-4A7C-A450-A95C47757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Firewalls and IDS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E651F-B56D-48D2-A702-1FFE07FC7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Firewalls and IDS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4BAB6-FEBD-4F64-A6D7-C50E0F3E2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Firewalls and IDS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5B29D-399E-4EBE-B92E-E324310C2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Firewalls and IDS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8D4C7-A5ED-4B23-8CDE-2E50A8B2D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Advanced Computer Networks  Firewalls and IDS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9" r:id="rId12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158" y="1000108"/>
            <a:ext cx="8462993" cy="4714908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Firewalls</a:t>
            </a:r>
            <a:b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</a:t>
            </a:r>
            <a:b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Intrusion Detection Systems</a:t>
            </a: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781329" y="5929330"/>
            <a:ext cx="6005513" cy="571504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Advanced Computer Networks 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3"/>
          <p:cNvSpPr>
            <a:spLocks noGrp="1" noChangeArrowheads="1"/>
          </p:cNvSpPr>
          <p:nvPr>
            <p:ph type="title"/>
          </p:nvPr>
        </p:nvSpPr>
        <p:spPr>
          <a:xfrm>
            <a:off x="409575" y="-24"/>
            <a:ext cx="7772400" cy="1057297"/>
          </a:xfrm>
        </p:spPr>
        <p:txBody>
          <a:bodyPr/>
          <a:lstStyle/>
          <a:p>
            <a:r>
              <a:rPr lang="en-US" dirty="0" err="1" smtClean="0"/>
              <a:t>Stateful</a:t>
            </a:r>
            <a:r>
              <a:rPr lang="en-US" dirty="0" smtClean="0"/>
              <a:t> Packet Filtering</a:t>
            </a:r>
          </a:p>
        </p:txBody>
      </p:sp>
      <p:sp>
        <p:nvSpPr>
          <p:cNvPr id="137219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14282" y="1000108"/>
            <a:ext cx="8643998" cy="4592637"/>
          </a:xfrm>
        </p:spPr>
        <p:txBody>
          <a:bodyPr/>
          <a:lstStyle/>
          <a:p>
            <a:r>
              <a:rPr lang="en-US" sz="2400" dirty="0" smtClean="0"/>
              <a:t>stateless packet filter: heavy handed tool</a:t>
            </a:r>
          </a:p>
          <a:p>
            <a:pPr lvl="1"/>
            <a:r>
              <a:rPr lang="en-US" sz="2000" dirty="0" smtClean="0"/>
              <a:t>admits packets that “make no sense,” e.g., </a:t>
            </a:r>
            <a:r>
              <a:rPr lang="en-US" sz="2000" dirty="0" err="1" smtClean="0"/>
              <a:t>dest</a:t>
            </a:r>
            <a:r>
              <a:rPr lang="en-US" sz="2000" dirty="0" smtClean="0"/>
              <a:t> port = 80, ACK bit set, even though no TCP connection established:</a:t>
            </a:r>
          </a:p>
        </p:txBody>
      </p:sp>
      <p:graphicFrame>
        <p:nvGraphicFramePr>
          <p:cNvPr id="448794" name="Group 282"/>
          <p:cNvGraphicFramePr>
            <a:graphicFrameLocks noGrp="1"/>
          </p:cNvGraphicFramePr>
          <p:nvPr/>
        </p:nvGraphicFramePr>
        <p:xfrm>
          <a:off x="571472" y="2357430"/>
          <a:ext cx="7643813" cy="1267270"/>
        </p:xfrm>
        <a:graphic>
          <a:graphicData uri="http://schemas.openxmlformats.org/drawingml/2006/table">
            <a:tbl>
              <a:tblPr/>
              <a:tblGrid>
                <a:gridCol w="1114425"/>
                <a:gridCol w="1117600"/>
                <a:gridCol w="1206500"/>
                <a:gridCol w="1128713"/>
                <a:gridCol w="1012825"/>
                <a:gridCol w="1116012"/>
                <a:gridCol w="947738"/>
              </a:tblGrid>
              <a:tr h="1381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action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source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dest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protocol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source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port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dest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port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flag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bit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706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allow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outside of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222.22/16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222.22/16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TCP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&gt; 1023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ACK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7246" name="Rectangle 283"/>
          <p:cNvSpPr>
            <a:spLocks noChangeArrowheads="1"/>
          </p:cNvSpPr>
          <p:nvPr/>
        </p:nvSpPr>
        <p:spPr bwMode="auto">
          <a:xfrm>
            <a:off x="71406" y="3857628"/>
            <a:ext cx="9072626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Arial" pitchFamily="34" charset="0"/>
              <a:buChar char="•"/>
            </a:pPr>
            <a:r>
              <a:rPr lang="en-US" b="1" dirty="0" err="1">
                <a:solidFill>
                  <a:schemeClr val="accent2"/>
                </a:solidFill>
              </a:rPr>
              <a:t>stateful</a:t>
            </a:r>
            <a:r>
              <a:rPr lang="en-US" b="1" dirty="0">
                <a:solidFill>
                  <a:schemeClr val="accent2"/>
                </a:solidFill>
              </a:rPr>
              <a:t> packet filter: </a:t>
            </a:r>
            <a:r>
              <a:rPr lang="en-US" b="1" dirty="0"/>
              <a:t>track status of every TCP </a:t>
            </a:r>
            <a:r>
              <a:rPr lang="en-US" b="1" dirty="0" smtClean="0"/>
              <a:t>connection</a:t>
            </a:r>
          </a:p>
          <a:p>
            <a:pPr marL="800100" lvl="1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Courier New" pitchFamily="49" charset="0"/>
              <a:buChar char="o"/>
            </a:pPr>
            <a:r>
              <a:rPr lang="en-US" sz="2000" b="1" dirty="0" smtClean="0"/>
              <a:t>track </a:t>
            </a:r>
            <a:r>
              <a:rPr lang="en-US" sz="2000" b="1" dirty="0"/>
              <a:t>connection setup (SYN), teardown (FIN): can determine whether incoming, outgoing packets “makes </a:t>
            </a:r>
            <a:r>
              <a:rPr lang="en-US" sz="2000" b="1" dirty="0" smtClean="0"/>
              <a:t>sense”</a:t>
            </a:r>
          </a:p>
          <a:p>
            <a:pPr marL="800100" lvl="1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Courier New" pitchFamily="49" charset="0"/>
              <a:buChar char="o"/>
            </a:pPr>
            <a:r>
              <a:rPr lang="en-US" sz="2000" b="1" dirty="0" smtClean="0"/>
              <a:t>timeout </a:t>
            </a:r>
            <a:r>
              <a:rPr lang="en-US" sz="2000" b="1" dirty="0"/>
              <a:t>inactive connections at firewall: no longer admit </a:t>
            </a:r>
            <a:r>
              <a:rPr lang="en-US" sz="2000" b="1" dirty="0" smtClean="0"/>
              <a:t>packets.</a:t>
            </a:r>
            <a:endParaRPr lang="en-US" sz="2000" b="1" dirty="0"/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</a:t>
            </a:r>
            <a:r>
              <a:rPr lang="en-US" dirty="0" smtClean="0">
                <a:solidFill>
                  <a:srgbClr val="990033"/>
                </a:solidFill>
              </a:rPr>
              <a:t>Firewalls and IDS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9129" name="Group 73"/>
          <p:cNvGraphicFramePr>
            <a:graphicFrameLocks noGrp="1"/>
          </p:cNvGraphicFramePr>
          <p:nvPr>
            <p:ph type="tbl" idx="1"/>
          </p:nvPr>
        </p:nvGraphicFramePr>
        <p:xfrm>
          <a:off x="428596" y="2337453"/>
          <a:ext cx="8380412" cy="3734753"/>
        </p:xfrm>
        <a:graphic>
          <a:graphicData uri="http://schemas.openxmlformats.org/drawingml/2006/table">
            <a:tbl>
              <a:tblPr/>
              <a:tblGrid>
                <a:gridCol w="1173162"/>
                <a:gridCol w="1174750"/>
                <a:gridCol w="1270000"/>
                <a:gridCol w="835025"/>
                <a:gridCol w="1042988"/>
                <a:gridCol w="1055687"/>
                <a:gridCol w="914400"/>
                <a:gridCol w="91440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action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source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dest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proto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source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port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dest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port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flag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bit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check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conxion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allow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222.22/16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outside of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222.22/16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TCP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&gt; 1023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any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allow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outside of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222.22/16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222.22/16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TCP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&gt; 1023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ACK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x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allow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222.22/16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outside of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222.22/16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UDP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&gt; 1023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---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allow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outside of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222.22/16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222.22/16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UDP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&gt; 1023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----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x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deny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8307" name="Text Box 67"/>
          <p:cNvSpPr txBox="1">
            <a:spLocks noChangeArrowheads="1"/>
          </p:cNvSpPr>
          <p:nvPr/>
        </p:nvSpPr>
        <p:spPr bwMode="auto">
          <a:xfrm>
            <a:off x="1082675" y="13446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38308" name="Text Box 68"/>
          <p:cNvSpPr txBox="1">
            <a:spLocks noChangeArrowheads="1"/>
          </p:cNvSpPr>
          <p:nvPr/>
        </p:nvSpPr>
        <p:spPr bwMode="auto">
          <a:xfrm>
            <a:off x="1573213" y="598805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38310" name="Rectangle 71"/>
          <p:cNvSpPr>
            <a:spLocks noChangeArrowheads="1"/>
          </p:cNvSpPr>
          <p:nvPr/>
        </p:nvSpPr>
        <p:spPr bwMode="auto">
          <a:xfrm>
            <a:off x="631850" y="1214422"/>
            <a:ext cx="8012116" cy="459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</a:pPr>
            <a:r>
              <a:rPr lang="en-US" b="1" dirty="0"/>
              <a:t>ACL augmented to indicate need to check connection state table before admitting </a:t>
            </a:r>
            <a:r>
              <a:rPr lang="en-US" b="1" dirty="0" smtClean="0"/>
              <a:t>packet.</a:t>
            </a:r>
            <a:endParaRPr lang="en-US" b="1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title"/>
          </p:nvPr>
        </p:nvSpPr>
        <p:spPr>
          <a:xfrm>
            <a:off x="409575" y="-24"/>
            <a:ext cx="7772400" cy="1057297"/>
          </a:xfrm>
        </p:spPr>
        <p:txBody>
          <a:bodyPr/>
          <a:lstStyle/>
          <a:p>
            <a:r>
              <a:rPr lang="en-US" dirty="0" err="1" smtClean="0"/>
              <a:t>Stateful</a:t>
            </a:r>
            <a:r>
              <a:rPr lang="en-US" dirty="0" smtClean="0"/>
              <a:t> Packet Filtering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A8D246-FD14-4236-93FB-F029D52E312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10" name="Footer Placeholder 6"/>
          <p:cNvSpPr txBox="1">
            <a:spLocks/>
          </p:cNvSpPr>
          <p:nvPr/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cs typeface="Courier New" pitchFamily="49" charset="0"/>
              </a:rPr>
              <a:t>Advanced Computer Networks 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0033"/>
                </a:solidFill>
                <a:uLnTx/>
                <a:uFillTx/>
                <a:cs typeface="Courier New" pitchFamily="49" charset="0"/>
              </a:rPr>
              <a:t>Firewalls and IDS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990033"/>
              </a:solidFill>
              <a:uLnTx/>
              <a:uFillTx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71414"/>
            <a:ext cx="8785225" cy="792162"/>
          </a:xfrm>
        </p:spPr>
        <p:txBody>
          <a:bodyPr/>
          <a:lstStyle/>
          <a:p>
            <a:r>
              <a:rPr lang="en-US" dirty="0" smtClean="0"/>
              <a:t>Application Gateways</a:t>
            </a:r>
          </a:p>
        </p:txBody>
      </p:sp>
      <p:sp>
        <p:nvSpPr>
          <p:cNvPr id="1127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1406" y="1285860"/>
            <a:ext cx="5000660" cy="2357454"/>
          </a:xfrm>
        </p:spPr>
        <p:txBody>
          <a:bodyPr/>
          <a:lstStyle/>
          <a:p>
            <a:r>
              <a:rPr lang="en-US" sz="2400" dirty="0" smtClean="0"/>
              <a:t>F</a:t>
            </a:r>
            <a:r>
              <a:rPr lang="en-US" sz="2400" dirty="0" smtClean="0"/>
              <a:t>ilters </a:t>
            </a:r>
            <a:r>
              <a:rPr lang="en-US" sz="2400" dirty="0" smtClean="0"/>
              <a:t>packets on application data as well as on IP/TCP/UDP fields.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Example: </a:t>
            </a:r>
            <a:r>
              <a:rPr lang="en-US" sz="2400" dirty="0" smtClean="0"/>
              <a:t>A</a:t>
            </a:r>
            <a:r>
              <a:rPr lang="en-US" sz="2400" dirty="0" smtClean="0"/>
              <a:t>llow </a:t>
            </a:r>
            <a:r>
              <a:rPr lang="en-US" sz="2400" dirty="0" smtClean="0"/>
              <a:t>select internal users to telnet outside.</a:t>
            </a:r>
            <a:endParaRPr lang="en-US" sz="2000" dirty="0" smtClean="0"/>
          </a:p>
        </p:txBody>
      </p:sp>
      <p:sp>
        <p:nvSpPr>
          <p:cNvPr id="11274" name="Freeform 5"/>
          <p:cNvSpPr>
            <a:spLocks/>
          </p:cNvSpPr>
          <p:nvPr/>
        </p:nvSpPr>
        <p:spPr bwMode="auto">
          <a:xfrm>
            <a:off x="4829175" y="1511300"/>
            <a:ext cx="2974975" cy="2219325"/>
          </a:xfrm>
          <a:custGeom>
            <a:avLst/>
            <a:gdLst>
              <a:gd name="T0" fmla="*/ 37623 w 2135"/>
              <a:gd name="T1" fmla="*/ 870638 h 1662"/>
              <a:gd name="T2" fmla="*/ 146310 w 2135"/>
              <a:gd name="T3" fmla="*/ 101485 h 1662"/>
              <a:gd name="T4" fmla="*/ 915484 w 2135"/>
              <a:gd name="T5" fmla="*/ 261725 h 1662"/>
              <a:gd name="T6" fmla="*/ 1684658 w 2135"/>
              <a:gd name="T7" fmla="*/ 133533 h 1662"/>
              <a:gd name="T8" fmla="*/ 2788255 w 2135"/>
              <a:gd name="T9" fmla="*/ 542146 h 1662"/>
              <a:gd name="T10" fmla="*/ 2804976 w 2135"/>
              <a:gd name="T11" fmla="*/ 1527622 h 1662"/>
              <a:gd name="T12" fmla="*/ 2203014 w 2135"/>
              <a:gd name="T13" fmla="*/ 2136534 h 1662"/>
              <a:gd name="T14" fmla="*/ 1132859 w 2135"/>
              <a:gd name="T15" fmla="*/ 2024366 h 1662"/>
              <a:gd name="T16" fmla="*/ 698109 w 2135"/>
              <a:gd name="T17" fmla="*/ 1695874 h 1662"/>
              <a:gd name="T18" fmla="*/ 254998 w 2135"/>
              <a:gd name="T19" fmla="*/ 1423466 h 1662"/>
              <a:gd name="T20" fmla="*/ 37623 w 2135"/>
              <a:gd name="T21" fmla="*/ 870638 h 16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135"/>
              <a:gd name="T34" fmla="*/ 0 h 1662"/>
              <a:gd name="T35" fmla="*/ 2135 w 2135"/>
              <a:gd name="T36" fmla="*/ 1662 h 166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35" h="1662">
                <a:moveTo>
                  <a:pt x="27" y="652"/>
                </a:moveTo>
                <a:cubicBezTo>
                  <a:pt x="14" y="487"/>
                  <a:pt x="0" y="152"/>
                  <a:pt x="105" y="76"/>
                </a:cubicBezTo>
                <a:cubicBezTo>
                  <a:pt x="210" y="0"/>
                  <a:pt x="473" y="192"/>
                  <a:pt x="657" y="196"/>
                </a:cubicBezTo>
                <a:cubicBezTo>
                  <a:pt x="841" y="200"/>
                  <a:pt x="985" y="65"/>
                  <a:pt x="1209" y="100"/>
                </a:cubicBezTo>
                <a:cubicBezTo>
                  <a:pt x="1433" y="135"/>
                  <a:pt x="1867" y="232"/>
                  <a:pt x="2001" y="406"/>
                </a:cubicBezTo>
                <a:cubicBezTo>
                  <a:pt x="2135" y="580"/>
                  <a:pt x="2083" y="945"/>
                  <a:pt x="2013" y="1144"/>
                </a:cubicBezTo>
                <a:cubicBezTo>
                  <a:pt x="1943" y="1343"/>
                  <a:pt x="1781" y="1538"/>
                  <a:pt x="1581" y="1600"/>
                </a:cubicBezTo>
                <a:cubicBezTo>
                  <a:pt x="1381" y="1662"/>
                  <a:pt x="993" y="1571"/>
                  <a:pt x="813" y="1516"/>
                </a:cubicBezTo>
                <a:cubicBezTo>
                  <a:pt x="633" y="1461"/>
                  <a:pt x="606" y="1345"/>
                  <a:pt x="501" y="1270"/>
                </a:cubicBezTo>
                <a:cubicBezTo>
                  <a:pt x="396" y="1195"/>
                  <a:pt x="262" y="1169"/>
                  <a:pt x="183" y="1066"/>
                </a:cubicBezTo>
                <a:cubicBezTo>
                  <a:pt x="104" y="963"/>
                  <a:pt x="25" y="819"/>
                  <a:pt x="27" y="652"/>
                </a:cubicBezTo>
                <a:close/>
              </a:path>
            </a:pathLst>
          </a:custGeom>
          <a:solidFill>
            <a:srgbClr val="00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4943475" y="1868489"/>
          <a:ext cx="415925" cy="330200"/>
        </p:xfrm>
        <a:graphic>
          <a:graphicData uri="http://schemas.openxmlformats.org/presentationml/2006/ole">
            <p:oleObj spid="_x0000_s1026" name="Clip" r:id="rId4" imgW="1305000" imgH="1085760" progId="">
              <p:embed/>
            </p:oleObj>
          </a:graphicData>
        </a:graphic>
      </p:graphicFrame>
      <p:sp>
        <p:nvSpPr>
          <p:cNvPr id="11275" name="Line 7"/>
          <p:cNvSpPr>
            <a:spLocks noChangeShapeType="1"/>
          </p:cNvSpPr>
          <p:nvPr/>
        </p:nvSpPr>
        <p:spPr bwMode="auto">
          <a:xfrm flipV="1">
            <a:off x="5349875" y="2114551"/>
            <a:ext cx="73025" cy="79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4943475" y="2463801"/>
          <a:ext cx="415925" cy="330200"/>
        </p:xfrm>
        <a:graphic>
          <a:graphicData uri="http://schemas.openxmlformats.org/presentationml/2006/ole">
            <p:oleObj spid="_x0000_s1027" name="Clip" r:id="rId5" imgW="1305000" imgH="1085760" progId="">
              <p:embed/>
            </p:oleObj>
          </a:graphicData>
        </a:graphic>
      </p:graphicFrame>
      <p:sp>
        <p:nvSpPr>
          <p:cNvPr id="11276" name="Line 9"/>
          <p:cNvSpPr>
            <a:spLocks noChangeShapeType="1"/>
          </p:cNvSpPr>
          <p:nvPr/>
        </p:nvSpPr>
        <p:spPr bwMode="auto">
          <a:xfrm flipV="1">
            <a:off x="5349875" y="2714626"/>
            <a:ext cx="730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Line 10"/>
          <p:cNvSpPr>
            <a:spLocks noChangeShapeType="1"/>
          </p:cNvSpPr>
          <p:nvPr/>
        </p:nvSpPr>
        <p:spPr bwMode="auto">
          <a:xfrm>
            <a:off x="5416550" y="2112964"/>
            <a:ext cx="0" cy="600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5811838" y="2878139"/>
          <a:ext cx="417512" cy="331787"/>
        </p:xfrm>
        <a:graphic>
          <a:graphicData uri="http://schemas.openxmlformats.org/presentationml/2006/ole">
            <p:oleObj spid="_x0000_s1028" name="Clip" r:id="rId6" imgW="1305000" imgH="1085760" progId="">
              <p:embed/>
            </p:oleObj>
          </a:graphicData>
        </a:graphic>
      </p:graphicFrame>
      <p:graphicFrame>
        <p:nvGraphicFramePr>
          <p:cNvPr id="11269" name="Object 5"/>
          <p:cNvGraphicFramePr>
            <a:graphicFrameLocks noChangeAspect="1"/>
          </p:cNvGraphicFramePr>
          <p:nvPr/>
        </p:nvGraphicFramePr>
        <p:xfrm>
          <a:off x="5197475" y="2867026"/>
          <a:ext cx="415925" cy="330200"/>
        </p:xfrm>
        <a:graphic>
          <a:graphicData uri="http://schemas.openxmlformats.org/presentationml/2006/ole">
            <p:oleObj spid="_x0000_s1029" name="Clip" r:id="rId7" imgW="1305000" imgH="1085760" progId="">
              <p:embed/>
            </p:oleObj>
          </a:graphicData>
        </a:graphic>
      </p:graphicFrame>
      <p:sp>
        <p:nvSpPr>
          <p:cNvPr id="11278" name="Line 13"/>
          <p:cNvSpPr>
            <a:spLocks noChangeShapeType="1"/>
          </p:cNvSpPr>
          <p:nvPr/>
        </p:nvSpPr>
        <p:spPr bwMode="auto">
          <a:xfrm rot="-5400000">
            <a:off x="6036469" y="2853533"/>
            <a:ext cx="603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Line 14"/>
          <p:cNvSpPr>
            <a:spLocks noChangeShapeType="1"/>
          </p:cNvSpPr>
          <p:nvPr/>
        </p:nvSpPr>
        <p:spPr bwMode="auto">
          <a:xfrm rot="5400000" flipH="1">
            <a:off x="5410200" y="2844801"/>
            <a:ext cx="635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0" name="Line 15"/>
          <p:cNvSpPr>
            <a:spLocks noChangeShapeType="1"/>
          </p:cNvSpPr>
          <p:nvPr/>
        </p:nvSpPr>
        <p:spPr bwMode="auto">
          <a:xfrm rot="16200000" flipV="1">
            <a:off x="5757069" y="2505870"/>
            <a:ext cx="0" cy="627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1" name="Line 16"/>
          <p:cNvSpPr>
            <a:spLocks noChangeShapeType="1"/>
          </p:cNvSpPr>
          <p:nvPr/>
        </p:nvSpPr>
        <p:spPr bwMode="auto">
          <a:xfrm flipV="1">
            <a:off x="5422900" y="2444751"/>
            <a:ext cx="93663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Line 17"/>
          <p:cNvSpPr>
            <a:spLocks noChangeShapeType="1"/>
          </p:cNvSpPr>
          <p:nvPr/>
        </p:nvSpPr>
        <p:spPr bwMode="auto">
          <a:xfrm>
            <a:off x="5897563" y="2573339"/>
            <a:ext cx="430212" cy="303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3" name="Line 18"/>
          <p:cNvSpPr>
            <a:spLocks noChangeShapeType="1"/>
          </p:cNvSpPr>
          <p:nvPr/>
        </p:nvSpPr>
        <p:spPr bwMode="auto">
          <a:xfrm flipH="1">
            <a:off x="6819900" y="2487614"/>
            <a:ext cx="279400" cy="3921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4" name="Line 19"/>
          <p:cNvSpPr>
            <a:spLocks noChangeShapeType="1"/>
          </p:cNvSpPr>
          <p:nvPr/>
        </p:nvSpPr>
        <p:spPr bwMode="auto">
          <a:xfrm>
            <a:off x="6602413" y="2978151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6456363" y="1701801"/>
            <a:ext cx="303212" cy="571500"/>
            <a:chOff x="4180" y="783"/>
            <a:chExt cx="150" cy="307"/>
          </a:xfrm>
        </p:grpSpPr>
        <p:sp>
          <p:nvSpPr>
            <p:cNvPr id="11366" name="AutoShape 21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7" name="Rectangle 22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8" name="Rectangle 23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9" name="AutoShape 24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70" name="Line 25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71" name="Line 26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72" name="Rectangle 27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73" name="Rectangle 28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7386638" y="2836864"/>
            <a:ext cx="207962" cy="409575"/>
            <a:chOff x="4180" y="783"/>
            <a:chExt cx="150" cy="307"/>
          </a:xfrm>
        </p:grpSpPr>
        <p:sp>
          <p:nvSpPr>
            <p:cNvPr id="11358" name="AutoShape 30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9" name="Rectangle 31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0" name="Rectangle 32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1" name="AutoShape 33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2" name="Line 34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3" name="Line 35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4" name="Rectangle 36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5" name="Rectangle 37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87" name="Line 38"/>
          <p:cNvSpPr>
            <a:spLocks noChangeShapeType="1"/>
          </p:cNvSpPr>
          <p:nvPr/>
        </p:nvSpPr>
        <p:spPr bwMode="auto">
          <a:xfrm rot="5400000" flipH="1">
            <a:off x="6719887" y="2306639"/>
            <a:ext cx="225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8" name="Line 39"/>
          <p:cNvSpPr>
            <a:spLocks noChangeShapeType="1"/>
          </p:cNvSpPr>
          <p:nvPr/>
        </p:nvSpPr>
        <p:spPr bwMode="auto">
          <a:xfrm rot="-5400000">
            <a:off x="6754019" y="2155032"/>
            <a:ext cx="6350" cy="160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9" name="Line 40"/>
          <p:cNvSpPr>
            <a:spLocks noChangeShapeType="1"/>
          </p:cNvSpPr>
          <p:nvPr/>
        </p:nvSpPr>
        <p:spPr bwMode="auto">
          <a:xfrm rot="-5400000">
            <a:off x="6889750" y="2320926"/>
            <a:ext cx="0" cy="88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0" name="Line 41"/>
          <p:cNvSpPr>
            <a:spLocks noChangeShapeType="1"/>
          </p:cNvSpPr>
          <p:nvPr/>
        </p:nvSpPr>
        <p:spPr bwMode="auto">
          <a:xfrm flipH="1">
            <a:off x="7205663" y="1900239"/>
            <a:ext cx="266700" cy="360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7262813" y="1663701"/>
            <a:ext cx="501650" cy="233363"/>
            <a:chOff x="3600" y="219"/>
            <a:chExt cx="360" cy="175"/>
          </a:xfrm>
        </p:grpSpPr>
        <p:sp>
          <p:nvSpPr>
            <p:cNvPr id="11345" name="Oval 43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6" name="Line 44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7" name="Line 45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8" name="Rectangle 46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9" name="Oval 47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" name="Group 48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1355" name="Line 4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56" name="Line 5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57" name="Line 5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52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1352" name="Line 5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53" name="Line 5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54" name="Line 5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7" name="Group 56"/>
          <p:cNvGrpSpPr>
            <a:grpSpLocks/>
          </p:cNvGrpSpPr>
          <p:nvPr/>
        </p:nvGrpSpPr>
        <p:grpSpPr bwMode="auto">
          <a:xfrm>
            <a:off x="6929438" y="2247901"/>
            <a:ext cx="501650" cy="234950"/>
            <a:chOff x="3600" y="219"/>
            <a:chExt cx="360" cy="175"/>
          </a:xfrm>
        </p:grpSpPr>
        <p:sp>
          <p:nvSpPr>
            <p:cNvPr id="11332" name="Oval 57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3" name="Line 58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4" name="Line 59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5" name="Rectangle 60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6" name="Oval 61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" name="Group 62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1342" name="Line 6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3" name="Line 6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4" name="Line 6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" name="Group 66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1339" name="Line 6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0" name="Line 6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1" name="Line 6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0" name="Group 70"/>
          <p:cNvGrpSpPr>
            <a:grpSpLocks/>
          </p:cNvGrpSpPr>
          <p:nvPr/>
        </p:nvGrpSpPr>
        <p:grpSpPr bwMode="auto">
          <a:xfrm>
            <a:off x="6319838" y="2736851"/>
            <a:ext cx="500062" cy="233363"/>
            <a:chOff x="3600" y="219"/>
            <a:chExt cx="360" cy="175"/>
          </a:xfrm>
        </p:grpSpPr>
        <p:sp>
          <p:nvSpPr>
            <p:cNvPr id="11319" name="Oval 71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0" name="Line 72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1" name="Line 73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2" name="Rectangle 74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3" name="Oval 75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" name="Group 76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1329" name="Line 7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0" name="Line 7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1" name="Line 7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" name="Group 80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1326" name="Line 8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27" name="Line 8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28" name="Line 8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3" name="Group 84"/>
          <p:cNvGrpSpPr>
            <a:grpSpLocks/>
          </p:cNvGrpSpPr>
          <p:nvPr/>
        </p:nvGrpSpPr>
        <p:grpSpPr bwMode="auto">
          <a:xfrm>
            <a:off x="5516563" y="2360614"/>
            <a:ext cx="501650" cy="233362"/>
            <a:chOff x="3600" y="219"/>
            <a:chExt cx="360" cy="175"/>
          </a:xfrm>
        </p:grpSpPr>
        <p:sp>
          <p:nvSpPr>
            <p:cNvPr id="11306" name="Oval 8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7" name="Line 8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8" name="Line 8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9" name="Rectangle 88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0" name="Oval 8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" name="Group 90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1316" name="Line 9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7" name="Line 9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8" name="Line 9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" name="Group 94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1313" name="Line 9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4" name="Line 9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5" name="Line 9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1295" name="Line 98"/>
          <p:cNvSpPr>
            <a:spLocks noChangeShapeType="1"/>
          </p:cNvSpPr>
          <p:nvPr/>
        </p:nvSpPr>
        <p:spPr bwMode="auto">
          <a:xfrm>
            <a:off x="5745163" y="2616201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1270" name="Object 6"/>
          <p:cNvGraphicFramePr>
            <a:graphicFrameLocks noChangeAspect="1"/>
          </p:cNvGraphicFramePr>
          <p:nvPr/>
        </p:nvGraphicFramePr>
        <p:xfrm>
          <a:off x="6945313" y="3240089"/>
          <a:ext cx="417512" cy="331787"/>
        </p:xfrm>
        <a:graphic>
          <a:graphicData uri="http://schemas.openxmlformats.org/presentationml/2006/ole">
            <p:oleObj spid="_x0000_s1030" name="Clip" r:id="rId8" imgW="1305000" imgH="1085760" progId="">
              <p:embed/>
            </p:oleObj>
          </a:graphicData>
        </a:graphic>
      </p:graphicFrame>
      <p:graphicFrame>
        <p:nvGraphicFramePr>
          <p:cNvPr id="11271" name="Object 7"/>
          <p:cNvGraphicFramePr>
            <a:graphicFrameLocks noChangeAspect="1"/>
          </p:cNvGraphicFramePr>
          <p:nvPr/>
        </p:nvGraphicFramePr>
        <p:xfrm>
          <a:off x="6330950" y="3228976"/>
          <a:ext cx="415925" cy="330200"/>
        </p:xfrm>
        <a:graphic>
          <a:graphicData uri="http://schemas.openxmlformats.org/presentationml/2006/ole">
            <p:oleObj spid="_x0000_s1031" name="Clip" r:id="rId9" imgW="1305000" imgH="1085760" progId="">
              <p:embed/>
            </p:oleObj>
          </a:graphicData>
        </a:graphic>
      </p:graphicFrame>
      <p:sp>
        <p:nvSpPr>
          <p:cNvPr id="11296" name="Line 101"/>
          <p:cNvSpPr>
            <a:spLocks noChangeShapeType="1"/>
          </p:cNvSpPr>
          <p:nvPr/>
        </p:nvSpPr>
        <p:spPr bwMode="auto">
          <a:xfrm rot="-5400000">
            <a:off x="7169944" y="3215483"/>
            <a:ext cx="603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7" name="Line 102"/>
          <p:cNvSpPr>
            <a:spLocks noChangeShapeType="1"/>
          </p:cNvSpPr>
          <p:nvPr/>
        </p:nvSpPr>
        <p:spPr bwMode="auto">
          <a:xfrm rot="5400000" flipH="1">
            <a:off x="6543675" y="3206751"/>
            <a:ext cx="635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8" name="Line 103"/>
          <p:cNvSpPr>
            <a:spLocks noChangeShapeType="1"/>
          </p:cNvSpPr>
          <p:nvPr/>
        </p:nvSpPr>
        <p:spPr bwMode="auto">
          <a:xfrm rot="16200000" flipV="1">
            <a:off x="6890544" y="2867820"/>
            <a:ext cx="0" cy="627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9" name="Freeform 104"/>
          <p:cNvSpPr>
            <a:spLocks/>
          </p:cNvSpPr>
          <p:nvPr/>
        </p:nvSpPr>
        <p:spPr bwMode="auto">
          <a:xfrm>
            <a:off x="5429250" y="1746251"/>
            <a:ext cx="1009650" cy="228600"/>
          </a:xfrm>
          <a:custGeom>
            <a:avLst/>
            <a:gdLst>
              <a:gd name="T0" fmla="*/ 0 w 636"/>
              <a:gd name="T1" fmla="*/ 228600 h 144"/>
              <a:gd name="T2" fmla="*/ 1009650 w 636"/>
              <a:gd name="T3" fmla="*/ 180975 h 144"/>
              <a:gd name="T4" fmla="*/ 0 60000 65536"/>
              <a:gd name="T5" fmla="*/ 0 60000 65536"/>
              <a:gd name="T6" fmla="*/ 0 w 636"/>
              <a:gd name="T7" fmla="*/ 0 h 144"/>
              <a:gd name="T8" fmla="*/ 636 w 636"/>
              <a:gd name="T9" fmla="*/ 144 h 14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36" h="144">
                <a:moveTo>
                  <a:pt x="0" y="144"/>
                </a:moveTo>
                <a:cubicBezTo>
                  <a:pt x="180" y="6"/>
                  <a:pt x="450" y="0"/>
                  <a:pt x="636" y="114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00" name="Freeform 105"/>
          <p:cNvSpPr>
            <a:spLocks/>
          </p:cNvSpPr>
          <p:nvPr/>
        </p:nvSpPr>
        <p:spPr bwMode="auto">
          <a:xfrm>
            <a:off x="6781800" y="1355726"/>
            <a:ext cx="771525" cy="939800"/>
          </a:xfrm>
          <a:custGeom>
            <a:avLst/>
            <a:gdLst>
              <a:gd name="T0" fmla="*/ 0 w 486"/>
              <a:gd name="T1" fmla="*/ 781050 h 592"/>
              <a:gd name="T2" fmla="*/ 257175 w 486"/>
              <a:gd name="T3" fmla="*/ 809625 h 592"/>
              <a:gd name="T4" fmla="*/ 771525 w 486"/>
              <a:gd name="T5" fmla="*/ 0 h 592"/>
              <a:gd name="T6" fmla="*/ 0 60000 65536"/>
              <a:gd name="T7" fmla="*/ 0 60000 65536"/>
              <a:gd name="T8" fmla="*/ 0 60000 65536"/>
              <a:gd name="T9" fmla="*/ 0 w 486"/>
              <a:gd name="T10" fmla="*/ 0 h 592"/>
              <a:gd name="T11" fmla="*/ 486 w 486"/>
              <a:gd name="T12" fmla="*/ 592 h 5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6" h="592">
                <a:moveTo>
                  <a:pt x="0" y="492"/>
                </a:moveTo>
                <a:cubicBezTo>
                  <a:pt x="25" y="472"/>
                  <a:pt x="81" y="592"/>
                  <a:pt x="162" y="510"/>
                </a:cubicBezTo>
                <a:cubicBezTo>
                  <a:pt x="243" y="428"/>
                  <a:pt x="419" y="106"/>
                  <a:pt x="486" y="0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01" name="Text Box 106"/>
          <p:cNvSpPr txBox="1">
            <a:spLocks noChangeArrowheads="1"/>
          </p:cNvSpPr>
          <p:nvPr/>
        </p:nvSpPr>
        <p:spPr bwMode="auto">
          <a:xfrm>
            <a:off x="4946650" y="1322389"/>
            <a:ext cx="1549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host-to-gateway</a:t>
            </a:r>
          </a:p>
          <a:p>
            <a:r>
              <a:rPr lang="en-US" sz="1400"/>
              <a:t>telnet session</a:t>
            </a:r>
            <a:endParaRPr lang="en-US" sz="1800"/>
          </a:p>
        </p:txBody>
      </p:sp>
      <p:sp>
        <p:nvSpPr>
          <p:cNvPr id="11302" name="Text Box 107"/>
          <p:cNvSpPr txBox="1">
            <a:spLocks noChangeArrowheads="1"/>
          </p:cNvSpPr>
          <p:nvPr/>
        </p:nvSpPr>
        <p:spPr bwMode="auto">
          <a:xfrm>
            <a:off x="6813550" y="931864"/>
            <a:ext cx="18288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gateway-to-remote </a:t>
            </a:r>
          </a:p>
          <a:p>
            <a:r>
              <a:rPr lang="en-US" sz="1400"/>
              <a:t>host telnet session</a:t>
            </a:r>
            <a:endParaRPr lang="en-US" sz="1800"/>
          </a:p>
        </p:txBody>
      </p:sp>
      <p:sp>
        <p:nvSpPr>
          <p:cNvPr id="11303" name="Text Box 108"/>
          <p:cNvSpPr txBox="1">
            <a:spLocks noChangeArrowheads="1"/>
          </p:cNvSpPr>
          <p:nvPr/>
        </p:nvSpPr>
        <p:spPr bwMode="auto">
          <a:xfrm>
            <a:off x="5926138" y="2197101"/>
            <a:ext cx="936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application</a:t>
            </a:r>
          </a:p>
          <a:p>
            <a:r>
              <a:rPr lang="en-US" sz="1200"/>
              <a:t>gateway</a:t>
            </a:r>
            <a:endParaRPr lang="en-US" sz="1800"/>
          </a:p>
        </p:txBody>
      </p:sp>
      <p:sp>
        <p:nvSpPr>
          <p:cNvPr id="11304" name="Text Box 109"/>
          <p:cNvSpPr txBox="1">
            <a:spLocks noChangeArrowheads="1"/>
          </p:cNvSpPr>
          <p:nvPr/>
        </p:nvSpPr>
        <p:spPr bwMode="auto">
          <a:xfrm>
            <a:off x="7366000" y="2222501"/>
            <a:ext cx="13731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router and filter</a:t>
            </a:r>
            <a:endParaRPr lang="en-US" sz="1800"/>
          </a:p>
        </p:txBody>
      </p:sp>
      <p:sp>
        <p:nvSpPr>
          <p:cNvPr id="11305" name="Rectangle 110"/>
          <p:cNvSpPr>
            <a:spLocks noChangeArrowheads="1"/>
          </p:cNvSpPr>
          <p:nvPr/>
        </p:nvSpPr>
        <p:spPr bwMode="auto">
          <a:xfrm>
            <a:off x="285720" y="3786190"/>
            <a:ext cx="8358246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b="1" dirty="0">
                <a:solidFill>
                  <a:schemeClr val="accent2"/>
                </a:solidFill>
              </a:rPr>
              <a:t>1. </a:t>
            </a:r>
            <a:r>
              <a:rPr lang="en-US" b="1" dirty="0"/>
              <a:t>R</a:t>
            </a:r>
            <a:r>
              <a:rPr lang="en-US" b="1" dirty="0" smtClean="0"/>
              <a:t>equire </a:t>
            </a:r>
            <a:r>
              <a:rPr lang="en-US" b="1" dirty="0"/>
              <a:t>all telnet users to telnet through gateway.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b="1" dirty="0">
                <a:solidFill>
                  <a:schemeClr val="accent2"/>
                </a:solidFill>
              </a:rPr>
              <a:t>2. </a:t>
            </a:r>
            <a:r>
              <a:rPr lang="en-US" b="1" dirty="0"/>
              <a:t>F</a:t>
            </a:r>
            <a:r>
              <a:rPr lang="en-US" b="1" dirty="0" smtClean="0"/>
              <a:t>or </a:t>
            </a:r>
            <a:r>
              <a:rPr lang="en-US" b="1" dirty="0"/>
              <a:t>authorized users, gateway sets up telnet connection to </a:t>
            </a:r>
            <a:r>
              <a:rPr lang="en-US" b="1" dirty="0" err="1"/>
              <a:t>dest</a:t>
            </a:r>
            <a:r>
              <a:rPr lang="en-US" b="1" dirty="0"/>
              <a:t> host. Gateway relays data between 2 </a:t>
            </a:r>
            <a:r>
              <a:rPr lang="en-US" b="1" dirty="0" smtClean="0"/>
              <a:t>connections.</a:t>
            </a:r>
            <a:endParaRPr lang="en-US" b="1" dirty="0"/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b="1" dirty="0">
                <a:solidFill>
                  <a:schemeClr val="accent2"/>
                </a:solidFill>
              </a:rPr>
              <a:t>3. </a:t>
            </a:r>
            <a:r>
              <a:rPr lang="en-US" b="1" dirty="0"/>
              <a:t>R</a:t>
            </a:r>
            <a:r>
              <a:rPr lang="en-US" b="1" dirty="0" smtClean="0"/>
              <a:t>outer </a:t>
            </a:r>
            <a:r>
              <a:rPr lang="en-US" b="1" dirty="0"/>
              <a:t>filter blocks all telnet connections not originating from gateway.</a:t>
            </a:r>
          </a:p>
        </p:txBody>
      </p:sp>
      <p:sp>
        <p:nvSpPr>
          <p:cNvPr id="110" name="Slide Number Placeholder 10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111" name="Footer Placeholder 1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</a:t>
            </a:r>
            <a:r>
              <a:rPr lang="en-US" dirty="0" smtClean="0">
                <a:solidFill>
                  <a:srgbClr val="990033"/>
                </a:solidFill>
              </a:rPr>
              <a:t>  Firewalls and IDS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Limitations of Firewalls and Gateways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2113" y="1071546"/>
            <a:ext cx="3879850" cy="5214974"/>
          </a:xfrm>
        </p:spPr>
        <p:txBody>
          <a:bodyPr/>
          <a:lstStyle/>
          <a:p>
            <a:r>
              <a:rPr lang="en-US" sz="2400" dirty="0" smtClean="0">
                <a:solidFill>
                  <a:schemeClr val="accent2"/>
                </a:solidFill>
              </a:rPr>
              <a:t>IP Spoofing: </a:t>
            </a:r>
            <a:r>
              <a:rPr lang="en-US" sz="2400" dirty="0" smtClean="0"/>
              <a:t>router can’t know if data “really” comes from claimed source</a:t>
            </a:r>
          </a:p>
          <a:p>
            <a:r>
              <a:rPr lang="en-US" sz="2400" dirty="0" smtClean="0"/>
              <a:t>I</a:t>
            </a:r>
            <a:r>
              <a:rPr lang="en-US" sz="2400" dirty="0" smtClean="0"/>
              <a:t>f </a:t>
            </a:r>
            <a:r>
              <a:rPr lang="en-US" sz="2400" dirty="0" smtClean="0"/>
              <a:t>multiple app’s. need special treatment, each has own app. gateway.</a:t>
            </a:r>
          </a:p>
          <a:p>
            <a:r>
              <a:rPr lang="en-US" sz="2400" dirty="0" smtClean="0"/>
              <a:t>C</a:t>
            </a:r>
            <a:r>
              <a:rPr lang="en-US" sz="2400" dirty="0" smtClean="0"/>
              <a:t>lient </a:t>
            </a:r>
            <a:r>
              <a:rPr lang="en-US" sz="2400" dirty="0" smtClean="0"/>
              <a:t>software must know how to contact gateway.</a:t>
            </a:r>
          </a:p>
          <a:p>
            <a:pPr lvl="1"/>
            <a:r>
              <a:rPr lang="en-US" sz="2000" dirty="0" smtClean="0"/>
              <a:t>e.g., must set IP address of proxy in Web browser.</a:t>
            </a:r>
          </a:p>
        </p:txBody>
      </p:sp>
      <p:sp>
        <p:nvSpPr>
          <p:cNvPr id="1392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37088" y="1285860"/>
            <a:ext cx="3810000" cy="4648200"/>
          </a:xfrm>
        </p:spPr>
        <p:txBody>
          <a:bodyPr/>
          <a:lstStyle/>
          <a:p>
            <a:r>
              <a:rPr lang="en-US" sz="2400" dirty="0" smtClean="0"/>
              <a:t>F</a:t>
            </a:r>
            <a:r>
              <a:rPr lang="en-US" sz="2400" dirty="0" smtClean="0"/>
              <a:t>ilters </a:t>
            </a:r>
            <a:r>
              <a:rPr lang="en-US" sz="2400" dirty="0" smtClean="0"/>
              <a:t>often use all or nothing policy for UDP.</a:t>
            </a:r>
          </a:p>
          <a:p>
            <a:r>
              <a:rPr lang="en-US" sz="2400" dirty="0" smtClean="0"/>
              <a:t>T</a:t>
            </a:r>
            <a:r>
              <a:rPr lang="en-US" sz="2400" dirty="0" smtClean="0"/>
              <a:t>radeoff</a:t>
            </a:r>
            <a:r>
              <a:rPr lang="en-US" sz="2400" dirty="0" smtClean="0"/>
              <a:t>:  </a:t>
            </a:r>
            <a:r>
              <a:rPr lang="en-US" sz="2400" dirty="0" smtClean="0">
                <a:solidFill>
                  <a:schemeClr val="accent2"/>
                </a:solidFill>
              </a:rPr>
              <a:t>degree of communication with outside world, level of security</a:t>
            </a:r>
          </a:p>
          <a:p>
            <a:r>
              <a:rPr lang="en-US" sz="2400" dirty="0" smtClean="0"/>
              <a:t>M</a:t>
            </a:r>
            <a:r>
              <a:rPr lang="en-US" sz="2400" dirty="0" smtClean="0"/>
              <a:t>any </a:t>
            </a:r>
            <a:r>
              <a:rPr lang="en-US" sz="2400" dirty="0" smtClean="0"/>
              <a:t>highly protected sites still suffer from attacks.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</a:t>
            </a:r>
            <a:r>
              <a:rPr lang="en-US" dirty="0" smtClean="0">
                <a:solidFill>
                  <a:srgbClr val="990033"/>
                </a:solidFill>
              </a:rPr>
              <a:t>Firewalls and IDS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81" y="71414"/>
            <a:ext cx="8964613" cy="792162"/>
          </a:xfrm>
        </p:spPr>
        <p:txBody>
          <a:bodyPr/>
          <a:lstStyle/>
          <a:p>
            <a:r>
              <a:rPr lang="en-US" sz="4000" dirty="0" smtClean="0"/>
              <a:t>Intrusion Detection Systems (IDS)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273194"/>
            <a:ext cx="8431243" cy="4870450"/>
          </a:xfrm>
        </p:spPr>
        <p:txBody>
          <a:bodyPr/>
          <a:lstStyle/>
          <a:p>
            <a:r>
              <a:rPr lang="en-US" sz="2800" dirty="0" smtClean="0"/>
              <a:t>P</a:t>
            </a:r>
            <a:r>
              <a:rPr lang="en-US" sz="2800" dirty="0" smtClean="0"/>
              <a:t>acket </a:t>
            </a:r>
            <a:r>
              <a:rPr lang="en-US" sz="2800" dirty="0" smtClean="0"/>
              <a:t>filtering:</a:t>
            </a:r>
          </a:p>
          <a:p>
            <a:pPr lvl="1"/>
            <a:r>
              <a:rPr lang="en-US" dirty="0" smtClean="0"/>
              <a:t>operates on TCP/IP headers only</a:t>
            </a:r>
          </a:p>
          <a:p>
            <a:pPr lvl="1"/>
            <a:r>
              <a:rPr lang="en-US" dirty="0" smtClean="0"/>
              <a:t>no correlation check among sessions 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IDS: Intrusion Detection System</a:t>
            </a:r>
          </a:p>
          <a:p>
            <a:r>
              <a:rPr lang="en-US" sz="2400" dirty="0" smtClean="0">
                <a:solidFill>
                  <a:srgbClr val="0033CC"/>
                </a:solidFill>
              </a:rPr>
              <a:t>D</a:t>
            </a:r>
            <a:r>
              <a:rPr lang="en-US" sz="2400" dirty="0" smtClean="0">
                <a:solidFill>
                  <a:srgbClr val="0033CC"/>
                </a:solidFill>
              </a:rPr>
              <a:t>eep </a:t>
            </a:r>
            <a:r>
              <a:rPr lang="en-US" sz="2400" dirty="0" smtClean="0">
                <a:solidFill>
                  <a:srgbClr val="0033CC"/>
                </a:solidFill>
              </a:rPr>
              <a:t>packet inspection: </a:t>
            </a:r>
            <a:r>
              <a:rPr lang="en-US" sz="2400" dirty="0" smtClean="0"/>
              <a:t>look at packet contents (e.g., check character strings in packet against database of known virus, attack strings)</a:t>
            </a:r>
          </a:p>
          <a:p>
            <a:r>
              <a:rPr lang="en-US" sz="2400" dirty="0" smtClean="0">
                <a:solidFill>
                  <a:srgbClr val="0033CC"/>
                </a:solidFill>
              </a:rPr>
              <a:t>E</a:t>
            </a:r>
            <a:r>
              <a:rPr lang="en-US" sz="2400" dirty="0" smtClean="0">
                <a:solidFill>
                  <a:srgbClr val="0033CC"/>
                </a:solidFill>
              </a:rPr>
              <a:t>xamine </a:t>
            </a:r>
            <a:r>
              <a:rPr lang="en-US" sz="2400" dirty="0" smtClean="0">
                <a:solidFill>
                  <a:srgbClr val="0033CC"/>
                </a:solidFill>
              </a:rPr>
              <a:t>correlation </a:t>
            </a:r>
            <a:r>
              <a:rPr lang="en-US" sz="2400" dirty="0" smtClean="0"/>
              <a:t>among multiple packets</a:t>
            </a:r>
          </a:p>
          <a:p>
            <a:pPr lvl="2"/>
            <a:r>
              <a:rPr lang="en-US" dirty="0" smtClean="0"/>
              <a:t>port scanning</a:t>
            </a:r>
          </a:p>
          <a:p>
            <a:pPr lvl="2"/>
            <a:r>
              <a:rPr lang="en-US" dirty="0" smtClean="0"/>
              <a:t>network mapping</a:t>
            </a:r>
          </a:p>
          <a:p>
            <a:pPr lvl="2"/>
            <a:r>
              <a:rPr lang="en-US" dirty="0" err="1" smtClean="0"/>
              <a:t>DoS</a:t>
            </a:r>
            <a:r>
              <a:rPr lang="en-US" dirty="0" smtClean="0"/>
              <a:t> attack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</a:t>
            </a:r>
            <a:r>
              <a:rPr lang="en-US" smtClean="0">
                <a:solidFill>
                  <a:srgbClr val="990033"/>
                </a:solidFill>
              </a:rPr>
              <a:t>Firewalls and IDS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Freeform 2"/>
          <p:cNvSpPr>
            <a:spLocks/>
          </p:cNvSpPr>
          <p:nvPr/>
        </p:nvSpPr>
        <p:spPr bwMode="auto">
          <a:xfrm>
            <a:off x="5360988" y="3090881"/>
            <a:ext cx="3324225" cy="1131888"/>
          </a:xfrm>
          <a:custGeom>
            <a:avLst/>
            <a:gdLst>
              <a:gd name="T0" fmla="*/ 3168836 w 1198"/>
              <a:gd name="T1" fmla="*/ 4723 h 719"/>
              <a:gd name="T2" fmla="*/ 3096690 w 1198"/>
              <a:gd name="T3" fmla="*/ 0 h 719"/>
              <a:gd name="T4" fmla="*/ 3002347 w 1198"/>
              <a:gd name="T5" fmla="*/ 11020 h 719"/>
              <a:gd name="T6" fmla="*/ 2874706 w 1198"/>
              <a:gd name="T7" fmla="*/ 37782 h 719"/>
              <a:gd name="T8" fmla="*/ 2652720 w 1198"/>
              <a:gd name="T9" fmla="*/ 88158 h 719"/>
              <a:gd name="T10" fmla="*/ 2508430 w 1198"/>
              <a:gd name="T11" fmla="*/ 114920 h 719"/>
              <a:gd name="T12" fmla="*/ 2402987 w 1198"/>
              <a:gd name="T13" fmla="*/ 121217 h 719"/>
              <a:gd name="T14" fmla="*/ 2214300 w 1198"/>
              <a:gd name="T15" fmla="*/ 118069 h 719"/>
              <a:gd name="T16" fmla="*/ 1995090 w 1198"/>
              <a:gd name="T17" fmla="*/ 102326 h 719"/>
              <a:gd name="T18" fmla="*/ 1753681 w 1198"/>
              <a:gd name="T19" fmla="*/ 88158 h 719"/>
              <a:gd name="T20" fmla="*/ 1592742 w 1198"/>
              <a:gd name="T21" fmla="*/ 91307 h 719"/>
              <a:gd name="T22" fmla="*/ 1454002 w 1198"/>
              <a:gd name="T23" fmla="*/ 102326 h 719"/>
              <a:gd name="T24" fmla="*/ 1287513 w 1198"/>
              <a:gd name="T25" fmla="*/ 119643 h 719"/>
              <a:gd name="T26" fmla="*/ 1104375 w 1198"/>
              <a:gd name="T27" fmla="*/ 140109 h 719"/>
              <a:gd name="T28" fmla="*/ 760299 w 1198"/>
              <a:gd name="T29" fmla="*/ 184188 h 719"/>
              <a:gd name="T30" fmla="*/ 527214 w 1198"/>
              <a:gd name="T31" fmla="*/ 226692 h 719"/>
              <a:gd name="T32" fmla="*/ 363500 w 1198"/>
              <a:gd name="T33" fmla="*/ 266049 h 719"/>
              <a:gd name="T34" fmla="*/ 227535 w 1198"/>
              <a:gd name="T35" fmla="*/ 311702 h 719"/>
              <a:gd name="T36" fmla="*/ 130416 w 1198"/>
              <a:gd name="T37" fmla="*/ 365227 h 719"/>
              <a:gd name="T38" fmla="*/ 63821 w 1198"/>
              <a:gd name="T39" fmla="*/ 429771 h 719"/>
              <a:gd name="T40" fmla="*/ 22198 w 1198"/>
              <a:gd name="T41" fmla="*/ 508484 h 719"/>
              <a:gd name="T42" fmla="*/ 2775 w 1198"/>
              <a:gd name="T43" fmla="*/ 595068 h 719"/>
              <a:gd name="T44" fmla="*/ 0 w 1198"/>
              <a:gd name="T45" fmla="*/ 683226 h 719"/>
              <a:gd name="T46" fmla="*/ 16649 w 1198"/>
              <a:gd name="T47" fmla="*/ 769810 h 719"/>
              <a:gd name="T48" fmla="*/ 47172 w 1198"/>
              <a:gd name="T49" fmla="*/ 848523 h 719"/>
              <a:gd name="T50" fmla="*/ 91569 w 1198"/>
              <a:gd name="T51" fmla="*/ 916215 h 719"/>
              <a:gd name="T52" fmla="*/ 141515 w 1198"/>
              <a:gd name="T53" fmla="*/ 968166 h 719"/>
              <a:gd name="T54" fmla="*/ 213661 w 1198"/>
              <a:gd name="T55" fmla="*/ 1004374 h 719"/>
              <a:gd name="T56" fmla="*/ 305229 w 1198"/>
              <a:gd name="T57" fmla="*/ 1032710 h 719"/>
              <a:gd name="T58" fmla="*/ 441195 w 1198"/>
              <a:gd name="T59" fmla="*/ 1054750 h 719"/>
              <a:gd name="T60" fmla="*/ 688153 w 1198"/>
              <a:gd name="T61" fmla="*/ 1075215 h 719"/>
              <a:gd name="T62" fmla="*/ 948986 w 1198"/>
              <a:gd name="T63" fmla="*/ 1089383 h 719"/>
              <a:gd name="T64" fmla="*/ 1112700 w 1198"/>
              <a:gd name="T65" fmla="*/ 1101977 h 719"/>
              <a:gd name="T66" fmla="*/ 1365207 w 1198"/>
              <a:gd name="T67" fmla="*/ 1117720 h 719"/>
              <a:gd name="T68" fmla="*/ 1750906 w 1198"/>
              <a:gd name="T69" fmla="*/ 1128739 h 719"/>
              <a:gd name="T70" fmla="*/ 1964567 w 1198"/>
              <a:gd name="T71" fmla="*/ 1131888 h 719"/>
              <a:gd name="T72" fmla="*/ 2089433 w 1198"/>
              <a:gd name="T73" fmla="*/ 1131888 h 719"/>
              <a:gd name="T74" fmla="*/ 2194876 w 1198"/>
              <a:gd name="T75" fmla="*/ 1131888 h 719"/>
              <a:gd name="T76" fmla="*/ 2286445 w 1198"/>
              <a:gd name="T77" fmla="*/ 1130314 h 719"/>
              <a:gd name="T78" fmla="*/ 2430735 w 1198"/>
              <a:gd name="T79" fmla="*/ 1120868 h 719"/>
              <a:gd name="T80" fmla="*/ 2583350 w 1198"/>
              <a:gd name="T81" fmla="*/ 1101977 h 719"/>
              <a:gd name="T82" fmla="*/ 2710991 w 1198"/>
              <a:gd name="T83" fmla="*/ 1081512 h 719"/>
              <a:gd name="T84" fmla="*/ 2855282 w 1198"/>
              <a:gd name="T85" fmla="*/ 1057898 h 719"/>
              <a:gd name="T86" fmla="*/ 3041194 w 1198"/>
              <a:gd name="T87" fmla="*/ 1026413 h 719"/>
              <a:gd name="T88" fmla="*/ 3168836 w 1198"/>
              <a:gd name="T89" fmla="*/ 987057 h 719"/>
              <a:gd name="T90" fmla="*/ 3240981 w 1198"/>
              <a:gd name="T91" fmla="*/ 946126 h 719"/>
              <a:gd name="T92" fmla="*/ 3296477 w 1198"/>
              <a:gd name="T93" fmla="*/ 872136 h 719"/>
              <a:gd name="T94" fmla="*/ 3318675 w 1198"/>
              <a:gd name="T95" fmla="*/ 783978 h 719"/>
              <a:gd name="T96" fmla="*/ 3321450 w 1198"/>
              <a:gd name="T97" fmla="*/ 681652 h 719"/>
              <a:gd name="T98" fmla="*/ 3318675 w 1198"/>
              <a:gd name="T99" fmla="*/ 568305 h 719"/>
              <a:gd name="T100" fmla="*/ 3318675 w 1198"/>
              <a:gd name="T101" fmla="*/ 505335 h 719"/>
              <a:gd name="T102" fmla="*/ 3321450 w 1198"/>
              <a:gd name="T103" fmla="*/ 426623 h 719"/>
              <a:gd name="T104" fmla="*/ 3321450 w 1198"/>
              <a:gd name="T105" fmla="*/ 261326 h 719"/>
              <a:gd name="T106" fmla="*/ 3313126 w 1198"/>
              <a:gd name="T107" fmla="*/ 162148 h 719"/>
              <a:gd name="T108" fmla="*/ 3290927 w 1198"/>
              <a:gd name="T109" fmla="*/ 96029 h 719"/>
              <a:gd name="T110" fmla="*/ 3254855 w 1198"/>
              <a:gd name="T111" fmla="*/ 44079 h 719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1198"/>
              <a:gd name="T169" fmla="*/ 0 h 719"/>
              <a:gd name="T170" fmla="*/ 1198 w 1198"/>
              <a:gd name="T171" fmla="*/ 719 h 719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1198" h="719">
                <a:moveTo>
                  <a:pt x="1160" y="13"/>
                </a:moveTo>
                <a:lnTo>
                  <a:pt x="1154" y="9"/>
                </a:lnTo>
                <a:lnTo>
                  <a:pt x="1149" y="5"/>
                </a:lnTo>
                <a:lnTo>
                  <a:pt x="1142" y="3"/>
                </a:lnTo>
                <a:lnTo>
                  <a:pt x="1137" y="2"/>
                </a:lnTo>
                <a:lnTo>
                  <a:pt x="1130" y="0"/>
                </a:lnTo>
                <a:lnTo>
                  <a:pt x="1123" y="0"/>
                </a:lnTo>
                <a:lnTo>
                  <a:pt x="1116" y="0"/>
                </a:lnTo>
                <a:lnTo>
                  <a:pt x="1107" y="2"/>
                </a:lnTo>
                <a:lnTo>
                  <a:pt x="1099" y="3"/>
                </a:lnTo>
                <a:lnTo>
                  <a:pt x="1091" y="5"/>
                </a:lnTo>
                <a:lnTo>
                  <a:pt x="1082" y="7"/>
                </a:lnTo>
                <a:lnTo>
                  <a:pt x="1074" y="10"/>
                </a:lnTo>
                <a:lnTo>
                  <a:pt x="1064" y="13"/>
                </a:lnTo>
                <a:lnTo>
                  <a:pt x="1055" y="17"/>
                </a:lnTo>
                <a:lnTo>
                  <a:pt x="1036" y="24"/>
                </a:lnTo>
                <a:lnTo>
                  <a:pt x="1016" y="32"/>
                </a:lnTo>
                <a:lnTo>
                  <a:pt x="997" y="40"/>
                </a:lnTo>
                <a:lnTo>
                  <a:pt x="977" y="49"/>
                </a:lnTo>
                <a:lnTo>
                  <a:pt x="956" y="56"/>
                </a:lnTo>
                <a:lnTo>
                  <a:pt x="936" y="65"/>
                </a:lnTo>
                <a:lnTo>
                  <a:pt x="925" y="67"/>
                </a:lnTo>
                <a:lnTo>
                  <a:pt x="915" y="70"/>
                </a:lnTo>
                <a:lnTo>
                  <a:pt x="904" y="73"/>
                </a:lnTo>
                <a:lnTo>
                  <a:pt x="895" y="75"/>
                </a:lnTo>
                <a:lnTo>
                  <a:pt x="885" y="76"/>
                </a:lnTo>
                <a:lnTo>
                  <a:pt x="875" y="77"/>
                </a:lnTo>
                <a:lnTo>
                  <a:pt x="866" y="77"/>
                </a:lnTo>
                <a:lnTo>
                  <a:pt x="855" y="79"/>
                </a:lnTo>
                <a:lnTo>
                  <a:pt x="837" y="77"/>
                </a:lnTo>
                <a:lnTo>
                  <a:pt x="817" y="76"/>
                </a:lnTo>
                <a:lnTo>
                  <a:pt x="798" y="75"/>
                </a:lnTo>
                <a:lnTo>
                  <a:pt x="778" y="73"/>
                </a:lnTo>
                <a:lnTo>
                  <a:pt x="758" y="70"/>
                </a:lnTo>
                <a:lnTo>
                  <a:pt x="739" y="67"/>
                </a:lnTo>
                <a:lnTo>
                  <a:pt x="719" y="65"/>
                </a:lnTo>
                <a:lnTo>
                  <a:pt x="698" y="61"/>
                </a:lnTo>
                <a:lnTo>
                  <a:pt x="677" y="59"/>
                </a:lnTo>
                <a:lnTo>
                  <a:pt x="655" y="58"/>
                </a:lnTo>
                <a:lnTo>
                  <a:pt x="632" y="56"/>
                </a:lnTo>
                <a:lnTo>
                  <a:pt x="610" y="56"/>
                </a:lnTo>
                <a:lnTo>
                  <a:pt x="599" y="56"/>
                </a:lnTo>
                <a:lnTo>
                  <a:pt x="586" y="56"/>
                </a:lnTo>
                <a:lnTo>
                  <a:pt x="574" y="58"/>
                </a:lnTo>
                <a:lnTo>
                  <a:pt x="562" y="59"/>
                </a:lnTo>
                <a:lnTo>
                  <a:pt x="550" y="61"/>
                </a:lnTo>
                <a:lnTo>
                  <a:pt x="537" y="63"/>
                </a:lnTo>
                <a:lnTo>
                  <a:pt x="524" y="65"/>
                </a:lnTo>
                <a:lnTo>
                  <a:pt x="510" y="68"/>
                </a:lnTo>
                <a:lnTo>
                  <a:pt x="495" y="70"/>
                </a:lnTo>
                <a:lnTo>
                  <a:pt x="480" y="73"/>
                </a:lnTo>
                <a:lnTo>
                  <a:pt x="464" y="76"/>
                </a:lnTo>
                <a:lnTo>
                  <a:pt x="448" y="79"/>
                </a:lnTo>
                <a:lnTo>
                  <a:pt x="432" y="82"/>
                </a:lnTo>
                <a:lnTo>
                  <a:pt x="415" y="86"/>
                </a:lnTo>
                <a:lnTo>
                  <a:pt x="398" y="89"/>
                </a:lnTo>
                <a:lnTo>
                  <a:pt x="380" y="93"/>
                </a:lnTo>
                <a:lnTo>
                  <a:pt x="345" y="100"/>
                </a:lnTo>
                <a:lnTo>
                  <a:pt x="310" y="108"/>
                </a:lnTo>
                <a:lnTo>
                  <a:pt x="274" y="117"/>
                </a:lnTo>
                <a:lnTo>
                  <a:pt x="240" y="128"/>
                </a:lnTo>
                <a:lnTo>
                  <a:pt x="223" y="132"/>
                </a:lnTo>
                <a:lnTo>
                  <a:pt x="206" y="138"/>
                </a:lnTo>
                <a:lnTo>
                  <a:pt x="190" y="144"/>
                </a:lnTo>
                <a:lnTo>
                  <a:pt x="175" y="150"/>
                </a:lnTo>
                <a:lnTo>
                  <a:pt x="159" y="156"/>
                </a:lnTo>
                <a:lnTo>
                  <a:pt x="145" y="163"/>
                </a:lnTo>
                <a:lnTo>
                  <a:pt x="131" y="169"/>
                </a:lnTo>
                <a:lnTo>
                  <a:pt x="117" y="176"/>
                </a:lnTo>
                <a:lnTo>
                  <a:pt x="104" y="183"/>
                </a:lnTo>
                <a:lnTo>
                  <a:pt x="92" y="191"/>
                </a:lnTo>
                <a:lnTo>
                  <a:pt x="82" y="198"/>
                </a:lnTo>
                <a:lnTo>
                  <a:pt x="71" y="206"/>
                </a:lnTo>
                <a:lnTo>
                  <a:pt x="62" y="214"/>
                </a:lnTo>
                <a:lnTo>
                  <a:pt x="54" y="222"/>
                </a:lnTo>
                <a:lnTo>
                  <a:pt x="47" y="232"/>
                </a:lnTo>
                <a:lnTo>
                  <a:pt x="40" y="241"/>
                </a:lnTo>
                <a:lnTo>
                  <a:pt x="34" y="250"/>
                </a:lnTo>
                <a:lnTo>
                  <a:pt x="28" y="262"/>
                </a:lnTo>
                <a:lnTo>
                  <a:pt x="23" y="273"/>
                </a:lnTo>
                <a:lnTo>
                  <a:pt x="19" y="284"/>
                </a:lnTo>
                <a:lnTo>
                  <a:pt x="14" y="297"/>
                </a:lnTo>
                <a:lnTo>
                  <a:pt x="10" y="310"/>
                </a:lnTo>
                <a:lnTo>
                  <a:pt x="8" y="323"/>
                </a:lnTo>
                <a:lnTo>
                  <a:pt x="6" y="336"/>
                </a:lnTo>
                <a:lnTo>
                  <a:pt x="3" y="350"/>
                </a:lnTo>
                <a:lnTo>
                  <a:pt x="2" y="364"/>
                </a:lnTo>
                <a:lnTo>
                  <a:pt x="1" y="378"/>
                </a:lnTo>
                <a:lnTo>
                  <a:pt x="0" y="391"/>
                </a:lnTo>
                <a:lnTo>
                  <a:pt x="0" y="406"/>
                </a:lnTo>
                <a:lnTo>
                  <a:pt x="0" y="420"/>
                </a:lnTo>
                <a:lnTo>
                  <a:pt x="0" y="434"/>
                </a:lnTo>
                <a:lnTo>
                  <a:pt x="1" y="448"/>
                </a:lnTo>
                <a:lnTo>
                  <a:pt x="2" y="461"/>
                </a:lnTo>
                <a:lnTo>
                  <a:pt x="5" y="475"/>
                </a:lnTo>
                <a:lnTo>
                  <a:pt x="6" y="489"/>
                </a:lnTo>
                <a:lnTo>
                  <a:pt x="8" y="502"/>
                </a:lnTo>
                <a:lnTo>
                  <a:pt x="12" y="514"/>
                </a:lnTo>
                <a:lnTo>
                  <a:pt x="14" y="526"/>
                </a:lnTo>
                <a:lnTo>
                  <a:pt x="17" y="539"/>
                </a:lnTo>
                <a:lnTo>
                  <a:pt x="21" y="551"/>
                </a:lnTo>
                <a:lnTo>
                  <a:pt x="24" y="561"/>
                </a:lnTo>
                <a:lnTo>
                  <a:pt x="28" y="572"/>
                </a:lnTo>
                <a:lnTo>
                  <a:pt x="33" y="582"/>
                </a:lnTo>
                <a:lnTo>
                  <a:pt x="37" y="590"/>
                </a:lnTo>
                <a:lnTo>
                  <a:pt x="42" y="600"/>
                </a:lnTo>
                <a:lnTo>
                  <a:pt x="47" y="607"/>
                </a:lnTo>
                <a:lnTo>
                  <a:pt x="51" y="615"/>
                </a:lnTo>
                <a:lnTo>
                  <a:pt x="57" y="621"/>
                </a:lnTo>
                <a:lnTo>
                  <a:pt x="63" y="627"/>
                </a:lnTo>
                <a:lnTo>
                  <a:pt x="70" y="632"/>
                </a:lnTo>
                <a:lnTo>
                  <a:pt x="77" y="638"/>
                </a:lnTo>
                <a:lnTo>
                  <a:pt x="85" y="643"/>
                </a:lnTo>
                <a:lnTo>
                  <a:pt x="92" y="648"/>
                </a:lnTo>
                <a:lnTo>
                  <a:pt x="101" y="651"/>
                </a:lnTo>
                <a:lnTo>
                  <a:pt x="110" y="656"/>
                </a:lnTo>
                <a:lnTo>
                  <a:pt x="119" y="659"/>
                </a:lnTo>
                <a:lnTo>
                  <a:pt x="128" y="662"/>
                </a:lnTo>
                <a:lnTo>
                  <a:pt x="138" y="665"/>
                </a:lnTo>
                <a:lnTo>
                  <a:pt x="159" y="670"/>
                </a:lnTo>
                <a:lnTo>
                  <a:pt x="180" y="673"/>
                </a:lnTo>
                <a:lnTo>
                  <a:pt x="202" y="677"/>
                </a:lnTo>
                <a:lnTo>
                  <a:pt x="225" y="680"/>
                </a:lnTo>
                <a:lnTo>
                  <a:pt x="248" y="683"/>
                </a:lnTo>
                <a:lnTo>
                  <a:pt x="272" y="685"/>
                </a:lnTo>
                <a:lnTo>
                  <a:pt x="295" y="686"/>
                </a:lnTo>
                <a:lnTo>
                  <a:pt x="319" y="689"/>
                </a:lnTo>
                <a:lnTo>
                  <a:pt x="342" y="692"/>
                </a:lnTo>
                <a:lnTo>
                  <a:pt x="365" y="696"/>
                </a:lnTo>
                <a:lnTo>
                  <a:pt x="377" y="697"/>
                </a:lnTo>
                <a:lnTo>
                  <a:pt x="389" y="698"/>
                </a:lnTo>
                <a:lnTo>
                  <a:pt x="401" y="700"/>
                </a:lnTo>
                <a:lnTo>
                  <a:pt x="413" y="701"/>
                </a:lnTo>
                <a:lnTo>
                  <a:pt x="439" y="704"/>
                </a:lnTo>
                <a:lnTo>
                  <a:pt x="466" y="707"/>
                </a:lnTo>
                <a:lnTo>
                  <a:pt x="492" y="710"/>
                </a:lnTo>
                <a:lnTo>
                  <a:pt x="520" y="711"/>
                </a:lnTo>
                <a:lnTo>
                  <a:pt x="576" y="714"/>
                </a:lnTo>
                <a:lnTo>
                  <a:pt x="604" y="715"/>
                </a:lnTo>
                <a:lnTo>
                  <a:pt x="631" y="717"/>
                </a:lnTo>
                <a:lnTo>
                  <a:pt x="658" y="718"/>
                </a:lnTo>
                <a:lnTo>
                  <a:pt x="684" y="719"/>
                </a:lnTo>
                <a:lnTo>
                  <a:pt x="695" y="719"/>
                </a:lnTo>
                <a:lnTo>
                  <a:pt x="708" y="719"/>
                </a:lnTo>
                <a:lnTo>
                  <a:pt x="720" y="719"/>
                </a:lnTo>
                <a:lnTo>
                  <a:pt x="732" y="719"/>
                </a:lnTo>
                <a:lnTo>
                  <a:pt x="742" y="719"/>
                </a:lnTo>
                <a:lnTo>
                  <a:pt x="753" y="719"/>
                </a:lnTo>
                <a:lnTo>
                  <a:pt x="763" y="719"/>
                </a:lnTo>
                <a:lnTo>
                  <a:pt x="773" y="719"/>
                </a:lnTo>
                <a:lnTo>
                  <a:pt x="782" y="719"/>
                </a:lnTo>
                <a:lnTo>
                  <a:pt x="791" y="719"/>
                </a:lnTo>
                <a:lnTo>
                  <a:pt x="801" y="719"/>
                </a:lnTo>
                <a:lnTo>
                  <a:pt x="809" y="718"/>
                </a:lnTo>
                <a:lnTo>
                  <a:pt x="816" y="718"/>
                </a:lnTo>
                <a:lnTo>
                  <a:pt x="824" y="718"/>
                </a:lnTo>
                <a:lnTo>
                  <a:pt x="839" y="717"/>
                </a:lnTo>
                <a:lnTo>
                  <a:pt x="852" y="715"/>
                </a:lnTo>
                <a:lnTo>
                  <a:pt x="865" y="713"/>
                </a:lnTo>
                <a:lnTo>
                  <a:pt x="876" y="712"/>
                </a:lnTo>
                <a:lnTo>
                  <a:pt x="888" y="710"/>
                </a:lnTo>
                <a:lnTo>
                  <a:pt x="900" y="707"/>
                </a:lnTo>
                <a:lnTo>
                  <a:pt x="910" y="705"/>
                </a:lnTo>
                <a:lnTo>
                  <a:pt x="931" y="700"/>
                </a:lnTo>
                <a:lnTo>
                  <a:pt x="943" y="697"/>
                </a:lnTo>
                <a:lnTo>
                  <a:pt x="953" y="693"/>
                </a:lnTo>
                <a:lnTo>
                  <a:pt x="965" y="691"/>
                </a:lnTo>
                <a:lnTo>
                  <a:pt x="977" y="687"/>
                </a:lnTo>
                <a:lnTo>
                  <a:pt x="990" y="683"/>
                </a:lnTo>
                <a:lnTo>
                  <a:pt x="1002" y="679"/>
                </a:lnTo>
                <a:lnTo>
                  <a:pt x="1015" y="676"/>
                </a:lnTo>
                <a:lnTo>
                  <a:pt x="1029" y="672"/>
                </a:lnTo>
                <a:lnTo>
                  <a:pt x="1056" y="665"/>
                </a:lnTo>
                <a:lnTo>
                  <a:pt x="1070" y="662"/>
                </a:lnTo>
                <a:lnTo>
                  <a:pt x="1083" y="657"/>
                </a:lnTo>
                <a:lnTo>
                  <a:pt x="1096" y="652"/>
                </a:lnTo>
                <a:lnTo>
                  <a:pt x="1109" y="647"/>
                </a:lnTo>
                <a:lnTo>
                  <a:pt x="1120" y="641"/>
                </a:lnTo>
                <a:lnTo>
                  <a:pt x="1132" y="635"/>
                </a:lnTo>
                <a:lnTo>
                  <a:pt x="1142" y="627"/>
                </a:lnTo>
                <a:lnTo>
                  <a:pt x="1152" y="620"/>
                </a:lnTo>
                <a:lnTo>
                  <a:pt x="1160" y="610"/>
                </a:lnTo>
                <a:lnTo>
                  <a:pt x="1165" y="606"/>
                </a:lnTo>
                <a:lnTo>
                  <a:pt x="1168" y="601"/>
                </a:lnTo>
                <a:lnTo>
                  <a:pt x="1174" y="590"/>
                </a:lnTo>
                <a:lnTo>
                  <a:pt x="1180" y="579"/>
                </a:lnTo>
                <a:lnTo>
                  <a:pt x="1184" y="567"/>
                </a:lnTo>
                <a:lnTo>
                  <a:pt x="1188" y="554"/>
                </a:lnTo>
                <a:lnTo>
                  <a:pt x="1191" y="541"/>
                </a:lnTo>
                <a:lnTo>
                  <a:pt x="1194" y="527"/>
                </a:lnTo>
                <a:lnTo>
                  <a:pt x="1195" y="513"/>
                </a:lnTo>
                <a:lnTo>
                  <a:pt x="1196" y="498"/>
                </a:lnTo>
                <a:lnTo>
                  <a:pt x="1197" y="483"/>
                </a:lnTo>
                <a:lnTo>
                  <a:pt x="1197" y="467"/>
                </a:lnTo>
                <a:lnTo>
                  <a:pt x="1197" y="450"/>
                </a:lnTo>
                <a:lnTo>
                  <a:pt x="1197" y="433"/>
                </a:lnTo>
                <a:lnTo>
                  <a:pt x="1197" y="415"/>
                </a:lnTo>
                <a:lnTo>
                  <a:pt x="1197" y="398"/>
                </a:lnTo>
                <a:lnTo>
                  <a:pt x="1197" y="380"/>
                </a:lnTo>
                <a:lnTo>
                  <a:pt x="1196" y="361"/>
                </a:lnTo>
                <a:lnTo>
                  <a:pt x="1196" y="352"/>
                </a:lnTo>
                <a:lnTo>
                  <a:pt x="1196" y="343"/>
                </a:lnTo>
                <a:lnTo>
                  <a:pt x="1196" y="331"/>
                </a:lnTo>
                <a:lnTo>
                  <a:pt x="1196" y="321"/>
                </a:lnTo>
                <a:lnTo>
                  <a:pt x="1197" y="309"/>
                </a:lnTo>
                <a:lnTo>
                  <a:pt x="1197" y="297"/>
                </a:lnTo>
                <a:lnTo>
                  <a:pt x="1197" y="284"/>
                </a:lnTo>
                <a:lnTo>
                  <a:pt x="1197" y="271"/>
                </a:lnTo>
                <a:lnTo>
                  <a:pt x="1198" y="246"/>
                </a:lnTo>
                <a:lnTo>
                  <a:pt x="1198" y="219"/>
                </a:lnTo>
                <a:lnTo>
                  <a:pt x="1198" y="192"/>
                </a:lnTo>
                <a:lnTo>
                  <a:pt x="1197" y="166"/>
                </a:lnTo>
                <a:lnTo>
                  <a:pt x="1196" y="141"/>
                </a:lnTo>
                <a:lnTo>
                  <a:pt x="1196" y="128"/>
                </a:lnTo>
                <a:lnTo>
                  <a:pt x="1195" y="116"/>
                </a:lnTo>
                <a:lnTo>
                  <a:pt x="1194" y="103"/>
                </a:lnTo>
                <a:lnTo>
                  <a:pt x="1191" y="93"/>
                </a:lnTo>
                <a:lnTo>
                  <a:pt x="1190" y="81"/>
                </a:lnTo>
                <a:lnTo>
                  <a:pt x="1188" y="70"/>
                </a:lnTo>
                <a:lnTo>
                  <a:pt x="1186" y="61"/>
                </a:lnTo>
                <a:lnTo>
                  <a:pt x="1183" y="52"/>
                </a:lnTo>
                <a:lnTo>
                  <a:pt x="1180" y="44"/>
                </a:lnTo>
                <a:lnTo>
                  <a:pt x="1176" y="35"/>
                </a:lnTo>
                <a:lnTo>
                  <a:pt x="1173" y="28"/>
                </a:lnTo>
                <a:lnTo>
                  <a:pt x="1169" y="23"/>
                </a:lnTo>
                <a:lnTo>
                  <a:pt x="1165" y="17"/>
                </a:lnTo>
                <a:lnTo>
                  <a:pt x="1160" y="13"/>
                </a:lnTo>
                <a:close/>
              </a:path>
            </a:pathLst>
          </a:custGeom>
          <a:solidFill>
            <a:srgbClr val="CC99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15" name="Freeform 3"/>
          <p:cNvSpPr>
            <a:spLocks/>
          </p:cNvSpPr>
          <p:nvPr/>
        </p:nvSpPr>
        <p:spPr bwMode="auto">
          <a:xfrm>
            <a:off x="987425" y="2538431"/>
            <a:ext cx="2916238" cy="2033588"/>
          </a:xfrm>
          <a:custGeom>
            <a:avLst/>
            <a:gdLst>
              <a:gd name="T0" fmla="*/ 134300 w 1672"/>
              <a:gd name="T1" fmla="*/ 6244 h 977"/>
              <a:gd name="T2" fmla="*/ 221508 w 1672"/>
              <a:gd name="T3" fmla="*/ 2081 h 977"/>
              <a:gd name="T4" fmla="*/ 326158 w 1672"/>
              <a:gd name="T5" fmla="*/ 35385 h 977"/>
              <a:gd name="T6" fmla="*/ 490109 w 1672"/>
              <a:gd name="T7" fmla="*/ 112399 h 977"/>
              <a:gd name="T8" fmla="*/ 662781 w 1672"/>
              <a:gd name="T9" fmla="*/ 187332 h 977"/>
              <a:gd name="T10" fmla="*/ 786617 w 1672"/>
              <a:gd name="T11" fmla="*/ 216472 h 977"/>
              <a:gd name="T12" fmla="*/ 903476 w 1672"/>
              <a:gd name="T13" fmla="*/ 216472 h 977"/>
              <a:gd name="T14" fmla="*/ 1118008 w 1672"/>
              <a:gd name="T15" fmla="*/ 187332 h 977"/>
              <a:gd name="T16" fmla="*/ 1349981 w 1672"/>
              <a:gd name="T17" fmla="*/ 158191 h 977"/>
              <a:gd name="T18" fmla="*/ 1487770 w 1672"/>
              <a:gd name="T19" fmla="*/ 158191 h 977"/>
              <a:gd name="T20" fmla="*/ 1643000 w 1672"/>
              <a:gd name="T21" fmla="*/ 183169 h 977"/>
              <a:gd name="T22" fmla="*/ 1824393 w 1672"/>
              <a:gd name="T23" fmla="*/ 220635 h 977"/>
              <a:gd name="T24" fmla="*/ 2075552 w 1672"/>
              <a:gd name="T25" fmla="*/ 278916 h 977"/>
              <a:gd name="T26" fmla="*/ 2373804 w 1672"/>
              <a:gd name="T27" fmla="*/ 374663 h 977"/>
              <a:gd name="T28" fmla="*/ 2565662 w 1672"/>
              <a:gd name="T29" fmla="*/ 457922 h 977"/>
              <a:gd name="T30" fmla="*/ 2691241 w 1672"/>
              <a:gd name="T31" fmla="*/ 537017 h 977"/>
              <a:gd name="T32" fmla="*/ 2754031 w 1672"/>
              <a:gd name="T33" fmla="*/ 591135 h 977"/>
              <a:gd name="T34" fmla="*/ 2818565 w 1672"/>
              <a:gd name="T35" fmla="*/ 678557 h 977"/>
              <a:gd name="T36" fmla="*/ 2879611 w 1672"/>
              <a:gd name="T37" fmla="*/ 838829 h 977"/>
              <a:gd name="T38" fmla="*/ 2911006 w 1672"/>
              <a:gd name="T39" fmla="*/ 1026161 h 977"/>
              <a:gd name="T40" fmla="*/ 2914494 w 1672"/>
              <a:gd name="T41" fmla="*/ 1223900 h 977"/>
              <a:gd name="T42" fmla="*/ 2895308 w 1672"/>
              <a:gd name="T43" fmla="*/ 1415394 h 977"/>
              <a:gd name="T44" fmla="*/ 2855192 w 1672"/>
              <a:gd name="T45" fmla="*/ 1586074 h 977"/>
              <a:gd name="T46" fmla="*/ 2802868 w 1672"/>
              <a:gd name="T47" fmla="*/ 1717206 h 977"/>
              <a:gd name="T48" fmla="*/ 2727869 w 1672"/>
              <a:gd name="T49" fmla="*/ 1804627 h 977"/>
              <a:gd name="T50" fmla="*/ 2626707 w 1672"/>
              <a:gd name="T51" fmla="*/ 1862908 h 977"/>
              <a:gd name="T52" fmla="*/ 2504616 w 1672"/>
              <a:gd name="T53" fmla="*/ 1898293 h 977"/>
              <a:gd name="T54" fmla="*/ 2255201 w 1672"/>
              <a:gd name="T55" fmla="*/ 1935759 h 977"/>
              <a:gd name="T56" fmla="*/ 1998809 w 1672"/>
              <a:gd name="T57" fmla="*/ 1969063 h 977"/>
              <a:gd name="T58" fmla="*/ 1847067 w 1672"/>
              <a:gd name="T59" fmla="*/ 1989877 h 977"/>
              <a:gd name="T60" fmla="*/ 1581954 w 1672"/>
              <a:gd name="T61" fmla="*/ 2016936 h 977"/>
              <a:gd name="T62" fmla="*/ 1315098 w 1672"/>
              <a:gd name="T63" fmla="*/ 2027344 h 977"/>
              <a:gd name="T64" fmla="*/ 1165100 w 1672"/>
              <a:gd name="T65" fmla="*/ 2033588 h 977"/>
              <a:gd name="T66" fmla="*/ 1034288 w 1672"/>
              <a:gd name="T67" fmla="*/ 2033588 h 977"/>
              <a:gd name="T68" fmla="*/ 927894 w 1672"/>
              <a:gd name="T69" fmla="*/ 2027344 h 977"/>
              <a:gd name="T70" fmla="*/ 842430 w 1672"/>
              <a:gd name="T71" fmla="*/ 2021099 h 977"/>
              <a:gd name="T72" fmla="*/ 727315 w 1672"/>
              <a:gd name="T73" fmla="*/ 1998203 h 977"/>
              <a:gd name="T74" fmla="*/ 568597 w 1672"/>
              <a:gd name="T75" fmla="*/ 1950330 h 977"/>
              <a:gd name="T76" fmla="*/ 411622 w 1672"/>
              <a:gd name="T77" fmla="*/ 1902456 h 977"/>
              <a:gd name="T78" fmla="*/ 247671 w 1672"/>
              <a:gd name="T79" fmla="*/ 1844175 h 977"/>
              <a:gd name="T80" fmla="*/ 136045 w 1672"/>
              <a:gd name="T81" fmla="*/ 1773405 h 977"/>
              <a:gd name="T82" fmla="*/ 81976 w 1672"/>
              <a:gd name="T83" fmla="*/ 1710962 h 977"/>
              <a:gd name="T84" fmla="*/ 45348 w 1672"/>
              <a:gd name="T85" fmla="*/ 1636029 h 977"/>
              <a:gd name="T86" fmla="*/ 12209 w 1672"/>
              <a:gd name="T87" fmla="*/ 1490327 h 977"/>
              <a:gd name="T88" fmla="*/ 0 w 1672"/>
              <a:gd name="T89" fmla="*/ 1271773 h 977"/>
              <a:gd name="T90" fmla="*/ 3488 w 1672"/>
              <a:gd name="T91" fmla="*/ 1021998 h 977"/>
              <a:gd name="T92" fmla="*/ 1744 w 1672"/>
              <a:gd name="T93" fmla="*/ 870051 h 977"/>
              <a:gd name="T94" fmla="*/ 0 w 1672"/>
              <a:gd name="T95" fmla="*/ 693127 h 977"/>
              <a:gd name="T96" fmla="*/ 3488 w 1672"/>
              <a:gd name="T97" fmla="*/ 393396 h 977"/>
              <a:gd name="T98" fmla="*/ 20930 w 1672"/>
              <a:gd name="T99" fmla="*/ 228961 h 977"/>
              <a:gd name="T100" fmla="*/ 50581 w 1672"/>
              <a:gd name="T101" fmla="*/ 99910 h 977"/>
              <a:gd name="T102" fmla="*/ 81976 w 1672"/>
              <a:gd name="T103" fmla="*/ 45792 h 97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1672"/>
              <a:gd name="T157" fmla="*/ 0 h 977"/>
              <a:gd name="T158" fmla="*/ 1672 w 1672"/>
              <a:gd name="T159" fmla="*/ 977 h 97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1672" h="977">
                <a:moveTo>
                  <a:pt x="54" y="16"/>
                </a:moveTo>
                <a:lnTo>
                  <a:pt x="57" y="14"/>
                </a:lnTo>
                <a:lnTo>
                  <a:pt x="61" y="10"/>
                </a:lnTo>
                <a:lnTo>
                  <a:pt x="69" y="7"/>
                </a:lnTo>
                <a:lnTo>
                  <a:pt x="77" y="3"/>
                </a:lnTo>
                <a:lnTo>
                  <a:pt x="86" y="1"/>
                </a:lnTo>
                <a:lnTo>
                  <a:pt x="96" y="0"/>
                </a:lnTo>
                <a:lnTo>
                  <a:pt x="105" y="0"/>
                </a:lnTo>
                <a:lnTo>
                  <a:pt x="116" y="0"/>
                </a:lnTo>
                <a:lnTo>
                  <a:pt x="127" y="1"/>
                </a:lnTo>
                <a:lnTo>
                  <a:pt x="138" y="3"/>
                </a:lnTo>
                <a:lnTo>
                  <a:pt x="149" y="6"/>
                </a:lnTo>
                <a:lnTo>
                  <a:pt x="161" y="9"/>
                </a:lnTo>
                <a:lnTo>
                  <a:pt x="174" y="13"/>
                </a:lnTo>
                <a:lnTo>
                  <a:pt x="187" y="17"/>
                </a:lnTo>
                <a:lnTo>
                  <a:pt x="200" y="22"/>
                </a:lnTo>
                <a:lnTo>
                  <a:pt x="212" y="27"/>
                </a:lnTo>
                <a:lnTo>
                  <a:pt x="225" y="31"/>
                </a:lnTo>
                <a:lnTo>
                  <a:pt x="253" y="43"/>
                </a:lnTo>
                <a:lnTo>
                  <a:pt x="281" y="54"/>
                </a:lnTo>
                <a:lnTo>
                  <a:pt x="309" y="65"/>
                </a:lnTo>
                <a:lnTo>
                  <a:pt x="338" y="76"/>
                </a:lnTo>
                <a:lnTo>
                  <a:pt x="352" y="82"/>
                </a:lnTo>
                <a:lnTo>
                  <a:pt x="366" y="86"/>
                </a:lnTo>
                <a:lnTo>
                  <a:pt x="380" y="90"/>
                </a:lnTo>
                <a:lnTo>
                  <a:pt x="394" y="95"/>
                </a:lnTo>
                <a:lnTo>
                  <a:pt x="408" y="97"/>
                </a:lnTo>
                <a:lnTo>
                  <a:pt x="422" y="100"/>
                </a:lnTo>
                <a:lnTo>
                  <a:pt x="436" y="103"/>
                </a:lnTo>
                <a:lnTo>
                  <a:pt x="451" y="104"/>
                </a:lnTo>
                <a:lnTo>
                  <a:pt x="465" y="105"/>
                </a:lnTo>
                <a:lnTo>
                  <a:pt x="477" y="105"/>
                </a:lnTo>
                <a:lnTo>
                  <a:pt x="491" y="105"/>
                </a:lnTo>
                <a:lnTo>
                  <a:pt x="504" y="105"/>
                </a:lnTo>
                <a:lnTo>
                  <a:pt x="518" y="104"/>
                </a:lnTo>
                <a:lnTo>
                  <a:pt x="532" y="104"/>
                </a:lnTo>
                <a:lnTo>
                  <a:pt x="559" y="100"/>
                </a:lnTo>
                <a:lnTo>
                  <a:pt x="586" y="98"/>
                </a:lnTo>
                <a:lnTo>
                  <a:pt x="614" y="95"/>
                </a:lnTo>
                <a:lnTo>
                  <a:pt x="641" y="90"/>
                </a:lnTo>
                <a:lnTo>
                  <a:pt x="670" y="86"/>
                </a:lnTo>
                <a:lnTo>
                  <a:pt x="698" y="83"/>
                </a:lnTo>
                <a:lnTo>
                  <a:pt x="727" y="79"/>
                </a:lnTo>
                <a:lnTo>
                  <a:pt x="757" y="77"/>
                </a:lnTo>
                <a:lnTo>
                  <a:pt x="774" y="76"/>
                </a:lnTo>
                <a:lnTo>
                  <a:pt x="789" y="75"/>
                </a:lnTo>
                <a:lnTo>
                  <a:pt x="804" y="75"/>
                </a:lnTo>
                <a:lnTo>
                  <a:pt x="820" y="75"/>
                </a:lnTo>
                <a:lnTo>
                  <a:pt x="837" y="76"/>
                </a:lnTo>
                <a:lnTo>
                  <a:pt x="853" y="76"/>
                </a:lnTo>
                <a:lnTo>
                  <a:pt x="871" y="77"/>
                </a:lnTo>
                <a:lnTo>
                  <a:pt x="888" y="79"/>
                </a:lnTo>
                <a:lnTo>
                  <a:pt x="906" y="82"/>
                </a:lnTo>
                <a:lnTo>
                  <a:pt x="923" y="84"/>
                </a:lnTo>
                <a:lnTo>
                  <a:pt x="942" y="88"/>
                </a:lnTo>
                <a:lnTo>
                  <a:pt x="961" y="91"/>
                </a:lnTo>
                <a:lnTo>
                  <a:pt x="980" y="95"/>
                </a:lnTo>
                <a:lnTo>
                  <a:pt x="1003" y="98"/>
                </a:lnTo>
                <a:lnTo>
                  <a:pt x="1024" y="102"/>
                </a:lnTo>
                <a:lnTo>
                  <a:pt x="1046" y="106"/>
                </a:lnTo>
                <a:lnTo>
                  <a:pt x="1069" y="110"/>
                </a:lnTo>
                <a:lnTo>
                  <a:pt x="1092" y="114"/>
                </a:lnTo>
                <a:lnTo>
                  <a:pt x="1117" y="119"/>
                </a:lnTo>
                <a:lnTo>
                  <a:pt x="1141" y="124"/>
                </a:lnTo>
                <a:lnTo>
                  <a:pt x="1190" y="134"/>
                </a:lnTo>
                <a:lnTo>
                  <a:pt x="1239" y="146"/>
                </a:lnTo>
                <a:lnTo>
                  <a:pt x="1288" y="159"/>
                </a:lnTo>
                <a:lnTo>
                  <a:pt x="1313" y="166"/>
                </a:lnTo>
                <a:lnTo>
                  <a:pt x="1337" y="173"/>
                </a:lnTo>
                <a:lnTo>
                  <a:pt x="1361" y="180"/>
                </a:lnTo>
                <a:lnTo>
                  <a:pt x="1384" y="187"/>
                </a:lnTo>
                <a:lnTo>
                  <a:pt x="1406" y="195"/>
                </a:lnTo>
                <a:lnTo>
                  <a:pt x="1429" y="203"/>
                </a:lnTo>
                <a:lnTo>
                  <a:pt x="1450" y="211"/>
                </a:lnTo>
                <a:lnTo>
                  <a:pt x="1471" y="220"/>
                </a:lnTo>
                <a:lnTo>
                  <a:pt x="1490" y="229"/>
                </a:lnTo>
                <a:lnTo>
                  <a:pt x="1509" y="238"/>
                </a:lnTo>
                <a:lnTo>
                  <a:pt x="1527" y="248"/>
                </a:lnTo>
                <a:lnTo>
                  <a:pt x="1535" y="252"/>
                </a:lnTo>
                <a:lnTo>
                  <a:pt x="1543" y="258"/>
                </a:lnTo>
                <a:lnTo>
                  <a:pt x="1551" y="263"/>
                </a:lnTo>
                <a:lnTo>
                  <a:pt x="1558" y="267"/>
                </a:lnTo>
                <a:lnTo>
                  <a:pt x="1565" y="273"/>
                </a:lnTo>
                <a:lnTo>
                  <a:pt x="1572" y="279"/>
                </a:lnTo>
                <a:lnTo>
                  <a:pt x="1579" y="284"/>
                </a:lnTo>
                <a:lnTo>
                  <a:pt x="1585" y="290"/>
                </a:lnTo>
                <a:lnTo>
                  <a:pt x="1591" y="296"/>
                </a:lnTo>
                <a:lnTo>
                  <a:pt x="1597" y="301"/>
                </a:lnTo>
                <a:lnTo>
                  <a:pt x="1607" y="313"/>
                </a:lnTo>
                <a:lnTo>
                  <a:pt x="1616" y="326"/>
                </a:lnTo>
                <a:lnTo>
                  <a:pt x="1625" y="340"/>
                </a:lnTo>
                <a:lnTo>
                  <a:pt x="1633" y="355"/>
                </a:lnTo>
                <a:lnTo>
                  <a:pt x="1640" y="370"/>
                </a:lnTo>
                <a:lnTo>
                  <a:pt x="1647" y="385"/>
                </a:lnTo>
                <a:lnTo>
                  <a:pt x="1651" y="403"/>
                </a:lnTo>
                <a:lnTo>
                  <a:pt x="1656" y="419"/>
                </a:lnTo>
                <a:lnTo>
                  <a:pt x="1661" y="438"/>
                </a:lnTo>
                <a:lnTo>
                  <a:pt x="1664" y="456"/>
                </a:lnTo>
                <a:lnTo>
                  <a:pt x="1667" y="474"/>
                </a:lnTo>
                <a:lnTo>
                  <a:pt x="1669" y="493"/>
                </a:lnTo>
                <a:lnTo>
                  <a:pt x="1671" y="512"/>
                </a:lnTo>
                <a:lnTo>
                  <a:pt x="1671" y="530"/>
                </a:lnTo>
                <a:lnTo>
                  <a:pt x="1672" y="550"/>
                </a:lnTo>
                <a:lnTo>
                  <a:pt x="1671" y="569"/>
                </a:lnTo>
                <a:lnTo>
                  <a:pt x="1671" y="588"/>
                </a:lnTo>
                <a:lnTo>
                  <a:pt x="1670" y="607"/>
                </a:lnTo>
                <a:lnTo>
                  <a:pt x="1668" y="626"/>
                </a:lnTo>
                <a:lnTo>
                  <a:pt x="1665" y="645"/>
                </a:lnTo>
                <a:lnTo>
                  <a:pt x="1663" y="662"/>
                </a:lnTo>
                <a:lnTo>
                  <a:pt x="1660" y="680"/>
                </a:lnTo>
                <a:lnTo>
                  <a:pt x="1656" y="697"/>
                </a:lnTo>
                <a:lnTo>
                  <a:pt x="1651" y="715"/>
                </a:lnTo>
                <a:lnTo>
                  <a:pt x="1648" y="731"/>
                </a:lnTo>
                <a:lnTo>
                  <a:pt x="1643" y="747"/>
                </a:lnTo>
                <a:lnTo>
                  <a:pt x="1637" y="762"/>
                </a:lnTo>
                <a:lnTo>
                  <a:pt x="1632" y="776"/>
                </a:lnTo>
                <a:lnTo>
                  <a:pt x="1626" y="790"/>
                </a:lnTo>
                <a:lnTo>
                  <a:pt x="1620" y="803"/>
                </a:lnTo>
                <a:lnTo>
                  <a:pt x="1614" y="814"/>
                </a:lnTo>
                <a:lnTo>
                  <a:pt x="1607" y="825"/>
                </a:lnTo>
                <a:lnTo>
                  <a:pt x="1600" y="834"/>
                </a:lnTo>
                <a:lnTo>
                  <a:pt x="1592" y="843"/>
                </a:lnTo>
                <a:lnTo>
                  <a:pt x="1584" y="852"/>
                </a:lnTo>
                <a:lnTo>
                  <a:pt x="1574" y="859"/>
                </a:lnTo>
                <a:lnTo>
                  <a:pt x="1564" y="867"/>
                </a:lnTo>
                <a:lnTo>
                  <a:pt x="1553" y="873"/>
                </a:lnTo>
                <a:lnTo>
                  <a:pt x="1543" y="879"/>
                </a:lnTo>
                <a:lnTo>
                  <a:pt x="1531" y="884"/>
                </a:lnTo>
                <a:lnTo>
                  <a:pt x="1518" y="890"/>
                </a:lnTo>
                <a:lnTo>
                  <a:pt x="1506" y="895"/>
                </a:lnTo>
                <a:lnTo>
                  <a:pt x="1493" y="898"/>
                </a:lnTo>
                <a:lnTo>
                  <a:pt x="1479" y="902"/>
                </a:lnTo>
                <a:lnTo>
                  <a:pt x="1465" y="905"/>
                </a:lnTo>
                <a:lnTo>
                  <a:pt x="1451" y="909"/>
                </a:lnTo>
                <a:lnTo>
                  <a:pt x="1436" y="912"/>
                </a:lnTo>
                <a:lnTo>
                  <a:pt x="1420" y="915"/>
                </a:lnTo>
                <a:lnTo>
                  <a:pt x="1390" y="919"/>
                </a:lnTo>
                <a:lnTo>
                  <a:pt x="1358" y="923"/>
                </a:lnTo>
                <a:lnTo>
                  <a:pt x="1326" y="926"/>
                </a:lnTo>
                <a:lnTo>
                  <a:pt x="1293" y="930"/>
                </a:lnTo>
                <a:lnTo>
                  <a:pt x="1259" y="932"/>
                </a:lnTo>
                <a:lnTo>
                  <a:pt x="1227" y="936"/>
                </a:lnTo>
                <a:lnTo>
                  <a:pt x="1194" y="939"/>
                </a:lnTo>
                <a:lnTo>
                  <a:pt x="1162" y="944"/>
                </a:lnTo>
                <a:lnTo>
                  <a:pt x="1146" y="946"/>
                </a:lnTo>
                <a:lnTo>
                  <a:pt x="1130" y="949"/>
                </a:lnTo>
                <a:lnTo>
                  <a:pt x="1112" y="950"/>
                </a:lnTo>
                <a:lnTo>
                  <a:pt x="1095" y="952"/>
                </a:lnTo>
                <a:lnTo>
                  <a:pt x="1077" y="954"/>
                </a:lnTo>
                <a:lnTo>
                  <a:pt x="1059" y="956"/>
                </a:lnTo>
                <a:lnTo>
                  <a:pt x="1041" y="958"/>
                </a:lnTo>
                <a:lnTo>
                  <a:pt x="1022" y="959"/>
                </a:lnTo>
                <a:lnTo>
                  <a:pt x="984" y="963"/>
                </a:lnTo>
                <a:lnTo>
                  <a:pt x="945" y="966"/>
                </a:lnTo>
                <a:lnTo>
                  <a:pt x="907" y="969"/>
                </a:lnTo>
                <a:lnTo>
                  <a:pt x="867" y="970"/>
                </a:lnTo>
                <a:lnTo>
                  <a:pt x="829" y="972"/>
                </a:lnTo>
                <a:lnTo>
                  <a:pt x="791" y="973"/>
                </a:lnTo>
                <a:lnTo>
                  <a:pt x="773" y="974"/>
                </a:lnTo>
                <a:lnTo>
                  <a:pt x="754" y="974"/>
                </a:lnTo>
                <a:lnTo>
                  <a:pt x="736" y="976"/>
                </a:lnTo>
                <a:lnTo>
                  <a:pt x="718" y="976"/>
                </a:lnTo>
                <a:lnTo>
                  <a:pt x="701" y="976"/>
                </a:lnTo>
                <a:lnTo>
                  <a:pt x="684" y="977"/>
                </a:lnTo>
                <a:lnTo>
                  <a:pt x="668" y="977"/>
                </a:lnTo>
                <a:lnTo>
                  <a:pt x="651" y="977"/>
                </a:lnTo>
                <a:lnTo>
                  <a:pt x="636" y="977"/>
                </a:lnTo>
                <a:lnTo>
                  <a:pt x="621" y="977"/>
                </a:lnTo>
                <a:lnTo>
                  <a:pt x="607" y="977"/>
                </a:lnTo>
                <a:lnTo>
                  <a:pt x="593" y="977"/>
                </a:lnTo>
                <a:lnTo>
                  <a:pt x="580" y="976"/>
                </a:lnTo>
                <a:lnTo>
                  <a:pt x="567" y="976"/>
                </a:lnTo>
                <a:lnTo>
                  <a:pt x="556" y="976"/>
                </a:lnTo>
                <a:lnTo>
                  <a:pt x="544" y="974"/>
                </a:lnTo>
                <a:lnTo>
                  <a:pt x="532" y="974"/>
                </a:lnTo>
                <a:lnTo>
                  <a:pt x="522" y="974"/>
                </a:lnTo>
                <a:lnTo>
                  <a:pt x="511" y="973"/>
                </a:lnTo>
                <a:lnTo>
                  <a:pt x="502" y="972"/>
                </a:lnTo>
                <a:lnTo>
                  <a:pt x="493" y="972"/>
                </a:lnTo>
                <a:lnTo>
                  <a:pt x="483" y="971"/>
                </a:lnTo>
                <a:lnTo>
                  <a:pt x="474" y="970"/>
                </a:lnTo>
                <a:lnTo>
                  <a:pt x="465" y="969"/>
                </a:lnTo>
                <a:lnTo>
                  <a:pt x="448" y="966"/>
                </a:lnTo>
                <a:lnTo>
                  <a:pt x="432" y="964"/>
                </a:lnTo>
                <a:lnTo>
                  <a:pt x="417" y="960"/>
                </a:lnTo>
                <a:lnTo>
                  <a:pt x="401" y="958"/>
                </a:lnTo>
                <a:lnTo>
                  <a:pt x="372" y="950"/>
                </a:lnTo>
                <a:lnTo>
                  <a:pt x="357" y="946"/>
                </a:lnTo>
                <a:lnTo>
                  <a:pt x="342" y="942"/>
                </a:lnTo>
                <a:lnTo>
                  <a:pt x="326" y="937"/>
                </a:lnTo>
                <a:lnTo>
                  <a:pt x="308" y="932"/>
                </a:lnTo>
                <a:lnTo>
                  <a:pt x="291" y="928"/>
                </a:lnTo>
                <a:lnTo>
                  <a:pt x="273" y="923"/>
                </a:lnTo>
                <a:lnTo>
                  <a:pt x="254" y="918"/>
                </a:lnTo>
                <a:lnTo>
                  <a:pt x="236" y="914"/>
                </a:lnTo>
                <a:lnTo>
                  <a:pt x="216" y="908"/>
                </a:lnTo>
                <a:lnTo>
                  <a:pt x="197" y="903"/>
                </a:lnTo>
                <a:lnTo>
                  <a:pt x="179" y="897"/>
                </a:lnTo>
                <a:lnTo>
                  <a:pt x="160" y="891"/>
                </a:lnTo>
                <a:lnTo>
                  <a:pt x="142" y="886"/>
                </a:lnTo>
                <a:lnTo>
                  <a:pt x="125" y="877"/>
                </a:lnTo>
                <a:lnTo>
                  <a:pt x="109" y="870"/>
                </a:lnTo>
                <a:lnTo>
                  <a:pt x="92" y="861"/>
                </a:lnTo>
                <a:lnTo>
                  <a:pt x="85" y="856"/>
                </a:lnTo>
                <a:lnTo>
                  <a:pt x="78" y="852"/>
                </a:lnTo>
                <a:lnTo>
                  <a:pt x="71" y="846"/>
                </a:lnTo>
                <a:lnTo>
                  <a:pt x="64" y="841"/>
                </a:lnTo>
                <a:lnTo>
                  <a:pt x="58" y="835"/>
                </a:lnTo>
                <a:lnTo>
                  <a:pt x="53" y="828"/>
                </a:lnTo>
                <a:lnTo>
                  <a:pt x="47" y="822"/>
                </a:lnTo>
                <a:lnTo>
                  <a:pt x="42" y="815"/>
                </a:lnTo>
                <a:lnTo>
                  <a:pt x="37" y="808"/>
                </a:lnTo>
                <a:lnTo>
                  <a:pt x="34" y="801"/>
                </a:lnTo>
                <a:lnTo>
                  <a:pt x="29" y="793"/>
                </a:lnTo>
                <a:lnTo>
                  <a:pt x="26" y="786"/>
                </a:lnTo>
                <a:lnTo>
                  <a:pt x="22" y="778"/>
                </a:lnTo>
                <a:lnTo>
                  <a:pt x="20" y="770"/>
                </a:lnTo>
                <a:lnTo>
                  <a:pt x="14" y="752"/>
                </a:lnTo>
                <a:lnTo>
                  <a:pt x="9" y="735"/>
                </a:lnTo>
                <a:lnTo>
                  <a:pt x="7" y="716"/>
                </a:lnTo>
                <a:lnTo>
                  <a:pt x="5" y="696"/>
                </a:lnTo>
                <a:lnTo>
                  <a:pt x="2" y="675"/>
                </a:lnTo>
                <a:lnTo>
                  <a:pt x="1" y="654"/>
                </a:lnTo>
                <a:lnTo>
                  <a:pt x="1" y="633"/>
                </a:lnTo>
                <a:lnTo>
                  <a:pt x="0" y="611"/>
                </a:lnTo>
                <a:lnTo>
                  <a:pt x="0" y="588"/>
                </a:lnTo>
                <a:lnTo>
                  <a:pt x="1" y="564"/>
                </a:lnTo>
                <a:lnTo>
                  <a:pt x="1" y="540"/>
                </a:lnTo>
                <a:lnTo>
                  <a:pt x="2" y="515"/>
                </a:lnTo>
                <a:lnTo>
                  <a:pt x="2" y="491"/>
                </a:lnTo>
                <a:lnTo>
                  <a:pt x="2" y="478"/>
                </a:lnTo>
                <a:lnTo>
                  <a:pt x="2" y="464"/>
                </a:lnTo>
                <a:lnTo>
                  <a:pt x="2" y="450"/>
                </a:lnTo>
                <a:lnTo>
                  <a:pt x="2" y="435"/>
                </a:lnTo>
                <a:lnTo>
                  <a:pt x="1" y="418"/>
                </a:lnTo>
                <a:lnTo>
                  <a:pt x="1" y="402"/>
                </a:lnTo>
                <a:lnTo>
                  <a:pt x="1" y="385"/>
                </a:lnTo>
                <a:lnTo>
                  <a:pt x="0" y="368"/>
                </a:lnTo>
                <a:lnTo>
                  <a:pt x="0" y="350"/>
                </a:lnTo>
                <a:lnTo>
                  <a:pt x="0" y="333"/>
                </a:lnTo>
                <a:lnTo>
                  <a:pt x="0" y="297"/>
                </a:lnTo>
                <a:lnTo>
                  <a:pt x="0" y="260"/>
                </a:lnTo>
                <a:lnTo>
                  <a:pt x="0" y="224"/>
                </a:lnTo>
                <a:lnTo>
                  <a:pt x="1" y="207"/>
                </a:lnTo>
                <a:lnTo>
                  <a:pt x="2" y="189"/>
                </a:lnTo>
                <a:lnTo>
                  <a:pt x="4" y="173"/>
                </a:lnTo>
                <a:lnTo>
                  <a:pt x="5" y="156"/>
                </a:lnTo>
                <a:lnTo>
                  <a:pt x="7" y="140"/>
                </a:lnTo>
                <a:lnTo>
                  <a:pt x="8" y="125"/>
                </a:lnTo>
                <a:lnTo>
                  <a:pt x="12" y="110"/>
                </a:lnTo>
                <a:lnTo>
                  <a:pt x="14" y="96"/>
                </a:lnTo>
                <a:lnTo>
                  <a:pt x="18" y="82"/>
                </a:lnTo>
                <a:lnTo>
                  <a:pt x="21" y="70"/>
                </a:lnTo>
                <a:lnTo>
                  <a:pt x="26" y="58"/>
                </a:lnTo>
                <a:lnTo>
                  <a:pt x="29" y="48"/>
                </a:lnTo>
                <a:lnTo>
                  <a:pt x="35" y="37"/>
                </a:lnTo>
                <a:lnTo>
                  <a:pt x="37" y="34"/>
                </a:lnTo>
                <a:lnTo>
                  <a:pt x="41" y="29"/>
                </a:lnTo>
                <a:lnTo>
                  <a:pt x="43" y="26"/>
                </a:lnTo>
                <a:lnTo>
                  <a:pt x="47" y="22"/>
                </a:lnTo>
                <a:lnTo>
                  <a:pt x="50" y="19"/>
                </a:lnTo>
                <a:lnTo>
                  <a:pt x="54" y="16"/>
                </a:lnTo>
                <a:close/>
              </a:path>
            </a:pathLst>
          </a:custGeom>
          <a:solidFill>
            <a:srgbClr val="00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16" name="Freeform 4"/>
          <p:cNvSpPr>
            <a:spLocks/>
          </p:cNvSpPr>
          <p:nvPr/>
        </p:nvSpPr>
        <p:spPr bwMode="auto">
          <a:xfrm>
            <a:off x="2654300" y="3956069"/>
            <a:ext cx="2581275" cy="1916112"/>
          </a:xfrm>
          <a:custGeom>
            <a:avLst/>
            <a:gdLst>
              <a:gd name="T0" fmla="*/ 1630363 w 1626"/>
              <a:gd name="T1" fmla="*/ 0 h 1207"/>
              <a:gd name="T2" fmla="*/ 1717675 w 1626"/>
              <a:gd name="T3" fmla="*/ 25400 h 1207"/>
              <a:gd name="T4" fmla="*/ 1790700 w 1626"/>
              <a:gd name="T5" fmla="*/ 74612 h 1207"/>
              <a:gd name="T6" fmla="*/ 1865313 w 1626"/>
              <a:gd name="T7" fmla="*/ 98425 h 1207"/>
              <a:gd name="T8" fmla="*/ 1976438 w 1626"/>
              <a:gd name="T9" fmla="*/ 160337 h 1207"/>
              <a:gd name="T10" fmla="*/ 2051050 w 1626"/>
              <a:gd name="T11" fmla="*/ 234950 h 1207"/>
              <a:gd name="T12" fmla="*/ 2124075 w 1626"/>
              <a:gd name="T13" fmla="*/ 260350 h 1207"/>
              <a:gd name="T14" fmla="*/ 2235200 w 1626"/>
              <a:gd name="T15" fmla="*/ 346075 h 1207"/>
              <a:gd name="T16" fmla="*/ 2260600 w 1626"/>
              <a:gd name="T17" fmla="*/ 382587 h 1207"/>
              <a:gd name="T18" fmla="*/ 2335213 w 1626"/>
              <a:gd name="T19" fmla="*/ 433387 h 1207"/>
              <a:gd name="T20" fmla="*/ 2397125 w 1626"/>
              <a:gd name="T21" fmla="*/ 581025 h 1207"/>
              <a:gd name="T22" fmla="*/ 2446338 w 1626"/>
              <a:gd name="T23" fmla="*/ 655637 h 1207"/>
              <a:gd name="T24" fmla="*/ 2508250 w 1626"/>
              <a:gd name="T25" fmla="*/ 766762 h 1207"/>
              <a:gd name="T26" fmla="*/ 2519363 w 1626"/>
              <a:gd name="T27" fmla="*/ 803275 h 1207"/>
              <a:gd name="T28" fmla="*/ 2544763 w 1626"/>
              <a:gd name="T29" fmla="*/ 839787 h 1207"/>
              <a:gd name="T30" fmla="*/ 2581275 w 1626"/>
              <a:gd name="T31" fmla="*/ 989012 h 1207"/>
              <a:gd name="T32" fmla="*/ 2570163 w 1626"/>
              <a:gd name="T33" fmla="*/ 1446212 h 1207"/>
              <a:gd name="T34" fmla="*/ 2495550 w 1626"/>
              <a:gd name="T35" fmla="*/ 1730375 h 1207"/>
              <a:gd name="T36" fmla="*/ 1803400 w 1626"/>
              <a:gd name="T37" fmla="*/ 1916112 h 1207"/>
              <a:gd name="T38" fmla="*/ 1062038 w 1626"/>
              <a:gd name="T39" fmla="*/ 1890712 h 1207"/>
              <a:gd name="T40" fmla="*/ 914400 w 1626"/>
              <a:gd name="T41" fmla="*/ 1841500 h 1207"/>
              <a:gd name="T42" fmla="*/ 630238 w 1626"/>
              <a:gd name="T43" fmla="*/ 1804987 h 1207"/>
              <a:gd name="T44" fmla="*/ 542925 w 1626"/>
              <a:gd name="T45" fmla="*/ 1766887 h 1207"/>
              <a:gd name="T46" fmla="*/ 444500 w 1626"/>
              <a:gd name="T47" fmla="*/ 1704975 h 1207"/>
              <a:gd name="T48" fmla="*/ 395287 w 1626"/>
              <a:gd name="T49" fmla="*/ 1681162 h 1207"/>
              <a:gd name="T50" fmla="*/ 307975 w 1626"/>
              <a:gd name="T51" fmla="*/ 1619249 h 1207"/>
              <a:gd name="T52" fmla="*/ 196850 w 1626"/>
              <a:gd name="T53" fmla="*/ 1544637 h 1207"/>
              <a:gd name="T54" fmla="*/ 111125 w 1626"/>
              <a:gd name="T55" fmla="*/ 1384299 h 1207"/>
              <a:gd name="T56" fmla="*/ 85725 w 1626"/>
              <a:gd name="T57" fmla="*/ 1347787 h 1207"/>
              <a:gd name="T58" fmla="*/ 307975 w 1626"/>
              <a:gd name="T59" fmla="*/ 617537 h 1207"/>
              <a:gd name="T60" fmla="*/ 493713 w 1626"/>
              <a:gd name="T61" fmla="*/ 444500 h 1207"/>
              <a:gd name="T62" fmla="*/ 568325 w 1626"/>
              <a:gd name="T63" fmla="*/ 382587 h 1207"/>
              <a:gd name="T64" fmla="*/ 666750 w 1626"/>
              <a:gd name="T65" fmla="*/ 358775 h 1207"/>
              <a:gd name="T66" fmla="*/ 876300 w 1626"/>
              <a:gd name="T67" fmla="*/ 284162 h 1207"/>
              <a:gd name="T68" fmla="*/ 950913 w 1626"/>
              <a:gd name="T69" fmla="*/ 234950 h 1207"/>
              <a:gd name="T70" fmla="*/ 1173163 w 1626"/>
              <a:gd name="T71" fmla="*/ 147637 h 1207"/>
              <a:gd name="T72" fmla="*/ 1209675 w 1626"/>
              <a:gd name="T73" fmla="*/ 123825 h 1207"/>
              <a:gd name="T74" fmla="*/ 1247775 w 1626"/>
              <a:gd name="T75" fmla="*/ 111125 h 1207"/>
              <a:gd name="T76" fmla="*/ 1470025 w 1626"/>
              <a:gd name="T77" fmla="*/ 49212 h 1207"/>
              <a:gd name="T78" fmla="*/ 1630363 w 1626"/>
              <a:gd name="T79" fmla="*/ 0 h 1207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1626"/>
              <a:gd name="T121" fmla="*/ 0 h 1207"/>
              <a:gd name="T122" fmla="*/ 1626 w 1626"/>
              <a:gd name="T123" fmla="*/ 1207 h 1207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1626" h="1207">
                <a:moveTo>
                  <a:pt x="1027" y="0"/>
                </a:moveTo>
                <a:cubicBezTo>
                  <a:pt x="1034" y="2"/>
                  <a:pt x="1073" y="11"/>
                  <a:pt x="1082" y="16"/>
                </a:cubicBezTo>
                <a:cubicBezTo>
                  <a:pt x="1098" y="25"/>
                  <a:pt x="1110" y="41"/>
                  <a:pt x="1128" y="47"/>
                </a:cubicBezTo>
                <a:cubicBezTo>
                  <a:pt x="1144" y="52"/>
                  <a:pt x="1175" y="62"/>
                  <a:pt x="1175" y="62"/>
                </a:cubicBezTo>
                <a:cubicBezTo>
                  <a:pt x="1197" y="78"/>
                  <a:pt x="1225" y="83"/>
                  <a:pt x="1245" y="101"/>
                </a:cubicBezTo>
                <a:cubicBezTo>
                  <a:pt x="1262" y="116"/>
                  <a:pt x="1276" y="132"/>
                  <a:pt x="1292" y="148"/>
                </a:cubicBezTo>
                <a:cubicBezTo>
                  <a:pt x="1303" y="159"/>
                  <a:pt x="1323" y="159"/>
                  <a:pt x="1338" y="164"/>
                </a:cubicBezTo>
                <a:cubicBezTo>
                  <a:pt x="1365" y="173"/>
                  <a:pt x="1385" y="202"/>
                  <a:pt x="1408" y="218"/>
                </a:cubicBezTo>
                <a:cubicBezTo>
                  <a:pt x="1413" y="226"/>
                  <a:pt x="1417" y="235"/>
                  <a:pt x="1424" y="241"/>
                </a:cubicBezTo>
                <a:cubicBezTo>
                  <a:pt x="1438" y="253"/>
                  <a:pt x="1471" y="273"/>
                  <a:pt x="1471" y="273"/>
                </a:cubicBezTo>
                <a:cubicBezTo>
                  <a:pt x="1482" y="305"/>
                  <a:pt x="1494" y="337"/>
                  <a:pt x="1510" y="366"/>
                </a:cubicBezTo>
                <a:cubicBezTo>
                  <a:pt x="1519" y="382"/>
                  <a:pt x="1535" y="395"/>
                  <a:pt x="1541" y="413"/>
                </a:cubicBezTo>
                <a:cubicBezTo>
                  <a:pt x="1550" y="438"/>
                  <a:pt x="1580" y="483"/>
                  <a:pt x="1580" y="483"/>
                </a:cubicBezTo>
                <a:cubicBezTo>
                  <a:pt x="1582" y="491"/>
                  <a:pt x="1583" y="499"/>
                  <a:pt x="1587" y="506"/>
                </a:cubicBezTo>
                <a:cubicBezTo>
                  <a:pt x="1591" y="514"/>
                  <a:pt x="1600" y="520"/>
                  <a:pt x="1603" y="529"/>
                </a:cubicBezTo>
                <a:cubicBezTo>
                  <a:pt x="1614" y="557"/>
                  <a:pt x="1617" y="593"/>
                  <a:pt x="1626" y="623"/>
                </a:cubicBezTo>
                <a:cubicBezTo>
                  <a:pt x="1624" y="719"/>
                  <a:pt x="1623" y="815"/>
                  <a:pt x="1619" y="911"/>
                </a:cubicBezTo>
                <a:cubicBezTo>
                  <a:pt x="1617" y="957"/>
                  <a:pt x="1610" y="1056"/>
                  <a:pt x="1572" y="1090"/>
                </a:cubicBezTo>
                <a:cubicBezTo>
                  <a:pt x="1469" y="1181"/>
                  <a:pt x="1263" y="1198"/>
                  <a:pt x="1136" y="1207"/>
                </a:cubicBezTo>
                <a:cubicBezTo>
                  <a:pt x="962" y="1162"/>
                  <a:pt x="1147" y="1207"/>
                  <a:pt x="669" y="1191"/>
                </a:cubicBezTo>
                <a:cubicBezTo>
                  <a:pt x="635" y="1190"/>
                  <a:pt x="609" y="1165"/>
                  <a:pt x="576" y="1160"/>
                </a:cubicBezTo>
                <a:cubicBezTo>
                  <a:pt x="516" y="1152"/>
                  <a:pt x="456" y="1150"/>
                  <a:pt x="397" y="1137"/>
                </a:cubicBezTo>
                <a:cubicBezTo>
                  <a:pt x="308" y="1078"/>
                  <a:pt x="444" y="1165"/>
                  <a:pt x="342" y="1113"/>
                </a:cubicBezTo>
                <a:cubicBezTo>
                  <a:pt x="320" y="1102"/>
                  <a:pt x="302" y="1085"/>
                  <a:pt x="280" y="1074"/>
                </a:cubicBezTo>
                <a:cubicBezTo>
                  <a:pt x="270" y="1069"/>
                  <a:pt x="259" y="1064"/>
                  <a:pt x="249" y="1059"/>
                </a:cubicBezTo>
                <a:cubicBezTo>
                  <a:pt x="182" y="992"/>
                  <a:pt x="271" y="1075"/>
                  <a:pt x="194" y="1020"/>
                </a:cubicBezTo>
                <a:cubicBezTo>
                  <a:pt x="167" y="1001"/>
                  <a:pt x="157" y="984"/>
                  <a:pt x="124" y="973"/>
                </a:cubicBezTo>
                <a:cubicBezTo>
                  <a:pt x="111" y="935"/>
                  <a:pt x="93" y="906"/>
                  <a:pt x="70" y="872"/>
                </a:cubicBezTo>
                <a:cubicBezTo>
                  <a:pt x="65" y="864"/>
                  <a:pt x="54" y="849"/>
                  <a:pt x="54" y="849"/>
                </a:cubicBezTo>
                <a:cubicBezTo>
                  <a:pt x="0" y="687"/>
                  <a:pt x="9" y="453"/>
                  <a:pt x="194" y="389"/>
                </a:cubicBezTo>
                <a:cubicBezTo>
                  <a:pt x="225" y="344"/>
                  <a:pt x="270" y="315"/>
                  <a:pt x="311" y="280"/>
                </a:cubicBezTo>
                <a:cubicBezTo>
                  <a:pt x="335" y="260"/>
                  <a:pt x="330" y="255"/>
                  <a:pt x="358" y="241"/>
                </a:cubicBezTo>
                <a:cubicBezTo>
                  <a:pt x="371" y="235"/>
                  <a:pt x="411" y="228"/>
                  <a:pt x="420" y="226"/>
                </a:cubicBezTo>
                <a:cubicBezTo>
                  <a:pt x="468" y="215"/>
                  <a:pt x="508" y="201"/>
                  <a:pt x="552" y="179"/>
                </a:cubicBezTo>
                <a:cubicBezTo>
                  <a:pt x="623" y="144"/>
                  <a:pt x="530" y="184"/>
                  <a:pt x="599" y="148"/>
                </a:cubicBezTo>
                <a:cubicBezTo>
                  <a:pt x="643" y="125"/>
                  <a:pt x="691" y="110"/>
                  <a:pt x="739" y="93"/>
                </a:cubicBezTo>
                <a:cubicBezTo>
                  <a:pt x="748" y="90"/>
                  <a:pt x="754" y="82"/>
                  <a:pt x="762" y="78"/>
                </a:cubicBezTo>
                <a:cubicBezTo>
                  <a:pt x="770" y="74"/>
                  <a:pt x="778" y="72"/>
                  <a:pt x="786" y="70"/>
                </a:cubicBezTo>
                <a:cubicBezTo>
                  <a:pt x="831" y="57"/>
                  <a:pt x="881" y="39"/>
                  <a:pt x="926" y="31"/>
                </a:cubicBezTo>
                <a:cubicBezTo>
                  <a:pt x="966" y="24"/>
                  <a:pt x="994" y="23"/>
                  <a:pt x="1027" y="0"/>
                </a:cubicBezTo>
                <a:close/>
              </a:path>
            </a:pathLst>
          </a:cu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17" name="Freeform 5"/>
          <p:cNvSpPr>
            <a:spLocks/>
          </p:cNvSpPr>
          <p:nvPr/>
        </p:nvSpPr>
        <p:spPr bwMode="auto">
          <a:xfrm>
            <a:off x="2439988" y="4075131"/>
            <a:ext cx="177800" cy="114300"/>
          </a:xfrm>
          <a:custGeom>
            <a:avLst/>
            <a:gdLst>
              <a:gd name="T0" fmla="*/ 68263 w 112"/>
              <a:gd name="T1" fmla="*/ 0 h 72"/>
              <a:gd name="T2" fmla="*/ 0 w 112"/>
              <a:gd name="T3" fmla="*/ 114300 h 72"/>
              <a:gd name="T4" fmla="*/ 109538 w 112"/>
              <a:gd name="T5" fmla="*/ 114300 h 72"/>
              <a:gd name="T6" fmla="*/ 177800 w 112"/>
              <a:gd name="T7" fmla="*/ 0 h 72"/>
              <a:gd name="T8" fmla="*/ 68263 w 112"/>
              <a:gd name="T9" fmla="*/ 0 h 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2"/>
              <a:gd name="T16" fmla="*/ 0 h 72"/>
              <a:gd name="T17" fmla="*/ 112 w 112"/>
              <a:gd name="T18" fmla="*/ 72 h 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2" h="72">
                <a:moveTo>
                  <a:pt x="43" y="0"/>
                </a:moveTo>
                <a:lnTo>
                  <a:pt x="0" y="72"/>
                </a:lnTo>
                <a:lnTo>
                  <a:pt x="69" y="72"/>
                </a:lnTo>
                <a:lnTo>
                  <a:pt x="112" y="0"/>
                </a:lnTo>
                <a:lnTo>
                  <a:pt x="43" y="0"/>
                </a:ln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18" name="Rectangle 6"/>
          <p:cNvSpPr>
            <a:spLocks noChangeArrowheads="1"/>
          </p:cNvSpPr>
          <p:nvPr/>
        </p:nvSpPr>
        <p:spPr bwMode="auto">
          <a:xfrm>
            <a:off x="2530475" y="3705244"/>
            <a:ext cx="82550" cy="374650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441575" y="3811606"/>
            <a:ext cx="112713" cy="374650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20" name="Rectangle 8"/>
          <p:cNvSpPr>
            <a:spLocks noChangeArrowheads="1"/>
          </p:cNvSpPr>
          <p:nvPr/>
        </p:nvSpPr>
        <p:spPr bwMode="auto">
          <a:xfrm>
            <a:off x="2441575" y="3811606"/>
            <a:ext cx="112713" cy="374650"/>
          </a:xfrm>
          <a:prstGeom prst="rect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21" name="Freeform 9"/>
          <p:cNvSpPr>
            <a:spLocks/>
          </p:cNvSpPr>
          <p:nvPr/>
        </p:nvSpPr>
        <p:spPr bwMode="auto">
          <a:xfrm>
            <a:off x="2439988" y="3700481"/>
            <a:ext cx="177800" cy="114300"/>
          </a:xfrm>
          <a:custGeom>
            <a:avLst/>
            <a:gdLst>
              <a:gd name="T0" fmla="*/ 68263 w 112"/>
              <a:gd name="T1" fmla="*/ 0 h 72"/>
              <a:gd name="T2" fmla="*/ 0 w 112"/>
              <a:gd name="T3" fmla="*/ 114300 h 72"/>
              <a:gd name="T4" fmla="*/ 109538 w 112"/>
              <a:gd name="T5" fmla="*/ 114300 h 72"/>
              <a:gd name="T6" fmla="*/ 177800 w 112"/>
              <a:gd name="T7" fmla="*/ 0 h 72"/>
              <a:gd name="T8" fmla="*/ 68263 w 112"/>
              <a:gd name="T9" fmla="*/ 0 h 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2"/>
              <a:gd name="T16" fmla="*/ 0 h 72"/>
              <a:gd name="T17" fmla="*/ 112 w 112"/>
              <a:gd name="T18" fmla="*/ 72 h 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2" h="72">
                <a:moveTo>
                  <a:pt x="43" y="0"/>
                </a:moveTo>
                <a:lnTo>
                  <a:pt x="0" y="72"/>
                </a:lnTo>
                <a:lnTo>
                  <a:pt x="69" y="72"/>
                </a:lnTo>
                <a:lnTo>
                  <a:pt x="112" y="0"/>
                </a:lnTo>
                <a:lnTo>
                  <a:pt x="43" y="0"/>
                </a:ln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22" name="Freeform 10"/>
          <p:cNvSpPr>
            <a:spLocks/>
          </p:cNvSpPr>
          <p:nvPr/>
        </p:nvSpPr>
        <p:spPr bwMode="auto">
          <a:xfrm>
            <a:off x="2439988" y="3700481"/>
            <a:ext cx="177800" cy="114300"/>
          </a:xfrm>
          <a:custGeom>
            <a:avLst/>
            <a:gdLst>
              <a:gd name="T0" fmla="*/ 68263 w 112"/>
              <a:gd name="T1" fmla="*/ 0 h 72"/>
              <a:gd name="T2" fmla="*/ 0 w 112"/>
              <a:gd name="T3" fmla="*/ 114300 h 72"/>
              <a:gd name="T4" fmla="*/ 109538 w 112"/>
              <a:gd name="T5" fmla="*/ 114300 h 72"/>
              <a:gd name="T6" fmla="*/ 177800 w 112"/>
              <a:gd name="T7" fmla="*/ 0 h 72"/>
              <a:gd name="T8" fmla="*/ 68263 w 112"/>
              <a:gd name="T9" fmla="*/ 0 h 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2"/>
              <a:gd name="T16" fmla="*/ 0 h 72"/>
              <a:gd name="T17" fmla="*/ 112 w 112"/>
              <a:gd name="T18" fmla="*/ 72 h 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2" h="72">
                <a:moveTo>
                  <a:pt x="43" y="0"/>
                </a:moveTo>
                <a:lnTo>
                  <a:pt x="0" y="72"/>
                </a:lnTo>
                <a:lnTo>
                  <a:pt x="69" y="72"/>
                </a:lnTo>
                <a:lnTo>
                  <a:pt x="112" y="0"/>
                </a:lnTo>
                <a:lnTo>
                  <a:pt x="43" y="0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23" name="Line 11"/>
          <p:cNvSpPr>
            <a:spLocks noChangeShapeType="1"/>
          </p:cNvSpPr>
          <p:nvPr/>
        </p:nvSpPr>
        <p:spPr bwMode="auto">
          <a:xfrm>
            <a:off x="2617788" y="3710006"/>
            <a:ext cx="1587" cy="36512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24" name="Line 12"/>
          <p:cNvSpPr>
            <a:spLocks noChangeShapeType="1"/>
          </p:cNvSpPr>
          <p:nvPr/>
        </p:nvSpPr>
        <p:spPr bwMode="auto">
          <a:xfrm flipH="1">
            <a:off x="2554288" y="4075131"/>
            <a:ext cx="63500" cy="11112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25" name="Rectangle 13"/>
          <p:cNvSpPr>
            <a:spLocks noChangeArrowheads="1"/>
          </p:cNvSpPr>
          <p:nvPr/>
        </p:nvSpPr>
        <p:spPr bwMode="auto">
          <a:xfrm>
            <a:off x="2457450" y="3860819"/>
            <a:ext cx="73025" cy="214312"/>
          </a:xfrm>
          <a:prstGeom prst="rect">
            <a:avLst/>
          </a:prstGeom>
          <a:solidFill>
            <a:srgbClr val="3333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26" name="Rectangle 14"/>
          <p:cNvSpPr>
            <a:spLocks noChangeArrowheads="1"/>
          </p:cNvSpPr>
          <p:nvPr/>
        </p:nvSpPr>
        <p:spPr bwMode="auto">
          <a:xfrm>
            <a:off x="2457450" y="3860819"/>
            <a:ext cx="73025" cy="214312"/>
          </a:xfrm>
          <a:prstGeom prst="rect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27" name="Rectangle 15"/>
          <p:cNvSpPr>
            <a:spLocks noChangeArrowheads="1"/>
          </p:cNvSpPr>
          <p:nvPr/>
        </p:nvSpPr>
        <p:spPr bwMode="auto">
          <a:xfrm>
            <a:off x="2468563" y="3925906"/>
            <a:ext cx="55562" cy="76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28" name="Freeform 16"/>
          <p:cNvSpPr>
            <a:spLocks/>
          </p:cNvSpPr>
          <p:nvPr/>
        </p:nvSpPr>
        <p:spPr bwMode="auto">
          <a:xfrm>
            <a:off x="1322388" y="3706831"/>
            <a:ext cx="395287" cy="330200"/>
          </a:xfrm>
          <a:custGeom>
            <a:avLst/>
            <a:gdLst>
              <a:gd name="T0" fmla="*/ 111125 w 249"/>
              <a:gd name="T1" fmla="*/ 22225 h 208"/>
              <a:gd name="T2" fmla="*/ 111125 w 249"/>
              <a:gd name="T3" fmla="*/ 22225 h 208"/>
              <a:gd name="T4" fmla="*/ 115887 w 249"/>
              <a:gd name="T5" fmla="*/ 22225 h 208"/>
              <a:gd name="T6" fmla="*/ 119062 w 249"/>
              <a:gd name="T7" fmla="*/ 20638 h 208"/>
              <a:gd name="T8" fmla="*/ 125412 w 249"/>
              <a:gd name="T9" fmla="*/ 19050 h 208"/>
              <a:gd name="T10" fmla="*/ 131762 w 249"/>
              <a:gd name="T11" fmla="*/ 15875 h 208"/>
              <a:gd name="T12" fmla="*/ 139700 w 249"/>
              <a:gd name="T13" fmla="*/ 14288 h 208"/>
              <a:gd name="T14" fmla="*/ 150812 w 249"/>
              <a:gd name="T15" fmla="*/ 12700 h 208"/>
              <a:gd name="T16" fmla="*/ 163512 w 249"/>
              <a:gd name="T17" fmla="*/ 9525 h 208"/>
              <a:gd name="T18" fmla="*/ 176212 w 249"/>
              <a:gd name="T19" fmla="*/ 7938 h 208"/>
              <a:gd name="T20" fmla="*/ 192087 w 249"/>
              <a:gd name="T21" fmla="*/ 4763 h 208"/>
              <a:gd name="T22" fmla="*/ 209550 w 249"/>
              <a:gd name="T23" fmla="*/ 3175 h 208"/>
              <a:gd name="T24" fmla="*/ 228600 w 249"/>
              <a:gd name="T25" fmla="*/ 1588 h 208"/>
              <a:gd name="T26" fmla="*/ 249237 w 249"/>
              <a:gd name="T27" fmla="*/ 0 h 208"/>
              <a:gd name="T28" fmla="*/ 269875 w 249"/>
              <a:gd name="T29" fmla="*/ 0 h 208"/>
              <a:gd name="T30" fmla="*/ 293687 w 249"/>
              <a:gd name="T31" fmla="*/ 0 h 208"/>
              <a:gd name="T32" fmla="*/ 319087 w 249"/>
              <a:gd name="T33" fmla="*/ 0 h 208"/>
              <a:gd name="T34" fmla="*/ 330200 w 249"/>
              <a:gd name="T35" fmla="*/ 44450 h 208"/>
              <a:gd name="T36" fmla="*/ 333375 w 249"/>
              <a:gd name="T37" fmla="*/ 46037 h 208"/>
              <a:gd name="T38" fmla="*/ 342900 w 249"/>
              <a:gd name="T39" fmla="*/ 52388 h 208"/>
              <a:gd name="T40" fmla="*/ 352425 w 249"/>
              <a:gd name="T41" fmla="*/ 63500 h 208"/>
              <a:gd name="T42" fmla="*/ 358775 w 249"/>
              <a:gd name="T43" fmla="*/ 79375 h 208"/>
              <a:gd name="T44" fmla="*/ 381000 w 249"/>
              <a:gd name="T45" fmla="*/ 184150 h 208"/>
              <a:gd name="T46" fmla="*/ 392112 w 249"/>
              <a:gd name="T47" fmla="*/ 228600 h 208"/>
              <a:gd name="T48" fmla="*/ 392112 w 249"/>
              <a:gd name="T49" fmla="*/ 231775 h 208"/>
              <a:gd name="T50" fmla="*/ 393700 w 249"/>
              <a:gd name="T51" fmla="*/ 239713 h 208"/>
              <a:gd name="T52" fmla="*/ 393700 w 249"/>
              <a:gd name="T53" fmla="*/ 252413 h 208"/>
              <a:gd name="T54" fmla="*/ 387350 w 249"/>
              <a:gd name="T55" fmla="*/ 268288 h 208"/>
              <a:gd name="T56" fmla="*/ 0 w 249"/>
              <a:gd name="T57" fmla="*/ 257175 h 208"/>
              <a:gd name="T58" fmla="*/ 39687 w 249"/>
              <a:gd name="T59" fmla="*/ 236538 h 208"/>
              <a:gd name="T60" fmla="*/ 39687 w 249"/>
              <a:gd name="T61" fmla="*/ 44450 h 208"/>
              <a:gd name="T62" fmla="*/ 41275 w 249"/>
              <a:gd name="T63" fmla="*/ 42862 h 208"/>
              <a:gd name="T64" fmla="*/ 44450 w 249"/>
              <a:gd name="T65" fmla="*/ 41275 h 208"/>
              <a:gd name="T66" fmla="*/ 50800 w 249"/>
              <a:gd name="T67" fmla="*/ 38100 h 208"/>
              <a:gd name="T68" fmla="*/ 58737 w 249"/>
              <a:gd name="T69" fmla="*/ 34925 h 208"/>
              <a:gd name="T70" fmla="*/ 66675 w 249"/>
              <a:gd name="T71" fmla="*/ 34925 h 208"/>
              <a:gd name="T72" fmla="*/ 77787 w 249"/>
              <a:gd name="T73" fmla="*/ 34925 h 208"/>
              <a:gd name="T74" fmla="*/ 92075 w 249"/>
              <a:gd name="T75" fmla="*/ 36513 h 208"/>
              <a:gd name="T76" fmla="*/ 107950 w 249"/>
              <a:gd name="T77" fmla="*/ 42862 h 208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249"/>
              <a:gd name="T118" fmla="*/ 0 h 208"/>
              <a:gd name="T119" fmla="*/ 249 w 249"/>
              <a:gd name="T120" fmla="*/ 208 h 208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249" h="208">
                <a:moveTo>
                  <a:pt x="68" y="27"/>
                </a:moveTo>
                <a:lnTo>
                  <a:pt x="70" y="14"/>
                </a:lnTo>
                <a:lnTo>
                  <a:pt x="72" y="14"/>
                </a:lnTo>
                <a:lnTo>
                  <a:pt x="73" y="14"/>
                </a:lnTo>
                <a:lnTo>
                  <a:pt x="74" y="13"/>
                </a:lnTo>
                <a:lnTo>
                  <a:pt x="75" y="13"/>
                </a:lnTo>
                <a:lnTo>
                  <a:pt x="76" y="13"/>
                </a:lnTo>
                <a:lnTo>
                  <a:pt x="79" y="12"/>
                </a:lnTo>
                <a:lnTo>
                  <a:pt x="81" y="12"/>
                </a:lnTo>
                <a:lnTo>
                  <a:pt x="83" y="10"/>
                </a:lnTo>
                <a:lnTo>
                  <a:pt x="86" y="9"/>
                </a:lnTo>
                <a:lnTo>
                  <a:pt x="88" y="9"/>
                </a:lnTo>
                <a:lnTo>
                  <a:pt x="91" y="8"/>
                </a:lnTo>
                <a:lnTo>
                  <a:pt x="95" y="8"/>
                </a:lnTo>
                <a:lnTo>
                  <a:pt x="98" y="7"/>
                </a:lnTo>
                <a:lnTo>
                  <a:pt x="103" y="6"/>
                </a:lnTo>
                <a:lnTo>
                  <a:pt x="107" y="6"/>
                </a:lnTo>
                <a:lnTo>
                  <a:pt x="111" y="5"/>
                </a:lnTo>
                <a:lnTo>
                  <a:pt x="116" y="5"/>
                </a:lnTo>
                <a:lnTo>
                  <a:pt x="121" y="3"/>
                </a:lnTo>
                <a:lnTo>
                  <a:pt x="126" y="2"/>
                </a:lnTo>
                <a:lnTo>
                  <a:pt x="132" y="2"/>
                </a:lnTo>
                <a:lnTo>
                  <a:pt x="137" y="1"/>
                </a:lnTo>
                <a:lnTo>
                  <a:pt x="144" y="1"/>
                </a:lnTo>
                <a:lnTo>
                  <a:pt x="150" y="1"/>
                </a:lnTo>
                <a:lnTo>
                  <a:pt x="157" y="0"/>
                </a:lnTo>
                <a:lnTo>
                  <a:pt x="163" y="0"/>
                </a:lnTo>
                <a:lnTo>
                  <a:pt x="170" y="0"/>
                </a:lnTo>
                <a:lnTo>
                  <a:pt x="178" y="0"/>
                </a:lnTo>
                <a:lnTo>
                  <a:pt x="185" y="0"/>
                </a:lnTo>
                <a:lnTo>
                  <a:pt x="193" y="0"/>
                </a:lnTo>
                <a:lnTo>
                  <a:pt x="201" y="0"/>
                </a:lnTo>
                <a:lnTo>
                  <a:pt x="210" y="5"/>
                </a:lnTo>
                <a:lnTo>
                  <a:pt x="208" y="28"/>
                </a:lnTo>
                <a:lnTo>
                  <a:pt x="210" y="29"/>
                </a:lnTo>
                <a:lnTo>
                  <a:pt x="213" y="31"/>
                </a:lnTo>
                <a:lnTo>
                  <a:pt x="216" y="33"/>
                </a:lnTo>
                <a:lnTo>
                  <a:pt x="220" y="36"/>
                </a:lnTo>
                <a:lnTo>
                  <a:pt x="222" y="40"/>
                </a:lnTo>
                <a:lnTo>
                  <a:pt x="224" y="44"/>
                </a:lnTo>
                <a:lnTo>
                  <a:pt x="226" y="50"/>
                </a:lnTo>
                <a:lnTo>
                  <a:pt x="245" y="68"/>
                </a:lnTo>
                <a:lnTo>
                  <a:pt x="240" y="116"/>
                </a:lnTo>
                <a:lnTo>
                  <a:pt x="208" y="132"/>
                </a:lnTo>
                <a:lnTo>
                  <a:pt x="247" y="144"/>
                </a:lnTo>
                <a:lnTo>
                  <a:pt x="247" y="146"/>
                </a:lnTo>
                <a:lnTo>
                  <a:pt x="248" y="148"/>
                </a:lnTo>
                <a:lnTo>
                  <a:pt x="248" y="151"/>
                </a:lnTo>
                <a:lnTo>
                  <a:pt x="249" y="154"/>
                </a:lnTo>
                <a:lnTo>
                  <a:pt x="248" y="159"/>
                </a:lnTo>
                <a:lnTo>
                  <a:pt x="247" y="163"/>
                </a:lnTo>
                <a:lnTo>
                  <a:pt x="244" y="169"/>
                </a:lnTo>
                <a:lnTo>
                  <a:pt x="144" y="208"/>
                </a:lnTo>
                <a:lnTo>
                  <a:pt x="0" y="162"/>
                </a:lnTo>
                <a:lnTo>
                  <a:pt x="3" y="158"/>
                </a:lnTo>
                <a:lnTo>
                  <a:pt x="25" y="149"/>
                </a:lnTo>
                <a:lnTo>
                  <a:pt x="25" y="28"/>
                </a:lnTo>
                <a:lnTo>
                  <a:pt x="26" y="27"/>
                </a:lnTo>
                <a:lnTo>
                  <a:pt x="27" y="27"/>
                </a:lnTo>
                <a:lnTo>
                  <a:pt x="28" y="26"/>
                </a:lnTo>
                <a:lnTo>
                  <a:pt x="31" y="24"/>
                </a:lnTo>
                <a:lnTo>
                  <a:pt x="32" y="24"/>
                </a:lnTo>
                <a:lnTo>
                  <a:pt x="34" y="23"/>
                </a:lnTo>
                <a:lnTo>
                  <a:pt x="37" y="22"/>
                </a:lnTo>
                <a:lnTo>
                  <a:pt x="40" y="22"/>
                </a:lnTo>
                <a:lnTo>
                  <a:pt x="42" y="22"/>
                </a:lnTo>
                <a:lnTo>
                  <a:pt x="46" y="22"/>
                </a:lnTo>
                <a:lnTo>
                  <a:pt x="49" y="22"/>
                </a:lnTo>
                <a:lnTo>
                  <a:pt x="53" y="22"/>
                </a:lnTo>
                <a:lnTo>
                  <a:pt x="58" y="23"/>
                </a:lnTo>
                <a:lnTo>
                  <a:pt x="61" y="24"/>
                </a:lnTo>
                <a:lnTo>
                  <a:pt x="68" y="2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29" name="Freeform 17"/>
          <p:cNvSpPr>
            <a:spLocks/>
          </p:cNvSpPr>
          <p:nvPr/>
        </p:nvSpPr>
        <p:spPr bwMode="auto">
          <a:xfrm>
            <a:off x="1460500" y="3730644"/>
            <a:ext cx="125413" cy="144462"/>
          </a:xfrm>
          <a:custGeom>
            <a:avLst/>
            <a:gdLst>
              <a:gd name="T0" fmla="*/ 123825 w 79"/>
              <a:gd name="T1" fmla="*/ 6350 h 91"/>
              <a:gd name="T2" fmla="*/ 123825 w 79"/>
              <a:gd name="T3" fmla="*/ 6350 h 91"/>
              <a:gd name="T4" fmla="*/ 122238 w 79"/>
              <a:gd name="T5" fmla="*/ 6350 h 91"/>
              <a:gd name="T6" fmla="*/ 117475 w 79"/>
              <a:gd name="T7" fmla="*/ 3175 h 91"/>
              <a:gd name="T8" fmla="*/ 114300 w 79"/>
              <a:gd name="T9" fmla="*/ 3175 h 91"/>
              <a:gd name="T10" fmla="*/ 109538 w 79"/>
              <a:gd name="T11" fmla="*/ 1587 h 91"/>
              <a:gd name="T12" fmla="*/ 103188 w 79"/>
              <a:gd name="T13" fmla="*/ 1587 h 91"/>
              <a:gd name="T14" fmla="*/ 95250 w 79"/>
              <a:gd name="T15" fmla="*/ 1587 h 91"/>
              <a:gd name="T16" fmla="*/ 88900 w 79"/>
              <a:gd name="T17" fmla="*/ 0 h 91"/>
              <a:gd name="T18" fmla="*/ 79375 w 79"/>
              <a:gd name="T19" fmla="*/ 0 h 91"/>
              <a:gd name="T20" fmla="*/ 69850 w 79"/>
              <a:gd name="T21" fmla="*/ 0 h 91"/>
              <a:gd name="T22" fmla="*/ 60325 w 79"/>
              <a:gd name="T23" fmla="*/ 1587 h 91"/>
              <a:gd name="T24" fmla="*/ 49213 w 79"/>
              <a:gd name="T25" fmla="*/ 3175 h 91"/>
              <a:gd name="T26" fmla="*/ 39688 w 79"/>
              <a:gd name="T27" fmla="*/ 6350 h 91"/>
              <a:gd name="T28" fmla="*/ 28575 w 79"/>
              <a:gd name="T29" fmla="*/ 9525 h 91"/>
              <a:gd name="T30" fmla="*/ 17463 w 79"/>
              <a:gd name="T31" fmla="*/ 12700 h 91"/>
              <a:gd name="T32" fmla="*/ 6350 w 79"/>
              <a:gd name="T33" fmla="*/ 17462 h 91"/>
              <a:gd name="T34" fmla="*/ 6350 w 79"/>
              <a:gd name="T35" fmla="*/ 20637 h 91"/>
              <a:gd name="T36" fmla="*/ 4763 w 79"/>
              <a:gd name="T37" fmla="*/ 28575 h 91"/>
              <a:gd name="T38" fmla="*/ 1588 w 79"/>
              <a:gd name="T39" fmla="*/ 41275 h 91"/>
              <a:gd name="T40" fmla="*/ 0 w 79"/>
              <a:gd name="T41" fmla="*/ 55562 h 91"/>
              <a:gd name="T42" fmla="*/ 0 w 79"/>
              <a:gd name="T43" fmla="*/ 74612 h 91"/>
              <a:gd name="T44" fmla="*/ 0 w 79"/>
              <a:gd name="T45" fmla="*/ 95250 h 91"/>
              <a:gd name="T46" fmla="*/ 3175 w 79"/>
              <a:gd name="T47" fmla="*/ 117475 h 91"/>
              <a:gd name="T48" fmla="*/ 9525 w 79"/>
              <a:gd name="T49" fmla="*/ 141287 h 91"/>
              <a:gd name="T50" fmla="*/ 11113 w 79"/>
              <a:gd name="T51" fmla="*/ 141287 h 91"/>
              <a:gd name="T52" fmla="*/ 12700 w 79"/>
              <a:gd name="T53" fmla="*/ 141287 h 91"/>
              <a:gd name="T54" fmla="*/ 14288 w 79"/>
              <a:gd name="T55" fmla="*/ 139700 h 91"/>
              <a:gd name="T56" fmla="*/ 17463 w 79"/>
              <a:gd name="T57" fmla="*/ 139700 h 91"/>
              <a:gd name="T58" fmla="*/ 23813 w 79"/>
              <a:gd name="T59" fmla="*/ 139700 h 91"/>
              <a:gd name="T60" fmla="*/ 28575 w 79"/>
              <a:gd name="T61" fmla="*/ 139700 h 91"/>
              <a:gd name="T62" fmla="*/ 34925 w 79"/>
              <a:gd name="T63" fmla="*/ 139700 h 91"/>
              <a:gd name="T64" fmla="*/ 42863 w 79"/>
              <a:gd name="T65" fmla="*/ 139700 h 91"/>
              <a:gd name="T66" fmla="*/ 50800 w 79"/>
              <a:gd name="T67" fmla="*/ 138112 h 91"/>
              <a:gd name="T68" fmla="*/ 60325 w 79"/>
              <a:gd name="T69" fmla="*/ 139700 h 91"/>
              <a:gd name="T70" fmla="*/ 69850 w 79"/>
              <a:gd name="T71" fmla="*/ 139700 h 91"/>
              <a:gd name="T72" fmla="*/ 79375 w 79"/>
              <a:gd name="T73" fmla="*/ 139700 h 91"/>
              <a:gd name="T74" fmla="*/ 90488 w 79"/>
              <a:gd name="T75" fmla="*/ 139700 h 91"/>
              <a:gd name="T76" fmla="*/ 101600 w 79"/>
              <a:gd name="T77" fmla="*/ 141287 h 91"/>
              <a:gd name="T78" fmla="*/ 112713 w 79"/>
              <a:gd name="T79" fmla="*/ 142875 h 91"/>
              <a:gd name="T80" fmla="*/ 125413 w 79"/>
              <a:gd name="T81" fmla="*/ 144462 h 91"/>
              <a:gd name="T82" fmla="*/ 125413 w 79"/>
              <a:gd name="T83" fmla="*/ 139700 h 91"/>
              <a:gd name="T84" fmla="*/ 123825 w 79"/>
              <a:gd name="T85" fmla="*/ 128587 h 91"/>
              <a:gd name="T86" fmla="*/ 122238 w 79"/>
              <a:gd name="T87" fmla="*/ 111125 h 91"/>
              <a:gd name="T88" fmla="*/ 120650 w 79"/>
              <a:gd name="T89" fmla="*/ 90487 h 91"/>
              <a:gd name="T90" fmla="*/ 120650 w 79"/>
              <a:gd name="T91" fmla="*/ 68262 h 91"/>
              <a:gd name="T92" fmla="*/ 120650 w 79"/>
              <a:gd name="T93" fmla="*/ 44450 h 91"/>
              <a:gd name="T94" fmla="*/ 122238 w 79"/>
              <a:gd name="T95" fmla="*/ 23812 h 91"/>
              <a:gd name="T96" fmla="*/ 123825 w 79"/>
              <a:gd name="T97" fmla="*/ 6350 h 91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79"/>
              <a:gd name="T148" fmla="*/ 0 h 91"/>
              <a:gd name="T149" fmla="*/ 79 w 79"/>
              <a:gd name="T150" fmla="*/ 91 h 91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79" h="91">
                <a:moveTo>
                  <a:pt x="78" y="4"/>
                </a:moveTo>
                <a:lnTo>
                  <a:pt x="78" y="4"/>
                </a:lnTo>
                <a:lnTo>
                  <a:pt x="77" y="4"/>
                </a:lnTo>
                <a:lnTo>
                  <a:pt x="74" y="2"/>
                </a:lnTo>
                <a:lnTo>
                  <a:pt x="72" y="2"/>
                </a:lnTo>
                <a:lnTo>
                  <a:pt x="69" y="1"/>
                </a:lnTo>
                <a:lnTo>
                  <a:pt x="65" y="1"/>
                </a:lnTo>
                <a:lnTo>
                  <a:pt x="60" y="1"/>
                </a:lnTo>
                <a:lnTo>
                  <a:pt x="56" y="0"/>
                </a:lnTo>
                <a:lnTo>
                  <a:pt x="50" y="0"/>
                </a:lnTo>
                <a:lnTo>
                  <a:pt x="44" y="0"/>
                </a:lnTo>
                <a:lnTo>
                  <a:pt x="38" y="1"/>
                </a:lnTo>
                <a:lnTo>
                  <a:pt x="31" y="2"/>
                </a:lnTo>
                <a:lnTo>
                  <a:pt x="25" y="4"/>
                </a:lnTo>
                <a:lnTo>
                  <a:pt x="18" y="6"/>
                </a:lnTo>
                <a:lnTo>
                  <a:pt x="11" y="8"/>
                </a:lnTo>
                <a:lnTo>
                  <a:pt x="4" y="11"/>
                </a:lnTo>
                <a:lnTo>
                  <a:pt x="4" y="13"/>
                </a:lnTo>
                <a:lnTo>
                  <a:pt x="3" y="18"/>
                </a:lnTo>
                <a:lnTo>
                  <a:pt x="1" y="26"/>
                </a:lnTo>
                <a:lnTo>
                  <a:pt x="0" y="35"/>
                </a:lnTo>
                <a:lnTo>
                  <a:pt x="0" y="47"/>
                </a:lnTo>
                <a:lnTo>
                  <a:pt x="0" y="60"/>
                </a:lnTo>
                <a:lnTo>
                  <a:pt x="2" y="74"/>
                </a:lnTo>
                <a:lnTo>
                  <a:pt x="6" y="89"/>
                </a:lnTo>
                <a:lnTo>
                  <a:pt x="7" y="89"/>
                </a:lnTo>
                <a:lnTo>
                  <a:pt x="8" y="89"/>
                </a:lnTo>
                <a:lnTo>
                  <a:pt x="9" y="88"/>
                </a:lnTo>
                <a:lnTo>
                  <a:pt x="11" y="88"/>
                </a:lnTo>
                <a:lnTo>
                  <a:pt x="15" y="88"/>
                </a:lnTo>
                <a:lnTo>
                  <a:pt x="18" y="88"/>
                </a:lnTo>
                <a:lnTo>
                  <a:pt x="22" y="88"/>
                </a:lnTo>
                <a:lnTo>
                  <a:pt x="27" y="88"/>
                </a:lnTo>
                <a:lnTo>
                  <a:pt x="32" y="87"/>
                </a:lnTo>
                <a:lnTo>
                  <a:pt x="38" y="88"/>
                </a:lnTo>
                <a:lnTo>
                  <a:pt x="44" y="88"/>
                </a:lnTo>
                <a:lnTo>
                  <a:pt x="50" y="88"/>
                </a:lnTo>
                <a:lnTo>
                  <a:pt x="57" y="88"/>
                </a:lnTo>
                <a:lnTo>
                  <a:pt x="64" y="89"/>
                </a:lnTo>
                <a:lnTo>
                  <a:pt x="71" y="90"/>
                </a:lnTo>
                <a:lnTo>
                  <a:pt x="79" y="91"/>
                </a:lnTo>
                <a:lnTo>
                  <a:pt x="79" y="88"/>
                </a:lnTo>
                <a:lnTo>
                  <a:pt x="78" y="81"/>
                </a:lnTo>
                <a:lnTo>
                  <a:pt x="77" y="70"/>
                </a:lnTo>
                <a:lnTo>
                  <a:pt x="76" y="57"/>
                </a:lnTo>
                <a:lnTo>
                  <a:pt x="76" y="43"/>
                </a:lnTo>
                <a:lnTo>
                  <a:pt x="76" y="28"/>
                </a:lnTo>
                <a:lnTo>
                  <a:pt x="77" y="15"/>
                </a:lnTo>
                <a:lnTo>
                  <a:pt x="78" y="4"/>
                </a:lnTo>
                <a:close/>
              </a:path>
            </a:pathLst>
          </a:custGeom>
          <a:solidFill>
            <a:srgbClr val="33333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30" name="Freeform 18"/>
          <p:cNvSpPr>
            <a:spLocks/>
          </p:cNvSpPr>
          <p:nvPr/>
        </p:nvSpPr>
        <p:spPr bwMode="auto">
          <a:xfrm>
            <a:off x="1473200" y="3770331"/>
            <a:ext cx="209550" cy="142875"/>
          </a:xfrm>
          <a:custGeom>
            <a:avLst/>
            <a:gdLst>
              <a:gd name="T0" fmla="*/ 1588 w 132"/>
              <a:gd name="T1" fmla="*/ 106363 h 90"/>
              <a:gd name="T2" fmla="*/ 0 w 132"/>
              <a:gd name="T3" fmla="*/ 125413 h 90"/>
              <a:gd name="T4" fmla="*/ 136525 w 132"/>
              <a:gd name="T5" fmla="*/ 142875 h 90"/>
              <a:gd name="T6" fmla="*/ 136525 w 132"/>
              <a:gd name="T7" fmla="*/ 142875 h 90"/>
              <a:gd name="T8" fmla="*/ 141287 w 132"/>
              <a:gd name="T9" fmla="*/ 139700 h 90"/>
              <a:gd name="T10" fmla="*/ 144462 w 132"/>
              <a:gd name="T11" fmla="*/ 138113 h 90"/>
              <a:gd name="T12" fmla="*/ 149225 w 132"/>
              <a:gd name="T13" fmla="*/ 134938 h 90"/>
              <a:gd name="T14" fmla="*/ 155575 w 132"/>
              <a:gd name="T15" fmla="*/ 131763 h 90"/>
              <a:gd name="T16" fmla="*/ 163512 w 132"/>
              <a:gd name="T17" fmla="*/ 125413 h 90"/>
              <a:gd name="T18" fmla="*/ 169862 w 132"/>
              <a:gd name="T19" fmla="*/ 120650 h 90"/>
              <a:gd name="T20" fmla="*/ 177800 w 132"/>
              <a:gd name="T21" fmla="*/ 112713 h 90"/>
              <a:gd name="T22" fmla="*/ 185737 w 132"/>
              <a:gd name="T23" fmla="*/ 104775 h 90"/>
              <a:gd name="T24" fmla="*/ 192087 w 132"/>
              <a:gd name="T25" fmla="*/ 95250 h 90"/>
              <a:gd name="T26" fmla="*/ 198437 w 132"/>
              <a:gd name="T27" fmla="*/ 87312 h 90"/>
              <a:gd name="T28" fmla="*/ 203200 w 132"/>
              <a:gd name="T29" fmla="*/ 74612 h 90"/>
              <a:gd name="T30" fmla="*/ 207963 w 132"/>
              <a:gd name="T31" fmla="*/ 61913 h 90"/>
              <a:gd name="T32" fmla="*/ 209550 w 132"/>
              <a:gd name="T33" fmla="*/ 49212 h 90"/>
              <a:gd name="T34" fmla="*/ 209550 w 132"/>
              <a:gd name="T35" fmla="*/ 36512 h 90"/>
              <a:gd name="T36" fmla="*/ 204788 w 132"/>
              <a:gd name="T37" fmla="*/ 22225 h 90"/>
              <a:gd name="T38" fmla="*/ 204788 w 132"/>
              <a:gd name="T39" fmla="*/ 19050 h 90"/>
              <a:gd name="T40" fmla="*/ 203200 w 132"/>
              <a:gd name="T41" fmla="*/ 17463 h 90"/>
              <a:gd name="T42" fmla="*/ 201612 w 132"/>
              <a:gd name="T43" fmla="*/ 14288 h 90"/>
              <a:gd name="T44" fmla="*/ 200025 w 132"/>
              <a:gd name="T45" fmla="*/ 11112 h 90"/>
              <a:gd name="T46" fmla="*/ 196850 w 132"/>
              <a:gd name="T47" fmla="*/ 6350 h 90"/>
              <a:gd name="T48" fmla="*/ 190500 w 132"/>
              <a:gd name="T49" fmla="*/ 3175 h 90"/>
              <a:gd name="T50" fmla="*/ 185737 w 132"/>
              <a:gd name="T51" fmla="*/ 1588 h 90"/>
              <a:gd name="T52" fmla="*/ 179387 w 132"/>
              <a:gd name="T53" fmla="*/ 0 h 90"/>
              <a:gd name="T54" fmla="*/ 179387 w 132"/>
              <a:gd name="T55" fmla="*/ 3175 h 90"/>
              <a:gd name="T56" fmla="*/ 180975 w 132"/>
              <a:gd name="T57" fmla="*/ 7938 h 90"/>
              <a:gd name="T58" fmla="*/ 185737 w 132"/>
              <a:gd name="T59" fmla="*/ 17463 h 90"/>
              <a:gd name="T60" fmla="*/ 187325 w 132"/>
              <a:gd name="T61" fmla="*/ 30163 h 90"/>
              <a:gd name="T62" fmla="*/ 187325 w 132"/>
              <a:gd name="T63" fmla="*/ 46037 h 90"/>
              <a:gd name="T64" fmla="*/ 185737 w 132"/>
              <a:gd name="T65" fmla="*/ 61913 h 90"/>
              <a:gd name="T66" fmla="*/ 180975 w 132"/>
              <a:gd name="T67" fmla="*/ 80962 h 90"/>
              <a:gd name="T68" fmla="*/ 171450 w 132"/>
              <a:gd name="T69" fmla="*/ 101600 h 90"/>
              <a:gd name="T70" fmla="*/ 171450 w 132"/>
              <a:gd name="T71" fmla="*/ 101600 h 90"/>
              <a:gd name="T72" fmla="*/ 171450 w 132"/>
              <a:gd name="T73" fmla="*/ 101600 h 90"/>
              <a:gd name="T74" fmla="*/ 169862 w 132"/>
              <a:gd name="T75" fmla="*/ 103188 h 90"/>
              <a:gd name="T76" fmla="*/ 168275 w 132"/>
              <a:gd name="T77" fmla="*/ 104775 h 90"/>
              <a:gd name="T78" fmla="*/ 166687 w 132"/>
              <a:gd name="T79" fmla="*/ 104775 h 90"/>
              <a:gd name="T80" fmla="*/ 163512 w 132"/>
              <a:gd name="T81" fmla="*/ 106363 h 90"/>
              <a:gd name="T82" fmla="*/ 158750 w 132"/>
              <a:gd name="T83" fmla="*/ 109538 h 90"/>
              <a:gd name="T84" fmla="*/ 155575 w 132"/>
              <a:gd name="T85" fmla="*/ 111125 h 90"/>
              <a:gd name="T86" fmla="*/ 152400 w 132"/>
              <a:gd name="T87" fmla="*/ 112713 h 90"/>
              <a:gd name="T88" fmla="*/ 146050 w 132"/>
              <a:gd name="T89" fmla="*/ 114300 h 90"/>
              <a:gd name="T90" fmla="*/ 142875 w 132"/>
              <a:gd name="T91" fmla="*/ 114300 h 90"/>
              <a:gd name="T92" fmla="*/ 134937 w 132"/>
              <a:gd name="T93" fmla="*/ 115888 h 90"/>
              <a:gd name="T94" fmla="*/ 130175 w 132"/>
              <a:gd name="T95" fmla="*/ 115888 h 90"/>
              <a:gd name="T96" fmla="*/ 123825 w 132"/>
              <a:gd name="T97" fmla="*/ 115888 h 90"/>
              <a:gd name="T98" fmla="*/ 115887 w 132"/>
              <a:gd name="T99" fmla="*/ 114300 h 90"/>
              <a:gd name="T100" fmla="*/ 109537 w 132"/>
              <a:gd name="T101" fmla="*/ 114300 h 90"/>
              <a:gd name="T102" fmla="*/ 109537 w 132"/>
              <a:gd name="T103" fmla="*/ 133350 h 90"/>
              <a:gd name="T104" fmla="*/ 4762 w 132"/>
              <a:gd name="T105" fmla="*/ 122238 h 90"/>
              <a:gd name="T106" fmla="*/ 1588 w 132"/>
              <a:gd name="T107" fmla="*/ 106363 h 9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132"/>
              <a:gd name="T163" fmla="*/ 0 h 90"/>
              <a:gd name="T164" fmla="*/ 132 w 132"/>
              <a:gd name="T165" fmla="*/ 90 h 90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132" h="90">
                <a:moveTo>
                  <a:pt x="1" y="67"/>
                </a:moveTo>
                <a:lnTo>
                  <a:pt x="0" y="79"/>
                </a:lnTo>
                <a:lnTo>
                  <a:pt x="86" y="90"/>
                </a:lnTo>
                <a:lnTo>
                  <a:pt x="89" y="88"/>
                </a:lnTo>
                <a:lnTo>
                  <a:pt x="91" y="87"/>
                </a:lnTo>
                <a:lnTo>
                  <a:pt x="94" y="85"/>
                </a:lnTo>
                <a:lnTo>
                  <a:pt x="98" y="83"/>
                </a:lnTo>
                <a:lnTo>
                  <a:pt x="103" y="79"/>
                </a:lnTo>
                <a:lnTo>
                  <a:pt x="107" y="76"/>
                </a:lnTo>
                <a:lnTo>
                  <a:pt x="112" y="71"/>
                </a:lnTo>
                <a:lnTo>
                  <a:pt x="117" y="66"/>
                </a:lnTo>
                <a:lnTo>
                  <a:pt x="121" y="60"/>
                </a:lnTo>
                <a:lnTo>
                  <a:pt x="125" y="55"/>
                </a:lnTo>
                <a:lnTo>
                  <a:pt x="128" y="47"/>
                </a:lnTo>
                <a:lnTo>
                  <a:pt x="131" y="39"/>
                </a:lnTo>
                <a:lnTo>
                  <a:pt x="132" y="31"/>
                </a:lnTo>
                <a:lnTo>
                  <a:pt x="132" y="23"/>
                </a:lnTo>
                <a:lnTo>
                  <a:pt x="129" y="14"/>
                </a:lnTo>
                <a:lnTo>
                  <a:pt x="129" y="12"/>
                </a:lnTo>
                <a:lnTo>
                  <a:pt x="128" y="11"/>
                </a:lnTo>
                <a:lnTo>
                  <a:pt x="127" y="9"/>
                </a:lnTo>
                <a:lnTo>
                  <a:pt x="126" y="7"/>
                </a:lnTo>
                <a:lnTo>
                  <a:pt x="124" y="4"/>
                </a:lnTo>
                <a:lnTo>
                  <a:pt x="120" y="2"/>
                </a:lnTo>
                <a:lnTo>
                  <a:pt x="117" y="1"/>
                </a:lnTo>
                <a:lnTo>
                  <a:pt x="113" y="0"/>
                </a:lnTo>
                <a:lnTo>
                  <a:pt x="113" y="2"/>
                </a:lnTo>
                <a:lnTo>
                  <a:pt x="114" y="5"/>
                </a:lnTo>
                <a:lnTo>
                  <a:pt x="117" y="11"/>
                </a:lnTo>
                <a:lnTo>
                  <a:pt x="118" y="19"/>
                </a:lnTo>
                <a:lnTo>
                  <a:pt x="118" y="29"/>
                </a:lnTo>
                <a:lnTo>
                  <a:pt x="117" y="39"/>
                </a:lnTo>
                <a:lnTo>
                  <a:pt x="114" y="51"/>
                </a:lnTo>
                <a:lnTo>
                  <a:pt x="108" y="64"/>
                </a:lnTo>
                <a:lnTo>
                  <a:pt x="107" y="65"/>
                </a:lnTo>
                <a:lnTo>
                  <a:pt x="106" y="66"/>
                </a:lnTo>
                <a:lnTo>
                  <a:pt x="105" y="66"/>
                </a:lnTo>
                <a:lnTo>
                  <a:pt x="103" y="67"/>
                </a:lnTo>
                <a:lnTo>
                  <a:pt x="100" y="69"/>
                </a:lnTo>
                <a:lnTo>
                  <a:pt x="98" y="70"/>
                </a:lnTo>
                <a:lnTo>
                  <a:pt x="96" y="71"/>
                </a:lnTo>
                <a:lnTo>
                  <a:pt x="92" y="72"/>
                </a:lnTo>
                <a:lnTo>
                  <a:pt x="90" y="72"/>
                </a:lnTo>
                <a:lnTo>
                  <a:pt x="85" y="73"/>
                </a:lnTo>
                <a:lnTo>
                  <a:pt x="82" y="73"/>
                </a:lnTo>
                <a:lnTo>
                  <a:pt x="78" y="73"/>
                </a:lnTo>
                <a:lnTo>
                  <a:pt x="73" y="72"/>
                </a:lnTo>
                <a:lnTo>
                  <a:pt x="69" y="72"/>
                </a:lnTo>
                <a:lnTo>
                  <a:pt x="69" y="84"/>
                </a:lnTo>
                <a:lnTo>
                  <a:pt x="3" y="77"/>
                </a:lnTo>
                <a:lnTo>
                  <a:pt x="1" y="67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31" name="Freeform 19"/>
          <p:cNvSpPr>
            <a:spLocks/>
          </p:cNvSpPr>
          <p:nvPr/>
        </p:nvSpPr>
        <p:spPr bwMode="auto">
          <a:xfrm>
            <a:off x="1447800" y="3910031"/>
            <a:ext cx="152400" cy="50800"/>
          </a:xfrm>
          <a:custGeom>
            <a:avLst/>
            <a:gdLst>
              <a:gd name="T0" fmla="*/ 152400 w 96"/>
              <a:gd name="T1" fmla="*/ 19050 h 32"/>
              <a:gd name="T2" fmla="*/ 1588 w 96"/>
              <a:gd name="T3" fmla="*/ 0 h 32"/>
              <a:gd name="T4" fmla="*/ 0 w 96"/>
              <a:gd name="T5" fmla="*/ 19050 h 32"/>
              <a:gd name="T6" fmla="*/ 147638 w 96"/>
              <a:gd name="T7" fmla="*/ 50800 h 32"/>
              <a:gd name="T8" fmla="*/ 152400 w 96"/>
              <a:gd name="T9" fmla="*/ 19050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6"/>
              <a:gd name="T16" fmla="*/ 0 h 32"/>
              <a:gd name="T17" fmla="*/ 96 w 96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6" h="32">
                <a:moveTo>
                  <a:pt x="96" y="12"/>
                </a:moveTo>
                <a:lnTo>
                  <a:pt x="1" y="0"/>
                </a:lnTo>
                <a:lnTo>
                  <a:pt x="0" y="12"/>
                </a:lnTo>
                <a:lnTo>
                  <a:pt x="93" y="32"/>
                </a:lnTo>
                <a:lnTo>
                  <a:pt x="96" y="1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32" name="Freeform 20"/>
          <p:cNvSpPr>
            <a:spLocks/>
          </p:cNvSpPr>
          <p:nvPr/>
        </p:nvSpPr>
        <p:spPr bwMode="auto">
          <a:xfrm>
            <a:off x="1522413" y="3927494"/>
            <a:ext cx="66675" cy="22225"/>
          </a:xfrm>
          <a:custGeom>
            <a:avLst/>
            <a:gdLst>
              <a:gd name="T0" fmla="*/ 66675 w 42"/>
              <a:gd name="T1" fmla="*/ 9525 h 14"/>
              <a:gd name="T2" fmla="*/ 3175 w 42"/>
              <a:gd name="T3" fmla="*/ 0 h 14"/>
              <a:gd name="T4" fmla="*/ 0 w 42"/>
              <a:gd name="T5" fmla="*/ 9525 h 14"/>
              <a:gd name="T6" fmla="*/ 63500 w 42"/>
              <a:gd name="T7" fmla="*/ 22225 h 14"/>
              <a:gd name="T8" fmla="*/ 66675 w 42"/>
              <a:gd name="T9" fmla="*/ 9525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"/>
              <a:gd name="T16" fmla="*/ 0 h 14"/>
              <a:gd name="T17" fmla="*/ 42 w 42"/>
              <a:gd name="T18" fmla="*/ 14 h 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" h="14">
                <a:moveTo>
                  <a:pt x="42" y="6"/>
                </a:moveTo>
                <a:lnTo>
                  <a:pt x="2" y="0"/>
                </a:lnTo>
                <a:lnTo>
                  <a:pt x="0" y="6"/>
                </a:lnTo>
                <a:lnTo>
                  <a:pt x="40" y="14"/>
                </a:lnTo>
                <a:lnTo>
                  <a:pt x="42" y="6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33" name="Freeform 21"/>
          <p:cNvSpPr>
            <a:spLocks/>
          </p:cNvSpPr>
          <p:nvPr/>
        </p:nvSpPr>
        <p:spPr bwMode="auto">
          <a:xfrm>
            <a:off x="1455738" y="3916381"/>
            <a:ext cx="44450" cy="15875"/>
          </a:xfrm>
          <a:custGeom>
            <a:avLst/>
            <a:gdLst>
              <a:gd name="T0" fmla="*/ 44450 w 28"/>
              <a:gd name="T1" fmla="*/ 7938 h 10"/>
              <a:gd name="T2" fmla="*/ 0 w 28"/>
              <a:gd name="T3" fmla="*/ 0 h 10"/>
              <a:gd name="T4" fmla="*/ 0 w 28"/>
              <a:gd name="T5" fmla="*/ 7938 h 10"/>
              <a:gd name="T6" fmla="*/ 42863 w 28"/>
              <a:gd name="T7" fmla="*/ 15875 h 10"/>
              <a:gd name="T8" fmla="*/ 44450 w 28"/>
              <a:gd name="T9" fmla="*/ 7938 h 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"/>
              <a:gd name="T16" fmla="*/ 0 h 10"/>
              <a:gd name="T17" fmla="*/ 28 w 28"/>
              <a:gd name="T18" fmla="*/ 10 h 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" h="10">
                <a:moveTo>
                  <a:pt x="28" y="5"/>
                </a:moveTo>
                <a:lnTo>
                  <a:pt x="0" y="0"/>
                </a:lnTo>
                <a:lnTo>
                  <a:pt x="0" y="5"/>
                </a:lnTo>
                <a:lnTo>
                  <a:pt x="27" y="10"/>
                </a:lnTo>
                <a:lnTo>
                  <a:pt x="28" y="5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34" name="Freeform 22"/>
          <p:cNvSpPr>
            <a:spLocks/>
          </p:cNvSpPr>
          <p:nvPr/>
        </p:nvSpPr>
        <p:spPr bwMode="auto">
          <a:xfrm>
            <a:off x="1347788" y="3930669"/>
            <a:ext cx="257175" cy="87312"/>
          </a:xfrm>
          <a:custGeom>
            <a:avLst/>
            <a:gdLst>
              <a:gd name="T0" fmla="*/ 0 w 162"/>
              <a:gd name="T1" fmla="*/ 26987 h 55"/>
              <a:gd name="T2" fmla="*/ 0 w 162"/>
              <a:gd name="T3" fmla="*/ 26987 h 55"/>
              <a:gd name="T4" fmla="*/ 1588 w 162"/>
              <a:gd name="T5" fmla="*/ 26987 h 55"/>
              <a:gd name="T6" fmla="*/ 3175 w 162"/>
              <a:gd name="T7" fmla="*/ 26987 h 55"/>
              <a:gd name="T8" fmla="*/ 6350 w 162"/>
              <a:gd name="T9" fmla="*/ 23812 h 55"/>
              <a:gd name="T10" fmla="*/ 11112 w 162"/>
              <a:gd name="T11" fmla="*/ 23812 h 55"/>
              <a:gd name="T12" fmla="*/ 15875 w 162"/>
              <a:gd name="T13" fmla="*/ 23812 h 55"/>
              <a:gd name="T14" fmla="*/ 22225 w 162"/>
              <a:gd name="T15" fmla="*/ 22225 h 55"/>
              <a:gd name="T16" fmla="*/ 26988 w 162"/>
              <a:gd name="T17" fmla="*/ 20637 h 55"/>
              <a:gd name="T18" fmla="*/ 33337 w 162"/>
              <a:gd name="T19" fmla="*/ 19050 h 55"/>
              <a:gd name="T20" fmla="*/ 38100 w 162"/>
              <a:gd name="T21" fmla="*/ 17462 h 55"/>
              <a:gd name="T22" fmla="*/ 44450 w 162"/>
              <a:gd name="T23" fmla="*/ 15875 h 55"/>
              <a:gd name="T24" fmla="*/ 49212 w 162"/>
              <a:gd name="T25" fmla="*/ 12700 h 55"/>
              <a:gd name="T26" fmla="*/ 55563 w 162"/>
              <a:gd name="T27" fmla="*/ 9525 h 55"/>
              <a:gd name="T28" fmla="*/ 58738 w 162"/>
              <a:gd name="T29" fmla="*/ 7937 h 55"/>
              <a:gd name="T30" fmla="*/ 63500 w 162"/>
              <a:gd name="T31" fmla="*/ 4762 h 55"/>
              <a:gd name="T32" fmla="*/ 68262 w 162"/>
              <a:gd name="T33" fmla="*/ 0 h 55"/>
              <a:gd name="T34" fmla="*/ 257175 w 162"/>
              <a:gd name="T35" fmla="*/ 44450 h 55"/>
              <a:gd name="T36" fmla="*/ 257175 w 162"/>
              <a:gd name="T37" fmla="*/ 44450 h 55"/>
              <a:gd name="T38" fmla="*/ 255588 w 162"/>
              <a:gd name="T39" fmla="*/ 46037 h 55"/>
              <a:gd name="T40" fmla="*/ 252413 w 162"/>
              <a:gd name="T41" fmla="*/ 49212 h 55"/>
              <a:gd name="T42" fmla="*/ 250825 w 162"/>
              <a:gd name="T43" fmla="*/ 50800 h 55"/>
              <a:gd name="T44" fmla="*/ 249238 w 162"/>
              <a:gd name="T45" fmla="*/ 52387 h 55"/>
              <a:gd name="T46" fmla="*/ 246063 w 162"/>
              <a:gd name="T47" fmla="*/ 55562 h 55"/>
              <a:gd name="T48" fmla="*/ 241300 w 162"/>
              <a:gd name="T49" fmla="*/ 57150 h 55"/>
              <a:gd name="T50" fmla="*/ 238125 w 162"/>
              <a:gd name="T51" fmla="*/ 61912 h 55"/>
              <a:gd name="T52" fmla="*/ 233363 w 162"/>
              <a:gd name="T53" fmla="*/ 65087 h 55"/>
              <a:gd name="T54" fmla="*/ 228600 w 162"/>
              <a:gd name="T55" fmla="*/ 68262 h 55"/>
              <a:gd name="T56" fmla="*/ 223838 w 162"/>
              <a:gd name="T57" fmla="*/ 73025 h 55"/>
              <a:gd name="T58" fmla="*/ 217488 w 162"/>
              <a:gd name="T59" fmla="*/ 76200 h 55"/>
              <a:gd name="T60" fmla="*/ 214313 w 162"/>
              <a:gd name="T61" fmla="*/ 79375 h 55"/>
              <a:gd name="T62" fmla="*/ 207963 w 162"/>
              <a:gd name="T63" fmla="*/ 82550 h 55"/>
              <a:gd name="T64" fmla="*/ 203200 w 162"/>
              <a:gd name="T65" fmla="*/ 84137 h 55"/>
              <a:gd name="T66" fmla="*/ 200025 w 162"/>
              <a:gd name="T67" fmla="*/ 87312 h 55"/>
              <a:gd name="T68" fmla="*/ 0 w 162"/>
              <a:gd name="T69" fmla="*/ 26987 h 5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62"/>
              <a:gd name="T106" fmla="*/ 0 h 55"/>
              <a:gd name="T107" fmla="*/ 162 w 162"/>
              <a:gd name="T108" fmla="*/ 55 h 55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62" h="55">
                <a:moveTo>
                  <a:pt x="0" y="17"/>
                </a:moveTo>
                <a:lnTo>
                  <a:pt x="0" y="17"/>
                </a:lnTo>
                <a:lnTo>
                  <a:pt x="1" y="17"/>
                </a:lnTo>
                <a:lnTo>
                  <a:pt x="2" y="17"/>
                </a:lnTo>
                <a:lnTo>
                  <a:pt x="4" y="15"/>
                </a:lnTo>
                <a:lnTo>
                  <a:pt x="7" y="15"/>
                </a:lnTo>
                <a:lnTo>
                  <a:pt x="10" y="15"/>
                </a:lnTo>
                <a:lnTo>
                  <a:pt x="14" y="14"/>
                </a:lnTo>
                <a:lnTo>
                  <a:pt x="17" y="13"/>
                </a:lnTo>
                <a:lnTo>
                  <a:pt x="21" y="12"/>
                </a:lnTo>
                <a:lnTo>
                  <a:pt x="24" y="11"/>
                </a:lnTo>
                <a:lnTo>
                  <a:pt x="28" y="10"/>
                </a:lnTo>
                <a:lnTo>
                  <a:pt x="31" y="8"/>
                </a:lnTo>
                <a:lnTo>
                  <a:pt x="35" y="6"/>
                </a:lnTo>
                <a:lnTo>
                  <a:pt x="37" y="5"/>
                </a:lnTo>
                <a:lnTo>
                  <a:pt x="40" y="3"/>
                </a:lnTo>
                <a:lnTo>
                  <a:pt x="43" y="0"/>
                </a:lnTo>
                <a:lnTo>
                  <a:pt x="162" y="28"/>
                </a:lnTo>
                <a:lnTo>
                  <a:pt x="161" y="29"/>
                </a:lnTo>
                <a:lnTo>
                  <a:pt x="159" y="31"/>
                </a:lnTo>
                <a:lnTo>
                  <a:pt x="158" y="32"/>
                </a:lnTo>
                <a:lnTo>
                  <a:pt x="157" y="33"/>
                </a:lnTo>
                <a:lnTo>
                  <a:pt x="155" y="35"/>
                </a:lnTo>
                <a:lnTo>
                  <a:pt x="152" y="36"/>
                </a:lnTo>
                <a:lnTo>
                  <a:pt x="150" y="39"/>
                </a:lnTo>
                <a:lnTo>
                  <a:pt x="147" y="41"/>
                </a:lnTo>
                <a:lnTo>
                  <a:pt x="144" y="43"/>
                </a:lnTo>
                <a:lnTo>
                  <a:pt x="141" y="46"/>
                </a:lnTo>
                <a:lnTo>
                  <a:pt x="137" y="48"/>
                </a:lnTo>
                <a:lnTo>
                  <a:pt x="135" y="50"/>
                </a:lnTo>
                <a:lnTo>
                  <a:pt x="131" y="52"/>
                </a:lnTo>
                <a:lnTo>
                  <a:pt x="128" y="53"/>
                </a:lnTo>
                <a:lnTo>
                  <a:pt x="126" y="55"/>
                </a:lnTo>
                <a:lnTo>
                  <a:pt x="0" y="17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35" name="Freeform 23"/>
          <p:cNvSpPr>
            <a:spLocks/>
          </p:cNvSpPr>
          <p:nvPr/>
        </p:nvSpPr>
        <p:spPr bwMode="auto">
          <a:xfrm>
            <a:off x="1604963" y="3921144"/>
            <a:ext cx="90487" cy="41275"/>
          </a:xfrm>
          <a:custGeom>
            <a:avLst/>
            <a:gdLst>
              <a:gd name="T0" fmla="*/ 9525 w 57"/>
              <a:gd name="T1" fmla="*/ 41275 h 26"/>
              <a:gd name="T2" fmla="*/ 90487 w 57"/>
              <a:gd name="T3" fmla="*/ 17463 h 26"/>
              <a:gd name="T4" fmla="*/ 39687 w 57"/>
              <a:gd name="T5" fmla="*/ 0 h 26"/>
              <a:gd name="T6" fmla="*/ 0 w 57"/>
              <a:gd name="T7" fmla="*/ 6350 h 26"/>
              <a:gd name="T8" fmla="*/ 0 w 57"/>
              <a:gd name="T9" fmla="*/ 39688 h 26"/>
              <a:gd name="T10" fmla="*/ 9525 w 57"/>
              <a:gd name="T11" fmla="*/ 41275 h 2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7"/>
              <a:gd name="T19" fmla="*/ 0 h 26"/>
              <a:gd name="T20" fmla="*/ 57 w 57"/>
              <a:gd name="T21" fmla="*/ 26 h 2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7" h="26">
                <a:moveTo>
                  <a:pt x="6" y="26"/>
                </a:moveTo>
                <a:lnTo>
                  <a:pt x="57" y="11"/>
                </a:lnTo>
                <a:lnTo>
                  <a:pt x="25" y="0"/>
                </a:lnTo>
                <a:lnTo>
                  <a:pt x="0" y="4"/>
                </a:lnTo>
                <a:lnTo>
                  <a:pt x="0" y="25"/>
                </a:lnTo>
                <a:lnTo>
                  <a:pt x="6" y="26"/>
                </a:lnTo>
                <a:close/>
              </a:path>
            </a:pathLst>
          </a:custGeom>
          <a:solidFill>
            <a:srgbClr val="001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36" name="Freeform 24"/>
          <p:cNvSpPr>
            <a:spLocks/>
          </p:cNvSpPr>
          <p:nvPr/>
        </p:nvSpPr>
        <p:spPr bwMode="auto">
          <a:xfrm>
            <a:off x="1365250" y="3748106"/>
            <a:ext cx="50800" cy="193675"/>
          </a:xfrm>
          <a:custGeom>
            <a:avLst/>
            <a:gdLst>
              <a:gd name="T0" fmla="*/ 50800 w 32"/>
              <a:gd name="T1" fmla="*/ 3175 h 122"/>
              <a:gd name="T2" fmla="*/ 50800 w 32"/>
              <a:gd name="T3" fmla="*/ 3175 h 122"/>
              <a:gd name="T4" fmla="*/ 49212 w 32"/>
              <a:gd name="T5" fmla="*/ 3175 h 122"/>
              <a:gd name="T6" fmla="*/ 49212 w 32"/>
              <a:gd name="T7" fmla="*/ 3175 h 122"/>
              <a:gd name="T8" fmla="*/ 46037 w 32"/>
              <a:gd name="T9" fmla="*/ 1588 h 122"/>
              <a:gd name="T10" fmla="*/ 42862 w 32"/>
              <a:gd name="T11" fmla="*/ 1588 h 122"/>
              <a:gd name="T12" fmla="*/ 41275 w 32"/>
              <a:gd name="T13" fmla="*/ 1588 h 122"/>
              <a:gd name="T14" fmla="*/ 38100 w 32"/>
              <a:gd name="T15" fmla="*/ 0 h 122"/>
              <a:gd name="T16" fmla="*/ 34925 w 32"/>
              <a:gd name="T17" fmla="*/ 0 h 122"/>
              <a:gd name="T18" fmla="*/ 31750 w 32"/>
              <a:gd name="T19" fmla="*/ 0 h 122"/>
              <a:gd name="T20" fmla="*/ 28575 w 32"/>
              <a:gd name="T21" fmla="*/ 0 h 122"/>
              <a:gd name="T22" fmla="*/ 22225 w 32"/>
              <a:gd name="T23" fmla="*/ 0 h 122"/>
              <a:gd name="T24" fmla="*/ 19050 w 32"/>
              <a:gd name="T25" fmla="*/ 0 h 122"/>
              <a:gd name="T26" fmla="*/ 15875 w 32"/>
              <a:gd name="T27" fmla="*/ 1588 h 122"/>
              <a:gd name="T28" fmla="*/ 9525 w 32"/>
              <a:gd name="T29" fmla="*/ 3175 h 122"/>
              <a:gd name="T30" fmla="*/ 6350 w 32"/>
              <a:gd name="T31" fmla="*/ 4763 h 122"/>
              <a:gd name="T32" fmla="*/ 0 w 32"/>
              <a:gd name="T33" fmla="*/ 7938 h 122"/>
              <a:gd name="T34" fmla="*/ 0 w 32"/>
              <a:gd name="T35" fmla="*/ 193675 h 122"/>
              <a:gd name="T36" fmla="*/ 1588 w 32"/>
              <a:gd name="T37" fmla="*/ 193675 h 122"/>
              <a:gd name="T38" fmla="*/ 1588 w 32"/>
              <a:gd name="T39" fmla="*/ 193675 h 122"/>
              <a:gd name="T40" fmla="*/ 4762 w 32"/>
              <a:gd name="T41" fmla="*/ 193675 h 122"/>
              <a:gd name="T42" fmla="*/ 6350 w 32"/>
              <a:gd name="T43" fmla="*/ 193675 h 122"/>
              <a:gd name="T44" fmla="*/ 7937 w 32"/>
              <a:gd name="T45" fmla="*/ 193675 h 122"/>
              <a:gd name="T46" fmla="*/ 11112 w 32"/>
              <a:gd name="T47" fmla="*/ 192088 h 122"/>
              <a:gd name="T48" fmla="*/ 12700 w 32"/>
              <a:gd name="T49" fmla="*/ 192088 h 122"/>
              <a:gd name="T50" fmla="*/ 17462 w 32"/>
              <a:gd name="T51" fmla="*/ 192088 h 122"/>
              <a:gd name="T52" fmla="*/ 20637 w 32"/>
              <a:gd name="T53" fmla="*/ 190500 h 122"/>
              <a:gd name="T54" fmla="*/ 23812 w 32"/>
              <a:gd name="T55" fmla="*/ 188913 h 122"/>
              <a:gd name="T56" fmla="*/ 28575 w 32"/>
              <a:gd name="T57" fmla="*/ 188913 h 122"/>
              <a:gd name="T58" fmla="*/ 33337 w 32"/>
              <a:gd name="T59" fmla="*/ 187325 h 122"/>
              <a:gd name="T60" fmla="*/ 38100 w 32"/>
              <a:gd name="T61" fmla="*/ 182563 h 122"/>
              <a:gd name="T62" fmla="*/ 41275 w 32"/>
              <a:gd name="T63" fmla="*/ 180975 h 122"/>
              <a:gd name="T64" fmla="*/ 46037 w 32"/>
              <a:gd name="T65" fmla="*/ 179388 h 122"/>
              <a:gd name="T66" fmla="*/ 50800 w 32"/>
              <a:gd name="T67" fmla="*/ 176213 h 122"/>
              <a:gd name="T68" fmla="*/ 50800 w 32"/>
              <a:gd name="T69" fmla="*/ 3175 h 122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2"/>
              <a:gd name="T106" fmla="*/ 0 h 122"/>
              <a:gd name="T107" fmla="*/ 32 w 32"/>
              <a:gd name="T108" fmla="*/ 122 h 122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2" h="122">
                <a:moveTo>
                  <a:pt x="32" y="2"/>
                </a:moveTo>
                <a:lnTo>
                  <a:pt x="32" y="2"/>
                </a:lnTo>
                <a:lnTo>
                  <a:pt x="31" y="2"/>
                </a:lnTo>
                <a:lnTo>
                  <a:pt x="29" y="1"/>
                </a:lnTo>
                <a:lnTo>
                  <a:pt x="27" y="1"/>
                </a:lnTo>
                <a:lnTo>
                  <a:pt x="26" y="1"/>
                </a:lnTo>
                <a:lnTo>
                  <a:pt x="24" y="0"/>
                </a:lnTo>
                <a:lnTo>
                  <a:pt x="22" y="0"/>
                </a:lnTo>
                <a:lnTo>
                  <a:pt x="20" y="0"/>
                </a:lnTo>
                <a:lnTo>
                  <a:pt x="18" y="0"/>
                </a:lnTo>
                <a:lnTo>
                  <a:pt x="14" y="0"/>
                </a:lnTo>
                <a:lnTo>
                  <a:pt x="12" y="0"/>
                </a:lnTo>
                <a:lnTo>
                  <a:pt x="10" y="1"/>
                </a:lnTo>
                <a:lnTo>
                  <a:pt x="6" y="2"/>
                </a:lnTo>
                <a:lnTo>
                  <a:pt x="4" y="3"/>
                </a:lnTo>
                <a:lnTo>
                  <a:pt x="0" y="5"/>
                </a:lnTo>
                <a:lnTo>
                  <a:pt x="0" y="122"/>
                </a:lnTo>
                <a:lnTo>
                  <a:pt x="1" y="122"/>
                </a:lnTo>
                <a:lnTo>
                  <a:pt x="3" y="122"/>
                </a:lnTo>
                <a:lnTo>
                  <a:pt x="4" y="122"/>
                </a:lnTo>
                <a:lnTo>
                  <a:pt x="5" y="122"/>
                </a:lnTo>
                <a:lnTo>
                  <a:pt x="7" y="121"/>
                </a:lnTo>
                <a:lnTo>
                  <a:pt x="8" y="121"/>
                </a:lnTo>
                <a:lnTo>
                  <a:pt x="11" y="121"/>
                </a:lnTo>
                <a:lnTo>
                  <a:pt x="13" y="120"/>
                </a:lnTo>
                <a:lnTo>
                  <a:pt x="15" y="119"/>
                </a:lnTo>
                <a:lnTo>
                  <a:pt x="18" y="119"/>
                </a:lnTo>
                <a:lnTo>
                  <a:pt x="21" y="118"/>
                </a:lnTo>
                <a:lnTo>
                  <a:pt x="24" y="115"/>
                </a:lnTo>
                <a:lnTo>
                  <a:pt x="26" y="114"/>
                </a:lnTo>
                <a:lnTo>
                  <a:pt x="29" y="113"/>
                </a:lnTo>
                <a:lnTo>
                  <a:pt x="32" y="111"/>
                </a:lnTo>
                <a:lnTo>
                  <a:pt x="32" y="2"/>
                </a:lnTo>
                <a:close/>
              </a:path>
            </a:pathLst>
          </a:custGeom>
          <a:solidFill>
            <a:srgbClr val="7FBFB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37" name="Freeform 25"/>
          <p:cNvSpPr>
            <a:spLocks/>
          </p:cNvSpPr>
          <p:nvPr/>
        </p:nvSpPr>
        <p:spPr bwMode="auto">
          <a:xfrm>
            <a:off x="1366838" y="3749694"/>
            <a:ext cx="42862" cy="165100"/>
          </a:xfrm>
          <a:custGeom>
            <a:avLst/>
            <a:gdLst>
              <a:gd name="T0" fmla="*/ 42862 w 27"/>
              <a:gd name="T1" fmla="*/ 3175 h 104"/>
              <a:gd name="T2" fmla="*/ 42862 w 27"/>
              <a:gd name="T3" fmla="*/ 3175 h 104"/>
              <a:gd name="T4" fmla="*/ 41275 w 27"/>
              <a:gd name="T5" fmla="*/ 3175 h 104"/>
              <a:gd name="T6" fmla="*/ 41275 w 27"/>
              <a:gd name="T7" fmla="*/ 1588 h 104"/>
              <a:gd name="T8" fmla="*/ 39687 w 27"/>
              <a:gd name="T9" fmla="*/ 1588 h 104"/>
              <a:gd name="T10" fmla="*/ 38100 w 27"/>
              <a:gd name="T11" fmla="*/ 1588 h 104"/>
              <a:gd name="T12" fmla="*/ 36512 w 27"/>
              <a:gd name="T13" fmla="*/ 0 h 104"/>
              <a:gd name="T14" fmla="*/ 31750 w 27"/>
              <a:gd name="T15" fmla="*/ 0 h 104"/>
              <a:gd name="T16" fmla="*/ 30162 w 27"/>
              <a:gd name="T17" fmla="*/ 0 h 104"/>
              <a:gd name="T18" fmla="*/ 26987 w 27"/>
              <a:gd name="T19" fmla="*/ 0 h 104"/>
              <a:gd name="T20" fmla="*/ 22225 w 27"/>
              <a:gd name="T21" fmla="*/ 0 h 104"/>
              <a:gd name="T22" fmla="*/ 19050 w 27"/>
              <a:gd name="T23" fmla="*/ 0 h 104"/>
              <a:gd name="T24" fmla="*/ 15875 w 27"/>
              <a:gd name="T25" fmla="*/ 0 h 104"/>
              <a:gd name="T26" fmla="*/ 14287 w 27"/>
              <a:gd name="T27" fmla="*/ 1588 h 104"/>
              <a:gd name="T28" fmla="*/ 7937 w 27"/>
              <a:gd name="T29" fmla="*/ 3175 h 104"/>
              <a:gd name="T30" fmla="*/ 4762 w 27"/>
              <a:gd name="T31" fmla="*/ 4763 h 104"/>
              <a:gd name="T32" fmla="*/ 0 w 27"/>
              <a:gd name="T33" fmla="*/ 6350 h 104"/>
              <a:gd name="T34" fmla="*/ 0 w 27"/>
              <a:gd name="T35" fmla="*/ 165100 h 104"/>
              <a:gd name="T36" fmla="*/ 0 w 27"/>
              <a:gd name="T37" fmla="*/ 165100 h 104"/>
              <a:gd name="T38" fmla="*/ 3175 w 27"/>
              <a:gd name="T39" fmla="*/ 165100 h 104"/>
              <a:gd name="T40" fmla="*/ 3175 w 27"/>
              <a:gd name="T41" fmla="*/ 163513 h 104"/>
              <a:gd name="T42" fmla="*/ 4762 w 27"/>
              <a:gd name="T43" fmla="*/ 163513 h 104"/>
              <a:gd name="T44" fmla="*/ 6350 w 27"/>
              <a:gd name="T45" fmla="*/ 163513 h 104"/>
              <a:gd name="T46" fmla="*/ 9525 w 27"/>
              <a:gd name="T47" fmla="*/ 163513 h 104"/>
              <a:gd name="T48" fmla="*/ 11112 w 27"/>
              <a:gd name="T49" fmla="*/ 163513 h 104"/>
              <a:gd name="T50" fmla="*/ 15875 w 27"/>
              <a:gd name="T51" fmla="*/ 160338 h 104"/>
              <a:gd name="T52" fmla="*/ 17462 w 27"/>
              <a:gd name="T53" fmla="*/ 160338 h 104"/>
              <a:gd name="T54" fmla="*/ 20637 w 27"/>
              <a:gd name="T55" fmla="*/ 158750 h 104"/>
              <a:gd name="T56" fmla="*/ 25400 w 27"/>
              <a:gd name="T57" fmla="*/ 157163 h 104"/>
              <a:gd name="T58" fmla="*/ 28575 w 27"/>
              <a:gd name="T59" fmla="*/ 157163 h 104"/>
              <a:gd name="T60" fmla="*/ 31750 w 27"/>
              <a:gd name="T61" fmla="*/ 155575 h 104"/>
              <a:gd name="T62" fmla="*/ 36512 w 27"/>
              <a:gd name="T63" fmla="*/ 153988 h 104"/>
              <a:gd name="T64" fmla="*/ 39687 w 27"/>
              <a:gd name="T65" fmla="*/ 149225 h 104"/>
              <a:gd name="T66" fmla="*/ 42862 w 27"/>
              <a:gd name="T67" fmla="*/ 147638 h 104"/>
              <a:gd name="T68" fmla="*/ 42862 w 27"/>
              <a:gd name="T69" fmla="*/ 3175 h 10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7"/>
              <a:gd name="T106" fmla="*/ 0 h 104"/>
              <a:gd name="T107" fmla="*/ 27 w 27"/>
              <a:gd name="T108" fmla="*/ 104 h 10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7" h="104">
                <a:moveTo>
                  <a:pt x="27" y="2"/>
                </a:moveTo>
                <a:lnTo>
                  <a:pt x="27" y="2"/>
                </a:lnTo>
                <a:lnTo>
                  <a:pt x="26" y="2"/>
                </a:lnTo>
                <a:lnTo>
                  <a:pt x="26" y="1"/>
                </a:lnTo>
                <a:lnTo>
                  <a:pt x="25" y="1"/>
                </a:lnTo>
                <a:lnTo>
                  <a:pt x="24" y="1"/>
                </a:lnTo>
                <a:lnTo>
                  <a:pt x="23" y="0"/>
                </a:lnTo>
                <a:lnTo>
                  <a:pt x="20" y="0"/>
                </a:lnTo>
                <a:lnTo>
                  <a:pt x="19" y="0"/>
                </a:lnTo>
                <a:lnTo>
                  <a:pt x="17" y="0"/>
                </a:lnTo>
                <a:lnTo>
                  <a:pt x="14" y="0"/>
                </a:lnTo>
                <a:lnTo>
                  <a:pt x="12" y="0"/>
                </a:lnTo>
                <a:lnTo>
                  <a:pt x="10" y="0"/>
                </a:lnTo>
                <a:lnTo>
                  <a:pt x="9" y="1"/>
                </a:lnTo>
                <a:lnTo>
                  <a:pt x="5" y="2"/>
                </a:lnTo>
                <a:lnTo>
                  <a:pt x="3" y="3"/>
                </a:lnTo>
                <a:lnTo>
                  <a:pt x="0" y="4"/>
                </a:lnTo>
                <a:lnTo>
                  <a:pt x="0" y="104"/>
                </a:lnTo>
                <a:lnTo>
                  <a:pt x="2" y="104"/>
                </a:lnTo>
                <a:lnTo>
                  <a:pt x="2" y="103"/>
                </a:lnTo>
                <a:lnTo>
                  <a:pt x="3" y="103"/>
                </a:lnTo>
                <a:lnTo>
                  <a:pt x="4" y="103"/>
                </a:lnTo>
                <a:lnTo>
                  <a:pt x="6" y="103"/>
                </a:lnTo>
                <a:lnTo>
                  <a:pt x="7" y="103"/>
                </a:lnTo>
                <a:lnTo>
                  <a:pt x="10" y="101"/>
                </a:lnTo>
                <a:lnTo>
                  <a:pt x="11" y="101"/>
                </a:lnTo>
                <a:lnTo>
                  <a:pt x="13" y="100"/>
                </a:lnTo>
                <a:lnTo>
                  <a:pt x="16" y="99"/>
                </a:lnTo>
                <a:lnTo>
                  <a:pt x="18" y="99"/>
                </a:lnTo>
                <a:lnTo>
                  <a:pt x="20" y="98"/>
                </a:lnTo>
                <a:lnTo>
                  <a:pt x="23" y="97"/>
                </a:lnTo>
                <a:lnTo>
                  <a:pt x="25" y="94"/>
                </a:lnTo>
                <a:lnTo>
                  <a:pt x="27" y="93"/>
                </a:lnTo>
                <a:lnTo>
                  <a:pt x="27" y="2"/>
                </a:lnTo>
                <a:close/>
              </a:path>
            </a:pathLst>
          </a:custGeom>
          <a:solidFill>
            <a:srgbClr val="93CC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38" name="Freeform 26"/>
          <p:cNvSpPr>
            <a:spLocks/>
          </p:cNvSpPr>
          <p:nvPr/>
        </p:nvSpPr>
        <p:spPr bwMode="auto">
          <a:xfrm>
            <a:off x="1370013" y="3751281"/>
            <a:ext cx="34925" cy="133350"/>
          </a:xfrm>
          <a:custGeom>
            <a:avLst/>
            <a:gdLst>
              <a:gd name="T0" fmla="*/ 34925 w 22"/>
              <a:gd name="T1" fmla="*/ 1588 h 84"/>
              <a:gd name="T2" fmla="*/ 34925 w 22"/>
              <a:gd name="T3" fmla="*/ 1588 h 84"/>
              <a:gd name="T4" fmla="*/ 33338 w 22"/>
              <a:gd name="T5" fmla="*/ 1588 h 84"/>
              <a:gd name="T6" fmla="*/ 33338 w 22"/>
              <a:gd name="T7" fmla="*/ 1588 h 84"/>
              <a:gd name="T8" fmla="*/ 30163 w 22"/>
              <a:gd name="T9" fmla="*/ 1588 h 84"/>
              <a:gd name="T10" fmla="*/ 28575 w 22"/>
              <a:gd name="T11" fmla="*/ 0 h 84"/>
              <a:gd name="T12" fmla="*/ 26988 w 22"/>
              <a:gd name="T13" fmla="*/ 0 h 84"/>
              <a:gd name="T14" fmla="*/ 25400 w 22"/>
              <a:gd name="T15" fmla="*/ 0 h 84"/>
              <a:gd name="T16" fmla="*/ 23812 w 22"/>
              <a:gd name="T17" fmla="*/ 0 h 84"/>
              <a:gd name="T18" fmla="*/ 22225 w 22"/>
              <a:gd name="T19" fmla="*/ 0 h 84"/>
              <a:gd name="T20" fmla="*/ 17463 w 22"/>
              <a:gd name="T21" fmla="*/ 0 h 84"/>
              <a:gd name="T22" fmla="*/ 14288 w 22"/>
              <a:gd name="T23" fmla="*/ 0 h 84"/>
              <a:gd name="T24" fmla="*/ 12700 w 22"/>
              <a:gd name="T25" fmla="*/ 0 h 84"/>
              <a:gd name="T26" fmla="*/ 7938 w 22"/>
              <a:gd name="T27" fmla="*/ 0 h 84"/>
              <a:gd name="T28" fmla="*/ 4762 w 22"/>
              <a:gd name="T29" fmla="*/ 1588 h 84"/>
              <a:gd name="T30" fmla="*/ 3175 w 22"/>
              <a:gd name="T31" fmla="*/ 3175 h 84"/>
              <a:gd name="T32" fmla="*/ 0 w 22"/>
              <a:gd name="T33" fmla="*/ 4762 h 84"/>
              <a:gd name="T34" fmla="*/ 0 w 22"/>
              <a:gd name="T35" fmla="*/ 133350 h 84"/>
              <a:gd name="T36" fmla="*/ 0 w 22"/>
              <a:gd name="T37" fmla="*/ 133350 h 84"/>
              <a:gd name="T38" fmla="*/ 0 w 22"/>
              <a:gd name="T39" fmla="*/ 133350 h 84"/>
              <a:gd name="T40" fmla="*/ 1588 w 22"/>
              <a:gd name="T41" fmla="*/ 133350 h 84"/>
              <a:gd name="T42" fmla="*/ 3175 w 22"/>
              <a:gd name="T43" fmla="*/ 133350 h 84"/>
              <a:gd name="T44" fmla="*/ 4762 w 22"/>
              <a:gd name="T45" fmla="*/ 133350 h 84"/>
              <a:gd name="T46" fmla="*/ 6350 w 22"/>
              <a:gd name="T47" fmla="*/ 131763 h 84"/>
              <a:gd name="T48" fmla="*/ 7938 w 22"/>
              <a:gd name="T49" fmla="*/ 131763 h 84"/>
              <a:gd name="T50" fmla="*/ 11112 w 22"/>
              <a:gd name="T51" fmla="*/ 131763 h 84"/>
              <a:gd name="T52" fmla="*/ 14288 w 22"/>
              <a:gd name="T53" fmla="*/ 130175 h 84"/>
              <a:gd name="T54" fmla="*/ 15875 w 22"/>
              <a:gd name="T55" fmla="*/ 130175 h 84"/>
              <a:gd name="T56" fmla="*/ 19050 w 22"/>
              <a:gd name="T57" fmla="*/ 128588 h 84"/>
              <a:gd name="T58" fmla="*/ 22225 w 22"/>
              <a:gd name="T59" fmla="*/ 128588 h 84"/>
              <a:gd name="T60" fmla="*/ 25400 w 22"/>
              <a:gd name="T61" fmla="*/ 125413 h 84"/>
              <a:gd name="T62" fmla="*/ 28575 w 22"/>
              <a:gd name="T63" fmla="*/ 123825 h 84"/>
              <a:gd name="T64" fmla="*/ 30163 w 22"/>
              <a:gd name="T65" fmla="*/ 122238 h 84"/>
              <a:gd name="T66" fmla="*/ 34925 w 22"/>
              <a:gd name="T67" fmla="*/ 120650 h 84"/>
              <a:gd name="T68" fmla="*/ 34925 w 22"/>
              <a:gd name="T69" fmla="*/ 1588 h 8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2"/>
              <a:gd name="T106" fmla="*/ 0 h 84"/>
              <a:gd name="T107" fmla="*/ 22 w 22"/>
              <a:gd name="T108" fmla="*/ 84 h 8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2" h="84">
                <a:moveTo>
                  <a:pt x="22" y="1"/>
                </a:moveTo>
                <a:lnTo>
                  <a:pt x="22" y="1"/>
                </a:lnTo>
                <a:lnTo>
                  <a:pt x="21" y="1"/>
                </a:lnTo>
                <a:lnTo>
                  <a:pt x="19" y="1"/>
                </a:lnTo>
                <a:lnTo>
                  <a:pt x="18" y="0"/>
                </a:lnTo>
                <a:lnTo>
                  <a:pt x="17" y="0"/>
                </a:lnTo>
                <a:lnTo>
                  <a:pt x="16" y="0"/>
                </a:lnTo>
                <a:lnTo>
                  <a:pt x="15" y="0"/>
                </a:lnTo>
                <a:lnTo>
                  <a:pt x="14" y="0"/>
                </a:lnTo>
                <a:lnTo>
                  <a:pt x="11" y="0"/>
                </a:lnTo>
                <a:lnTo>
                  <a:pt x="9" y="0"/>
                </a:lnTo>
                <a:lnTo>
                  <a:pt x="8" y="0"/>
                </a:lnTo>
                <a:lnTo>
                  <a:pt x="5" y="0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84"/>
                </a:lnTo>
                <a:lnTo>
                  <a:pt x="1" y="84"/>
                </a:lnTo>
                <a:lnTo>
                  <a:pt x="2" y="84"/>
                </a:lnTo>
                <a:lnTo>
                  <a:pt x="3" y="84"/>
                </a:lnTo>
                <a:lnTo>
                  <a:pt x="4" y="83"/>
                </a:lnTo>
                <a:lnTo>
                  <a:pt x="5" y="83"/>
                </a:lnTo>
                <a:lnTo>
                  <a:pt x="7" y="83"/>
                </a:lnTo>
                <a:lnTo>
                  <a:pt x="9" y="82"/>
                </a:lnTo>
                <a:lnTo>
                  <a:pt x="10" y="82"/>
                </a:lnTo>
                <a:lnTo>
                  <a:pt x="12" y="81"/>
                </a:lnTo>
                <a:lnTo>
                  <a:pt x="14" y="81"/>
                </a:lnTo>
                <a:lnTo>
                  <a:pt x="16" y="79"/>
                </a:lnTo>
                <a:lnTo>
                  <a:pt x="18" y="78"/>
                </a:lnTo>
                <a:lnTo>
                  <a:pt x="19" y="77"/>
                </a:lnTo>
                <a:lnTo>
                  <a:pt x="22" y="76"/>
                </a:lnTo>
                <a:lnTo>
                  <a:pt x="22" y="1"/>
                </a:lnTo>
                <a:close/>
              </a:path>
            </a:pathLst>
          </a:custGeom>
          <a:solidFill>
            <a:srgbClr val="A8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39" name="Freeform 27"/>
          <p:cNvSpPr>
            <a:spLocks/>
          </p:cNvSpPr>
          <p:nvPr/>
        </p:nvSpPr>
        <p:spPr bwMode="auto">
          <a:xfrm>
            <a:off x="1371600" y="3751281"/>
            <a:ext cx="26988" cy="103188"/>
          </a:xfrm>
          <a:custGeom>
            <a:avLst/>
            <a:gdLst>
              <a:gd name="T0" fmla="*/ 26988 w 17"/>
              <a:gd name="T1" fmla="*/ 3175 h 65"/>
              <a:gd name="T2" fmla="*/ 26988 w 17"/>
              <a:gd name="T3" fmla="*/ 3175 h 65"/>
              <a:gd name="T4" fmla="*/ 25400 w 17"/>
              <a:gd name="T5" fmla="*/ 1588 h 65"/>
              <a:gd name="T6" fmla="*/ 22225 w 17"/>
              <a:gd name="T7" fmla="*/ 1588 h 65"/>
              <a:gd name="T8" fmla="*/ 17463 w 17"/>
              <a:gd name="T9" fmla="*/ 1588 h 65"/>
              <a:gd name="T10" fmla="*/ 14288 w 17"/>
              <a:gd name="T11" fmla="*/ 0 h 65"/>
              <a:gd name="T12" fmla="*/ 9525 w 17"/>
              <a:gd name="T13" fmla="*/ 1588 h 65"/>
              <a:gd name="T14" fmla="*/ 3175 w 17"/>
              <a:gd name="T15" fmla="*/ 3175 h 65"/>
              <a:gd name="T16" fmla="*/ 0 w 17"/>
              <a:gd name="T17" fmla="*/ 4763 h 65"/>
              <a:gd name="T18" fmla="*/ 0 w 17"/>
              <a:gd name="T19" fmla="*/ 103188 h 65"/>
              <a:gd name="T20" fmla="*/ 0 w 17"/>
              <a:gd name="T21" fmla="*/ 103188 h 65"/>
              <a:gd name="T22" fmla="*/ 1588 w 17"/>
              <a:gd name="T23" fmla="*/ 103188 h 65"/>
              <a:gd name="T24" fmla="*/ 4763 w 17"/>
              <a:gd name="T25" fmla="*/ 103188 h 65"/>
              <a:gd name="T26" fmla="*/ 9525 w 17"/>
              <a:gd name="T27" fmla="*/ 101600 h 65"/>
              <a:gd name="T28" fmla="*/ 12700 w 17"/>
              <a:gd name="T29" fmla="*/ 101600 h 65"/>
              <a:gd name="T30" fmla="*/ 17463 w 17"/>
              <a:gd name="T31" fmla="*/ 100013 h 65"/>
              <a:gd name="T32" fmla="*/ 22225 w 17"/>
              <a:gd name="T33" fmla="*/ 96838 h 65"/>
              <a:gd name="T34" fmla="*/ 26988 w 17"/>
              <a:gd name="T35" fmla="*/ 92075 h 65"/>
              <a:gd name="T36" fmla="*/ 26988 w 17"/>
              <a:gd name="T37" fmla="*/ 3175 h 6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7"/>
              <a:gd name="T58" fmla="*/ 0 h 65"/>
              <a:gd name="T59" fmla="*/ 17 w 17"/>
              <a:gd name="T60" fmla="*/ 65 h 65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7" h="65">
                <a:moveTo>
                  <a:pt x="17" y="2"/>
                </a:moveTo>
                <a:lnTo>
                  <a:pt x="17" y="2"/>
                </a:lnTo>
                <a:lnTo>
                  <a:pt x="16" y="1"/>
                </a:lnTo>
                <a:lnTo>
                  <a:pt x="14" y="1"/>
                </a:lnTo>
                <a:lnTo>
                  <a:pt x="11" y="1"/>
                </a:lnTo>
                <a:lnTo>
                  <a:pt x="9" y="0"/>
                </a:lnTo>
                <a:lnTo>
                  <a:pt x="6" y="1"/>
                </a:lnTo>
                <a:lnTo>
                  <a:pt x="2" y="2"/>
                </a:lnTo>
                <a:lnTo>
                  <a:pt x="0" y="3"/>
                </a:lnTo>
                <a:lnTo>
                  <a:pt x="0" y="65"/>
                </a:lnTo>
                <a:lnTo>
                  <a:pt x="1" y="65"/>
                </a:lnTo>
                <a:lnTo>
                  <a:pt x="3" y="65"/>
                </a:lnTo>
                <a:lnTo>
                  <a:pt x="6" y="64"/>
                </a:lnTo>
                <a:lnTo>
                  <a:pt x="8" y="64"/>
                </a:lnTo>
                <a:lnTo>
                  <a:pt x="11" y="63"/>
                </a:lnTo>
                <a:lnTo>
                  <a:pt x="14" y="61"/>
                </a:lnTo>
                <a:lnTo>
                  <a:pt x="17" y="58"/>
                </a:lnTo>
                <a:lnTo>
                  <a:pt x="17" y="2"/>
                </a:lnTo>
                <a:close/>
              </a:path>
            </a:pathLst>
          </a:custGeom>
          <a:solidFill>
            <a:srgbClr val="BCE5E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40" name="Freeform 28"/>
          <p:cNvSpPr>
            <a:spLocks/>
          </p:cNvSpPr>
          <p:nvPr/>
        </p:nvSpPr>
        <p:spPr bwMode="auto">
          <a:xfrm>
            <a:off x="1371600" y="3752869"/>
            <a:ext cx="22225" cy="74612"/>
          </a:xfrm>
          <a:custGeom>
            <a:avLst/>
            <a:gdLst>
              <a:gd name="T0" fmla="*/ 22225 w 14"/>
              <a:gd name="T1" fmla="*/ 1587 h 47"/>
              <a:gd name="T2" fmla="*/ 22225 w 14"/>
              <a:gd name="T3" fmla="*/ 1587 h 47"/>
              <a:gd name="T4" fmla="*/ 20638 w 14"/>
              <a:gd name="T5" fmla="*/ 1587 h 47"/>
              <a:gd name="T6" fmla="*/ 17463 w 14"/>
              <a:gd name="T7" fmla="*/ 1587 h 47"/>
              <a:gd name="T8" fmla="*/ 14288 w 14"/>
              <a:gd name="T9" fmla="*/ 0 h 47"/>
              <a:gd name="T10" fmla="*/ 12700 w 14"/>
              <a:gd name="T11" fmla="*/ 0 h 47"/>
              <a:gd name="T12" fmla="*/ 9525 w 14"/>
              <a:gd name="T13" fmla="*/ 1587 h 47"/>
              <a:gd name="T14" fmla="*/ 3175 w 14"/>
              <a:gd name="T15" fmla="*/ 1587 h 47"/>
              <a:gd name="T16" fmla="*/ 0 w 14"/>
              <a:gd name="T17" fmla="*/ 6350 h 47"/>
              <a:gd name="T18" fmla="*/ 0 w 14"/>
              <a:gd name="T19" fmla="*/ 74612 h 47"/>
              <a:gd name="T20" fmla="*/ 1588 w 14"/>
              <a:gd name="T21" fmla="*/ 74612 h 47"/>
              <a:gd name="T22" fmla="*/ 1588 w 14"/>
              <a:gd name="T23" fmla="*/ 73025 h 47"/>
              <a:gd name="T24" fmla="*/ 4763 w 14"/>
              <a:gd name="T25" fmla="*/ 73025 h 47"/>
              <a:gd name="T26" fmla="*/ 6350 w 14"/>
              <a:gd name="T27" fmla="*/ 73025 h 47"/>
              <a:gd name="T28" fmla="*/ 11113 w 14"/>
              <a:gd name="T29" fmla="*/ 69850 h 47"/>
              <a:gd name="T30" fmla="*/ 14288 w 14"/>
              <a:gd name="T31" fmla="*/ 69850 h 47"/>
              <a:gd name="T32" fmla="*/ 17463 w 14"/>
              <a:gd name="T33" fmla="*/ 68262 h 47"/>
              <a:gd name="T34" fmla="*/ 22225 w 14"/>
              <a:gd name="T35" fmla="*/ 65087 h 47"/>
              <a:gd name="T36" fmla="*/ 22225 w 14"/>
              <a:gd name="T37" fmla="*/ 1587 h 4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4"/>
              <a:gd name="T58" fmla="*/ 0 h 47"/>
              <a:gd name="T59" fmla="*/ 14 w 14"/>
              <a:gd name="T60" fmla="*/ 47 h 4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4" h="47">
                <a:moveTo>
                  <a:pt x="14" y="1"/>
                </a:moveTo>
                <a:lnTo>
                  <a:pt x="14" y="1"/>
                </a:lnTo>
                <a:lnTo>
                  <a:pt x="13" y="1"/>
                </a:lnTo>
                <a:lnTo>
                  <a:pt x="11" y="1"/>
                </a:lnTo>
                <a:lnTo>
                  <a:pt x="9" y="0"/>
                </a:lnTo>
                <a:lnTo>
                  <a:pt x="8" y="0"/>
                </a:lnTo>
                <a:lnTo>
                  <a:pt x="6" y="1"/>
                </a:lnTo>
                <a:lnTo>
                  <a:pt x="2" y="1"/>
                </a:lnTo>
                <a:lnTo>
                  <a:pt x="0" y="4"/>
                </a:lnTo>
                <a:lnTo>
                  <a:pt x="0" y="47"/>
                </a:lnTo>
                <a:lnTo>
                  <a:pt x="1" y="47"/>
                </a:lnTo>
                <a:lnTo>
                  <a:pt x="1" y="46"/>
                </a:lnTo>
                <a:lnTo>
                  <a:pt x="3" y="46"/>
                </a:lnTo>
                <a:lnTo>
                  <a:pt x="4" y="46"/>
                </a:lnTo>
                <a:lnTo>
                  <a:pt x="7" y="44"/>
                </a:lnTo>
                <a:lnTo>
                  <a:pt x="9" y="44"/>
                </a:lnTo>
                <a:lnTo>
                  <a:pt x="11" y="43"/>
                </a:lnTo>
                <a:lnTo>
                  <a:pt x="14" y="41"/>
                </a:lnTo>
                <a:lnTo>
                  <a:pt x="14" y="1"/>
                </a:lnTo>
                <a:close/>
              </a:path>
            </a:pathLst>
          </a:custGeom>
          <a:solidFill>
            <a:srgbClr val="D1F2F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41" name="Freeform 29"/>
          <p:cNvSpPr>
            <a:spLocks/>
          </p:cNvSpPr>
          <p:nvPr/>
        </p:nvSpPr>
        <p:spPr bwMode="auto">
          <a:xfrm>
            <a:off x="1373188" y="3754456"/>
            <a:ext cx="14287" cy="42863"/>
          </a:xfrm>
          <a:custGeom>
            <a:avLst/>
            <a:gdLst>
              <a:gd name="T0" fmla="*/ 14287 w 9"/>
              <a:gd name="T1" fmla="*/ 1588 h 27"/>
              <a:gd name="T2" fmla="*/ 14287 w 9"/>
              <a:gd name="T3" fmla="*/ 1588 h 27"/>
              <a:gd name="T4" fmla="*/ 12700 w 9"/>
              <a:gd name="T5" fmla="*/ 1588 h 27"/>
              <a:gd name="T6" fmla="*/ 11112 w 9"/>
              <a:gd name="T7" fmla="*/ 1588 h 27"/>
              <a:gd name="T8" fmla="*/ 9525 w 9"/>
              <a:gd name="T9" fmla="*/ 0 h 27"/>
              <a:gd name="T10" fmla="*/ 7937 w 9"/>
              <a:gd name="T11" fmla="*/ 0 h 27"/>
              <a:gd name="T12" fmla="*/ 4762 w 9"/>
              <a:gd name="T13" fmla="*/ 0 h 27"/>
              <a:gd name="T14" fmla="*/ 1587 w 9"/>
              <a:gd name="T15" fmla="*/ 1588 h 27"/>
              <a:gd name="T16" fmla="*/ 0 w 9"/>
              <a:gd name="T17" fmla="*/ 4763 h 27"/>
              <a:gd name="T18" fmla="*/ 0 w 9"/>
              <a:gd name="T19" fmla="*/ 42863 h 27"/>
              <a:gd name="T20" fmla="*/ 0 w 9"/>
              <a:gd name="T21" fmla="*/ 42863 h 27"/>
              <a:gd name="T22" fmla="*/ 1587 w 9"/>
              <a:gd name="T23" fmla="*/ 42863 h 27"/>
              <a:gd name="T24" fmla="*/ 3175 w 9"/>
              <a:gd name="T25" fmla="*/ 42863 h 27"/>
              <a:gd name="T26" fmla="*/ 4762 w 9"/>
              <a:gd name="T27" fmla="*/ 42863 h 27"/>
              <a:gd name="T28" fmla="*/ 7937 w 9"/>
              <a:gd name="T29" fmla="*/ 41275 h 27"/>
              <a:gd name="T30" fmla="*/ 9525 w 9"/>
              <a:gd name="T31" fmla="*/ 41275 h 27"/>
              <a:gd name="T32" fmla="*/ 12700 w 9"/>
              <a:gd name="T33" fmla="*/ 39688 h 27"/>
              <a:gd name="T34" fmla="*/ 14287 w 9"/>
              <a:gd name="T35" fmla="*/ 38100 h 27"/>
              <a:gd name="T36" fmla="*/ 14287 w 9"/>
              <a:gd name="T37" fmla="*/ 1588 h 2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9"/>
              <a:gd name="T58" fmla="*/ 0 h 27"/>
              <a:gd name="T59" fmla="*/ 9 w 9"/>
              <a:gd name="T60" fmla="*/ 27 h 2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9" h="27">
                <a:moveTo>
                  <a:pt x="9" y="1"/>
                </a:moveTo>
                <a:lnTo>
                  <a:pt x="9" y="1"/>
                </a:lnTo>
                <a:lnTo>
                  <a:pt x="8" y="1"/>
                </a:lnTo>
                <a:lnTo>
                  <a:pt x="7" y="1"/>
                </a:lnTo>
                <a:lnTo>
                  <a:pt x="6" y="0"/>
                </a:lnTo>
                <a:lnTo>
                  <a:pt x="5" y="0"/>
                </a:lnTo>
                <a:lnTo>
                  <a:pt x="3" y="0"/>
                </a:lnTo>
                <a:lnTo>
                  <a:pt x="1" y="1"/>
                </a:lnTo>
                <a:lnTo>
                  <a:pt x="0" y="3"/>
                </a:lnTo>
                <a:lnTo>
                  <a:pt x="0" y="27"/>
                </a:lnTo>
                <a:lnTo>
                  <a:pt x="1" y="27"/>
                </a:lnTo>
                <a:lnTo>
                  <a:pt x="2" y="27"/>
                </a:lnTo>
                <a:lnTo>
                  <a:pt x="3" y="27"/>
                </a:lnTo>
                <a:lnTo>
                  <a:pt x="5" y="26"/>
                </a:lnTo>
                <a:lnTo>
                  <a:pt x="6" y="26"/>
                </a:lnTo>
                <a:lnTo>
                  <a:pt x="8" y="25"/>
                </a:lnTo>
                <a:lnTo>
                  <a:pt x="9" y="24"/>
                </a:lnTo>
                <a:lnTo>
                  <a:pt x="9" y="1"/>
                </a:lnTo>
                <a:close/>
              </a:path>
            </a:pathLst>
          </a:custGeom>
          <a:solidFill>
            <a:srgbClr val="E5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42" name="Freeform 30"/>
          <p:cNvSpPr>
            <a:spLocks/>
          </p:cNvSpPr>
          <p:nvPr/>
        </p:nvSpPr>
        <p:spPr bwMode="auto">
          <a:xfrm>
            <a:off x="1549400" y="3876694"/>
            <a:ext cx="22225" cy="20637"/>
          </a:xfrm>
          <a:custGeom>
            <a:avLst/>
            <a:gdLst>
              <a:gd name="T0" fmla="*/ 11113 w 14"/>
              <a:gd name="T1" fmla="*/ 20637 h 13"/>
              <a:gd name="T2" fmla="*/ 12700 w 14"/>
              <a:gd name="T3" fmla="*/ 20637 h 13"/>
              <a:gd name="T4" fmla="*/ 14288 w 14"/>
              <a:gd name="T5" fmla="*/ 20637 h 13"/>
              <a:gd name="T6" fmla="*/ 15875 w 14"/>
              <a:gd name="T7" fmla="*/ 19050 h 13"/>
              <a:gd name="T8" fmla="*/ 17463 w 14"/>
              <a:gd name="T9" fmla="*/ 17462 h 13"/>
              <a:gd name="T10" fmla="*/ 20638 w 14"/>
              <a:gd name="T11" fmla="*/ 17462 h 13"/>
              <a:gd name="T12" fmla="*/ 20638 w 14"/>
              <a:gd name="T13" fmla="*/ 15875 h 13"/>
              <a:gd name="T14" fmla="*/ 22225 w 14"/>
              <a:gd name="T15" fmla="*/ 11112 h 13"/>
              <a:gd name="T16" fmla="*/ 22225 w 14"/>
              <a:gd name="T17" fmla="*/ 9525 h 13"/>
              <a:gd name="T18" fmla="*/ 22225 w 14"/>
              <a:gd name="T19" fmla="*/ 7937 h 13"/>
              <a:gd name="T20" fmla="*/ 20638 w 14"/>
              <a:gd name="T21" fmla="*/ 6350 h 13"/>
              <a:gd name="T22" fmla="*/ 20638 w 14"/>
              <a:gd name="T23" fmla="*/ 4762 h 13"/>
              <a:gd name="T24" fmla="*/ 17463 w 14"/>
              <a:gd name="T25" fmla="*/ 3175 h 13"/>
              <a:gd name="T26" fmla="*/ 15875 w 14"/>
              <a:gd name="T27" fmla="*/ 0 h 13"/>
              <a:gd name="T28" fmla="*/ 14288 w 14"/>
              <a:gd name="T29" fmla="*/ 0 h 13"/>
              <a:gd name="T30" fmla="*/ 12700 w 14"/>
              <a:gd name="T31" fmla="*/ 0 h 13"/>
              <a:gd name="T32" fmla="*/ 11113 w 14"/>
              <a:gd name="T33" fmla="*/ 0 h 13"/>
              <a:gd name="T34" fmla="*/ 9525 w 14"/>
              <a:gd name="T35" fmla="*/ 0 h 13"/>
              <a:gd name="T36" fmla="*/ 6350 w 14"/>
              <a:gd name="T37" fmla="*/ 0 h 13"/>
              <a:gd name="T38" fmla="*/ 4763 w 14"/>
              <a:gd name="T39" fmla="*/ 0 h 13"/>
              <a:gd name="T40" fmla="*/ 3175 w 14"/>
              <a:gd name="T41" fmla="*/ 3175 h 13"/>
              <a:gd name="T42" fmla="*/ 1588 w 14"/>
              <a:gd name="T43" fmla="*/ 4762 h 13"/>
              <a:gd name="T44" fmla="*/ 1588 w 14"/>
              <a:gd name="T45" fmla="*/ 6350 h 13"/>
              <a:gd name="T46" fmla="*/ 0 w 14"/>
              <a:gd name="T47" fmla="*/ 7937 h 13"/>
              <a:gd name="T48" fmla="*/ 0 w 14"/>
              <a:gd name="T49" fmla="*/ 9525 h 13"/>
              <a:gd name="T50" fmla="*/ 0 w 14"/>
              <a:gd name="T51" fmla="*/ 11112 h 13"/>
              <a:gd name="T52" fmla="*/ 1588 w 14"/>
              <a:gd name="T53" fmla="*/ 15875 h 13"/>
              <a:gd name="T54" fmla="*/ 1588 w 14"/>
              <a:gd name="T55" fmla="*/ 17462 h 13"/>
              <a:gd name="T56" fmla="*/ 3175 w 14"/>
              <a:gd name="T57" fmla="*/ 17462 h 13"/>
              <a:gd name="T58" fmla="*/ 4763 w 14"/>
              <a:gd name="T59" fmla="*/ 19050 h 13"/>
              <a:gd name="T60" fmla="*/ 6350 w 14"/>
              <a:gd name="T61" fmla="*/ 20637 h 13"/>
              <a:gd name="T62" fmla="*/ 9525 w 14"/>
              <a:gd name="T63" fmla="*/ 20637 h 13"/>
              <a:gd name="T64" fmla="*/ 11113 w 14"/>
              <a:gd name="T65" fmla="*/ 20637 h 1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4"/>
              <a:gd name="T100" fmla="*/ 0 h 13"/>
              <a:gd name="T101" fmla="*/ 14 w 14"/>
              <a:gd name="T102" fmla="*/ 13 h 13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4" h="13">
                <a:moveTo>
                  <a:pt x="7" y="13"/>
                </a:moveTo>
                <a:lnTo>
                  <a:pt x="8" y="13"/>
                </a:lnTo>
                <a:lnTo>
                  <a:pt x="9" y="13"/>
                </a:lnTo>
                <a:lnTo>
                  <a:pt x="10" y="12"/>
                </a:lnTo>
                <a:lnTo>
                  <a:pt x="11" y="11"/>
                </a:lnTo>
                <a:lnTo>
                  <a:pt x="13" y="11"/>
                </a:lnTo>
                <a:lnTo>
                  <a:pt x="13" y="10"/>
                </a:lnTo>
                <a:lnTo>
                  <a:pt x="14" y="7"/>
                </a:lnTo>
                <a:lnTo>
                  <a:pt x="14" y="6"/>
                </a:lnTo>
                <a:lnTo>
                  <a:pt x="14" y="5"/>
                </a:lnTo>
                <a:lnTo>
                  <a:pt x="13" y="4"/>
                </a:lnTo>
                <a:lnTo>
                  <a:pt x="13" y="3"/>
                </a:lnTo>
                <a:lnTo>
                  <a:pt x="11" y="2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0"/>
                </a:lnTo>
                <a:lnTo>
                  <a:pt x="6" y="0"/>
                </a:lnTo>
                <a:lnTo>
                  <a:pt x="4" y="0"/>
                </a:lnTo>
                <a:lnTo>
                  <a:pt x="3" y="0"/>
                </a:lnTo>
                <a:lnTo>
                  <a:pt x="2" y="2"/>
                </a:lnTo>
                <a:lnTo>
                  <a:pt x="1" y="3"/>
                </a:lnTo>
                <a:lnTo>
                  <a:pt x="1" y="4"/>
                </a:lnTo>
                <a:lnTo>
                  <a:pt x="0" y="5"/>
                </a:lnTo>
                <a:lnTo>
                  <a:pt x="0" y="6"/>
                </a:lnTo>
                <a:lnTo>
                  <a:pt x="0" y="7"/>
                </a:lnTo>
                <a:lnTo>
                  <a:pt x="1" y="10"/>
                </a:lnTo>
                <a:lnTo>
                  <a:pt x="1" y="11"/>
                </a:lnTo>
                <a:lnTo>
                  <a:pt x="2" y="11"/>
                </a:lnTo>
                <a:lnTo>
                  <a:pt x="3" y="12"/>
                </a:lnTo>
                <a:lnTo>
                  <a:pt x="4" y="13"/>
                </a:lnTo>
                <a:lnTo>
                  <a:pt x="6" y="13"/>
                </a:lnTo>
                <a:lnTo>
                  <a:pt x="7" y="1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43" name="Freeform 31"/>
          <p:cNvSpPr>
            <a:spLocks/>
          </p:cNvSpPr>
          <p:nvPr/>
        </p:nvSpPr>
        <p:spPr bwMode="auto">
          <a:xfrm>
            <a:off x="1484313" y="3876694"/>
            <a:ext cx="11112" cy="11112"/>
          </a:xfrm>
          <a:custGeom>
            <a:avLst/>
            <a:gdLst>
              <a:gd name="T0" fmla="*/ 4762 w 7"/>
              <a:gd name="T1" fmla="*/ 11112 h 7"/>
              <a:gd name="T2" fmla="*/ 7937 w 7"/>
              <a:gd name="T3" fmla="*/ 9525 h 7"/>
              <a:gd name="T4" fmla="*/ 9525 w 7"/>
              <a:gd name="T5" fmla="*/ 9525 h 7"/>
              <a:gd name="T6" fmla="*/ 9525 w 7"/>
              <a:gd name="T7" fmla="*/ 7937 h 7"/>
              <a:gd name="T8" fmla="*/ 11112 w 7"/>
              <a:gd name="T9" fmla="*/ 6350 h 7"/>
              <a:gd name="T10" fmla="*/ 9525 w 7"/>
              <a:gd name="T11" fmla="*/ 3175 h 7"/>
              <a:gd name="T12" fmla="*/ 9525 w 7"/>
              <a:gd name="T13" fmla="*/ 3175 h 7"/>
              <a:gd name="T14" fmla="*/ 7937 w 7"/>
              <a:gd name="T15" fmla="*/ 0 h 7"/>
              <a:gd name="T16" fmla="*/ 4762 w 7"/>
              <a:gd name="T17" fmla="*/ 0 h 7"/>
              <a:gd name="T18" fmla="*/ 3175 w 7"/>
              <a:gd name="T19" fmla="*/ 0 h 7"/>
              <a:gd name="T20" fmla="*/ 1587 w 7"/>
              <a:gd name="T21" fmla="*/ 3175 h 7"/>
              <a:gd name="T22" fmla="*/ 0 w 7"/>
              <a:gd name="T23" fmla="*/ 3175 h 7"/>
              <a:gd name="T24" fmla="*/ 0 w 7"/>
              <a:gd name="T25" fmla="*/ 6350 h 7"/>
              <a:gd name="T26" fmla="*/ 0 w 7"/>
              <a:gd name="T27" fmla="*/ 7937 h 7"/>
              <a:gd name="T28" fmla="*/ 1587 w 7"/>
              <a:gd name="T29" fmla="*/ 9525 h 7"/>
              <a:gd name="T30" fmla="*/ 3175 w 7"/>
              <a:gd name="T31" fmla="*/ 9525 h 7"/>
              <a:gd name="T32" fmla="*/ 4762 w 7"/>
              <a:gd name="T33" fmla="*/ 11112 h 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7"/>
              <a:gd name="T52" fmla="*/ 0 h 7"/>
              <a:gd name="T53" fmla="*/ 7 w 7"/>
              <a:gd name="T54" fmla="*/ 7 h 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7" h="7">
                <a:moveTo>
                  <a:pt x="3" y="7"/>
                </a:moveTo>
                <a:lnTo>
                  <a:pt x="5" y="6"/>
                </a:lnTo>
                <a:lnTo>
                  <a:pt x="6" y="6"/>
                </a:lnTo>
                <a:lnTo>
                  <a:pt x="6" y="5"/>
                </a:lnTo>
                <a:lnTo>
                  <a:pt x="7" y="4"/>
                </a:lnTo>
                <a:lnTo>
                  <a:pt x="6" y="2"/>
                </a:lnTo>
                <a:lnTo>
                  <a:pt x="5" y="0"/>
                </a:lnTo>
                <a:lnTo>
                  <a:pt x="3" y="0"/>
                </a:lnTo>
                <a:lnTo>
                  <a:pt x="2" y="0"/>
                </a:lnTo>
                <a:lnTo>
                  <a:pt x="1" y="2"/>
                </a:lnTo>
                <a:lnTo>
                  <a:pt x="0" y="2"/>
                </a:lnTo>
                <a:lnTo>
                  <a:pt x="0" y="4"/>
                </a:lnTo>
                <a:lnTo>
                  <a:pt x="0" y="5"/>
                </a:lnTo>
                <a:lnTo>
                  <a:pt x="1" y="6"/>
                </a:lnTo>
                <a:lnTo>
                  <a:pt x="2" y="6"/>
                </a:lnTo>
                <a:lnTo>
                  <a:pt x="3" y="7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44" name="Freeform 32"/>
          <p:cNvSpPr>
            <a:spLocks/>
          </p:cNvSpPr>
          <p:nvPr/>
        </p:nvSpPr>
        <p:spPr bwMode="auto">
          <a:xfrm>
            <a:off x="1503363" y="3876694"/>
            <a:ext cx="7937" cy="11112"/>
          </a:xfrm>
          <a:custGeom>
            <a:avLst/>
            <a:gdLst>
              <a:gd name="T0" fmla="*/ 4762 w 5"/>
              <a:gd name="T1" fmla="*/ 11112 h 7"/>
              <a:gd name="T2" fmla="*/ 6350 w 5"/>
              <a:gd name="T3" fmla="*/ 11112 h 7"/>
              <a:gd name="T4" fmla="*/ 7937 w 5"/>
              <a:gd name="T5" fmla="*/ 9525 h 7"/>
              <a:gd name="T6" fmla="*/ 7937 w 5"/>
              <a:gd name="T7" fmla="*/ 7937 h 7"/>
              <a:gd name="T8" fmla="*/ 7937 w 5"/>
              <a:gd name="T9" fmla="*/ 6350 h 7"/>
              <a:gd name="T10" fmla="*/ 7937 w 5"/>
              <a:gd name="T11" fmla="*/ 4762 h 7"/>
              <a:gd name="T12" fmla="*/ 7937 w 5"/>
              <a:gd name="T13" fmla="*/ 3175 h 7"/>
              <a:gd name="T14" fmla="*/ 6350 w 5"/>
              <a:gd name="T15" fmla="*/ 0 h 7"/>
              <a:gd name="T16" fmla="*/ 4762 w 5"/>
              <a:gd name="T17" fmla="*/ 0 h 7"/>
              <a:gd name="T18" fmla="*/ 3175 w 5"/>
              <a:gd name="T19" fmla="*/ 0 h 7"/>
              <a:gd name="T20" fmla="*/ 1587 w 5"/>
              <a:gd name="T21" fmla="*/ 3175 h 7"/>
              <a:gd name="T22" fmla="*/ 0 w 5"/>
              <a:gd name="T23" fmla="*/ 4762 h 7"/>
              <a:gd name="T24" fmla="*/ 0 w 5"/>
              <a:gd name="T25" fmla="*/ 6350 h 7"/>
              <a:gd name="T26" fmla="*/ 0 w 5"/>
              <a:gd name="T27" fmla="*/ 7937 h 7"/>
              <a:gd name="T28" fmla="*/ 1587 w 5"/>
              <a:gd name="T29" fmla="*/ 9525 h 7"/>
              <a:gd name="T30" fmla="*/ 3175 w 5"/>
              <a:gd name="T31" fmla="*/ 11112 h 7"/>
              <a:gd name="T32" fmla="*/ 4762 w 5"/>
              <a:gd name="T33" fmla="*/ 11112 h 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5"/>
              <a:gd name="T52" fmla="*/ 0 h 7"/>
              <a:gd name="T53" fmla="*/ 5 w 5"/>
              <a:gd name="T54" fmla="*/ 7 h 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5" h="7">
                <a:moveTo>
                  <a:pt x="3" y="7"/>
                </a:moveTo>
                <a:lnTo>
                  <a:pt x="4" y="7"/>
                </a:lnTo>
                <a:lnTo>
                  <a:pt x="5" y="6"/>
                </a:lnTo>
                <a:lnTo>
                  <a:pt x="5" y="5"/>
                </a:lnTo>
                <a:lnTo>
                  <a:pt x="5" y="4"/>
                </a:lnTo>
                <a:lnTo>
                  <a:pt x="5" y="3"/>
                </a:lnTo>
                <a:lnTo>
                  <a:pt x="5" y="2"/>
                </a:lnTo>
                <a:lnTo>
                  <a:pt x="4" y="0"/>
                </a:lnTo>
                <a:lnTo>
                  <a:pt x="3" y="0"/>
                </a:lnTo>
                <a:lnTo>
                  <a:pt x="2" y="0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5"/>
                </a:lnTo>
                <a:lnTo>
                  <a:pt x="1" y="6"/>
                </a:lnTo>
                <a:lnTo>
                  <a:pt x="2" y="7"/>
                </a:lnTo>
                <a:lnTo>
                  <a:pt x="3" y="7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45" name="Freeform 33"/>
          <p:cNvSpPr>
            <a:spLocks/>
          </p:cNvSpPr>
          <p:nvPr/>
        </p:nvSpPr>
        <p:spPr bwMode="auto">
          <a:xfrm>
            <a:off x="1430338" y="3730644"/>
            <a:ext cx="30162" cy="146050"/>
          </a:xfrm>
          <a:custGeom>
            <a:avLst/>
            <a:gdLst>
              <a:gd name="T0" fmla="*/ 9525 w 19"/>
              <a:gd name="T1" fmla="*/ 1588 h 92"/>
              <a:gd name="T2" fmla="*/ 9525 w 19"/>
              <a:gd name="T3" fmla="*/ 6350 h 92"/>
              <a:gd name="T4" fmla="*/ 6350 w 19"/>
              <a:gd name="T5" fmla="*/ 12700 h 92"/>
              <a:gd name="T6" fmla="*/ 3175 w 19"/>
              <a:gd name="T7" fmla="*/ 25400 h 92"/>
              <a:gd name="T8" fmla="*/ 1587 w 19"/>
              <a:gd name="T9" fmla="*/ 44450 h 92"/>
              <a:gd name="T10" fmla="*/ 0 w 19"/>
              <a:gd name="T11" fmla="*/ 65088 h 92"/>
              <a:gd name="T12" fmla="*/ 0 w 19"/>
              <a:gd name="T13" fmla="*/ 88900 h 92"/>
              <a:gd name="T14" fmla="*/ 1587 w 19"/>
              <a:gd name="T15" fmla="*/ 117475 h 92"/>
              <a:gd name="T16" fmla="*/ 7937 w 19"/>
              <a:gd name="T17" fmla="*/ 146050 h 92"/>
              <a:gd name="T18" fmla="*/ 30162 w 19"/>
              <a:gd name="T19" fmla="*/ 144463 h 92"/>
              <a:gd name="T20" fmla="*/ 28575 w 19"/>
              <a:gd name="T21" fmla="*/ 141288 h 92"/>
              <a:gd name="T22" fmla="*/ 25400 w 19"/>
              <a:gd name="T23" fmla="*/ 128588 h 92"/>
              <a:gd name="T24" fmla="*/ 23812 w 19"/>
              <a:gd name="T25" fmla="*/ 111125 h 92"/>
              <a:gd name="T26" fmla="*/ 22225 w 19"/>
              <a:gd name="T27" fmla="*/ 88900 h 92"/>
              <a:gd name="T28" fmla="*/ 20637 w 19"/>
              <a:gd name="T29" fmla="*/ 66675 h 92"/>
              <a:gd name="T30" fmla="*/ 20637 w 19"/>
              <a:gd name="T31" fmla="*/ 42862 h 92"/>
              <a:gd name="T32" fmla="*/ 23812 w 19"/>
              <a:gd name="T33" fmla="*/ 20637 h 92"/>
              <a:gd name="T34" fmla="*/ 30162 w 19"/>
              <a:gd name="T35" fmla="*/ 1588 h 92"/>
              <a:gd name="T36" fmla="*/ 30162 w 19"/>
              <a:gd name="T37" fmla="*/ 0 h 92"/>
              <a:gd name="T38" fmla="*/ 30162 w 19"/>
              <a:gd name="T39" fmla="*/ 0 h 92"/>
              <a:gd name="T40" fmla="*/ 30162 w 19"/>
              <a:gd name="T41" fmla="*/ 0 h 92"/>
              <a:gd name="T42" fmla="*/ 28575 w 19"/>
              <a:gd name="T43" fmla="*/ 0 h 92"/>
              <a:gd name="T44" fmla="*/ 25400 w 19"/>
              <a:gd name="T45" fmla="*/ 0 h 92"/>
              <a:gd name="T46" fmla="*/ 22225 w 19"/>
              <a:gd name="T47" fmla="*/ 0 h 92"/>
              <a:gd name="T48" fmla="*/ 17462 w 19"/>
              <a:gd name="T49" fmla="*/ 0 h 92"/>
              <a:gd name="T50" fmla="*/ 9525 w 19"/>
              <a:gd name="T51" fmla="*/ 1588 h 92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9"/>
              <a:gd name="T79" fmla="*/ 0 h 92"/>
              <a:gd name="T80" fmla="*/ 19 w 19"/>
              <a:gd name="T81" fmla="*/ 92 h 92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9" h="92">
                <a:moveTo>
                  <a:pt x="6" y="1"/>
                </a:moveTo>
                <a:lnTo>
                  <a:pt x="6" y="4"/>
                </a:lnTo>
                <a:lnTo>
                  <a:pt x="4" y="8"/>
                </a:lnTo>
                <a:lnTo>
                  <a:pt x="2" y="16"/>
                </a:lnTo>
                <a:lnTo>
                  <a:pt x="1" y="28"/>
                </a:lnTo>
                <a:lnTo>
                  <a:pt x="0" y="41"/>
                </a:lnTo>
                <a:lnTo>
                  <a:pt x="0" y="56"/>
                </a:lnTo>
                <a:lnTo>
                  <a:pt x="1" y="74"/>
                </a:lnTo>
                <a:lnTo>
                  <a:pt x="5" y="92"/>
                </a:lnTo>
                <a:lnTo>
                  <a:pt x="19" y="91"/>
                </a:lnTo>
                <a:lnTo>
                  <a:pt x="18" y="89"/>
                </a:lnTo>
                <a:lnTo>
                  <a:pt x="16" y="81"/>
                </a:lnTo>
                <a:lnTo>
                  <a:pt x="15" y="70"/>
                </a:lnTo>
                <a:lnTo>
                  <a:pt x="14" y="56"/>
                </a:lnTo>
                <a:lnTo>
                  <a:pt x="13" y="42"/>
                </a:lnTo>
                <a:lnTo>
                  <a:pt x="13" y="27"/>
                </a:lnTo>
                <a:lnTo>
                  <a:pt x="15" y="13"/>
                </a:lnTo>
                <a:lnTo>
                  <a:pt x="19" y="1"/>
                </a:lnTo>
                <a:lnTo>
                  <a:pt x="19" y="0"/>
                </a:lnTo>
                <a:lnTo>
                  <a:pt x="18" y="0"/>
                </a:lnTo>
                <a:lnTo>
                  <a:pt x="16" y="0"/>
                </a:lnTo>
                <a:lnTo>
                  <a:pt x="14" y="0"/>
                </a:lnTo>
                <a:lnTo>
                  <a:pt x="11" y="0"/>
                </a:lnTo>
                <a:lnTo>
                  <a:pt x="6" y="1"/>
                </a:lnTo>
                <a:close/>
              </a:path>
            </a:pathLst>
          </a:custGeom>
          <a:solidFill>
            <a:srgbClr val="3F9E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46" name="Freeform 34"/>
          <p:cNvSpPr>
            <a:spLocks/>
          </p:cNvSpPr>
          <p:nvPr/>
        </p:nvSpPr>
        <p:spPr bwMode="auto">
          <a:xfrm>
            <a:off x="1585913" y="3711594"/>
            <a:ext cx="42862" cy="163512"/>
          </a:xfrm>
          <a:custGeom>
            <a:avLst/>
            <a:gdLst>
              <a:gd name="T0" fmla="*/ 42862 w 27"/>
              <a:gd name="T1" fmla="*/ 0 h 103"/>
              <a:gd name="T2" fmla="*/ 41275 w 27"/>
              <a:gd name="T3" fmla="*/ 3175 h 103"/>
              <a:gd name="T4" fmla="*/ 39687 w 27"/>
              <a:gd name="T5" fmla="*/ 6350 h 103"/>
              <a:gd name="T6" fmla="*/ 34925 w 27"/>
              <a:gd name="T7" fmla="*/ 15875 h 103"/>
              <a:gd name="T8" fmla="*/ 31750 w 27"/>
              <a:gd name="T9" fmla="*/ 28575 h 103"/>
              <a:gd name="T10" fmla="*/ 28575 w 27"/>
              <a:gd name="T11" fmla="*/ 50800 h 103"/>
              <a:gd name="T12" fmla="*/ 25400 w 27"/>
              <a:gd name="T13" fmla="*/ 77787 h 103"/>
              <a:gd name="T14" fmla="*/ 28575 w 27"/>
              <a:gd name="T15" fmla="*/ 115887 h 103"/>
              <a:gd name="T16" fmla="*/ 31750 w 27"/>
              <a:gd name="T17" fmla="*/ 163512 h 103"/>
              <a:gd name="T18" fmla="*/ 7937 w 27"/>
              <a:gd name="T19" fmla="*/ 163512 h 103"/>
              <a:gd name="T20" fmla="*/ 7937 w 27"/>
              <a:gd name="T21" fmla="*/ 160337 h 103"/>
              <a:gd name="T22" fmla="*/ 6350 w 27"/>
              <a:gd name="T23" fmla="*/ 146050 h 103"/>
              <a:gd name="T24" fmla="*/ 3175 w 27"/>
              <a:gd name="T25" fmla="*/ 127000 h 103"/>
              <a:gd name="T26" fmla="*/ 1587 w 27"/>
              <a:gd name="T27" fmla="*/ 103187 h 103"/>
              <a:gd name="T28" fmla="*/ 0 w 27"/>
              <a:gd name="T29" fmla="*/ 74612 h 103"/>
              <a:gd name="T30" fmla="*/ 1587 w 27"/>
              <a:gd name="T31" fmla="*/ 49212 h 103"/>
              <a:gd name="T32" fmla="*/ 6350 w 27"/>
              <a:gd name="T33" fmla="*/ 22225 h 103"/>
              <a:gd name="T34" fmla="*/ 14287 w 27"/>
              <a:gd name="T35" fmla="*/ 0 h 103"/>
              <a:gd name="T36" fmla="*/ 42862 w 27"/>
              <a:gd name="T37" fmla="*/ 0 h 10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7"/>
              <a:gd name="T58" fmla="*/ 0 h 103"/>
              <a:gd name="T59" fmla="*/ 27 w 27"/>
              <a:gd name="T60" fmla="*/ 103 h 103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7" h="103">
                <a:moveTo>
                  <a:pt x="27" y="0"/>
                </a:moveTo>
                <a:lnTo>
                  <a:pt x="26" y="2"/>
                </a:lnTo>
                <a:lnTo>
                  <a:pt x="25" y="4"/>
                </a:lnTo>
                <a:lnTo>
                  <a:pt x="22" y="10"/>
                </a:lnTo>
                <a:lnTo>
                  <a:pt x="20" y="18"/>
                </a:lnTo>
                <a:lnTo>
                  <a:pt x="18" y="32"/>
                </a:lnTo>
                <a:lnTo>
                  <a:pt x="16" y="49"/>
                </a:lnTo>
                <a:lnTo>
                  <a:pt x="18" y="73"/>
                </a:lnTo>
                <a:lnTo>
                  <a:pt x="20" y="103"/>
                </a:lnTo>
                <a:lnTo>
                  <a:pt x="5" y="103"/>
                </a:lnTo>
                <a:lnTo>
                  <a:pt x="5" y="101"/>
                </a:lnTo>
                <a:lnTo>
                  <a:pt x="4" y="92"/>
                </a:lnTo>
                <a:lnTo>
                  <a:pt x="2" y="80"/>
                </a:lnTo>
                <a:lnTo>
                  <a:pt x="1" y="65"/>
                </a:lnTo>
                <a:lnTo>
                  <a:pt x="0" y="47"/>
                </a:lnTo>
                <a:lnTo>
                  <a:pt x="1" y="31"/>
                </a:lnTo>
                <a:lnTo>
                  <a:pt x="4" y="14"/>
                </a:lnTo>
                <a:lnTo>
                  <a:pt x="9" y="0"/>
                </a:lnTo>
                <a:lnTo>
                  <a:pt x="27" y="0"/>
                </a:lnTo>
                <a:close/>
              </a:path>
            </a:pathLst>
          </a:custGeom>
          <a:solidFill>
            <a:srgbClr val="3F9E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47" name="Freeform 35"/>
          <p:cNvSpPr>
            <a:spLocks/>
          </p:cNvSpPr>
          <p:nvPr/>
        </p:nvSpPr>
        <p:spPr bwMode="auto">
          <a:xfrm>
            <a:off x="1430338" y="3738581"/>
            <a:ext cx="28575" cy="127000"/>
          </a:xfrm>
          <a:custGeom>
            <a:avLst/>
            <a:gdLst>
              <a:gd name="T0" fmla="*/ 9525 w 18"/>
              <a:gd name="T1" fmla="*/ 3175 h 80"/>
              <a:gd name="T2" fmla="*/ 9525 w 18"/>
              <a:gd name="T3" fmla="*/ 4762 h 80"/>
              <a:gd name="T4" fmla="*/ 7937 w 18"/>
              <a:gd name="T5" fmla="*/ 12700 h 80"/>
              <a:gd name="T6" fmla="*/ 3175 w 18"/>
              <a:gd name="T7" fmla="*/ 23812 h 80"/>
              <a:gd name="T8" fmla="*/ 1588 w 18"/>
              <a:gd name="T9" fmla="*/ 38100 h 80"/>
              <a:gd name="T10" fmla="*/ 0 w 18"/>
              <a:gd name="T11" fmla="*/ 57150 h 80"/>
              <a:gd name="T12" fmla="*/ 1588 w 18"/>
              <a:gd name="T13" fmla="*/ 79375 h 80"/>
              <a:gd name="T14" fmla="*/ 3175 w 18"/>
              <a:gd name="T15" fmla="*/ 103188 h 80"/>
              <a:gd name="T16" fmla="*/ 7937 w 18"/>
              <a:gd name="T17" fmla="*/ 127000 h 80"/>
              <a:gd name="T18" fmla="*/ 25400 w 18"/>
              <a:gd name="T19" fmla="*/ 127000 h 80"/>
              <a:gd name="T20" fmla="*/ 25400 w 18"/>
              <a:gd name="T21" fmla="*/ 123825 h 80"/>
              <a:gd name="T22" fmla="*/ 23812 w 18"/>
              <a:gd name="T23" fmla="*/ 112713 h 80"/>
              <a:gd name="T24" fmla="*/ 22225 w 18"/>
              <a:gd name="T25" fmla="*/ 98425 h 80"/>
              <a:gd name="T26" fmla="*/ 20637 w 18"/>
              <a:gd name="T27" fmla="*/ 79375 h 80"/>
              <a:gd name="T28" fmla="*/ 19050 w 18"/>
              <a:gd name="T29" fmla="*/ 58738 h 80"/>
              <a:gd name="T30" fmla="*/ 19050 w 18"/>
              <a:gd name="T31" fmla="*/ 38100 h 80"/>
              <a:gd name="T32" fmla="*/ 22225 w 18"/>
              <a:gd name="T33" fmla="*/ 17462 h 80"/>
              <a:gd name="T34" fmla="*/ 28575 w 18"/>
              <a:gd name="T35" fmla="*/ 1588 h 80"/>
              <a:gd name="T36" fmla="*/ 28575 w 18"/>
              <a:gd name="T37" fmla="*/ 1588 h 80"/>
              <a:gd name="T38" fmla="*/ 28575 w 18"/>
              <a:gd name="T39" fmla="*/ 1588 h 80"/>
              <a:gd name="T40" fmla="*/ 28575 w 18"/>
              <a:gd name="T41" fmla="*/ 1588 h 80"/>
              <a:gd name="T42" fmla="*/ 25400 w 18"/>
              <a:gd name="T43" fmla="*/ 0 h 80"/>
              <a:gd name="T44" fmla="*/ 23812 w 18"/>
              <a:gd name="T45" fmla="*/ 0 h 80"/>
              <a:gd name="T46" fmla="*/ 20637 w 18"/>
              <a:gd name="T47" fmla="*/ 0 h 80"/>
              <a:gd name="T48" fmla="*/ 14288 w 18"/>
              <a:gd name="T49" fmla="*/ 1588 h 80"/>
              <a:gd name="T50" fmla="*/ 9525 w 18"/>
              <a:gd name="T51" fmla="*/ 3175 h 80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8"/>
              <a:gd name="T79" fmla="*/ 0 h 80"/>
              <a:gd name="T80" fmla="*/ 18 w 18"/>
              <a:gd name="T81" fmla="*/ 80 h 80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8" h="80">
                <a:moveTo>
                  <a:pt x="6" y="2"/>
                </a:moveTo>
                <a:lnTo>
                  <a:pt x="6" y="3"/>
                </a:lnTo>
                <a:lnTo>
                  <a:pt x="5" y="8"/>
                </a:lnTo>
                <a:lnTo>
                  <a:pt x="2" y="15"/>
                </a:lnTo>
                <a:lnTo>
                  <a:pt x="1" y="24"/>
                </a:lnTo>
                <a:lnTo>
                  <a:pt x="0" y="36"/>
                </a:lnTo>
                <a:lnTo>
                  <a:pt x="1" y="50"/>
                </a:lnTo>
                <a:lnTo>
                  <a:pt x="2" y="65"/>
                </a:lnTo>
                <a:lnTo>
                  <a:pt x="5" y="80"/>
                </a:lnTo>
                <a:lnTo>
                  <a:pt x="16" y="80"/>
                </a:lnTo>
                <a:lnTo>
                  <a:pt x="16" y="78"/>
                </a:lnTo>
                <a:lnTo>
                  <a:pt x="15" y="71"/>
                </a:lnTo>
                <a:lnTo>
                  <a:pt x="14" y="62"/>
                </a:lnTo>
                <a:lnTo>
                  <a:pt x="13" y="50"/>
                </a:lnTo>
                <a:lnTo>
                  <a:pt x="12" y="37"/>
                </a:lnTo>
                <a:lnTo>
                  <a:pt x="12" y="24"/>
                </a:lnTo>
                <a:lnTo>
                  <a:pt x="14" y="11"/>
                </a:lnTo>
                <a:lnTo>
                  <a:pt x="18" y="1"/>
                </a:lnTo>
                <a:lnTo>
                  <a:pt x="16" y="0"/>
                </a:lnTo>
                <a:lnTo>
                  <a:pt x="15" y="0"/>
                </a:lnTo>
                <a:lnTo>
                  <a:pt x="13" y="0"/>
                </a:lnTo>
                <a:lnTo>
                  <a:pt x="9" y="1"/>
                </a:lnTo>
                <a:lnTo>
                  <a:pt x="6" y="2"/>
                </a:lnTo>
                <a:close/>
              </a:path>
            </a:pathLst>
          </a:custGeom>
          <a:solidFill>
            <a:srgbClr val="59B2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48" name="Freeform 36"/>
          <p:cNvSpPr>
            <a:spLocks/>
          </p:cNvSpPr>
          <p:nvPr/>
        </p:nvSpPr>
        <p:spPr bwMode="auto">
          <a:xfrm>
            <a:off x="1431925" y="3748106"/>
            <a:ext cx="22225" cy="109538"/>
          </a:xfrm>
          <a:custGeom>
            <a:avLst/>
            <a:gdLst>
              <a:gd name="T0" fmla="*/ 7938 w 14"/>
              <a:gd name="T1" fmla="*/ 1588 h 69"/>
              <a:gd name="T2" fmla="*/ 7938 w 14"/>
              <a:gd name="T3" fmla="*/ 3175 h 69"/>
              <a:gd name="T4" fmla="*/ 6350 w 14"/>
              <a:gd name="T5" fmla="*/ 11113 h 69"/>
              <a:gd name="T6" fmla="*/ 4763 w 14"/>
              <a:gd name="T7" fmla="*/ 19050 h 69"/>
              <a:gd name="T8" fmla="*/ 1588 w 14"/>
              <a:gd name="T9" fmla="*/ 33338 h 69"/>
              <a:gd name="T10" fmla="*/ 0 w 14"/>
              <a:gd name="T11" fmla="*/ 47625 h 69"/>
              <a:gd name="T12" fmla="*/ 0 w 14"/>
              <a:gd name="T13" fmla="*/ 66675 h 69"/>
              <a:gd name="T14" fmla="*/ 1588 w 14"/>
              <a:gd name="T15" fmla="*/ 85725 h 69"/>
              <a:gd name="T16" fmla="*/ 6350 w 14"/>
              <a:gd name="T17" fmla="*/ 109538 h 69"/>
              <a:gd name="T18" fmla="*/ 22225 w 14"/>
              <a:gd name="T19" fmla="*/ 106363 h 69"/>
              <a:gd name="T20" fmla="*/ 20638 w 14"/>
              <a:gd name="T21" fmla="*/ 104775 h 69"/>
              <a:gd name="T22" fmla="*/ 20638 w 14"/>
              <a:gd name="T23" fmla="*/ 95250 h 69"/>
              <a:gd name="T24" fmla="*/ 19050 w 14"/>
              <a:gd name="T25" fmla="*/ 82550 h 69"/>
              <a:gd name="T26" fmla="*/ 17463 w 14"/>
              <a:gd name="T27" fmla="*/ 66675 h 69"/>
              <a:gd name="T28" fmla="*/ 15875 w 14"/>
              <a:gd name="T29" fmla="*/ 49213 h 69"/>
              <a:gd name="T30" fmla="*/ 15875 w 14"/>
              <a:gd name="T31" fmla="*/ 30163 h 69"/>
              <a:gd name="T32" fmla="*/ 19050 w 14"/>
              <a:gd name="T33" fmla="*/ 14288 h 69"/>
              <a:gd name="T34" fmla="*/ 22225 w 14"/>
              <a:gd name="T35" fmla="*/ 1588 h 69"/>
              <a:gd name="T36" fmla="*/ 22225 w 14"/>
              <a:gd name="T37" fmla="*/ 1588 h 69"/>
              <a:gd name="T38" fmla="*/ 22225 w 14"/>
              <a:gd name="T39" fmla="*/ 0 h 69"/>
              <a:gd name="T40" fmla="*/ 22225 w 14"/>
              <a:gd name="T41" fmla="*/ 0 h 69"/>
              <a:gd name="T42" fmla="*/ 22225 w 14"/>
              <a:gd name="T43" fmla="*/ 0 h 69"/>
              <a:gd name="T44" fmla="*/ 20638 w 14"/>
              <a:gd name="T45" fmla="*/ 0 h 69"/>
              <a:gd name="T46" fmla="*/ 17463 w 14"/>
              <a:gd name="T47" fmla="*/ 0 h 69"/>
              <a:gd name="T48" fmla="*/ 12700 w 14"/>
              <a:gd name="T49" fmla="*/ 0 h 69"/>
              <a:gd name="T50" fmla="*/ 7938 w 14"/>
              <a:gd name="T51" fmla="*/ 1588 h 69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4"/>
              <a:gd name="T79" fmla="*/ 0 h 69"/>
              <a:gd name="T80" fmla="*/ 14 w 14"/>
              <a:gd name="T81" fmla="*/ 69 h 69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4" h="69">
                <a:moveTo>
                  <a:pt x="5" y="1"/>
                </a:moveTo>
                <a:lnTo>
                  <a:pt x="5" y="2"/>
                </a:lnTo>
                <a:lnTo>
                  <a:pt x="4" y="7"/>
                </a:lnTo>
                <a:lnTo>
                  <a:pt x="3" y="12"/>
                </a:lnTo>
                <a:lnTo>
                  <a:pt x="1" y="21"/>
                </a:lnTo>
                <a:lnTo>
                  <a:pt x="0" y="30"/>
                </a:lnTo>
                <a:lnTo>
                  <a:pt x="0" y="42"/>
                </a:lnTo>
                <a:lnTo>
                  <a:pt x="1" y="54"/>
                </a:lnTo>
                <a:lnTo>
                  <a:pt x="4" y="69"/>
                </a:lnTo>
                <a:lnTo>
                  <a:pt x="14" y="67"/>
                </a:lnTo>
                <a:lnTo>
                  <a:pt x="13" y="66"/>
                </a:lnTo>
                <a:lnTo>
                  <a:pt x="13" y="60"/>
                </a:lnTo>
                <a:lnTo>
                  <a:pt x="12" y="52"/>
                </a:lnTo>
                <a:lnTo>
                  <a:pt x="11" y="42"/>
                </a:lnTo>
                <a:lnTo>
                  <a:pt x="10" y="31"/>
                </a:lnTo>
                <a:lnTo>
                  <a:pt x="10" y="19"/>
                </a:lnTo>
                <a:lnTo>
                  <a:pt x="12" y="9"/>
                </a:lnTo>
                <a:lnTo>
                  <a:pt x="14" y="1"/>
                </a:lnTo>
                <a:lnTo>
                  <a:pt x="14" y="0"/>
                </a:lnTo>
                <a:lnTo>
                  <a:pt x="13" y="0"/>
                </a:lnTo>
                <a:lnTo>
                  <a:pt x="11" y="0"/>
                </a:lnTo>
                <a:lnTo>
                  <a:pt x="8" y="0"/>
                </a:lnTo>
                <a:lnTo>
                  <a:pt x="5" y="1"/>
                </a:lnTo>
                <a:close/>
              </a:path>
            </a:pathLst>
          </a:custGeom>
          <a:solidFill>
            <a:srgbClr val="72C6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49" name="Freeform 37"/>
          <p:cNvSpPr>
            <a:spLocks/>
          </p:cNvSpPr>
          <p:nvPr/>
        </p:nvSpPr>
        <p:spPr bwMode="auto">
          <a:xfrm>
            <a:off x="1433513" y="3756044"/>
            <a:ext cx="19050" cy="88900"/>
          </a:xfrm>
          <a:custGeom>
            <a:avLst/>
            <a:gdLst>
              <a:gd name="T0" fmla="*/ 6350 w 12"/>
              <a:gd name="T1" fmla="*/ 3175 h 56"/>
              <a:gd name="T2" fmla="*/ 4763 w 12"/>
              <a:gd name="T3" fmla="*/ 3175 h 56"/>
              <a:gd name="T4" fmla="*/ 4763 w 12"/>
              <a:gd name="T5" fmla="*/ 7938 h 56"/>
              <a:gd name="T6" fmla="*/ 3175 w 12"/>
              <a:gd name="T7" fmla="*/ 17463 h 56"/>
              <a:gd name="T8" fmla="*/ 0 w 12"/>
              <a:gd name="T9" fmla="*/ 26988 h 56"/>
              <a:gd name="T10" fmla="*/ 0 w 12"/>
              <a:gd name="T11" fmla="*/ 39688 h 56"/>
              <a:gd name="T12" fmla="*/ 0 w 12"/>
              <a:gd name="T13" fmla="*/ 55563 h 56"/>
              <a:gd name="T14" fmla="*/ 3175 w 12"/>
              <a:gd name="T15" fmla="*/ 73025 h 56"/>
              <a:gd name="T16" fmla="*/ 4763 w 12"/>
              <a:gd name="T17" fmla="*/ 88900 h 56"/>
              <a:gd name="T18" fmla="*/ 17463 w 12"/>
              <a:gd name="T19" fmla="*/ 88900 h 56"/>
              <a:gd name="T20" fmla="*/ 17463 w 12"/>
              <a:gd name="T21" fmla="*/ 87313 h 56"/>
              <a:gd name="T22" fmla="*/ 15875 w 12"/>
              <a:gd name="T23" fmla="*/ 80963 h 56"/>
              <a:gd name="T24" fmla="*/ 15875 w 12"/>
              <a:gd name="T25" fmla="*/ 69850 h 56"/>
              <a:gd name="T26" fmla="*/ 14288 w 12"/>
              <a:gd name="T27" fmla="*/ 55563 h 56"/>
              <a:gd name="T28" fmla="*/ 11112 w 12"/>
              <a:gd name="T29" fmla="*/ 41275 h 56"/>
              <a:gd name="T30" fmla="*/ 14288 w 12"/>
              <a:gd name="T31" fmla="*/ 26988 h 56"/>
              <a:gd name="T32" fmla="*/ 15875 w 12"/>
              <a:gd name="T33" fmla="*/ 11113 h 56"/>
              <a:gd name="T34" fmla="*/ 19050 w 12"/>
              <a:gd name="T35" fmla="*/ 0 h 56"/>
              <a:gd name="T36" fmla="*/ 19050 w 12"/>
              <a:gd name="T37" fmla="*/ 0 h 56"/>
              <a:gd name="T38" fmla="*/ 19050 w 12"/>
              <a:gd name="T39" fmla="*/ 0 h 56"/>
              <a:gd name="T40" fmla="*/ 19050 w 12"/>
              <a:gd name="T41" fmla="*/ 0 h 56"/>
              <a:gd name="T42" fmla="*/ 17463 w 12"/>
              <a:gd name="T43" fmla="*/ 0 h 56"/>
              <a:gd name="T44" fmla="*/ 15875 w 12"/>
              <a:gd name="T45" fmla="*/ 0 h 56"/>
              <a:gd name="T46" fmla="*/ 14288 w 12"/>
              <a:gd name="T47" fmla="*/ 0 h 56"/>
              <a:gd name="T48" fmla="*/ 9525 w 12"/>
              <a:gd name="T49" fmla="*/ 0 h 56"/>
              <a:gd name="T50" fmla="*/ 6350 w 12"/>
              <a:gd name="T51" fmla="*/ 3175 h 5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2"/>
              <a:gd name="T79" fmla="*/ 0 h 56"/>
              <a:gd name="T80" fmla="*/ 12 w 12"/>
              <a:gd name="T81" fmla="*/ 56 h 5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2" h="56">
                <a:moveTo>
                  <a:pt x="4" y="2"/>
                </a:moveTo>
                <a:lnTo>
                  <a:pt x="3" y="2"/>
                </a:lnTo>
                <a:lnTo>
                  <a:pt x="3" y="5"/>
                </a:lnTo>
                <a:lnTo>
                  <a:pt x="2" y="11"/>
                </a:lnTo>
                <a:lnTo>
                  <a:pt x="0" y="17"/>
                </a:lnTo>
                <a:lnTo>
                  <a:pt x="0" y="25"/>
                </a:lnTo>
                <a:lnTo>
                  <a:pt x="0" y="35"/>
                </a:lnTo>
                <a:lnTo>
                  <a:pt x="2" y="46"/>
                </a:lnTo>
                <a:lnTo>
                  <a:pt x="3" y="56"/>
                </a:lnTo>
                <a:lnTo>
                  <a:pt x="11" y="56"/>
                </a:lnTo>
                <a:lnTo>
                  <a:pt x="11" y="55"/>
                </a:lnTo>
                <a:lnTo>
                  <a:pt x="10" y="51"/>
                </a:lnTo>
                <a:lnTo>
                  <a:pt x="10" y="44"/>
                </a:lnTo>
                <a:lnTo>
                  <a:pt x="9" y="35"/>
                </a:lnTo>
                <a:lnTo>
                  <a:pt x="7" y="26"/>
                </a:lnTo>
                <a:lnTo>
                  <a:pt x="9" y="17"/>
                </a:lnTo>
                <a:lnTo>
                  <a:pt x="10" y="7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6" y="0"/>
                </a:lnTo>
                <a:lnTo>
                  <a:pt x="4" y="2"/>
                </a:lnTo>
                <a:close/>
              </a:path>
            </a:pathLst>
          </a:custGeom>
          <a:solidFill>
            <a:srgbClr val="8CD8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50" name="Freeform 38"/>
          <p:cNvSpPr>
            <a:spLocks/>
          </p:cNvSpPr>
          <p:nvPr/>
        </p:nvSpPr>
        <p:spPr bwMode="auto">
          <a:xfrm>
            <a:off x="1433513" y="3763981"/>
            <a:ext cx="15875" cy="73025"/>
          </a:xfrm>
          <a:custGeom>
            <a:avLst/>
            <a:gdLst>
              <a:gd name="T0" fmla="*/ 6350 w 10"/>
              <a:gd name="T1" fmla="*/ 1588 h 46"/>
              <a:gd name="T2" fmla="*/ 4762 w 10"/>
              <a:gd name="T3" fmla="*/ 3175 h 46"/>
              <a:gd name="T4" fmla="*/ 4762 w 10"/>
              <a:gd name="T5" fmla="*/ 7938 h 46"/>
              <a:gd name="T6" fmla="*/ 3175 w 10"/>
              <a:gd name="T7" fmla="*/ 12700 h 46"/>
              <a:gd name="T8" fmla="*/ 3175 w 10"/>
              <a:gd name="T9" fmla="*/ 22225 h 46"/>
              <a:gd name="T10" fmla="*/ 0 w 10"/>
              <a:gd name="T11" fmla="*/ 33338 h 46"/>
              <a:gd name="T12" fmla="*/ 0 w 10"/>
              <a:gd name="T13" fmla="*/ 44450 h 46"/>
              <a:gd name="T14" fmla="*/ 3175 w 10"/>
              <a:gd name="T15" fmla="*/ 57150 h 46"/>
              <a:gd name="T16" fmla="*/ 4762 w 10"/>
              <a:gd name="T17" fmla="*/ 73025 h 46"/>
              <a:gd name="T18" fmla="*/ 15875 w 10"/>
              <a:gd name="T19" fmla="*/ 73025 h 46"/>
              <a:gd name="T20" fmla="*/ 15875 w 10"/>
              <a:gd name="T21" fmla="*/ 68263 h 46"/>
              <a:gd name="T22" fmla="*/ 14288 w 10"/>
              <a:gd name="T23" fmla="*/ 63500 h 46"/>
              <a:gd name="T24" fmla="*/ 11112 w 10"/>
              <a:gd name="T25" fmla="*/ 55563 h 46"/>
              <a:gd name="T26" fmla="*/ 11112 w 10"/>
              <a:gd name="T27" fmla="*/ 44450 h 46"/>
              <a:gd name="T28" fmla="*/ 9525 w 10"/>
              <a:gd name="T29" fmla="*/ 33338 h 46"/>
              <a:gd name="T30" fmla="*/ 11112 w 10"/>
              <a:gd name="T31" fmla="*/ 22225 h 46"/>
              <a:gd name="T32" fmla="*/ 11112 w 10"/>
              <a:gd name="T33" fmla="*/ 11112 h 46"/>
              <a:gd name="T34" fmla="*/ 15875 w 10"/>
              <a:gd name="T35" fmla="*/ 1588 h 46"/>
              <a:gd name="T36" fmla="*/ 15875 w 10"/>
              <a:gd name="T37" fmla="*/ 1588 h 46"/>
              <a:gd name="T38" fmla="*/ 15875 w 10"/>
              <a:gd name="T39" fmla="*/ 1588 h 46"/>
              <a:gd name="T40" fmla="*/ 15875 w 10"/>
              <a:gd name="T41" fmla="*/ 0 h 46"/>
              <a:gd name="T42" fmla="*/ 15875 w 10"/>
              <a:gd name="T43" fmla="*/ 0 h 46"/>
              <a:gd name="T44" fmla="*/ 14288 w 10"/>
              <a:gd name="T45" fmla="*/ 0 h 46"/>
              <a:gd name="T46" fmla="*/ 11112 w 10"/>
              <a:gd name="T47" fmla="*/ 0 h 46"/>
              <a:gd name="T48" fmla="*/ 9525 w 10"/>
              <a:gd name="T49" fmla="*/ 1588 h 46"/>
              <a:gd name="T50" fmla="*/ 6350 w 10"/>
              <a:gd name="T51" fmla="*/ 1588 h 4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0"/>
              <a:gd name="T79" fmla="*/ 0 h 46"/>
              <a:gd name="T80" fmla="*/ 10 w 10"/>
              <a:gd name="T81" fmla="*/ 46 h 4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0" h="46">
                <a:moveTo>
                  <a:pt x="4" y="1"/>
                </a:moveTo>
                <a:lnTo>
                  <a:pt x="3" y="2"/>
                </a:lnTo>
                <a:lnTo>
                  <a:pt x="3" y="5"/>
                </a:lnTo>
                <a:lnTo>
                  <a:pt x="2" y="8"/>
                </a:lnTo>
                <a:lnTo>
                  <a:pt x="2" y="14"/>
                </a:lnTo>
                <a:lnTo>
                  <a:pt x="0" y="21"/>
                </a:lnTo>
                <a:lnTo>
                  <a:pt x="0" y="28"/>
                </a:lnTo>
                <a:lnTo>
                  <a:pt x="2" y="36"/>
                </a:lnTo>
                <a:lnTo>
                  <a:pt x="3" y="46"/>
                </a:lnTo>
                <a:lnTo>
                  <a:pt x="10" y="46"/>
                </a:lnTo>
                <a:lnTo>
                  <a:pt x="10" y="43"/>
                </a:lnTo>
                <a:lnTo>
                  <a:pt x="9" y="40"/>
                </a:lnTo>
                <a:lnTo>
                  <a:pt x="7" y="35"/>
                </a:lnTo>
                <a:lnTo>
                  <a:pt x="7" y="28"/>
                </a:lnTo>
                <a:lnTo>
                  <a:pt x="6" y="21"/>
                </a:lnTo>
                <a:lnTo>
                  <a:pt x="7" y="14"/>
                </a:lnTo>
                <a:lnTo>
                  <a:pt x="7" y="7"/>
                </a:lnTo>
                <a:lnTo>
                  <a:pt x="10" y="1"/>
                </a:lnTo>
                <a:lnTo>
                  <a:pt x="10" y="0"/>
                </a:lnTo>
                <a:lnTo>
                  <a:pt x="9" y="0"/>
                </a:lnTo>
                <a:lnTo>
                  <a:pt x="7" y="0"/>
                </a:lnTo>
                <a:lnTo>
                  <a:pt x="6" y="1"/>
                </a:lnTo>
                <a:lnTo>
                  <a:pt x="4" y="1"/>
                </a:lnTo>
                <a:close/>
              </a:path>
            </a:pathLst>
          </a:custGeom>
          <a:solidFill>
            <a:srgbClr val="A5ED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51" name="Freeform 39"/>
          <p:cNvSpPr>
            <a:spLocks/>
          </p:cNvSpPr>
          <p:nvPr/>
        </p:nvSpPr>
        <p:spPr bwMode="auto">
          <a:xfrm>
            <a:off x="1436688" y="3773506"/>
            <a:ext cx="11112" cy="52388"/>
          </a:xfrm>
          <a:custGeom>
            <a:avLst/>
            <a:gdLst>
              <a:gd name="T0" fmla="*/ 3175 w 7"/>
              <a:gd name="T1" fmla="*/ 1588 h 33"/>
              <a:gd name="T2" fmla="*/ 1587 w 7"/>
              <a:gd name="T3" fmla="*/ 1588 h 33"/>
              <a:gd name="T4" fmla="*/ 1587 w 7"/>
              <a:gd name="T5" fmla="*/ 4763 h 33"/>
              <a:gd name="T6" fmla="*/ 0 w 7"/>
              <a:gd name="T7" fmla="*/ 9525 h 33"/>
              <a:gd name="T8" fmla="*/ 0 w 7"/>
              <a:gd name="T9" fmla="*/ 15875 h 33"/>
              <a:gd name="T10" fmla="*/ 0 w 7"/>
              <a:gd name="T11" fmla="*/ 23813 h 33"/>
              <a:gd name="T12" fmla="*/ 0 w 7"/>
              <a:gd name="T13" fmla="*/ 31750 h 33"/>
              <a:gd name="T14" fmla="*/ 0 w 7"/>
              <a:gd name="T15" fmla="*/ 42863 h 33"/>
              <a:gd name="T16" fmla="*/ 1587 w 7"/>
              <a:gd name="T17" fmla="*/ 52388 h 33"/>
              <a:gd name="T18" fmla="*/ 7937 w 7"/>
              <a:gd name="T19" fmla="*/ 52388 h 33"/>
              <a:gd name="T20" fmla="*/ 7937 w 7"/>
              <a:gd name="T21" fmla="*/ 49213 h 33"/>
              <a:gd name="T22" fmla="*/ 7937 w 7"/>
              <a:gd name="T23" fmla="*/ 46038 h 33"/>
              <a:gd name="T24" fmla="*/ 6350 w 7"/>
              <a:gd name="T25" fmla="*/ 41275 h 33"/>
              <a:gd name="T26" fmla="*/ 6350 w 7"/>
              <a:gd name="T27" fmla="*/ 31750 h 33"/>
              <a:gd name="T28" fmla="*/ 6350 w 7"/>
              <a:gd name="T29" fmla="*/ 23813 h 33"/>
              <a:gd name="T30" fmla="*/ 6350 w 7"/>
              <a:gd name="T31" fmla="*/ 14288 h 33"/>
              <a:gd name="T32" fmla="*/ 6350 w 7"/>
              <a:gd name="T33" fmla="*/ 7938 h 33"/>
              <a:gd name="T34" fmla="*/ 11112 w 7"/>
              <a:gd name="T35" fmla="*/ 0 h 33"/>
              <a:gd name="T36" fmla="*/ 11112 w 7"/>
              <a:gd name="T37" fmla="*/ 0 h 33"/>
              <a:gd name="T38" fmla="*/ 11112 w 7"/>
              <a:gd name="T39" fmla="*/ 0 h 33"/>
              <a:gd name="T40" fmla="*/ 7937 w 7"/>
              <a:gd name="T41" fmla="*/ 0 h 33"/>
              <a:gd name="T42" fmla="*/ 7937 w 7"/>
              <a:gd name="T43" fmla="*/ 0 h 33"/>
              <a:gd name="T44" fmla="*/ 7937 w 7"/>
              <a:gd name="T45" fmla="*/ 0 h 33"/>
              <a:gd name="T46" fmla="*/ 6350 w 7"/>
              <a:gd name="T47" fmla="*/ 0 h 33"/>
              <a:gd name="T48" fmla="*/ 4762 w 7"/>
              <a:gd name="T49" fmla="*/ 0 h 33"/>
              <a:gd name="T50" fmla="*/ 3175 w 7"/>
              <a:gd name="T51" fmla="*/ 1588 h 33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7"/>
              <a:gd name="T79" fmla="*/ 0 h 33"/>
              <a:gd name="T80" fmla="*/ 7 w 7"/>
              <a:gd name="T81" fmla="*/ 33 h 33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7" h="33">
                <a:moveTo>
                  <a:pt x="2" y="1"/>
                </a:moveTo>
                <a:lnTo>
                  <a:pt x="1" y="1"/>
                </a:lnTo>
                <a:lnTo>
                  <a:pt x="1" y="3"/>
                </a:lnTo>
                <a:lnTo>
                  <a:pt x="0" y="6"/>
                </a:lnTo>
                <a:lnTo>
                  <a:pt x="0" y="10"/>
                </a:lnTo>
                <a:lnTo>
                  <a:pt x="0" y="15"/>
                </a:lnTo>
                <a:lnTo>
                  <a:pt x="0" y="20"/>
                </a:lnTo>
                <a:lnTo>
                  <a:pt x="0" y="27"/>
                </a:lnTo>
                <a:lnTo>
                  <a:pt x="1" y="33"/>
                </a:lnTo>
                <a:lnTo>
                  <a:pt x="5" y="33"/>
                </a:lnTo>
                <a:lnTo>
                  <a:pt x="5" y="31"/>
                </a:lnTo>
                <a:lnTo>
                  <a:pt x="5" y="29"/>
                </a:lnTo>
                <a:lnTo>
                  <a:pt x="4" y="26"/>
                </a:lnTo>
                <a:lnTo>
                  <a:pt x="4" y="20"/>
                </a:lnTo>
                <a:lnTo>
                  <a:pt x="4" y="15"/>
                </a:lnTo>
                <a:lnTo>
                  <a:pt x="4" y="9"/>
                </a:lnTo>
                <a:lnTo>
                  <a:pt x="4" y="5"/>
                </a:lnTo>
                <a:lnTo>
                  <a:pt x="7" y="0"/>
                </a:lnTo>
                <a:lnTo>
                  <a:pt x="5" y="0"/>
                </a:lnTo>
                <a:lnTo>
                  <a:pt x="4" y="0"/>
                </a:lnTo>
                <a:lnTo>
                  <a:pt x="3" y="0"/>
                </a:lnTo>
                <a:lnTo>
                  <a:pt x="2" y="1"/>
                </a:lnTo>
                <a:close/>
              </a:path>
            </a:pathLst>
          </a:custGeom>
          <a:solidFill>
            <a:srgbClr val="B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52" name="Freeform 40"/>
          <p:cNvSpPr>
            <a:spLocks/>
          </p:cNvSpPr>
          <p:nvPr/>
        </p:nvSpPr>
        <p:spPr bwMode="auto">
          <a:xfrm>
            <a:off x="1587500" y="3721119"/>
            <a:ext cx="38100" cy="142875"/>
          </a:xfrm>
          <a:custGeom>
            <a:avLst/>
            <a:gdLst>
              <a:gd name="T0" fmla="*/ 38100 w 24"/>
              <a:gd name="T1" fmla="*/ 1588 h 90"/>
              <a:gd name="T2" fmla="*/ 34925 w 24"/>
              <a:gd name="T3" fmla="*/ 1588 h 90"/>
              <a:gd name="T4" fmla="*/ 33338 w 24"/>
              <a:gd name="T5" fmla="*/ 6350 h 90"/>
              <a:gd name="T6" fmla="*/ 30163 w 24"/>
              <a:gd name="T7" fmla="*/ 12700 h 90"/>
              <a:gd name="T8" fmla="*/ 26988 w 24"/>
              <a:gd name="T9" fmla="*/ 26988 h 90"/>
              <a:gd name="T10" fmla="*/ 23812 w 24"/>
              <a:gd name="T11" fmla="*/ 44450 h 90"/>
              <a:gd name="T12" fmla="*/ 22225 w 24"/>
              <a:gd name="T13" fmla="*/ 68263 h 90"/>
              <a:gd name="T14" fmla="*/ 23812 w 24"/>
              <a:gd name="T15" fmla="*/ 101600 h 90"/>
              <a:gd name="T16" fmla="*/ 28575 w 24"/>
              <a:gd name="T17" fmla="*/ 142875 h 90"/>
              <a:gd name="T18" fmla="*/ 7938 w 24"/>
              <a:gd name="T19" fmla="*/ 142875 h 90"/>
              <a:gd name="T20" fmla="*/ 6350 w 24"/>
              <a:gd name="T21" fmla="*/ 139700 h 90"/>
              <a:gd name="T22" fmla="*/ 4763 w 24"/>
              <a:gd name="T23" fmla="*/ 128588 h 90"/>
              <a:gd name="T24" fmla="*/ 1588 w 24"/>
              <a:gd name="T25" fmla="*/ 109538 h 90"/>
              <a:gd name="T26" fmla="*/ 0 w 24"/>
              <a:gd name="T27" fmla="*/ 88900 h 90"/>
              <a:gd name="T28" fmla="*/ 0 w 24"/>
              <a:gd name="T29" fmla="*/ 65088 h 90"/>
              <a:gd name="T30" fmla="*/ 1588 w 24"/>
              <a:gd name="T31" fmla="*/ 42862 h 90"/>
              <a:gd name="T32" fmla="*/ 6350 w 24"/>
              <a:gd name="T33" fmla="*/ 20637 h 90"/>
              <a:gd name="T34" fmla="*/ 11112 w 24"/>
              <a:gd name="T35" fmla="*/ 0 h 90"/>
              <a:gd name="T36" fmla="*/ 38100 w 24"/>
              <a:gd name="T37" fmla="*/ 1588 h 9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4"/>
              <a:gd name="T58" fmla="*/ 0 h 90"/>
              <a:gd name="T59" fmla="*/ 24 w 24"/>
              <a:gd name="T60" fmla="*/ 90 h 90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4" h="90">
                <a:moveTo>
                  <a:pt x="24" y="1"/>
                </a:moveTo>
                <a:lnTo>
                  <a:pt x="22" y="1"/>
                </a:lnTo>
                <a:lnTo>
                  <a:pt x="21" y="4"/>
                </a:lnTo>
                <a:lnTo>
                  <a:pt x="19" y="8"/>
                </a:lnTo>
                <a:lnTo>
                  <a:pt x="17" y="17"/>
                </a:lnTo>
                <a:lnTo>
                  <a:pt x="15" y="28"/>
                </a:lnTo>
                <a:lnTo>
                  <a:pt x="14" y="43"/>
                </a:lnTo>
                <a:lnTo>
                  <a:pt x="15" y="64"/>
                </a:lnTo>
                <a:lnTo>
                  <a:pt x="18" y="90"/>
                </a:lnTo>
                <a:lnTo>
                  <a:pt x="5" y="90"/>
                </a:lnTo>
                <a:lnTo>
                  <a:pt x="4" y="88"/>
                </a:lnTo>
                <a:lnTo>
                  <a:pt x="3" y="81"/>
                </a:lnTo>
                <a:lnTo>
                  <a:pt x="1" y="69"/>
                </a:lnTo>
                <a:lnTo>
                  <a:pt x="0" y="56"/>
                </a:lnTo>
                <a:lnTo>
                  <a:pt x="0" y="41"/>
                </a:lnTo>
                <a:lnTo>
                  <a:pt x="1" y="27"/>
                </a:lnTo>
                <a:lnTo>
                  <a:pt x="4" y="13"/>
                </a:lnTo>
                <a:lnTo>
                  <a:pt x="7" y="0"/>
                </a:lnTo>
                <a:lnTo>
                  <a:pt x="24" y="1"/>
                </a:lnTo>
                <a:close/>
              </a:path>
            </a:pathLst>
          </a:custGeom>
          <a:solidFill>
            <a:srgbClr val="59B2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53" name="Freeform 41"/>
          <p:cNvSpPr>
            <a:spLocks/>
          </p:cNvSpPr>
          <p:nvPr/>
        </p:nvSpPr>
        <p:spPr bwMode="auto">
          <a:xfrm>
            <a:off x="1589088" y="3732231"/>
            <a:ext cx="30162" cy="120650"/>
          </a:xfrm>
          <a:custGeom>
            <a:avLst/>
            <a:gdLst>
              <a:gd name="T0" fmla="*/ 30162 w 19"/>
              <a:gd name="T1" fmla="*/ 0 h 76"/>
              <a:gd name="T2" fmla="*/ 30162 w 19"/>
              <a:gd name="T3" fmla="*/ 0 h 76"/>
              <a:gd name="T4" fmla="*/ 28575 w 19"/>
              <a:gd name="T5" fmla="*/ 4762 h 76"/>
              <a:gd name="T6" fmla="*/ 26987 w 19"/>
              <a:gd name="T7" fmla="*/ 11112 h 76"/>
              <a:gd name="T8" fmla="*/ 22225 w 19"/>
              <a:gd name="T9" fmla="*/ 20637 h 76"/>
              <a:gd name="T10" fmla="*/ 20637 w 19"/>
              <a:gd name="T11" fmla="*/ 34925 h 76"/>
              <a:gd name="T12" fmla="*/ 19050 w 19"/>
              <a:gd name="T13" fmla="*/ 57150 h 76"/>
              <a:gd name="T14" fmla="*/ 20637 w 19"/>
              <a:gd name="T15" fmla="*/ 85725 h 76"/>
              <a:gd name="T16" fmla="*/ 22225 w 19"/>
              <a:gd name="T17" fmla="*/ 120650 h 76"/>
              <a:gd name="T18" fmla="*/ 6350 w 19"/>
              <a:gd name="T19" fmla="*/ 120650 h 76"/>
              <a:gd name="T20" fmla="*/ 6350 w 19"/>
              <a:gd name="T21" fmla="*/ 117475 h 76"/>
              <a:gd name="T22" fmla="*/ 4762 w 19"/>
              <a:gd name="T23" fmla="*/ 107950 h 76"/>
              <a:gd name="T24" fmla="*/ 3175 w 19"/>
              <a:gd name="T25" fmla="*/ 93662 h 76"/>
              <a:gd name="T26" fmla="*/ 0 w 19"/>
              <a:gd name="T27" fmla="*/ 74612 h 76"/>
              <a:gd name="T28" fmla="*/ 0 w 19"/>
              <a:gd name="T29" fmla="*/ 55563 h 76"/>
              <a:gd name="T30" fmla="*/ 0 w 19"/>
              <a:gd name="T31" fmla="*/ 34925 h 76"/>
              <a:gd name="T32" fmla="*/ 4762 w 19"/>
              <a:gd name="T33" fmla="*/ 15875 h 76"/>
              <a:gd name="T34" fmla="*/ 9525 w 19"/>
              <a:gd name="T35" fmla="*/ 0 h 76"/>
              <a:gd name="T36" fmla="*/ 30162 w 19"/>
              <a:gd name="T37" fmla="*/ 0 h 7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9"/>
              <a:gd name="T58" fmla="*/ 0 h 76"/>
              <a:gd name="T59" fmla="*/ 19 w 19"/>
              <a:gd name="T60" fmla="*/ 76 h 7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9" h="76">
                <a:moveTo>
                  <a:pt x="19" y="0"/>
                </a:moveTo>
                <a:lnTo>
                  <a:pt x="19" y="0"/>
                </a:lnTo>
                <a:lnTo>
                  <a:pt x="18" y="3"/>
                </a:lnTo>
                <a:lnTo>
                  <a:pt x="17" y="7"/>
                </a:lnTo>
                <a:lnTo>
                  <a:pt x="14" y="13"/>
                </a:lnTo>
                <a:lnTo>
                  <a:pt x="13" y="22"/>
                </a:lnTo>
                <a:lnTo>
                  <a:pt x="12" y="36"/>
                </a:lnTo>
                <a:lnTo>
                  <a:pt x="13" y="54"/>
                </a:lnTo>
                <a:lnTo>
                  <a:pt x="14" y="76"/>
                </a:lnTo>
                <a:lnTo>
                  <a:pt x="4" y="76"/>
                </a:lnTo>
                <a:lnTo>
                  <a:pt x="4" y="74"/>
                </a:lnTo>
                <a:lnTo>
                  <a:pt x="3" y="68"/>
                </a:lnTo>
                <a:lnTo>
                  <a:pt x="2" y="59"/>
                </a:lnTo>
                <a:lnTo>
                  <a:pt x="0" y="47"/>
                </a:lnTo>
                <a:lnTo>
                  <a:pt x="0" y="35"/>
                </a:lnTo>
                <a:lnTo>
                  <a:pt x="0" y="22"/>
                </a:lnTo>
                <a:lnTo>
                  <a:pt x="3" y="10"/>
                </a:lnTo>
                <a:lnTo>
                  <a:pt x="6" y="0"/>
                </a:lnTo>
                <a:lnTo>
                  <a:pt x="19" y="0"/>
                </a:lnTo>
                <a:close/>
              </a:path>
            </a:pathLst>
          </a:custGeom>
          <a:solidFill>
            <a:srgbClr val="72C6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54" name="Freeform 42"/>
          <p:cNvSpPr>
            <a:spLocks/>
          </p:cNvSpPr>
          <p:nvPr/>
        </p:nvSpPr>
        <p:spPr bwMode="auto">
          <a:xfrm>
            <a:off x="1592263" y="3741756"/>
            <a:ext cx="23812" cy="100013"/>
          </a:xfrm>
          <a:custGeom>
            <a:avLst/>
            <a:gdLst>
              <a:gd name="T0" fmla="*/ 23812 w 15"/>
              <a:gd name="T1" fmla="*/ 0 h 63"/>
              <a:gd name="T2" fmla="*/ 23812 w 15"/>
              <a:gd name="T3" fmla="*/ 1588 h 63"/>
              <a:gd name="T4" fmla="*/ 22225 w 15"/>
              <a:gd name="T5" fmla="*/ 3175 h 63"/>
              <a:gd name="T6" fmla="*/ 19050 w 15"/>
              <a:gd name="T7" fmla="*/ 9525 h 63"/>
              <a:gd name="T8" fmla="*/ 17462 w 15"/>
              <a:gd name="T9" fmla="*/ 19050 h 63"/>
              <a:gd name="T10" fmla="*/ 15875 w 15"/>
              <a:gd name="T11" fmla="*/ 30163 h 63"/>
              <a:gd name="T12" fmla="*/ 14287 w 15"/>
              <a:gd name="T13" fmla="*/ 47625 h 63"/>
              <a:gd name="T14" fmla="*/ 15875 w 15"/>
              <a:gd name="T15" fmla="*/ 69850 h 63"/>
              <a:gd name="T16" fmla="*/ 17462 w 15"/>
              <a:gd name="T17" fmla="*/ 100013 h 63"/>
              <a:gd name="T18" fmla="*/ 3175 w 15"/>
              <a:gd name="T19" fmla="*/ 100013 h 63"/>
              <a:gd name="T20" fmla="*/ 3175 w 15"/>
              <a:gd name="T21" fmla="*/ 98425 h 63"/>
              <a:gd name="T22" fmla="*/ 1587 w 15"/>
              <a:gd name="T23" fmla="*/ 88900 h 63"/>
              <a:gd name="T24" fmla="*/ 0 w 15"/>
              <a:gd name="T25" fmla="*/ 77788 h 63"/>
              <a:gd name="T26" fmla="*/ 0 w 15"/>
              <a:gd name="T27" fmla="*/ 63500 h 63"/>
              <a:gd name="T28" fmla="*/ 0 w 15"/>
              <a:gd name="T29" fmla="*/ 46038 h 63"/>
              <a:gd name="T30" fmla="*/ 0 w 15"/>
              <a:gd name="T31" fmla="*/ 30163 h 63"/>
              <a:gd name="T32" fmla="*/ 1587 w 15"/>
              <a:gd name="T33" fmla="*/ 12700 h 63"/>
              <a:gd name="T34" fmla="*/ 6350 w 15"/>
              <a:gd name="T35" fmla="*/ 0 h 63"/>
              <a:gd name="T36" fmla="*/ 23812 w 15"/>
              <a:gd name="T37" fmla="*/ 0 h 6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5"/>
              <a:gd name="T58" fmla="*/ 0 h 63"/>
              <a:gd name="T59" fmla="*/ 15 w 15"/>
              <a:gd name="T60" fmla="*/ 63 h 63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5" h="63">
                <a:moveTo>
                  <a:pt x="15" y="0"/>
                </a:moveTo>
                <a:lnTo>
                  <a:pt x="15" y="1"/>
                </a:lnTo>
                <a:lnTo>
                  <a:pt x="14" y="2"/>
                </a:lnTo>
                <a:lnTo>
                  <a:pt x="12" y="6"/>
                </a:lnTo>
                <a:lnTo>
                  <a:pt x="11" y="12"/>
                </a:lnTo>
                <a:lnTo>
                  <a:pt x="10" y="19"/>
                </a:lnTo>
                <a:lnTo>
                  <a:pt x="9" y="30"/>
                </a:lnTo>
                <a:lnTo>
                  <a:pt x="10" y="44"/>
                </a:lnTo>
                <a:lnTo>
                  <a:pt x="11" y="63"/>
                </a:lnTo>
                <a:lnTo>
                  <a:pt x="2" y="63"/>
                </a:lnTo>
                <a:lnTo>
                  <a:pt x="2" y="62"/>
                </a:lnTo>
                <a:lnTo>
                  <a:pt x="1" y="56"/>
                </a:lnTo>
                <a:lnTo>
                  <a:pt x="0" y="49"/>
                </a:lnTo>
                <a:lnTo>
                  <a:pt x="0" y="40"/>
                </a:lnTo>
                <a:lnTo>
                  <a:pt x="0" y="29"/>
                </a:lnTo>
                <a:lnTo>
                  <a:pt x="0" y="19"/>
                </a:lnTo>
                <a:lnTo>
                  <a:pt x="1" y="8"/>
                </a:lnTo>
                <a:lnTo>
                  <a:pt x="4" y="0"/>
                </a:lnTo>
                <a:lnTo>
                  <a:pt x="15" y="0"/>
                </a:lnTo>
                <a:close/>
              </a:path>
            </a:pathLst>
          </a:custGeom>
          <a:solidFill>
            <a:srgbClr val="8CD8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55" name="Freeform 43"/>
          <p:cNvSpPr>
            <a:spLocks/>
          </p:cNvSpPr>
          <p:nvPr/>
        </p:nvSpPr>
        <p:spPr bwMode="auto">
          <a:xfrm>
            <a:off x="1592263" y="3751281"/>
            <a:ext cx="19050" cy="79375"/>
          </a:xfrm>
          <a:custGeom>
            <a:avLst/>
            <a:gdLst>
              <a:gd name="T0" fmla="*/ 19050 w 12"/>
              <a:gd name="T1" fmla="*/ 1588 h 50"/>
              <a:gd name="T2" fmla="*/ 19050 w 12"/>
              <a:gd name="T3" fmla="*/ 1588 h 50"/>
              <a:gd name="T4" fmla="*/ 17463 w 12"/>
              <a:gd name="T5" fmla="*/ 3175 h 50"/>
              <a:gd name="T6" fmla="*/ 15875 w 12"/>
              <a:gd name="T7" fmla="*/ 7938 h 50"/>
              <a:gd name="T8" fmla="*/ 14288 w 12"/>
              <a:gd name="T9" fmla="*/ 14288 h 50"/>
              <a:gd name="T10" fmla="*/ 14288 w 12"/>
              <a:gd name="T11" fmla="*/ 23812 h 50"/>
              <a:gd name="T12" fmla="*/ 12700 w 12"/>
              <a:gd name="T13" fmla="*/ 38100 h 50"/>
              <a:gd name="T14" fmla="*/ 12700 w 12"/>
              <a:gd name="T15" fmla="*/ 57150 h 50"/>
              <a:gd name="T16" fmla="*/ 14288 w 12"/>
              <a:gd name="T17" fmla="*/ 79375 h 50"/>
              <a:gd name="T18" fmla="*/ 3175 w 12"/>
              <a:gd name="T19" fmla="*/ 79375 h 50"/>
              <a:gd name="T20" fmla="*/ 3175 w 12"/>
              <a:gd name="T21" fmla="*/ 77788 h 50"/>
              <a:gd name="T22" fmla="*/ 3175 w 12"/>
              <a:gd name="T23" fmla="*/ 71438 h 50"/>
              <a:gd name="T24" fmla="*/ 1588 w 12"/>
              <a:gd name="T25" fmla="*/ 60325 h 50"/>
              <a:gd name="T26" fmla="*/ 1588 w 12"/>
              <a:gd name="T27" fmla="*/ 49212 h 50"/>
              <a:gd name="T28" fmla="*/ 0 w 12"/>
              <a:gd name="T29" fmla="*/ 36513 h 50"/>
              <a:gd name="T30" fmla="*/ 1588 w 12"/>
              <a:gd name="T31" fmla="*/ 23812 h 50"/>
              <a:gd name="T32" fmla="*/ 3175 w 12"/>
              <a:gd name="T33" fmla="*/ 11112 h 50"/>
              <a:gd name="T34" fmla="*/ 6350 w 12"/>
              <a:gd name="T35" fmla="*/ 0 h 50"/>
              <a:gd name="T36" fmla="*/ 19050 w 12"/>
              <a:gd name="T37" fmla="*/ 1588 h 5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2"/>
              <a:gd name="T58" fmla="*/ 0 h 50"/>
              <a:gd name="T59" fmla="*/ 12 w 12"/>
              <a:gd name="T60" fmla="*/ 50 h 50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2" h="50">
                <a:moveTo>
                  <a:pt x="12" y="1"/>
                </a:moveTo>
                <a:lnTo>
                  <a:pt x="12" y="1"/>
                </a:lnTo>
                <a:lnTo>
                  <a:pt x="11" y="2"/>
                </a:lnTo>
                <a:lnTo>
                  <a:pt x="10" y="5"/>
                </a:lnTo>
                <a:lnTo>
                  <a:pt x="9" y="9"/>
                </a:lnTo>
                <a:lnTo>
                  <a:pt x="9" y="15"/>
                </a:lnTo>
                <a:lnTo>
                  <a:pt x="8" y="24"/>
                </a:lnTo>
                <a:lnTo>
                  <a:pt x="8" y="36"/>
                </a:lnTo>
                <a:lnTo>
                  <a:pt x="9" y="50"/>
                </a:lnTo>
                <a:lnTo>
                  <a:pt x="2" y="50"/>
                </a:lnTo>
                <a:lnTo>
                  <a:pt x="2" y="49"/>
                </a:lnTo>
                <a:lnTo>
                  <a:pt x="2" y="45"/>
                </a:lnTo>
                <a:lnTo>
                  <a:pt x="1" y="38"/>
                </a:lnTo>
                <a:lnTo>
                  <a:pt x="1" y="31"/>
                </a:lnTo>
                <a:lnTo>
                  <a:pt x="0" y="23"/>
                </a:lnTo>
                <a:lnTo>
                  <a:pt x="1" y="15"/>
                </a:lnTo>
                <a:lnTo>
                  <a:pt x="2" y="7"/>
                </a:lnTo>
                <a:lnTo>
                  <a:pt x="4" y="0"/>
                </a:lnTo>
                <a:lnTo>
                  <a:pt x="12" y="1"/>
                </a:lnTo>
                <a:close/>
              </a:path>
            </a:pathLst>
          </a:custGeom>
          <a:solidFill>
            <a:srgbClr val="A5ED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56" name="Freeform 44"/>
          <p:cNvSpPr>
            <a:spLocks/>
          </p:cNvSpPr>
          <p:nvPr/>
        </p:nvSpPr>
        <p:spPr bwMode="auto">
          <a:xfrm>
            <a:off x="1593850" y="3762394"/>
            <a:ext cx="14288" cy="57150"/>
          </a:xfrm>
          <a:custGeom>
            <a:avLst/>
            <a:gdLst>
              <a:gd name="T0" fmla="*/ 14288 w 9"/>
              <a:gd name="T1" fmla="*/ 0 h 36"/>
              <a:gd name="T2" fmla="*/ 14288 w 9"/>
              <a:gd name="T3" fmla="*/ 0 h 36"/>
              <a:gd name="T4" fmla="*/ 12700 w 9"/>
              <a:gd name="T5" fmla="*/ 1588 h 36"/>
              <a:gd name="T6" fmla="*/ 12700 w 9"/>
              <a:gd name="T7" fmla="*/ 4762 h 36"/>
              <a:gd name="T8" fmla="*/ 11113 w 9"/>
              <a:gd name="T9" fmla="*/ 9525 h 36"/>
              <a:gd name="T10" fmla="*/ 9525 w 9"/>
              <a:gd name="T11" fmla="*/ 15875 h 36"/>
              <a:gd name="T12" fmla="*/ 9525 w 9"/>
              <a:gd name="T13" fmla="*/ 26988 h 36"/>
              <a:gd name="T14" fmla="*/ 9525 w 9"/>
              <a:gd name="T15" fmla="*/ 41275 h 36"/>
              <a:gd name="T16" fmla="*/ 11113 w 9"/>
              <a:gd name="T17" fmla="*/ 57150 h 36"/>
              <a:gd name="T18" fmla="*/ 3175 w 9"/>
              <a:gd name="T19" fmla="*/ 57150 h 36"/>
              <a:gd name="T20" fmla="*/ 1588 w 9"/>
              <a:gd name="T21" fmla="*/ 57150 h 36"/>
              <a:gd name="T22" fmla="*/ 1588 w 9"/>
              <a:gd name="T23" fmla="*/ 52388 h 36"/>
              <a:gd name="T24" fmla="*/ 1588 w 9"/>
              <a:gd name="T25" fmla="*/ 44450 h 36"/>
              <a:gd name="T26" fmla="*/ 0 w 9"/>
              <a:gd name="T27" fmla="*/ 34925 h 36"/>
              <a:gd name="T28" fmla="*/ 0 w 9"/>
              <a:gd name="T29" fmla="*/ 25400 h 36"/>
              <a:gd name="T30" fmla="*/ 0 w 9"/>
              <a:gd name="T31" fmla="*/ 15875 h 36"/>
              <a:gd name="T32" fmla="*/ 1588 w 9"/>
              <a:gd name="T33" fmla="*/ 7937 h 36"/>
              <a:gd name="T34" fmla="*/ 4763 w 9"/>
              <a:gd name="T35" fmla="*/ 0 h 36"/>
              <a:gd name="T36" fmla="*/ 14288 w 9"/>
              <a:gd name="T37" fmla="*/ 0 h 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9"/>
              <a:gd name="T58" fmla="*/ 0 h 36"/>
              <a:gd name="T59" fmla="*/ 9 w 9"/>
              <a:gd name="T60" fmla="*/ 36 h 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9" h="36">
                <a:moveTo>
                  <a:pt x="9" y="0"/>
                </a:moveTo>
                <a:lnTo>
                  <a:pt x="9" y="0"/>
                </a:lnTo>
                <a:lnTo>
                  <a:pt x="8" y="1"/>
                </a:lnTo>
                <a:lnTo>
                  <a:pt x="8" y="3"/>
                </a:lnTo>
                <a:lnTo>
                  <a:pt x="7" y="6"/>
                </a:lnTo>
                <a:lnTo>
                  <a:pt x="6" y="10"/>
                </a:lnTo>
                <a:lnTo>
                  <a:pt x="6" y="17"/>
                </a:lnTo>
                <a:lnTo>
                  <a:pt x="6" y="26"/>
                </a:lnTo>
                <a:lnTo>
                  <a:pt x="7" y="36"/>
                </a:lnTo>
                <a:lnTo>
                  <a:pt x="2" y="36"/>
                </a:lnTo>
                <a:lnTo>
                  <a:pt x="1" y="36"/>
                </a:lnTo>
                <a:lnTo>
                  <a:pt x="1" y="33"/>
                </a:lnTo>
                <a:lnTo>
                  <a:pt x="1" y="28"/>
                </a:lnTo>
                <a:lnTo>
                  <a:pt x="0" y="22"/>
                </a:lnTo>
                <a:lnTo>
                  <a:pt x="0" y="16"/>
                </a:lnTo>
                <a:lnTo>
                  <a:pt x="0" y="10"/>
                </a:lnTo>
                <a:lnTo>
                  <a:pt x="1" y="5"/>
                </a:lnTo>
                <a:lnTo>
                  <a:pt x="3" y="0"/>
                </a:lnTo>
                <a:lnTo>
                  <a:pt x="9" y="0"/>
                </a:lnTo>
                <a:close/>
              </a:path>
            </a:pathLst>
          </a:custGeom>
          <a:solidFill>
            <a:srgbClr val="B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57" name="Rectangle 45"/>
          <p:cNvSpPr>
            <a:spLocks noChangeArrowheads="1"/>
          </p:cNvSpPr>
          <p:nvPr/>
        </p:nvSpPr>
        <p:spPr bwMode="auto">
          <a:xfrm>
            <a:off x="1398588" y="3748106"/>
            <a:ext cx="6350" cy="1873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58" name="Freeform 46"/>
          <p:cNvSpPr>
            <a:spLocks/>
          </p:cNvSpPr>
          <p:nvPr/>
        </p:nvSpPr>
        <p:spPr bwMode="auto">
          <a:xfrm>
            <a:off x="1465263" y="3743344"/>
            <a:ext cx="73025" cy="87312"/>
          </a:xfrm>
          <a:custGeom>
            <a:avLst/>
            <a:gdLst>
              <a:gd name="T0" fmla="*/ 6350 w 46"/>
              <a:gd name="T1" fmla="*/ 9525 h 55"/>
              <a:gd name="T2" fmla="*/ 6350 w 46"/>
              <a:gd name="T3" fmla="*/ 11112 h 55"/>
              <a:gd name="T4" fmla="*/ 4762 w 46"/>
              <a:gd name="T5" fmla="*/ 15875 h 55"/>
              <a:gd name="T6" fmla="*/ 1588 w 46"/>
              <a:gd name="T7" fmla="*/ 22225 h 55"/>
              <a:gd name="T8" fmla="*/ 0 w 46"/>
              <a:gd name="T9" fmla="*/ 31750 h 55"/>
              <a:gd name="T10" fmla="*/ 0 w 46"/>
              <a:gd name="T11" fmla="*/ 44450 h 55"/>
              <a:gd name="T12" fmla="*/ 0 w 46"/>
              <a:gd name="T13" fmla="*/ 57150 h 55"/>
              <a:gd name="T14" fmla="*/ 0 w 46"/>
              <a:gd name="T15" fmla="*/ 73025 h 55"/>
              <a:gd name="T16" fmla="*/ 4762 w 46"/>
              <a:gd name="T17" fmla="*/ 87312 h 55"/>
              <a:gd name="T18" fmla="*/ 4762 w 46"/>
              <a:gd name="T19" fmla="*/ 85725 h 55"/>
              <a:gd name="T20" fmla="*/ 4762 w 46"/>
              <a:gd name="T21" fmla="*/ 84137 h 55"/>
              <a:gd name="T22" fmla="*/ 4762 w 46"/>
              <a:gd name="T23" fmla="*/ 82550 h 55"/>
              <a:gd name="T24" fmla="*/ 4762 w 46"/>
              <a:gd name="T25" fmla="*/ 77787 h 55"/>
              <a:gd name="T26" fmla="*/ 4762 w 46"/>
              <a:gd name="T27" fmla="*/ 73025 h 55"/>
              <a:gd name="T28" fmla="*/ 6350 w 46"/>
              <a:gd name="T29" fmla="*/ 66675 h 55"/>
              <a:gd name="T30" fmla="*/ 6350 w 46"/>
              <a:gd name="T31" fmla="*/ 61912 h 55"/>
              <a:gd name="T32" fmla="*/ 7938 w 46"/>
              <a:gd name="T33" fmla="*/ 55562 h 55"/>
              <a:gd name="T34" fmla="*/ 9525 w 46"/>
              <a:gd name="T35" fmla="*/ 50800 h 55"/>
              <a:gd name="T36" fmla="*/ 11112 w 46"/>
              <a:gd name="T37" fmla="*/ 44450 h 55"/>
              <a:gd name="T38" fmla="*/ 12700 w 46"/>
              <a:gd name="T39" fmla="*/ 39687 h 55"/>
              <a:gd name="T40" fmla="*/ 17463 w 46"/>
              <a:gd name="T41" fmla="*/ 33337 h 55"/>
              <a:gd name="T42" fmla="*/ 22225 w 46"/>
              <a:gd name="T43" fmla="*/ 30162 h 55"/>
              <a:gd name="T44" fmla="*/ 26988 w 46"/>
              <a:gd name="T45" fmla="*/ 26987 h 55"/>
              <a:gd name="T46" fmla="*/ 33338 w 46"/>
              <a:gd name="T47" fmla="*/ 22225 h 55"/>
              <a:gd name="T48" fmla="*/ 41275 w 46"/>
              <a:gd name="T49" fmla="*/ 22225 h 55"/>
              <a:gd name="T50" fmla="*/ 41275 w 46"/>
              <a:gd name="T51" fmla="*/ 20637 h 55"/>
              <a:gd name="T52" fmla="*/ 41275 w 46"/>
              <a:gd name="T53" fmla="*/ 20637 h 55"/>
              <a:gd name="T54" fmla="*/ 44450 w 46"/>
              <a:gd name="T55" fmla="*/ 19050 h 55"/>
              <a:gd name="T56" fmla="*/ 46037 w 46"/>
              <a:gd name="T57" fmla="*/ 17462 h 55"/>
              <a:gd name="T58" fmla="*/ 52388 w 46"/>
              <a:gd name="T59" fmla="*/ 15875 h 55"/>
              <a:gd name="T60" fmla="*/ 57150 w 46"/>
              <a:gd name="T61" fmla="*/ 11112 h 55"/>
              <a:gd name="T62" fmla="*/ 65088 w 46"/>
              <a:gd name="T63" fmla="*/ 7937 h 55"/>
              <a:gd name="T64" fmla="*/ 73025 w 46"/>
              <a:gd name="T65" fmla="*/ 4762 h 55"/>
              <a:gd name="T66" fmla="*/ 73025 w 46"/>
              <a:gd name="T67" fmla="*/ 4762 h 55"/>
              <a:gd name="T68" fmla="*/ 71438 w 46"/>
              <a:gd name="T69" fmla="*/ 4762 h 55"/>
              <a:gd name="T70" fmla="*/ 68263 w 46"/>
              <a:gd name="T71" fmla="*/ 4762 h 55"/>
              <a:gd name="T72" fmla="*/ 66675 w 46"/>
              <a:gd name="T73" fmla="*/ 1587 h 55"/>
              <a:gd name="T74" fmla="*/ 63500 w 46"/>
              <a:gd name="T75" fmla="*/ 1587 h 55"/>
              <a:gd name="T76" fmla="*/ 60325 w 46"/>
              <a:gd name="T77" fmla="*/ 1587 h 55"/>
              <a:gd name="T78" fmla="*/ 55563 w 46"/>
              <a:gd name="T79" fmla="*/ 1587 h 55"/>
              <a:gd name="T80" fmla="*/ 50800 w 46"/>
              <a:gd name="T81" fmla="*/ 0 h 55"/>
              <a:gd name="T82" fmla="*/ 44450 w 46"/>
              <a:gd name="T83" fmla="*/ 0 h 55"/>
              <a:gd name="T84" fmla="*/ 41275 w 46"/>
              <a:gd name="T85" fmla="*/ 0 h 55"/>
              <a:gd name="T86" fmla="*/ 34925 w 46"/>
              <a:gd name="T87" fmla="*/ 1587 h 55"/>
              <a:gd name="T88" fmla="*/ 30163 w 46"/>
              <a:gd name="T89" fmla="*/ 1587 h 55"/>
              <a:gd name="T90" fmla="*/ 22225 w 46"/>
              <a:gd name="T91" fmla="*/ 1587 h 55"/>
              <a:gd name="T92" fmla="*/ 17463 w 46"/>
              <a:gd name="T93" fmla="*/ 4762 h 55"/>
              <a:gd name="T94" fmla="*/ 11112 w 46"/>
              <a:gd name="T95" fmla="*/ 6350 h 55"/>
              <a:gd name="T96" fmla="*/ 6350 w 46"/>
              <a:gd name="T97" fmla="*/ 9525 h 5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46"/>
              <a:gd name="T148" fmla="*/ 0 h 55"/>
              <a:gd name="T149" fmla="*/ 46 w 46"/>
              <a:gd name="T150" fmla="*/ 55 h 55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46" h="55">
                <a:moveTo>
                  <a:pt x="4" y="6"/>
                </a:moveTo>
                <a:lnTo>
                  <a:pt x="4" y="7"/>
                </a:lnTo>
                <a:lnTo>
                  <a:pt x="3" y="10"/>
                </a:lnTo>
                <a:lnTo>
                  <a:pt x="1" y="14"/>
                </a:lnTo>
                <a:lnTo>
                  <a:pt x="0" y="20"/>
                </a:lnTo>
                <a:lnTo>
                  <a:pt x="0" y="28"/>
                </a:lnTo>
                <a:lnTo>
                  <a:pt x="0" y="36"/>
                </a:lnTo>
                <a:lnTo>
                  <a:pt x="0" y="46"/>
                </a:lnTo>
                <a:lnTo>
                  <a:pt x="3" y="55"/>
                </a:lnTo>
                <a:lnTo>
                  <a:pt x="3" y="54"/>
                </a:lnTo>
                <a:lnTo>
                  <a:pt x="3" y="53"/>
                </a:lnTo>
                <a:lnTo>
                  <a:pt x="3" y="52"/>
                </a:lnTo>
                <a:lnTo>
                  <a:pt x="3" y="49"/>
                </a:lnTo>
                <a:lnTo>
                  <a:pt x="3" y="46"/>
                </a:lnTo>
                <a:lnTo>
                  <a:pt x="4" y="42"/>
                </a:lnTo>
                <a:lnTo>
                  <a:pt x="4" y="39"/>
                </a:lnTo>
                <a:lnTo>
                  <a:pt x="5" y="35"/>
                </a:lnTo>
                <a:lnTo>
                  <a:pt x="6" y="32"/>
                </a:lnTo>
                <a:lnTo>
                  <a:pt x="7" y="28"/>
                </a:lnTo>
                <a:lnTo>
                  <a:pt x="8" y="25"/>
                </a:lnTo>
                <a:lnTo>
                  <a:pt x="11" y="21"/>
                </a:lnTo>
                <a:lnTo>
                  <a:pt x="14" y="19"/>
                </a:lnTo>
                <a:lnTo>
                  <a:pt x="17" y="17"/>
                </a:lnTo>
                <a:lnTo>
                  <a:pt x="21" y="14"/>
                </a:lnTo>
                <a:lnTo>
                  <a:pt x="26" y="14"/>
                </a:lnTo>
                <a:lnTo>
                  <a:pt x="26" y="13"/>
                </a:lnTo>
                <a:lnTo>
                  <a:pt x="28" y="12"/>
                </a:lnTo>
                <a:lnTo>
                  <a:pt x="29" y="11"/>
                </a:lnTo>
                <a:lnTo>
                  <a:pt x="33" y="10"/>
                </a:lnTo>
                <a:lnTo>
                  <a:pt x="36" y="7"/>
                </a:lnTo>
                <a:lnTo>
                  <a:pt x="41" y="5"/>
                </a:lnTo>
                <a:lnTo>
                  <a:pt x="46" y="3"/>
                </a:lnTo>
                <a:lnTo>
                  <a:pt x="45" y="3"/>
                </a:lnTo>
                <a:lnTo>
                  <a:pt x="43" y="3"/>
                </a:lnTo>
                <a:lnTo>
                  <a:pt x="42" y="1"/>
                </a:lnTo>
                <a:lnTo>
                  <a:pt x="40" y="1"/>
                </a:lnTo>
                <a:lnTo>
                  <a:pt x="38" y="1"/>
                </a:lnTo>
                <a:lnTo>
                  <a:pt x="35" y="1"/>
                </a:lnTo>
                <a:lnTo>
                  <a:pt x="32" y="0"/>
                </a:lnTo>
                <a:lnTo>
                  <a:pt x="28" y="0"/>
                </a:lnTo>
                <a:lnTo>
                  <a:pt x="26" y="0"/>
                </a:lnTo>
                <a:lnTo>
                  <a:pt x="22" y="1"/>
                </a:lnTo>
                <a:lnTo>
                  <a:pt x="19" y="1"/>
                </a:lnTo>
                <a:lnTo>
                  <a:pt x="14" y="1"/>
                </a:lnTo>
                <a:lnTo>
                  <a:pt x="11" y="3"/>
                </a:lnTo>
                <a:lnTo>
                  <a:pt x="7" y="4"/>
                </a:lnTo>
                <a:lnTo>
                  <a:pt x="4" y="6"/>
                </a:lnTo>
                <a:close/>
              </a:path>
            </a:pathLst>
          </a:custGeom>
          <a:solidFill>
            <a:srgbClr val="999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59" name="Freeform 47"/>
          <p:cNvSpPr>
            <a:spLocks/>
          </p:cNvSpPr>
          <p:nvPr/>
        </p:nvSpPr>
        <p:spPr bwMode="auto">
          <a:xfrm>
            <a:off x="1363663" y="3808431"/>
            <a:ext cx="58737" cy="14288"/>
          </a:xfrm>
          <a:custGeom>
            <a:avLst/>
            <a:gdLst>
              <a:gd name="T0" fmla="*/ 0 w 37"/>
              <a:gd name="T1" fmla="*/ 9525 h 9"/>
              <a:gd name="T2" fmla="*/ 0 w 37"/>
              <a:gd name="T3" fmla="*/ 9525 h 9"/>
              <a:gd name="T4" fmla="*/ 0 w 37"/>
              <a:gd name="T5" fmla="*/ 9525 h 9"/>
              <a:gd name="T6" fmla="*/ 1587 w 37"/>
              <a:gd name="T7" fmla="*/ 7938 h 9"/>
              <a:gd name="T8" fmla="*/ 1587 w 37"/>
              <a:gd name="T9" fmla="*/ 7938 h 9"/>
              <a:gd name="T10" fmla="*/ 3175 w 37"/>
              <a:gd name="T11" fmla="*/ 6350 h 9"/>
              <a:gd name="T12" fmla="*/ 6350 w 37"/>
              <a:gd name="T13" fmla="*/ 3175 h 9"/>
              <a:gd name="T14" fmla="*/ 7937 w 37"/>
              <a:gd name="T15" fmla="*/ 3175 h 9"/>
              <a:gd name="T16" fmla="*/ 11112 w 37"/>
              <a:gd name="T17" fmla="*/ 1588 h 9"/>
              <a:gd name="T18" fmla="*/ 14287 w 37"/>
              <a:gd name="T19" fmla="*/ 0 h 9"/>
              <a:gd name="T20" fmla="*/ 19050 w 37"/>
              <a:gd name="T21" fmla="*/ 0 h 9"/>
              <a:gd name="T22" fmla="*/ 23812 w 37"/>
              <a:gd name="T23" fmla="*/ 0 h 9"/>
              <a:gd name="T24" fmla="*/ 30162 w 37"/>
              <a:gd name="T25" fmla="*/ 0 h 9"/>
              <a:gd name="T26" fmla="*/ 34925 w 37"/>
              <a:gd name="T27" fmla="*/ 0 h 9"/>
              <a:gd name="T28" fmla="*/ 42862 w 37"/>
              <a:gd name="T29" fmla="*/ 1588 h 9"/>
              <a:gd name="T30" fmla="*/ 50800 w 37"/>
              <a:gd name="T31" fmla="*/ 1588 h 9"/>
              <a:gd name="T32" fmla="*/ 58737 w 37"/>
              <a:gd name="T33" fmla="*/ 6350 h 9"/>
              <a:gd name="T34" fmla="*/ 58737 w 37"/>
              <a:gd name="T35" fmla="*/ 9525 h 9"/>
              <a:gd name="T36" fmla="*/ 57150 w 37"/>
              <a:gd name="T37" fmla="*/ 9525 h 9"/>
              <a:gd name="T38" fmla="*/ 57150 w 37"/>
              <a:gd name="T39" fmla="*/ 7938 h 9"/>
              <a:gd name="T40" fmla="*/ 53975 w 37"/>
              <a:gd name="T41" fmla="*/ 7938 h 9"/>
              <a:gd name="T42" fmla="*/ 52387 w 37"/>
              <a:gd name="T43" fmla="*/ 7938 h 9"/>
              <a:gd name="T44" fmla="*/ 47625 w 37"/>
              <a:gd name="T45" fmla="*/ 6350 h 9"/>
              <a:gd name="T46" fmla="*/ 44450 w 37"/>
              <a:gd name="T47" fmla="*/ 6350 h 9"/>
              <a:gd name="T48" fmla="*/ 39687 w 37"/>
              <a:gd name="T49" fmla="*/ 3175 h 9"/>
              <a:gd name="T50" fmla="*/ 34925 w 37"/>
              <a:gd name="T51" fmla="*/ 3175 h 9"/>
              <a:gd name="T52" fmla="*/ 30162 w 37"/>
              <a:gd name="T53" fmla="*/ 3175 h 9"/>
              <a:gd name="T54" fmla="*/ 23812 w 37"/>
              <a:gd name="T55" fmla="*/ 3175 h 9"/>
              <a:gd name="T56" fmla="*/ 20637 w 37"/>
              <a:gd name="T57" fmla="*/ 3175 h 9"/>
              <a:gd name="T58" fmla="*/ 14287 w 37"/>
              <a:gd name="T59" fmla="*/ 6350 h 9"/>
              <a:gd name="T60" fmla="*/ 11112 w 37"/>
              <a:gd name="T61" fmla="*/ 7938 h 9"/>
              <a:gd name="T62" fmla="*/ 7937 w 37"/>
              <a:gd name="T63" fmla="*/ 9525 h 9"/>
              <a:gd name="T64" fmla="*/ 3175 w 37"/>
              <a:gd name="T65" fmla="*/ 11113 h 9"/>
              <a:gd name="T66" fmla="*/ 0 w 37"/>
              <a:gd name="T67" fmla="*/ 14288 h 9"/>
              <a:gd name="T68" fmla="*/ 0 w 37"/>
              <a:gd name="T69" fmla="*/ 9525 h 9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7"/>
              <a:gd name="T106" fmla="*/ 0 h 9"/>
              <a:gd name="T107" fmla="*/ 37 w 37"/>
              <a:gd name="T108" fmla="*/ 9 h 9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7" h="9">
                <a:moveTo>
                  <a:pt x="0" y="6"/>
                </a:moveTo>
                <a:lnTo>
                  <a:pt x="0" y="6"/>
                </a:lnTo>
                <a:lnTo>
                  <a:pt x="1" y="5"/>
                </a:lnTo>
                <a:lnTo>
                  <a:pt x="2" y="4"/>
                </a:lnTo>
                <a:lnTo>
                  <a:pt x="4" y="2"/>
                </a:lnTo>
                <a:lnTo>
                  <a:pt x="5" y="2"/>
                </a:lnTo>
                <a:lnTo>
                  <a:pt x="7" y="1"/>
                </a:lnTo>
                <a:lnTo>
                  <a:pt x="9" y="0"/>
                </a:lnTo>
                <a:lnTo>
                  <a:pt x="12" y="0"/>
                </a:lnTo>
                <a:lnTo>
                  <a:pt x="15" y="0"/>
                </a:lnTo>
                <a:lnTo>
                  <a:pt x="19" y="0"/>
                </a:lnTo>
                <a:lnTo>
                  <a:pt x="22" y="0"/>
                </a:lnTo>
                <a:lnTo>
                  <a:pt x="27" y="1"/>
                </a:lnTo>
                <a:lnTo>
                  <a:pt x="32" y="1"/>
                </a:lnTo>
                <a:lnTo>
                  <a:pt x="37" y="4"/>
                </a:lnTo>
                <a:lnTo>
                  <a:pt x="37" y="6"/>
                </a:lnTo>
                <a:lnTo>
                  <a:pt x="36" y="6"/>
                </a:lnTo>
                <a:lnTo>
                  <a:pt x="36" y="5"/>
                </a:lnTo>
                <a:lnTo>
                  <a:pt x="34" y="5"/>
                </a:lnTo>
                <a:lnTo>
                  <a:pt x="33" y="5"/>
                </a:lnTo>
                <a:lnTo>
                  <a:pt x="30" y="4"/>
                </a:lnTo>
                <a:lnTo>
                  <a:pt x="28" y="4"/>
                </a:lnTo>
                <a:lnTo>
                  <a:pt x="25" y="2"/>
                </a:lnTo>
                <a:lnTo>
                  <a:pt x="22" y="2"/>
                </a:lnTo>
                <a:lnTo>
                  <a:pt x="19" y="2"/>
                </a:lnTo>
                <a:lnTo>
                  <a:pt x="15" y="2"/>
                </a:lnTo>
                <a:lnTo>
                  <a:pt x="13" y="2"/>
                </a:lnTo>
                <a:lnTo>
                  <a:pt x="9" y="4"/>
                </a:lnTo>
                <a:lnTo>
                  <a:pt x="7" y="5"/>
                </a:lnTo>
                <a:lnTo>
                  <a:pt x="5" y="6"/>
                </a:lnTo>
                <a:lnTo>
                  <a:pt x="2" y="7"/>
                </a:lnTo>
                <a:lnTo>
                  <a:pt x="0" y="9"/>
                </a:lnTo>
                <a:lnTo>
                  <a:pt x="0" y="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60" name="Freeform 48"/>
          <p:cNvSpPr>
            <a:spLocks/>
          </p:cNvSpPr>
          <p:nvPr/>
        </p:nvSpPr>
        <p:spPr bwMode="auto">
          <a:xfrm>
            <a:off x="1363663" y="3770331"/>
            <a:ext cx="58737" cy="15875"/>
          </a:xfrm>
          <a:custGeom>
            <a:avLst/>
            <a:gdLst>
              <a:gd name="T0" fmla="*/ 0 w 37"/>
              <a:gd name="T1" fmla="*/ 7938 h 10"/>
              <a:gd name="T2" fmla="*/ 0 w 37"/>
              <a:gd name="T3" fmla="*/ 7938 h 10"/>
              <a:gd name="T4" fmla="*/ 0 w 37"/>
              <a:gd name="T5" fmla="*/ 7938 h 10"/>
              <a:gd name="T6" fmla="*/ 1587 w 37"/>
              <a:gd name="T7" fmla="*/ 7938 h 10"/>
              <a:gd name="T8" fmla="*/ 1587 w 37"/>
              <a:gd name="T9" fmla="*/ 6350 h 10"/>
              <a:gd name="T10" fmla="*/ 3175 w 37"/>
              <a:gd name="T11" fmla="*/ 4762 h 10"/>
              <a:gd name="T12" fmla="*/ 6350 w 37"/>
              <a:gd name="T13" fmla="*/ 4762 h 10"/>
              <a:gd name="T14" fmla="*/ 7937 w 37"/>
              <a:gd name="T15" fmla="*/ 3175 h 10"/>
              <a:gd name="T16" fmla="*/ 11112 w 37"/>
              <a:gd name="T17" fmla="*/ 1588 h 10"/>
              <a:gd name="T18" fmla="*/ 14287 w 37"/>
              <a:gd name="T19" fmla="*/ 1588 h 10"/>
              <a:gd name="T20" fmla="*/ 19050 w 37"/>
              <a:gd name="T21" fmla="*/ 0 h 10"/>
              <a:gd name="T22" fmla="*/ 23812 w 37"/>
              <a:gd name="T23" fmla="*/ 0 h 10"/>
              <a:gd name="T24" fmla="*/ 30162 w 37"/>
              <a:gd name="T25" fmla="*/ 0 h 10"/>
              <a:gd name="T26" fmla="*/ 34925 w 37"/>
              <a:gd name="T27" fmla="*/ 0 h 10"/>
              <a:gd name="T28" fmla="*/ 42862 w 37"/>
              <a:gd name="T29" fmla="*/ 1588 h 10"/>
              <a:gd name="T30" fmla="*/ 50800 w 37"/>
              <a:gd name="T31" fmla="*/ 3175 h 10"/>
              <a:gd name="T32" fmla="*/ 58737 w 37"/>
              <a:gd name="T33" fmla="*/ 4762 h 10"/>
              <a:gd name="T34" fmla="*/ 58737 w 37"/>
              <a:gd name="T35" fmla="*/ 7938 h 10"/>
              <a:gd name="T36" fmla="*/ 57150 w 37"/>
              <a:gd name="T37" fmla="*/ 7938 h 10"/>
              <a:gd name="T38" fmla="*/ 57150 w 37"/>
              <a:gd name="T39" fmla="*/ 6350 h 10"/>
              <a:gd name="T40" fmla="*/ 53975 w 37"/>
              <a:gd name="T41" fmla="*/ 6350 h 10"/>
              <a:gd name="T42" fmla="*/ 52387 w 37"/>
              <a:gd name="T43" fmla="*/ 6350 h 10"/>
              <a:gd name="T44" fmla="*/ 47625 w 37"/>
              <a:gd name="T45" fmla="*/ 4762 h 10"/>
              <a:gd name="T46" fmla="*/ 44450 w 37"/>
              <a:gd name="T47" fmla="*/ 4762 h 10"/>
              <a:gd name="T48" fmla="*/ 39687 w 37"/>
              <a:gd name="T49" fmla="*/ 4762 h 10"/>
              <a:gd name="T50" fmla="*/ 34925 w 37"/>
              <a:gd name="T51" fmla="*/ 3175 h 10"/>
              <a:gd name="T52" fmla="*/ 30162 w 37"/>
              <a:gd name="T53" fmla="*/ 3175 h 10"/>
              <a:gd name="T54" fmla="*/ 23812 w 37"/>
              <a:gd name="T55" fmla="*/ 3175 h 10"/>
              <a:gd name="T56" fmla="*/ 20637 w 37"/>
              <a:gd name="T57" fmla="*/ 3175 h 10"/>
              <a:gd name="T58" fmla="*/ 14287 w 37"/>
              <a:gd name="T59" fmla="*/ 4762 h 10"/>
              <a:gd name="T60" fmla="*/ 11112 w 37"/>
              <a:gd name="T61" fmla="*/ 6350 h 10"/>
              <a:gd name="T62" fmla="*/ 7937 w 37"/>
              <a:gd name="T63" fmla="*/ 7938 h 10"/>
              <a:gd name="T64" fmla="*/ 3175 w 37"/>
              <a:gd name="T65" fmla="*/ 12700 h 10"/>
              <a:gd name="T66" fmla="*/ 0 w 37"/>
              <a:gd name="T67" fmla="*/ 15875 h 10"/>
              <a:gd name="T68" fmla="*/ 0 w 37"/>
              <a:gd name="T69" fmla="*/ 7938 h 1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7"/>
              <a:gd name="T106" fmla="*/ 0 h 10"/>
              <a:gd name="T107" fmla="*/ 37 w 37"/>
              <a:gd name="T108" fmla="*/ 10 h 10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7" h="10">
                <a:moveTo>
                  <a:pt x="0" y="5"/>
                </a:moveTo>
                <a:lnTo>
                  <a:pt x="0" y="5"/>
                </a:lnTo>
                <a:lnTo>
                  <a:pt x="1" y="5"/>
                </a:lnTo>
                <a:lnTo>
                  <a:pt x="1" y="4"/>
                </a:lnTo>
                <a:lnTo>
                  <a:pt x="2" y="3"/>
                </a:lnTo>
                <a:lnTo>
                  <a:pt x="4" y="3"/>
                </a:lnTo>
                <a:lnTo>
                  <a:pt x="5" y="2"/>
                </a:lnTo>
                <a:lnTo>
                  <a:pt x="7" y="1"/>
                </a:lnTo>
                <a:lnTo>
                  <a:pt x="9" y="1"/>
                </a:lnTo>
                <a:lnTo>
                  <a:pt x="12" y="0"/>
                </a:lnTo>
                <a:lnTo>
                  <a:pt x="15" y="0"/>
                </a:lnTo>
                <a:lnTo>
                  <a:pt x="19" y="0"/>
                </a:lnTo>
                <a:lnTo>
                  <a:pt x="22" y="0"/>
                </a:lnTo>
                <a:lnTo>
                  <a:pt x="27" y="1"/>
                </a:lnTo>
                <a:lnTo>
                  <a:pt x="32" y="2"/>
                </a:lnTo>
                <a:lnTo>
                  <a:pt x="37" y="3"/>
                </a:lnTo>
                <a:lnTo>
                  <a:pt x="37" y="5"/>
                </a:lnTo>
                <a:lnTo>
                  <a:pt x="36" y="5"/>
                </a:lnTo>
                <a:lnTo>
                  <a:pt x="36" y="4"/>
                </a:lnTo>
                <a:lnTo>
                  <a:pt x="34" y="4"/>
                </a:lnTo>
                <a:lnTo>
                  <a:pt x="33" y="4"/>
                </a:lnTo>
                <a:lnTo>
                  <a:pt x="30" y="3"/>
                </a:lnTo>
                <a:lnTo>
                  <a:pt x="28" y="3"/>
                </a:lnTo>
                <a:lnTo>
                  <a:pt x="25" y="3"/>
                </a:lnTo>
                <a:lnTo>
                  <a:pt x="22" y="2"/>
                </a:lnTo>
                <a:lnTo>
                  <a:pt x="19" y="2"/>
                </a:lnTo>
                <a:lnTo>
                  <a:pt x="15" y="2"/>
                </a:lnTo>
                <a:lnTo>
                  <a:pt x="13" y="2"/>
                </a:lnTo>
                <a:lnTo>
                  <a:pt x="9" y="3"/>
                </a:lnTo>
                <a:lnTo>
                  <a:pt x="7" y="4"/>
                </a:lnTo>
                <a:lnTo>
                  <a:pt x="5" y="5"/>
                </a:lnTo>
                <a:lnTo>
                  <a:pt x="2" y="8"/>
                </a:lnTo>
                <a:lnTo>
                  <a:pt x="0" y="10"/>
                </a:lnTo>
                <a:lnTo>
                  <a:pt x="0" y="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61" name="Freeform 49"/>
          <p:cNvSpPr>
            <a:spLocks/>
          </p:cNvSpPr>
          <p:nvPr/>
        </p:nvSpPr>
        <p:spPr bwMode="auto">
          <a:xfrm>
            <a:off x="1419225" y="3751281"/>
            <a:ext cx="96838" cy="177800"/>
          </a:xfrm>
          <a:custGeom>
            <a:avLst/>
            <a:gdLst>
              <a:gd name="T0" fmla="*/ 0 w 61"/>
              <a:gd name="T1" fmla="*/ 0 h 112"/>
              <a:gd name="T2" fmla="*/ 0 w 61"/>
              <a:gd name="T3" fmla="*/ 173038 h 112"/>
              <a:gd name="T4" fmla="*/ 30163 w 61"/>
              <a:gd name="T5" fmla="*/ 177800 h 112"/>
              <a:gd name="T6" fmla="*/ 28575 w 61"/>
              <a:gd name="T7" fmla="*/ 155575 h 112"/>
              <a:gd name="T8" fmla="*/ 96838 w 61"/>
              <a:gd name="T9" fmla="*/ 165100 h 112"/>
              <a:gd name="T10" fmla="*/ 96838 w 61"/>
              <a:gd name="T11" fmla="*/ 155575 h 112"/>
              <a:gd name="T12" fmla="*/ 47625 w 61"/>
              <a:gd name="T13" fmla="*/ 150813 h 112"/>
              <a:gd name="T14" fmla="*/ 46038 w 61"/>
              <a:gd name="T15" fmla="*/ 130175 h 112"/>
              <a:gd name="T16" fmla="*/ 14288 w 61"/>
              <a:gd name="T17" fmla="*/ 130175 h 112"/>
              <a:gd name="T18" fmla="*/ 12700 w 61"/>
              <a:gd name="T19" fmla="*/ 128588 h 112"/>
              <a:gd name="T20" fmla="*/ 11113 w 61"/>
              <a:gd name="T21" fmla="*/ 120650 h 112"/>
              <a:gd name="T22" fmla="*/ 9525 w 61"/>
              <a:gd name="T23" fmla="*/ 109538 h 112"/>
              <a:gd name="T24" fmla="*/ 6350 w 61"/>
              <a:gd name="T25" fmla="*/ 92075 h 112"/>
              <a:gd name="T26" fmla="*/ 3175 w 61"/>
              <a:gd name="T27" fmla="*/ 74613 h 112"/>
              <a:gd name="T28" fmla="*/ 1588 w 61"/>
              <a:gd name="T29" fmla="*/ 53975 h 112"/>
              <a:gd name="T30" fmla="*/ 3175 w 61"/>
              <a:gd name="T31" fmla="*/ 30163 h 112"/>
              <a:gd name="T32" fmla="*/ 9525 w 61"/>
              <a:gd name="T33" fmla="*/ 4763 h 112"/>
              <a:gd name="T34" fmla="*/ 0 w 61"/>
              <a:gd name="T35" fmla="*/ 0 h 11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61"/>
              <a:gd name="T55" fmla="*/ 0 h 112"/>
              <a:gd name="T56" fmla="*/ 61 w 61"/>
              <a:gd name="T57" fmla="*/ 112 h 11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61" h="112">
                <a:moveTo>
                  <a:pt x="0" y="0"/>
                </a:moveTo>
                <a:lnTo>
                  <a:pt x="0" y="109"/>
                </a:lnTo>
                <a:lnTo>
                  <a:pt x="19" y="112"/>
                </a:lnTo>
                <a:lnTo>
                  <a:pt x="18" y="98"/>
                </a:lnTo>
                <a:lnTo>
                  <a:pt x="61" y="104"/>
                </a:lnTo>
                <a:lnTo>
                  <a:pt x="61" y="98"/>
                </a:lnTo>
                <a:lnTo>
                  <a:pt x="30" y="95"/>
                </a:lnTo>
                <a:lnTo>
                  <a:pt x="29" y="82"/>
                </a:lnTo>
                <a:lnTo>
                  <a:pt x="9" y="82"/>
                </a:lnTo>
                <a:lnTo>
                  <a:pt x="8" y="81"/>
                </a:lnTo>
                <a:lnTo>
                  <a:pt x="7" y="76"/>
                </a:lnTo>
                <a:lnTo>
                  <a:pt x="6" y="69"/>
                </a:lnTo>
                <a:lnTo>
                  <a:pt x="4" y="58"/>
                </a:lnTo>
                <a:lnTo>
                  <a:pt x="2" y="47"/>
                </a:lnTo>
                <a:lnTo>
                  <a:pt x="1" y="34"/>
                </a:lnTo>
                <a:lnTo>
                  <a:pt x="2" y="19"/>
                </a:lnTo>
                <a:lnTo>
                  <a:pt x="6" y="3"/>
                </a:lnTo>
                <a:lnTo>
                  <a:pt x="0" y="0"/>
                </a:lnTo>
                <a:close/>
              </a:path>
            </a:pathLst>
          </a:custGeom>
          <a:solidFill>
            <a:srgbClr val="001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62" name="Freeform 50"/>
          <p:cNvSpPr>
            <a:spLocks/>
          </p:cNvSpPr>
          <p:nvPr/>
        </p:nvSpPr>
        <p:spPr bwMode="auto">
          <a:xfrm>
            <a:off x="1466850" y="3710006"/>
            <a:ext cx="125413" cy="23813"/>
          </a:xfrm>
          <a:custGeom>
            <a:avLst/>
            <a:gdLst>
              <a:gd name="T0" fmla="*/ 0 w 79"/>
              <a:gd name="T1" fmla="*/ 23813 h 15"/>
              <a:gd name="T2" fmla="*/ 0 w 79"/>
              <a:gd name="T3" fmla="*/ 23813 h 15"/>
              <a:gd name="T4" fmla="*/ 4763 w 79"/>
              <a:gd name="T5" fmla="*/ 22225 h 15"/>
              <a:gd name="T6" fmla="*/ 6350 w 79"/>
              <a:gd name="T7" fmla="*/ 22225 h 15"/>
              <a:gd name="T8" fmla="*/ 11113 w 79"/>
              <a:gd name="T9" fmla="*/ 20638 h 15"/>
              <a:gd name="T10" fmla="*/ 17463 w 79"/>
              <a:gd name="T11" fmla="*/ 19050 h 15"/>
              <a:gd name="T12" fmla="*/ 22225 w 79"/>
              <a:gd name="T13" fmla="*/ 17463 h 15"/>
              <a:gd name="T14" fmla="*/ 30163 w 79"/>
              <a:gd name="T15" fmla="*/ 15875 h 15"/>
              <a:gd name="T16" fmla="*/ 38100 w 79"/>
              <a:gd name="T17" fmla="*/ 12700 h 15"/>
              <a:gd name="T18" fmla="*/ 47625 w 79"/>
              <a:gd name="T19" fmla="*/ 12700 h 15"/>
              <a:gd name="T20" fmla="*/ 55563 w 79"/>
              <a:gd name="T21" fmla="*/ 11113 h 15"/>
              <a:gd name="T22" fmla="*/ 66675 w 79"/>
              <a:gd name="T23" fmla="*/ 11113 h 15"/>
              <a:gd name="T24" fmla="*/ 76200 w 79"/>
              <a:gd name="T25" fmla="*/ 9525 h 15"/>
              <a:gd name="T26" fmla="*/ 87313 w 79"/>
              <a:gd name="T27" fmla="*/ 11113 h 15"/>
              <a:gd name="T28" fmla="*/ 98425 w 79"/>
              <a:gd name="T29" fmla="*/ 11113 h 15"/>
              <a:gd name="T30" fmla="*/ 109538 w 79"/>
              <a:gd name="T31" fmla="*/ 12700 h 15"/>
              <a:gd name="T32" fmla="*/ 120650 w 79"/>
              <a:gd name="T33" fmla="*/ 15875 h 15"/>
              <a:gd name="T34" fmla="*/ 125413 w 79"/>
              <a:gd name="T35" fmla="*/ 0 h 15"/>
              <a:gd name="T36" fmla="*/ 125413 w 79"/>
              <a:gd name="T37" fmla="*/ 0 h 15"/>
              <a:gd name="T38" fmla="*/ 120650 w 79"/>
              <a:gd name="T39" fmla="*/ 0 h 15"/>
              <a:gd name="T40" fmla="*/ 117475 w 79"/>
              <a:gd name="T41" fmla="*/ 0 h 15"/>
              <a:gd name="T42" fmla="*/ 111125 w 79"/>
              <a:gd name="T43" fmla="*/ 0 h 15"/>
              <a:gd name="T44" fmla="*/ 104775 w 79"/>
              <a:gd name="T45" fmla="*/ 0 h 15"/>
              <a:gd name="T46" fmla="*/ 96838 w 79"/>
              <a:gd name="T47" fmla="*/ 0 h 15"/>
              <a:gd name="T48" fmla="*/ 88900 w 79"/>
              <a:gd name="T49" fmla="*/ 0 h 15"/>
              <a:gd name="T50" fmla="*/ 80963 w 79"/>
              <a:gd name="T51" fmla="*/ 1588 h 15"/>
              <a:gd name="T52" fmla="*/ 69850 w 79"/>
              <a:gd name="T53" fmla="*/ 1588 h 15"/>
              <a:gd name="T54" fmla="*/ 60325 w 79"/>
              <a:gd name="T55" fmla="*/ 1588 h 15"/>
              <a:gd name="T56" fmla="*/ 49213 w 79"/>
              <a:gd name="T57" fmla="*/ 4763 h 15"/>
              <a:gd name="T58" fmla="*/ 39688 w 79"/>
              <a:gd name="T59" fmla="*/ 6350 h 15"/>
              <a:gd name="T60" fmla="*/ 28575 w 79"/>
              <a:gd name="T61" fmla="*/ 7938 h 15"/>
              <a:gd name="T62" fmla="*/ 19050 w 79"/>
              <a:gd name="T63" fmla="*/ 9525 h 15"/>
              <a:gd name="T64" fmla="*/ 9525 w 79"/>
              <a:gd name="T65" fmla="*/ 11113 h 15"/>
              <a:gd name="T66" fmla="*/ 0 w 79"/>
              <a:gd name="T67" fmla="*/ 12700 h 15"/>
              <a:gd name="T68" fmla="*/ 0 w 79"/>
              <a:gd name="T69" fmla="*/ 23813 h 1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79"/>
              <a:gd name="T106" fmla="*/ 0 h 15"/>
              <a:gd name="T107" fmla="*/ 79 w 79"/>
              <a:gd name="T108" fmla="*/ 15 h 15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79" h="15">
                <a:moveTo>
                  <a:pt x="0" y="15"/>
                </a:moveTo>
                <a:lnTo>
                  <a:pt x="0" y="15"/>
                </a:lnTo>
                <a:lnTo>
                  <a:pt x="3" y="14"/>
                </a:lnTo>
                <a:lnTo>
                  <a:pt x="4" y="14"/>
                </a:lnTo>
                <a:lnTo>
                  <a:pt x="7" y="13"/>
                </a:lnTo>
                <a:lnTo>
                  <a:pt x="11" y="12"/>
                </a:lnTo>
                <a:lnTo>
                  <a:pt x="14" y="11"/>
                </a:lnTo>
                <a:lnTo>
                  <a:pt x="19" y="10"/>
                </a:lnTo>
                <a:lnTo>
                  <a:pt x="24" y="8"/>
                </a:lnTo>
                <a:lnTo>
                  <a:pt x="30" y="8"/>
                </a:lnTo>
                <a:lnTo>
                  <a:pt x="35" y="7"/>
                </a:lnTo>
                <a:lnTo>
                  <a:pt x="42" y="7"/>
                </a:lnTo>
                <a:lnTo>
                  <a:pt x="48" y="6"/>
                </a:lnTo>
                <a:lnTo>
                  <a:pt x="55" y="7"/>
                </a:lnTo>
                <a:lnTo>
                  <a:pt x="62" y="7"/>
                </a:lnTo>
                <a:lnTo>
                  <a:pt x="69" y="8"/>
                </a:lnTo>
                <a:lnTo>
                  <a:pt x="76" y="10"/>
                </a:lnTo>
                <a:lnTo>
                  <a:pt x="79" y="0"/>
                </a:lnTo>
                <a:lnTo>
                  <a:pt x="76" y="0"/>
                </a:lnTo>
                <a:lnTo>
                  <a:pt x="74" y="0"/>
                </a:lnTo>
                <a:lnTo>
                  <a:pt x="70" y="0"/>
                </a:lnTo>
                <a:lnTo>
                  <a:pt x="66" y="0"/>
                </a:lnTo>
                <a:lnTo>
                  <a:pt x="61" y="0"/>
                </a:lnTo>
                <a:lnTo>
                  <a:pt x="56" y="0"/>
                </a:lnTo>
                <a:lnTo>
                  <a:pt x="51" y="1"/>
                </a:lnTo>
                <a:lnTo>
                  <a:pt x="44" y="1"/>
                </a:lnTo>
                <a:lnTo>
                  <a:pt x="38" y="1"/>
                </a:lnTo>
                <a:lnTo>
                  <a:pt x="31" y="3"/>
                </a:lnTo>
                <a:lnTo>
                  <a:pt x="25" y="4"/>
                </a:lnTo>
                <a:lnTo>
                  <a:pt x="18" y="5"/>
                </a:lnTo>
                <a:lnTo>
                  <a:pt x="12" y="6"/>
                </a:lnTo>
                <a:lnTo>
                  <a:pt x="6" y="7"/>
                </a:lnTo>
                <a:lnTo>
                  <a:pt x="0" y="8"/>
                </a:lnTo>
                <a:lnTo>
                  <a:pt x="0" y="15"/>
                </a:lnTo>
                <a:close/>
              </a:path>
            </a:pathLst>
          </a:custGeom>
          <a:solidFill>
            <a:srgbClr val="33333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63" name="Freeform 51"/>
          <p:cNvSpPr>
            <a:spLocks/>
          </p:cNvSpPr>
          <p:nvPr/>
        </p:nvSpPr>
        <p:spPr bwMode="auto">
          <a:xfrm>
            <a:off x="1395413" y="3932256"/>
            <a:ext cx="209550" cy="71438"/>
          </a:xfrm>
          <a:custGeom>
            <a:avLst/>
            <a:gdLst>
              <a:gd name="T0" fmla="*/ 87312 w 132"/>
              <a:gd name="T1" fmla="*/ 69850 h 45"/>
              <a:gd name="T2" fmla="*/ 88900 w 132"/>
              <a:gd name="T3" fmla="*/ 69850 h 45"/>
              <a:gd name="T4" fmla="*/ 88900 w 132"/>
              <a:gd name="T5" fmla="*/ 66675 h 45"/>
              <a:gd name="T6" fmla="*/ 90487 w 132"/>
              <a:gd name="T7" fmla="*/ 66675 h 45"/>
              <a:gd name="T8" fmla="*/ 93662 w 132"/>
              <a:gd name="T9" fmla="*/ 65088 h 45"/>
              <a:gd name="T10" fmla="*/ 96837 w 132"/>
              <a:gd name="T11" fmla="*/ 65088 h 45"/>
              <a:gd name="T12" fmla="*/ 100012 w 132"/>
              <a:gd name="T13" fmla="*/ 63500 h 45"/>
              <a:gd name="T14" fmla="*/ 103188 w 132"/>
              <a:gd name="T15" fmla="*/ 61913 h 45"/>
              <a:gd name="T16" fmla="*/ 107950 w 132"/>
              <a:gd name="T17" fmla="*/ 60325 h 45"/>
              <a:gd name="T18" fmla="*/ 112712 w 132"/>
              <a:gd name="T19" fmla="*/ 58738 h 45"/>
              <a:gd name="T20" fmla="*/ 115887 w 132"/>
              <a:gd name="T21" fmla="*/ 53975 h 45"/>
              <a:gd name="T22" fmla="*/ 120650 w 132"/>
              <a:gd name="T23" fmla="*/ 52388 h 45"/>
              <a:gd name="T24" fmla="*/ 123825 w 132"/>
              <a:gd name="T25" fmla="*/ 50800 h 45"/>
              <a:gd name="T26" fmla="*/ 127000 w 132"/>
              <a:gd name="T27" fmla="*/ 47625 h 45"/>
              <a:gd name="T28" fmla="*/ 130175 w 132"/>
              <a:gd name="T29" fmla="*/ 44450 h 45"/>
              <a:gd name="T30" fmla="*/ 133350 w 132"/>
              <a:gd name="T31" fmla="*/ 41275 h 45"/>
              <a:gd name="T32" fmla="*/ 134937 w 132"/>
              <a:gd name="T33" fmla="*/ 38100 h 45"/>
              <a:gd name="T34" fmla="*/ 0 w 132"/>
              <a:gd name="T35" fmla="*/ 4763 h 45"/>
              <a:gd name="T36" fmla="*/ 9525 w 132"/>
              <a:gd name="T37" fmla="*/ 0 h 45"/>
              <a:gd name="T38" fmla="*/ 209550 w 132"/>
              <a:gd name="T39" fmla="*/ 50800 h 45"/>
              <a:gd name="T40" fmla="*/ 200025 w 132"/>
              <a:gd name="T41" fmla="*/ 53975 h 45"/>
              <a:gd name="T42" fmla="*/ 142875 w 132"/>
              <a:gd name="T43" fmla="*/ 39688 h 45"/>
              <a:gd name="T44" fmla="*/ 142875 w 132"/>
              <a:gd name="T45" fmla="*/ 39688 h 45"/>
              <a:gd name="T46" fmla="*/ 142875 w 132"/>
              <a:gd name="T47" fmla="*/ 41275 h 45"/>
              <a:gd name="T48" fmla="*/ 141287 w 132"/>
              <a:gd name="T49" fmla="*/ 41275 h 45"/>
              <a:gd name="T50" fmla="*/ 141287 w 132"/>
              <a:gd name="T51" fmla="*/ 42863 h 45"/>
              <a:gd name="T52" fmla="*/ 138112 w 132"/>
              <a:gd name="T53" fmla="*/ 44450 h 45"/>
              <a:gd name="T54" fmla="*/ 136525 w 132"/>
              <a:gd name="T55" fmla="*/ 47625 h 45"/>
              <a:gd name="T56" fmla="*/ 134937 w 132"/>
              <a:gd name="T57" fmla="*/ 49213 h 45"/>
              <a:gd name="T58" fmla="*/ 131762 w 132"/>
              <a:gd name="T59" fmla="*/ 50800 h 45"/>
              <a:gd name="T60" fmla="*/ 127000 w 132"/>
              <a:gd name="T61" fmla="*/ 52388 h 45"/>
              <a:gd name="T62" fmla="*/ 123825 w 132"/>
              <a:gd name="T63" fmla="*/ 55563 h 45"/>
              <a:gd name="T64" fmla="*/ 120650 w 132"/>
              <a:gd name="T65" fmla="*/ 58738 h 45"/>
              <a:gd name="T66" fmla="*/ 114300 w 132"/>
              <a:gd name="T67" fmla="*/ 60325 h 45"/>
              <a:gd name="T68" fmla="*/ 111125 w 132"/>
              <a:gd name="T69" fmla="*/ 63500 h 45"/>
              <a:gd name="T70" fmla="*/ 103188 w 132"/>
              <a:gd name="T71" fmla="*/ 65088 h 45"/>
              <a:gd name="T72" fmla="*/ 98425 w 132"/>
              <a:gd name="T73" fmla="*/ 69850 h 45"/>
              <a:gd name="T74" fmla="*/ 90487 w 132"/>
              <a:gd name="T75" fmla="*/ 71438 h 45"/>
              <a:gd name="T76" fmla="*/ 87312 w 132"/>
              <a:gd name="T77" fmla="*/ 69850 h 45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132"/>
              <a:gd name="T118" fmla="*/ 0 h 45"/>
              <a:gd name="T119" fmla="*/ 132 w 132"/>
              <a:gd name="T120" fmla="*/ 45 h 45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132" h="45">
                <a:moveTo>
                  <a:pt x="55" y="44"/>
                </a:moveTo>
                <a:lnTo>
                  <a:pt x="56" y="44"/>
                </a:lnTo>
                <a:lnTo>
                  <a:pt x="56" y="42"/>
                </a:lnTo>
                <a:lnTo>
                  <a:pt x="57" y="42"/>
                </a:lnTo>
                <a:lnTo>
                  <a:pt x="59" y="41"/>
                </a:lnTo>
                <a:lnTo>
                  <a:pt x="61" y="41"/>
                </a:lnTo>
                <a:lnTo>
                  <a:pt x="63" y="40"/>
                </a:lnTo>
                <a:lnTo>
                  <a:pt x="65" y="39"/>
                </a:lnTo>
                <a:lnTo>
                  <a:pt x="68" y="38"/>
                </a:lnTo>
                <a:lnTo>
                  <a:pt x="71" y="37"/>
                </a:lnTo>
                <a:lnTo>
                  <a:pt x="73" y="34"/>
                </a:lnTo>
                <a:lnTo>
                  <a:pt x="76" y="33"/>
                </a:lnTo>
                <a:lnTo>
                  <a:pt x="78" y="32"/>
                </a:lnTo>
                <a:lnTo>
                  <a:pt x="80" y="30"/>
                </a:lnTo>
                <a:lnTo>
                  <a:pt x="82" y="28"/>
                </a:lnTo>
                <a:lnTo>
                  <a:pt x="84" y="26"/>
                </a:lnTo>
                <a:lnTo>
                  <a:pt x="85" y="24"/>
                </a:lnTo>
                <a:lnTo>
                  <a:pt x="0" y="3"/>
                </a:lnTo>
                <a:lnTo>
                  <a:pt x="6" y="0"/>
                </a:lnTo>
                <a:lnTo>
                  <a:pt x="132" y="32"/>
                </a:lnTo>
                <a:lnTo>
                  <a:pt x="126" y="34"/>
                </a:lnTo>
                <a:lnTo>
                  <a:pt x="90" y="25"/>
                </a:lnTo>
                <a:lnTo>
                  <a:pt x="90" y="26"/>
                </a:lnTo>
                <a:lnTo>
                  <a:pt x="89" y="26"/>
                </a:lnTo>
                <a:lnTo>
                  <a:pt x="89" y="27"/>
                </a:lnTo>
                <a:lnTo>
                  <a:pt x="87" y="28"/>
                </a:lnTo>
                <a:lnTo>
                  <a:pt x="86" y="30"/>
                </a:lnTo>
                <a:lnTo>
                  <a:pt x="85" y="31"/>
                </a:lnTo>
                <a:lnTo>
                  <a:pt x="83" y="32"/>
                </a:lnTo>
                <a:lnTo>
                  <a:pt x="80" y="33"/>
                </a:lnTo>
                <a:lnTo>
                  <a:pt x="78" y="35"/>
                </a:lnTo>
                <a:lnTo>
                  <a:pt x="76" y="37"/>
                </a:lnTo>
                <a:lnTo>
                  <a:pt x="72" y="38"/>
                </a:lnTo>
                <a:lnTo>
                  <a:pt x="70" y="40"/>
                </a:lnTo>
                <a:lnTo>
                  <a:pt x="65" y="41"/>
                </a:lnTo>
                <a:lnTo>
                  <a:pt x="62" y="44"/>
                </a:lnTo>
                <a:lnTo>
                  <a:pt x="57" y="45"/>
                </a:lnTo>
                <a:lnTo>
                  <a:pt x="55" y="44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64" name="Freeform 52"/>
          <p:cNvSpPr>
            <a:spLocks/>
          </p:cNvSpPr>
          <p:nvPr/>
        </p:nvSpPr>
        <p:spPr bwMode="auto">
          <a:xfrm>
            <a:off x="1350963" y="3951306"/>
            <a:ext cx="214312" cy="63500"/>
          </a:xfrm>
          <a:custGeom>
            <a:avLst/>
            <a:gdLst>
              <a:gd name="T0" fmla="*/ 0 w 135"/>
              <a:gd name="T1" fmla="*/ 0 h 40"/>
              <a:gd name="T2" fmla="*/ 209550 w 135"/>
              <a:gd name="T3" fmla="*/ 63500 h 40"/>
              <a:gd name="T4" fmla="*/ 214312 w 135"/>
              <a:gd name="T5" fmla="*/ 63500 h 40"/>
              <a:gd name="T6" fmla="*/ 7937 w 135"/>
              <a:gd name="T7" fmla="*/ 0 h 40"/>
              <a:gd name="T8" fmla="*/ 0 w 135"/>
              <a:gd name="T9" fmla="*/ 0 h 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5"/>
              <a:gd name="T16" fmla="*/ 0 h 40"/>
              <a:gd name="T17" fmla="*/ 135 w 135"/>
              <a:gd name="T18" fmla="*/ 40 h 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5" h="40">
                <a:moveTo>
                  <a:pt x="0" y="0"/>
                </a:moveTo>
                <a:lnTo>
                  <a:pt x="132" y="40"/>
                </a:lnTo>
                <a:lnTo>
                  <a:pt x="135" y="40"/>
                </a:lnTo>
                <a:lnTo>
                  <a:pt x="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65" name="Freeform 53"/>
          <p:cNvSpPr>
            <a:spLocks/>
          </p:cNvSpPr>
          <p:nvPr/>
        </p:nvSpPr>
        <p:spPr bwMode="auto">
          <a:xfrm>
            <a:off x="1387475" y="3943369"/>
            <a:ext cx="209550" cy="55562"/>
          </a:xfrm>
          <a:custGeom>
            <a:avLst/>
            <a:gdLst>
              <a:gd name="T0" fmla="*/ 0 w 132"/>
              <a:gd name="T1" fmla="*/ 0 h 35"/>
              <a:gd name="T2" fmla="*/ 206375 w 132"/>
              <a:gd name="T3" fmla="*/ 55562 h 35"/>
              <a:gd name="T4" fmla="*/ 209550 w 132"/>
              <a:gd name="T5" fmla="*/ 55562 h 35"/>
              <a:gd name="T6" fmla="*/ 6350 w 132"/>
              <a:gd name="T7" fmla="*/ 0 h 35"/>
              <a:gd name="T8" fmla="*/ 0 w 132"/>
              <a:gd name="T9" fmla="*/ 0 h 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2"/>
              <a:gd name="T16" fmla="*/ 0 h 35"/>
              <a:gd name="T17" fmla="*/ 132 w 132"/>
              <a:gd name="T18" fmla="*/ 35 h 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2" h="35">
                <a:moveTo>
                  <a:pt x="0" y="0"/>
                </a:moveTo>
                <a:lnTo>
                  <a:pt x="130" y="35"/>
                </a:lnTo>
                <a:lnTo>
                  <a:pt x="132" y="35"/>
                </a:lnTo>
                <a:lnTo>
                  <a:pt x="4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66" name="Freeform 54"/>
          <p:cNvSpPr>
            <a:spLocks/>
          </p:cNvSpPr>
          <p:nvPr/>
        </p:nvSpPr>
        <p:spPr bwMode="auto">
          <a:xfrm>
            <a:off x="1371600" y="3946544"/>
            <a:ext cx="211138" cy="60325"/>
          </a:xfrm>
          <a:custGeom>
            <a:avLst/>
            <a:gdLst>
              <a:gd name="T0" fmla="*/ 0 w 133"/>
              <a:gd name="T1" fmla="*/ 0 h 38"/>
              <a:gd name="T2" fmla="*/ 206375 w 133"/>
              <a:gd name="T3" fmla="*/ 60325 h 38"/>
              <a:gd name="T4" fmla="*/ 211138 w 133"/>
              <a:gd name="T5" fmla="*/ 60325 h 38"/>
              <a:gd name="T6" fmla="*/ 4763 w 133"/>
              <a:gd name="T7" fmla="*/ 0 h 38"/>
              <a:gd name="T8" fmla="*/ 0 w 133"/>
              <a:gd name="T9" fmla="*/ 0 h 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3"/>
              <a:gd name="T16" fmla="*/ 0 h 38"/>
              <a:gd name="T17" fmla="*/ 133 w 133"/>
              <a:gd name="T18" fmla="*/ 38 h 3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3" h="38">
                <a:moveTo>
                  <a:pt x="0" y="0"/>
                </a:moveTo>
                <a:lnTo>
                  <a:pt x="130" y="38"/>
                </a:lnTo>
                <a:lnTo>
                  <a:pt x="133" y="38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67" name="Freeform 55"/>
          <p:cNvSpPr>
            <a:spLocks/>
          </p:cNvSpPr>
          <p:nvPr/>
        </p:nvSpPr>
        <p:spPr bwMode="auto">
          <a:xfrm>
            <a:off x="2141538" y="3443306"/>
            <a:ext cx="517525" cy="103188"/>
          </a:xfrm>
          <a:custGeom>
            <a:avLst/>
            <a:gdLst>
              <a:gd name="T0" fmla="*/ 231775 w 326"/>
              <a:gd name="T1" fmla="*/ 0 h 65"/>
              <a:gd name="T2" fmla="*/ 182562 w 326"/>
              <a:gd name="T3" fmla="*/ 1588 h 65"/>
              <a:gd name="T4" fmla="*/ 134937 w 326"/>
              <a:gd name="T5" fmla="*/ 4763 h 65"/>
              <a:gd name="T6" fmla="*/ 95250 w 326"/>
              <a:gd name="T7" fmla="*/ 11113 h 65"/>
              <a:gd name="T8" fmla="*/ 60325 w 326"/>
              <a:gd name="T9" fmla="*/ 19050 h 65"/>
              <a:gd name="T10" fmla="*/ 44450 w 326"/>
              <a:gd name="T11" fmla="*/ 22225 h 65"/>
              <a:gd name="T12" fmla="*/ 31750 w 326"/>
              <a:gd name="T13" fmla="*/ 26988 h 65"/>
              <a:gd name="T14" fmla="*/ 20637 w 326"/>
              <a:gd name="T15" fmla="*/ 31750 h 65"/>
              <a:gd name="T16" fmla="*/ 11112 w 326"/>
              <a:gd name="T17" fmla="*/ 36513 h 65"/>
              <a:gd name="T18" fmla="*/ 6350 w 326"/>
              <a:gd name="T19" fmla="*/ 41275 h 65"/>
              <a:gd name="T20" fmla="*/ 0 w 326"/>
              <a:gd name="T21" fmla="*/ 46038 h 65"/>
              <a:gd name="T22" fmla="*/ 0 w 326"/>
              <a:gd name="T23" fmla="*/ 52388 h 65"/>
              <a:gd name="T24" fmla="*/ 0 w 326"/>
              <a:gd name="T25" fmla="*/ 57150 h 65"/>
              <a:gd name="T26" fmla="*/ 6350 w 326"/>
              <a:gd name="T27" fmla="*/ 63500 h 65"/>
              <a:gd name="T28" fmla="*/ 11112 w 326"/>
              <a:gd name="T29" fmla="*/ 68263 h 65"/>
              <a:gd name="T30" fmla="*/ 20637 w 326"/>
              <a:gd name="T31" fmla="*/ 73025 h 65"/>
              <a:gd name="T32" fmla="*/ 31750 w 326"/>
              <a:gd name="T33" fmla="*/ 77788 h 65"/>
              <a:gd name="T34" fmla="*/ 44450 w 326"/>
              <a:gd name="T35" fmla="*/ 80963 h 65"/>
              <a:gd name="T36" fmla="*/ 60325 w 326"/>
              <a:gd name="T37" fmla="*/ 85725 h 65"/>
              <a:gd name="T38" fmla="*/ 95250 w 326"/>
              <a:gd name="T39" fmla="*/ 92075 h 65"/>
              <a:gd name="T40" fmla="*/ 134937 w 326"/>
              <a:gd name="T41" fmla="*/ 98425 h 65"/>
              <a:gd name="T42" fmla="*/ 182562 w 326"/>
              <a:gd name="T43" fmla="*/ 101600 h 65"/>
              <a:gd name="T44" fmla="*/ 231775 w 326"/>
              <a:gd name="T45" fmla="*/ 103188 h 65"/>
              <a:gd name="T46" fmla="*/ 285750 w 326"/>
              <a:gd name="T47" fmla="*/ 103188 h 65"/>
              <a:gd name="T48" fmla="*/ 334962 w 326"/>
              <a:gd name="T49" fmla="*/ 101600 h 65"/>
              <a:gd name="T50" fmla="*/ 382587 w 326"/>
              <a:gd name="T51" fmla="*/ 98425 h 65"/>
              <a:gd name="T52" fmla="*/ 422275 w 326"/>
              <a:gd name="T53" fmla="*/ 92075 h 65"/>
              <a:gd name="T54" fmla="*/ 457200 w 326"/>
              <a:gd name="T55" fmla="*/ 85725 h 65"/>
              <a:gd name="T56" fmla="*/ 473075 w 326"/>
              <a:gd name="T57" fmla="*/ 80963 h 65"/>
              <a:gd name="T58" fmla="*/ 485775 w 326"/>
              <a:gd name="T59" fmla="*/ 77788 h 65"/>
              <a:gd name="T60" fmla="*/ 496888 w 326"/>
              <a:gd name="T61" fmla="*/ 73025 h 65"/>
              <a:gd name="T62" fmla="*/ 506413 w 326"/>
              <a:gd name="T63" fmla="*/ 68263 h 65"/>
              <a:gd name="T64" fmla="*/ 511175 w 326"/>
              <a:gd name="T65" fmla="*/ 63500 h 65"/>
              <a:gd name="T66" fmla="*/ 515938 w 326"/>
              <a:gd name="T67" fmla="*/ 57150 h 65"/>
              <a:gd name="T68" fmla="*/ 517525 w 326"/>
              <a:gd name="T69" fmla="*/ 52388 h 65"/>
              <a:gd name="T70" fmla="*/ 515938 w 326"/>
              <a:gd name="T71" fmla="*/ 46038 h 65"/>
              <a:gd name="T72" fmla="*/ 511175 w 326"/>
              <a:gd name="T73" fmla="*/ 41275 h 65"/>
              <a:gd name="T74" fmla="*/ 506413 w 326"/>
              <a:gd name="T75" fmla="*/ 36513 h 65"/>
              <a:gd name="T76" fmla="*/ 496888 w 326"/>
              <a:gd name="T77" fmla="*/ 31750 h 65"/>
              <a:gd name="T78" fmla="*/ 485775 w 326"/>
              <a:gd name="T79" fmla="*/ 26988 h 65"/>
              <a:gd name="T80" fmla="*/ 473075 w 326"/>
              <a:gd name="T81" fmla="*/ 22225 h 65"/>
              <a:gd name="T82" fmla="*/ 457200 w 326"/>
              <a:gd name="T83" fmla="*/ 19050 h 65"/>
              <a:gd name="T84" fmla="*/ 422275 w 326"/>
              <a:gd name="T85" fmla="*/ 11113 h 65"/>
              <a:gd name="T86" fmla="*/ 382587 w 326"/>
              <a:gd name="T87" fmla="*/ 4763 h 65"/>
              <a:gd name="T88" fmla="*/ 334962 w 326"/>
              <a:gd name="T89" fmla="*/ 1588 h 65"/>
              <a:gd name="T90" fmla="*/ 285750 w 326"/>
              <a:gd name="T91" fmla="*/ 0 h 65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326"/>
              <a:gd name="T139" fmla="*/ 0 h 65"/>
              <a:gd name="T140" fmla="*/ 326 w 326"/>
              <a:gd name="T141" fmla="*/ 65 h 65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326" h="65">
                <a:moveTo>
                  <a:pt x="162" y="0"/>
                </a:moveTo>
                <a:lnTo>
                  <a:pt x="146" y="0"/>
                </a:lnTo>
                <a:lnTo>
                  <a:pt x="130" y="0"/>
                </a:lnTo>
                <a:lnTo>
                  <a:pt x="115" y="1"/>
                </a:lnTo>
                <a:lnTo>
                  <a:pt x="99" y="2"/>
                </a:lnTo>
                <a:lnTo>
                  <a:pt x="85" y="3"/>
                </a:lnTo>
                <a:lnTo>
                  <a:pt x="71" y="6"/>
                </a:lnTo>
                <a:lnTo>
                  <a:pt x="60" y="7"/>
                </a:lnTo>
                <a:lnTo>
                  <a:pt x="48" y="9"/>
                </a:lnTo>
                <a:lnTo>
                  <a:pt x="38" y="12"/>
                </a:lnTo>
                <a:lnTo>
                  <a:pt x="32" y="13"/>
                </a:lnTo>
                <a:lnTo>
                  <a:pt x="28" y="14"/>
                </a:lnTo>
                <a:lnTo>
                  <a:pt x="24" y="15"/>
                </a:lnTo>
                <a:lnTo>
                  <a:pt x="20" y="17"/>
                </a:lnTo>
                <a:lnTo>
                  <a:pt x="15" y="19"/>
                </a:lnTo>
                <a:lnTo>
                  <a:pt x="13" y="20"/>
                </a:lnTo>
                <a:lnTo>
                  <a:pt x="10" y="21"/>
                </a:lnTo>
                <a:lnTo>
                  <a:pt x="7" y="23"/>
                </a:lnTo>
                <a:lnTo>
                  <a:pt x="5" y="24"/>
                </a:lnTo>
                <a:lnTo>
                  <a:pt x="4" y="26"/>
                </a:lnTo>
                <a:lnTo>
                  <a:pt x="1" y="28"/>
                </a:lnTo>
                <a:lnTo>
                  <a:pt x="0" y="29"/>
                </a:lnTo>
                <a:lnTo>
                  <a:pt x="0" y="31"/>
                </a:lnTo>
                <a:lnTo>
                  <a:pt x="0" y="33"/>
                </a:lnTo>
                <a:lnTo>
                  <a:pt x="0" y="35"/>
                </a:lnTo>
                <a:lnTo>
                  <a:pt x="0" y="36"/>
                </a:lnTo>
                <a:lnTo>
                  <a:pt x="1" y="37"/>
                </a:lnTo>
                <a:lnTo>
                  <a:pt x="4" y="40"/>
                </a:lnTo>
                <a:lnTo>
                  <a:pt x="5" y="41"/>
                </a:lnTo>
                <a:lnTo>
                  <a:pt x="7" y="43"/>
                </a:lnTo>
                <a:lnTo>
                  <a:pt x="10" y="44"/>
                </a:lnTo>
                <a:lnTo>
                  <a:pt x="13" y="46"/>
                </a:lnTo>
                <a:lnTo>
                  <a:pt x="15" y="47"/>
                </a:lnTo>
                <a:lnTo>
                  <a:pt x="20" y="49"/>
                </a:lnTo>
                <a:lnTo>
                  <a:pt x="24" y="50"/>
                </a:lnTo>
                <a:lnTo>
                  <a:pt x="28" y="51"/>
                </a:lnTo>
                <a:lnTo>
                  <a:pt x="32" y="53"/>
                </a:lnTo>
                <a:lnTo>
                  <a:pt x="38" y="54"/>
                </a:lnTo>
                <a:lnTo>
                  <a:pt x="48" y="56"/>
                </a:lnTo>
                <a:lnTo>
                  <a:pt x="60" y="58"/>
                </a:lnTo>
                <a:lnTo>
                  <a:pt x="71" y="61"/>
                </a:lnTo>
                <a:lnTo>
                  <a:pt x="85" y="62"/>
                </a:lnTo>
                <a:lnTo>
                  <a:pt x="99" y="63"/>
                </a:lnTo>
                <a:lnTo>
                  <a:pt x="115" y="64"/>
                </a:lnTo>
                <a:lnTo>
                  <a:pt x="130" y="65"/>
                </a:lnTo>
                <a:lnTo>
                  <a:pt x="146" y="65"/>
                </a:lnTo>
                <a:lnTo>
                  <a:pt x="162" y="65"/>
                </a:lnTo>
                <a:lnTo>
                  <a:pt x="180" y="65"/>
                </a:lnTo>
                <a:lnTo>
                  <a:pt x="195" y="65"/>
                </a:lnTo>
                <a:lnTo>
                  <a:pt x="211" y="64"/>
                </a:lnTo>
                <a:lnTo>
                  <a:pt x="227" y="63"/>
                </a:lnTo>
                <a:lnTo>
                  <a:pt x="241" y="62"/>
                </a:lnTo>
                <a:lnTo>
                  <a:pt x="253" y="61"/>
                </a:lnTo>
                <a:lnTo>
                  <a:pt x="266" y="58"/>
                </a:lnTo>
                <a:lnTo>
                  <a:pt x="278" y="56"/>
                </a:lnTo>
                <a:lnTo>
                  <a:pt x="288" y="54"/>
                </a:lnTo>
                <a:lnTo>
                  <a:pt x="293" y="53"/>
                </a:lnTo>
                <a:lnTo>
                  <a:pt x="298" y="51"/>
                </a:lnTo>
                <a:lnTo>
                  <a:pt x="302" y="50"/>
                </a:lnTo>
                <a:lnTo>
                  <a:pt x="306" y="49"/>
                </a:lnTo>
                <a:lnTo>
                  <a:pt x="309" y="47"/>
                </a:lnTo>
                <a:lnTo>
                  <a:pt x="313" y="46"/>
                </a:lnTo>
                <a:lnTo>
                  <a:pt x="315" y="44"/>
                </a:lnTo>
                <a:lnTo>
                  <a:pt x="319" y="43"/>
                </a:lnTo>
                <a:lnTo>
                  <a:pt x="321" y="41"/>
                </a:lnTo>
                <a:lnTo>
                  <a:pt x="322" y="40"/>
                </a:lnTo>
                <a:lnTo>
                  <a:pt x="324" y="37"/>
                </a:lnTo>
                <a:lnTo>
                  <a:pt x="325" y="36"/>
                </a:lnTo>
                <a:lnTo>
                  <a:pt x="326" y="35"/>
                </a:lnTo>
                <a:lnTo>
                  <a:pt x="326" y="33"/>
                </a:lnTo>
                <a:lnTo>
                  <a:pt x="326" y="31"/>
                </a:lnTo>
                <a:lnTo>
                  <a:pt x="325" y="29"/>
                </a:lnTo>
                <a:lnTo>
                  <a:pt x="324" y="28"/>
                </a:lnTo>
                <a:lnTo>
                  <a:pt x="322" y="26"/>
                </a:lnTo>
                <a:lnTo>
                  <a:pt x="321" y="24"/>
                </a:lnTo>
                <a:lnTo>
                  <a:pt x="319" y="23"/>
                </a:lnTo>
                <a:lnTo>
                  <a:pt x="315" y="21"/>
                </a:lnTo>
                <a:lnTo>
                  <a:pt x="313" y="20"/>
                </a:lnTo>
                <a:lnTo>
                  <a:pt x="309" y="19"/>
                </a:lnTo>
                <a:lnTo>
                  <a:pt x="306" y="17"/>
                </a:lnTo>
                <a:lnTo>
                  <a:pt x="302" y="15"/>
                </a:lnTo>
                <a:lnTo>
                  <a:pt x="298" y="14"/>
                </a:lnTo>
                <a:lnTo>
                  <a:pt x="293" y="13"/>
                </a:lnTo>
                <a:lnTo>
                  <a:pt x="288" y="12"/>
                </a:lnTo>
                <a:lnTo>
                  <a:pt x="278" y="9"/>
                </a:lnTo>
                <a:lnTo>
                  <a:pt x="266" y="7"/>
                </a:lnTo>
                <a:lnTo>
                  <a:pt x="253" y="6"/>
                </a:lnTo>
                <a:lnTo>
                  <a:pt x="241" y="3"/>
                </a:lnTo>
                <a:lnTo>
                  <a:pt x="227" y="2"/>
                </a:lnTo>
                <a:lnTo>
                  <a:pt x="211" y="1"/>
                </a:lnTo>
                <a:lnTo>
                  <a:pt x="195" y="0"/>
                </a:lnTo>
                <a:lnTo>
                  <a:pt x="180" y="0"/>
                </a:lnTo>
                <a:lnTo>
                  <a:pt x="162" y="0"/>
                </a:lnTo>
                <a:close/>
              </a:path>
            </a:pathLst>
          </a:custGeom>
          <a:solidFill>
            <a:srgbClr val="CCCC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68" name="Freeform 56"/>
          <p:cNvSpPr>
            <a:spLocks/>
          </p:cNvSpPr>
          <p:nvPr/>
        </p:nvSpPr>
        <p:spPr bwMode="auto">
          <a:xfrm>
            <a:off x="2141538" y="3443306"/>
            <a:ext cx="517525" cy="103188"/>
          </a:xfrm>
          <a:custGeom>
            <a:avLst/>
            <a:gdLst>
              <a:gd name="T0" fmla="*/ 231775 w 326"/>
              <a:gd name="T1" fmla="*/ 0 h 65"/>
              <a:gd name="T2" fmla="*/ 182562 w 326"/>
              <a:gd name="T3" fmla="*/ 1588 h 65"/>
              <a:gd name="T4" fmla="*/ 134937 w 326"/>
              <a:gd name="T5" fmla="*/ 4763 h 65"/>
              <a:gd name="T6" fmla="*/ 95250 w 326"/>
              <a:gd name="T7" fmla="*/ 11113 h 65"/>
              <a:gd name="T8" fmla="*/ 60325 w 326"/>
              <a:gd name="T9" fmla="*/ 19050 h 65"/>
              <a:gd name="T10" fmla="*/ 44450 w 326"/>
              <a:gd name="T11" fmla="*/ 22225 h 65"/>
              <a:gd name="T12" fmla="*/ 31750 w 326"/>
              <a:gd name="T13" fmla="*/ 26988 h 65"/>
              <a:gd name="T14" fmla="*/ 20637 w 326"/>
              <a:gd name="T15" fmla="*/ 31750 h 65"/>
              <a:gd name="T16" fmla="*/ 11112 w 326"/>
              <a:gd name="T17" fmla="*/ 36513 h 65"/>
              <a:gd name="T18" fmla="*/ 6350 w 326"/>
              <a:gd name="T19" fmla="*/ 41275 h 65"/>
              <a:gd name="T20" fmla="*/ 0 w 326"/>
              <a:gd name="T21" fmla="*/ 46038 h 65"/>
              <a:gd name="T22" fmla="*/ 0 w 326"/>
              <a:gd name="T23" fmla="*/ 52388 h 65"/>
              <a:gd name="T24" fmla="*/ 0 w 326"/>
              <a:gd name="T25" fmla="*/ 57150 h 65"/>
              <a:gd name="T26" fmla="*/ 6350 w 326"/>
              <a:gd name="T27" fmla="*/ 63500 h 65"/>
              <a:gd name="T28" fmla="*/ 11112 w 326"/>
              <a:gd name="T29" fmla="*/ 68263 h 65"/>
              <a:gd name="T30" fmla="*/ 20637 w 326"/>
              <a:gd name="T31" fmla="*/ 73025 h 65"/>
              <a:gd name="T32" fmla="*/ 31750 w 326"/>
              <a:gd name="T33" fmla="*/ 77788 h 65"/>
              <a:gd name="T34" fmla="*/ 44450 w 326"/>
              <a:gd name="T35" fmla="*/ 80963 h 65"/>
              <a:gd name="T36" fmla="*/ 60325 w 326"/>
              <a:gd name="T37" fmla="*/ 85725 h 65"/>
              <a:gd name="T38" fmla="*/ 95250 w 326"/>
              <a:gd name="T39" fmla="*/ 92075 h 65"/>
              <a:gd name="T40" fmla="*/ 134937 w 326"/>
              <a:gd name="T41" fmla="*/ 98425 h 65"/>
              <a:gd name="T42" fmla="*/ 182562 w 326"/>
              <a:gd name="T43" fmla="*/ 101600 h 65"/>
              <a:gd name="T44" fmla="*/ 231775 w 326"/>
              <a:gd name="T45" fmla="*/ 103188 h 65"/>
              <a:gd name="T46" fmla="*/ 285750 w 326"/>
              <a:gd name="T47" fmla="*/ 103188 h 65"/>
              <a:gd name="T48" fmla="*/ 334962 w 326"/>
              <a:gd name="T49" fmla="*/ 101600 h 65"/>
              <a:gd name="T50" fmla="*/ 382587 w 326"/>
              <a:gd name="T51" fmla="*/ 98425 h 65"/>
              <a:gd name="T52" fmla="*/ 422275 w 326"/>
              <a:gd name="T53" fmla="*/ 92075 h 65"/>
              <a:gd name="T54" fmla="*/ 457200 w 326"/>
              <a:gd name="T55" fmla="*/ 85725 h 65"/>
              <a:gd name="T56" fmla="*/ 473075 w 326"/>
              <a:gd name="T57" fmla="*/ 80963 h 65"/>
              <a:gd name="T58" fmla="*/ 485775 w 326"/>
              <a:gd name="T59" fmla="*/ 77788 h 65"/>
              <a:gd name="T60" fmla="*/ 496888 w 326"/>
              <a:gd name="T61" fmla="*/ 73025 h 65"/>
              <a:gd name="T62" fmla="*/ 506413 w 326"/>
              <a:gd name="T63" fmla="*/ 68263 h 65"/>
              <a:gd name="T64" fmla="*/ 511175 w 326"/>
              <a:gd name="T65" fmla="*/ 63500 h 65"/>
              <a:gd name="T66" fmla="*/ 515938 w 326"/>
              <a:gd name="T67" fmla="*/ 57150 h 65"/>
              <a:gd name="T68" fmla="*/ 517525 w 326"/>
              <a:gd name="T69" fmla="*/ 52388 h 65"/>
              <a:gd name="T70" fmla="*/ 515938 w 326"/>
              <a:gd name="T71" fmla="*/ 46038 h 65"/>
              <a:gd name="T72" fmla="*/ 511175 w 326"/>
              <a:gd name="T73" fmla="*/ 41275 h 65"/>
              <a:gd name="T74" fmla="*/ 506413 w 326"/>
              <a:gd name="T75" fmla="*/ 36513 h 65"/>
              <a:gd name="T76" fmla="*/ 496888 w 326"/>
              <a:gd name="T77" fmla="*/ 31750 h 65"/>
              <a:gd name="T78" fmla="*/ 485775 w 326"/>
              <a:gd name="T79" fmla="*/ 26988 h 65"/>
              <a:gd name="T80" fmla="*/ 473075 w 326"/>
              <a:gd name="T81" fmla="*/ 22225 h 65"/>
              <a:gd name="T82" fmla="*/ 457200 w 326"/>
              <a:gd name="T83" fmla="*/ 19050 h 65"/>
              <a:gd name="T84" fmla="*/ 422275 w 326"/>
              <a:gd name="T85" fmla="*/ 11113 h 65"/>
              <a:gd name="T86" fmla="*/ 382587 w 326"/>
              <a:gd name="T87" fmla="*/ 4763 h 65"/>
              <a:gd name="T88" fmla="*/ 334962 w 326"/>
              <a:gd name="T89" fmla="*/ 1588 h 65"/>
              <a:gd name="T90" fmla="*/ 285750 w 326"/>
              <a:gd name="T91" fmla="*/ 0 h 65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326"/>
              <a:gd name="T139" fmla="*/ 0 h 65"/>
              <a:gd name="T140" fmla="*/ 326 w 326"/>
              <a:gd name="T141" fmla="*/ 65 h 65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326" h="65">
                <a:moveTo>
                  <a:pt x="162" y="0"/>
                </a:moveTo>
                <a:lnTo>
                  <a:pt x="146" y="0"/>
                </a:lnTo>
                <a:lnTo>
                  <a:pt x="130" y="0"/>
                </a:lnTo>
                <a:lnTo>
                  <a:pt x="115" y="1"/>
                </a:lnTo>
                <a:lnTo>
                  <a:pt x="99" y="2"/>
                </a:lnTo>
                <a:lnTo>
                  <a:pt x="85" y="3"/>
                </a:lnTo>
                <a:lnTo>
                  <a:pt x="71" y="6"/>
                </a:lnTo>
                <a:lnTo>
                  <a:pt x="60" y="7"/>
                </a:lnTo>
                <a:lnTo>
                  <a:pt x="48" y="9"/>
                </a:lnTo>
                <a:lnTo>
                  <a:pt x="38" y="12"/>
                </a:lnTo>
                <a:lnTo>
                  <a:pt x="32" y="13"/>
                </a:lnTo>
                <a:lnTo>
                  <a:pt x="28" y="14"/>
                </a:lnTo>
                <a:lnTo>
                  <a:pt x="24" y="15"/>
                </a:lnTo>
                <a:lnTo>
                  <a:pt x="20" y="17"/>
                </a:lnTo>
                <a:lnTo>
                  <a:pt x="15" y="19"/>
                </a:lnTo>
                <a:lnTo>
                  <a:pt x="13" y="20"/>
                </a:lnTo>
                <a:lnTo>
                  <a:pt x="10" y="21"/>
                </a:lnTo>
                <a:lnTo>
                  <a:pt x="7" y="23"/>
                </a:lnTo>
                <a:lnTo>
                  <a:pt x="5" y="24"/>
                </a:lnTo>
                <a:lnTo>
                  <a:pt x="4" y="26"/>
                </a:lnTo>
                <a:lnTo>
                  <a:pt x="1" y="28"/>
                </a:lnTo>
                <a:lnTo>
                  <a:pt x="0" y="29"/>
                </a:lnTo>
                <a:lnTo>
                  <a:pt x="0" y="31"/>
                </a:lnTo>
                <a:lnTo>
                  <a:pt x="0" y="33"/>
                </a:lnTo>
                <a:lnTo>
                  <a:pt x="0" y="35"/>
                </a:lnTo>
                <a:lnTo>
                  <a:pt x="0" y="36"/>
                </a:lnTo>
                <a:lnTo>
                  <a:pt x="1" y="37"/>
                </a:lnTo>
                <a:lnTo>
                  <a:pt x="4" y="40"/>
                </a:lnTo>
                <a:lnTo>
                  <a:pt x="5" y="41"/>
                </a:lnTo>
                <a:lnTo>
                  <a:pt x="7" y="43"/>
                </a:lnTo>
                <a:lnTo>
                  <a:pt x="10" y="44"/>
                </a:lnTo>
                <a:lnTo>
                  <a:pt x="13" y="46"/>
                </a:lnTo>
                <a:lnTo>
                  <a:pt x="15" y="47"/>
                </a:lnTo>
                <a:lnTo>
                  <a:pt x="20" y="49"/>
                </a:lnTo>
                <a:lnTo>
                  <a:pt x="24" y="50"/>
                </a:lnTo>
                <a:lnTo>
                  <a:pt x="28" y="51"/>
                </a:lnTo>
                <a:lnTo>
                  <a:pt x="32" y="53"/>
                </a:lnTo>
                <a:lnTo>
                  <a:pt x="38" y="54"/>
                </a:lnTo>
                <a:lnTo>
                  <a:pt x="48" y="56"/>
                </a:lnTo>
                <a:lnTo>
                  <a:pt x="60" y="58"/>
                </a:lnTo>
                <a:lnTo>
                  <a:pt x="71" y="61"/>
                </a:lnTo>
                <a:lnTo>
                  <a:pt x="85" y="62"/>
                </a:lnTo>
                <a:lnTo>
                  <a:pt x="99" y="63"/>
                </a:lnTo>
                <a:lnTo>
                  <a:pt x="115" y="64"/>
                </a:lnTo>
                <a:lnTo>
                  <a:pt x="130" y="65"/>
                </a:lnTo>
                <a:lnTo>
                  <a:pt x="146" y="65"/>
                </a:lnTo>
                <a:lnTo>
                  <a:pt x="162" y="65"/>
                </a:lnTo>
                <a:lnTo>
                  <a:pt x="180" y="65"/>
                </a:lnTo>
                <a:lnTo>
                  <a:pt x="195" y="65"/>
                </a:lnTo>
                <a:lnTo>
                  <a:pt x="211" y="64"/>
                </a:lnTo>
                <a:lnTo>
                  <a:pt x="227" y="63"/>
                </a:lnTo>
                <a:lnTo>
                  <a:pt x="241" y="62"/>
                </a:lnTo>
                <a:lnTo>
                  <a:pt x="253" y="61"/>
                </a:lnTo>
                <a:lnTo>
                  <a:pt x="266" y="58"/>
                </a:lnTo>
                <a:lnTo>
                  <a:pt x="278" y="56"/>
                </a:lnTo>
                <a:lnTo>
                  <a:pt x="288" y="54"/>
                </a:lnTo>
                <a:lnTo>
                  <a:pt x="293" y="53"/>
                </a:lnTo>
                <a:lnTo>
                  <a:pt x="298" y="51"/>
                </a:lnTo>
                <a:lnTo>
                  <a:pt x="302" y="50"/>
                </a:lnTo>
                <a:lnTo>
                  <a:pt x="306" y="49"/>
                </a:lnTo>
                <a:lnTo>
                  <a:pt x="309" y="47"/>
                </a:lnTo>
                <a:lnTo>
                  <a:pt x="313" y="46"/>
                </a:lnTo>
                <a:lnTo>
                  <a:pt x="315" y="44"/>
                </a:lnTo>
                <a:lnTo>
                  <a:pt x="319" y="43"/>
                </a:lnTo>
                <a:lnTo>
                  <a:pt x="321" y="41"/>
                </a:lnTo>
                <a:lnTo>
                  <a:pt x="322" y="40"/>
                </a:lnTo>
                <a:lnTo>
                  <a:pt x="324" y="37"/>
                </a:lnTo>
                <a:lnTo>
                  <a:pt x="325" y="36"/>
                </a:lnTo>
                <a:lnTo>
                  <a:pt x="326" y="35"/>
                </a:lnTo>
                <a:lnTo>
                  <a:pt x="326" y="33"/>
                </a:lnTo>
                <a:lnTo>
                  <a:pt x="326" y="31"/>
                </a:lnTo>
                <a:lnTo>
                  <a:pt x="325" y="29"/>
                </a:lnTo>
                <a:lnTo>
                  <a:pt x="324" y="28"/>
                </a:lnTo>
                <a:lnTo>
                  <a:pt x="322" y="26"/>
                </a:lnTo>
                <a:lnTo>
                  <a:pt x="321" y="24"/>
                </a:lnTo>
                <a:lnTo>
                  <a:pt x="319" y="23"/>
                </a:lnTo>
                <a:lnTo>
                  <a:pt x="315" y="21"/>
                </a:lnTo>
                <a:lnTo>
                  <a:pt x="313" y="20"/>
                </a:lnTo>
                <a:lnTo>
                  <a:pt x="309" y="19"/>
                </a:lnTo>
                <a:lnTo>
                  <a:pt x="306" y="17"/>
                </a:lnTo>
                <a:lnTo>
                  <a:pt x="302" y="15"/>
                </a:lnTo>
                <a:lnTo>
                  <a:pt x="298" y="14"/>
                </a:lnTo>
                <a:lnTo>
                  <a:pt x="293" y="13"/>
                </a:lnTo>
                <a:lnTo>
                  <a:pt x="288" y="12"/>
                </a:lnTo>
                <a:lnTo>
                  <a:pt x="278" y="9"/>
                </a:lnTo>
                <a:lnTo>
                  <a:pt x="266" y="7"/>
                </a:lnTo>
                <a:lnTo>
                  <a:pt x="253" y="6"/>
                </a:lnTo>
                <a:lnTo>
                  <a:pt x="241" y="3"/>
                </a:lnTo>
                <a:lnTo>
                  <a:pt x="227" y="2"/>
                </a:lnTo>
                <a:lnTo>
                  <a:pt x="211" y="1"/>
                </a:lnTo>
                <a:lnTo>
                  <a:pt x="195" y="0"/>
                </a:lnTo>
                <a:lnTo>
                  <a:pt x="180" y="0"/>
                </a:lnTo>
                <a:lnTo>
                  <a:pt x="162" y="0"/>
                </a:lnTo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69" name="Line 57"/>
          <p:cNvSpPr>
            <a:spLocks noChangeShapeType="1"/>
          </p:cNvSpPr>
          <p:nvPr/>
        </p:nvSpPr>
        <p:spPr bwMode="auto">
          <a:xfrm>
            <a:off x="2141538" y="3433781"/>
            <a:ext cx="1587" cy="650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70" name="Line 58"/>
          <p:cNvSpPr>
            <a:spLocks noChangeShapeType="1"/>
          </p:cNvSpPr>
          <p:nvPr/>
        </p:nvSpPr>
        <p:spPr bwMode="auto">
          <a:xfrm>
            <a:off x="2659063" y="3433781"/>
            <a:ext cx="1587" cy="650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71" name="Rectangle 59"/>
          <p:cNvSpPr>
            <a:spLocks noChangeArrowheads="1"/>
          </p:cNvSpPr>
          <p:nvPr/>
        </p:nvSpPr>
        <p:spPr bwMode="auto">
          <a:xfrm>
            <a:off x="2141538" y="3433781"/>
            <a:ext cx="511175" cy="63500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72" name="Rectangle 60"/>
          <p:cNvSpPr>
            <a:spLocks noChangeArrowheads="1"/>
          </p:cNvSpPr>
          <p:nvPr/>
        </p:nvSpPr>
        <p:spPr bwMode="auto">
          <a:xfrm>
            <a:off x="2433638" y="3460769"/>
            <a:ext cx="4127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141373" name="Freeform 61"/>
          <p:cNvSpPr>
            <a:spLocks/>
          </p:cNvSpPr>
          <p:nvPr/>
        </p:nvSpPr>
        <p:spPr bwMode="auto">
          <a:xfrm>
            <a:off x="2136775" y="3357581"/>
            <a:ext cx="515938" cy="122238"/>
          </a:xfrm>
          <a:custGeom>
            <a:avLst/>
            <a:gdLst>
              <a:gd name="T0" fmla="*/ 233363 w 325"/>
              <a:gd name="T1" fmla="*/ 0 h 77"/>
              <a:gd name="T2" fmla="*/ 180975 w 325"/>
              <a:gd name="T3" fmla="*/ 1588 h 77"/>
              <a:gd name="T4" fmla="*/ 134938 w 325"/>
              <a:gd name="T5" fmla="*/ 7938 h 77"/>
              <a:gd name="T6" fmla="*/ 93663 w 325"/>
              <a:gd name="T7" fmla="*/ 15875 h 77"/>
              <a:gd name="T8" fmla="*/ 58738 w 325"/>
              <a:gd name="T9" fmla="*/ 22225 h 77"/>
              <a:gd name="T10" fmla="*/ 44450 w 325"/>
              <a:gd name="T11" fmla="*/ 28575 h 77"/>
              <a:gd name="T12" fmla="*/ 31750 w 325"/>
              <a:gd name="T13" fmla="*/ 31750 h 77"/>
              <a:gd name="T14" fmla="*/ 20638 w 325"/>
              <a:gd name="T15" fmla="*/ 38100 h 77"/>
              <a:gd name="T16" fmla="*/ 12700 w 325"/>
              <a:gd name="T17" fmla="*/ 42863 h 77"/>
              <a:gd name="T18" fmla="*/ 4763 w 325"/>
              <a:gd name="T19" fmla="*/ 49213 h 77"/>
              <a:gd name="T20" fmla="*/ 1588 w 325"/>
              <a:gd name="T21" fmla="*/ 55563 h 77"/>
              <a:gd name="T22" fmla="*/ 0 w 325"/>
              <a:gd name="T23" fmla="*/ 61913 h 77"/>
              <a:gd name="T24" fmla="*/ 1588 w 325"/>
              <a:gd name="T25" fmla="*/ 66675 h 77"/>
              <a:gd name="T26" fmla="*/ 4763 w 325"/>
              <a:gd name="T27" fmla="*/ 74613 h 77"/>
              <a:gd name="T28" fmla="*/ 12700 w 325"/>
              <a:gd name="T29" fmla="*/ 79375 h 77"/>
              <a:gd name="T30" fmla="*/ 20638 w 325"/>
              <a:gd name="T31" fmla="*/ 85725 h 77"/>
              <a:gd name="T32" fmla="*/ 31750 w 325"/>
              <a:gd name="T33" fmla="*/ 90488 h 77"/>
              <a:gd name="T34" fmla="*/ 44450 w 325"/>
              <a:gd name="T35" fmla="*/ 96838 h 77"/>
              <a:gd name="T36" fmla="*/ 58738 w 325"/>
              <a:gd name="T37" fmla="*/ 100013 h 77"/>
              <a:gd name="T38" fmla="*/ 93663 w 325"/>
              <a:gd name="T39" fmla="*/ 109538 h 77"/>
              <a:gd name="T40" fmla="*/ 134938 w 325"/>
              <a:gd name="T41" fmla="*/ 115888 h 77"/>
              <a:gd name="T42" fmla="*/ 180975 w 325"/>
              <a:gd name="T43" fmla="*/ 120650 h 77"/>
              <a:gd name="T44" fmla="*/ 231775 w 325"/>
              <a:gd name="T45" fmla="*/ 122238 h 77"/>
              <a:gd name="T46" fmla="*/ 284163 w 325"/>
              <a:gd name="T47" fmla="*/ 122238 h 77"/>
              <a:gd name="T48" fmla="*/ 334963 w 325"/>
              <a:gd name="T49" fmla="*/ 120650 h 77"/>
              <a:gd name="T50" fmla="*/ 381000 w 325"/>
              <a:gd name="T51" fmla="*/ 115888 h 77"/>
              <a:gd name="T52" fmla="*/ 423863 w 325"/>
              <a:gd name="T53" fmla="*/ 109538 h 77"/>
              <a:gd name="T54" fmla="*/ 458788 w 325"/>
              <a:gd name="T55" fmla="*/ 100013 h 77"/>
              <a:gd name="T56" fmla="*/ 473075 w 325"/>
              <a:gd name="T57" fmla="*/ 96838 h 77"/>
              <a:gd name="T58" fmla="*/ 487363 w 325"/>
              <a:gd name="T59" fmla="*/ 90488 h 77"/>
              <a:gd name="T60" fmla="*/ 495300 w 325"/>
              <a:gd name="T61" fmla="*/ 85725 h 77"/>
              <a:gd name="T62" fmla="*/ 504825 w 325"/>
              <a:gd name="T63" fmla="*/ 79375 h 77"/>
              <a:gd name="T64" fmla="*/ 512763 w 325"/>
              <a:gd name="T65" fmla="*/ 74613 h 77"/>
              <a:gd name="T66" fmla="*/ 515938 w 325"/>
              <a:gd name="T67" fmla="*/ 66675 h 77"/>
              <a:gd name="T68" fmla="*/ 515938 w 325"/>
              <a:gd name="T69" fmla="*/ 61913 h 77"/>
              <a:gd name="T70" fmla="*/ 515938 w 325"/>
              <a:gd name="T71" fmla="*/ 55563 h 77"/>
              <a:gd name="T72" fmla="*/ 512763 w 325"/>
              <a:gd name="T73" fmla="*/ 49213 h 77"/>
              <a:gd name="T74" fmla="*/ 504825 w 325"/>
              <a:gd name="T75" fmla="*/ 42863 h 77"/>
              <a:gd name="T76" fmla="*/ 495300 w 325"/>
              <a:gd name="T77" fmla="*/ 38100 h 77"/>
              <a:gd name="T78" fmla="*/ 487363 w 325"/>
              <a:gd name="T79" fmla="*/ 31750 h 77"/>
              <a:gd name="T80" fmla="*/ 473075 w 325"/>
              <a:gd name="T81" fmla="*/ 28575 h 77"/>
              <a:gd name="T82" fmla="*/ 458788 w 325"/>
              <a:gd name="T83" fmla="*/ 22225 h 77"/>
              <a:gd name="T84" fmla="*/ 423863 w 325"/>
              <a:gd name="T85" fmla="*/ 15875 h 77"/>
              <a:gd name="T86" fmla="*/ 381000 w 325"/>
              <a:gd name="T87" fmla="*/ 7938 h 77"/>
              <a:gd name="T88" fmla="*/ 334963 w 325"/>
              <a:gd name="T89" fmla="*/ 1588 h 77"/>
              <a:gd name="T90" fmla="*/ 284163 w 325"/>
              <a:gd name="T91" fmla="*/ 0 h 7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325"/>
              <a:gd name="T139" fmla="*/ 0 h 77"/>
              <a:gd name="T140" fmla="*/ 325 w 325"/>
              <a:gd name="T141" fmla="*/ 77 h 77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325" h="77">
                <a:moveTo>
                  <a:pt x="163" y="0"/>
                </a:moveTo>
                <a:lnTo>
                  <a:pt x="147" y="0"/>
                </a:lnTo>
                <a:lnTo>
                  <a:pt x="130" y="1"/>
                </a:lnTo>
                <a:lnTo>
                  <a:pt x="114" y="1"/>
                </a:lnTo>
                <a:lnTo>
                  <a:pt x="99" y="4"/>
                </a:lnTo>
                <a:lnTo>
                  <a:pt x="85" y="5"/>
                </a:lnTo>
                <a:lnTo>
                  <a:pt x="72" y="7"/>
                </a:lnTo>
                <a:lnTo>
                  <a:pt x="59" y="10"/>
                </a:lnTo>
                <a:lnTo>
                  <a:pt x="48" y="12"/>
                </a:lnTo>
                <a:lnTo>
                  <a:pt x="37" y="14"/>
                </a:lnTo>
                <a:lnTo>
                  <a:pt x="32" y="15"/>
                </a:lnTo>
                <a:lnTo>
                  <a:pt x="28" y="18"/>
                </a:lnTo>
                <a:lnTo>
                  <a:pt x="23" y="19"/>
                </a:lnTo>
                <a:lnTo>
                  <a:pt x="20" y="20"/>
                </a:lnTo>
                <a:lnTo>
                  <a:pt x="16" y="22"/>
                </a:lnTo>
                <a:lnTo>
                  <a:pt x="13" y="24"/>
                </a:lnTo>
                <a:lnTo>
                  <a:pt x="10" y="26"/>
                </a:lnTo>
                <a:lnTo>
                  <a:pt x="8" y="27"/>
                </a:lnTo>
                <a:lnTo>
                  <a:pt x="6" y="29"/>
                </a:lnTo>
                <a:lnTo>
                  <a:pt x="3" y="31"/>
                </a:lnTo>
                <a:lnTo>
                  <a:pt x="2" y="33"/>
                </a:lnTo>
                <a:lnTo>
                  <a:pt x="1" y="35"/>
                </a:lnTo>
                <a:lnTo>
                  <a:pt x="0" y="36"/>
                </a:lnTo>
                <a:lnTo>
                  <a:pt x="0" y="39"/>
                </a:lnTo>
                <a:lnTo>
                  <a:pt x="0" y="41"/>
                </a:lnTo>
                <a:lnTo>
                  <a:pt x="1" y="42"/>
                </a:lnTo>
                <a:lnTo>
                  <a:pt x="2" y="45"/>
                </a:lnTo>
                <a:lnTo>
                  <a:pt x="3" y="47"/>
                </a:lnTo>
                <a:lnTo>
                  <a:pt x="6" y="48"/>
                </a:lnTo>
                <a:lnTo>
                  <a:pt x="8" y="50"/>
                </a:lnTo>
                <a:lnTo>
                  <a:pt x="10" y="52"/>
                </a:lnTo>
                <a:lnTo>
                  <a:pt x="13" y="54"/>
                </a:lnTo>
                <a:lnTo>
                  <a:pt x="16" y="55"/>
                </a:lnTo>
                <a:lnTo>
                  <a:pt x="20" y="57"/>
                </a:lnTo>
                <a:lnTo>
                  <a:pt x="23" y="59"/>
                </a:lnTo>
                <a:lnTo>
                  <a:pt x="28" y="61"/>
                </a:lnTo>
                <a:lnTo>
                  <a:pt x="32" y="62"/>
                </a:lnTo>
                <a:lnTo>
                  <a:pt x="37" y="63"/>
                </a:lnTo>
                <a:lnTo>
                  <a:pt x="48" y="67"/>
                </a:lnTo>
                <a:lnTo>
                  <a:pt x="59" y="69"/>
                </a:lnTo>
                <a:lnTo>
                  <a:pt x="72" y="71"/>
                </a:lnTo>
                <a:lnTo>
                  <a:pt x="85" y="73"/>
                </a:lnTo>
                <a:lnTo>
                  <a:pt x="99" y="75"/>
                </a:lnTo>
                <a:lnTo>
                  <a:pt x="114" y="76"/>
                </a:lnTo>
                <a:lnTo>
                  <a:pt x="130" y="77"/>
                </a:lnTo>
                <a:lnTo>
                  <a:pt x="146" y="77"/>
                </a:lnTo>
                <a:lnTo>
                  <a:pt x="163" y="77"/>
                </a:lnTo>
                <a:lnTo>
                  <a:pt x="179" y="77"/>
                </a:lnTo>
                <a:lnTo>
                  <a:pt x="196" y="77"/>
                </a:lnTo>
                <a:lnTo>
                  <a:pt x="211" y="76"/>
                </a:lnTo>
                <a:lnTo>
                  <a:pt x="226" y="75"/>
                </a:lnTo>
                <a:lnTo>
                  <a:pt x="240" y="73"/>
                </a:lnTo>
                <a:lnTo>
                  <a:pt x="254" y="71"/>
                </a:lnTo>
                <a:lnTo>
                  <a:pt x="267" y="69"/>
                </a:lnTo>
                <a:lnTo>
                  <a:pt x="279" y="67"/>
                </a:lnTo>
                <a:lnTo>
                  <a:pt x="289" y="63"/>
                </a:lnTo>
                <a:lnTo>
                  <a:pt x="294" y="62"/>
                </a:lnTo>
                <a:lnTo>
                  <a:pt x="298" y="61"/>
                </a:lnTo>
                <a:lnTo>
                  <a:pt x="302" y="59"/>
                </a:lnTo>
                <a:lnTo>
                  <a:pt x="307" y="57"/>
                </a:lnTo>
                <a:lnTo>
                  <a:pt x="310" y="55"/>
                </a:lnTo>
                <a:lnTo>
                  <a:pt x="312" y="54"/>
                </a:lnTo>
                <a:lnTo>
                  <a:pt x="316" y="52"/>
                </a:lnTo>
                <a:lnTo>
                  <a:pt x="318" y="50"/>
                </a:lnTo>
                <a:lnTo>
                  <a:pt x="321" y="48"/>
                </a:lnTo>
                <a:lnTo>
                  <a:pt x="323" y="47"/>
                </a:lnTo>
                <a:lnTo>
                  <a:pt x="324" y="45"/>
                </a:lnTo>
                <a:lnTo>
                  <a:pt x="325" y="42"/>
                </a:lnTo>
                <a:lnTo>
                  <a:pt x="325" y="41"/>
                </a:lnTo>
                <a:lnTo>
                  <a:pt x="325" y="39"/>
                </a:lnTo>
                <a:lnTo>
                  <a:pt x="325" y="36"/>
                </a:lnTo>
                <a:lnTo>
                  <a:pt x="325" y="35"/>
                </a:lnTo>
                <a:lnTo>
                  <a:pt x="324" y="33"/>
                </a:lnTo>
                <a:lnTo>
                  <a:pt x="323" y="31"/>
                </a:lnTo>
                <a:lnTo>
                  <a:pt x="321" y="29"/>
                </a:lnTo>
                <a:lnTo>
                  <a:pt x="318" y="27"/>
                </a:lnTo>
                <a:lnTo>
                  <a:pt x="316" y="26"/>
                </a:lnTo>
                <a:lnTo>
                  <a:pt x="312" y="24"/>
                </a:lnTo>
                <a:lnTo>
                  <a:pt x="310" y="22"/>
                </a:lnTo>
                <a:lnTo>
                  <a:pt x="307" y="20"/>
                </a:lnTo>
                <a:lnTo>
                  <a:pt x="302" y="19"/>
                </a:lnTo>
                <a:lnTo>
                  <a:pt x="298" y="18"/>
                </a:lnTo>
                <a:lnTo>
                  <a:pt x="294" y="15"/>
                </a:lnTo>
                <a:lnTo>
                  <a:pt x="289" y="14"/>
                </a:lnTo>
                <a:lnTo>
                  <a:pt x="279" y="12"/>
                </a:lnTo>
                <a:lnTo>
                  <a:pt x="267" y="10"/>
                </a:lnTo>
                <a:lnTo>
                  <a:pt x="254" y="7"/>
                </a:lnTo>
                <a:lnTo>
                  <a:pt x="240" y="5"/>
                </a:lnTo>
                <a:lnTo>
                  <a:pt x="226" y="4"/>
                </a:lnTo>
                <a:lnTo>
                  <a:pt x="211" y="1"/>
                </a:lnTo>
                <a:lnTo>
                  <a:pt x="196" y="1"/>
                </a:lnTo>
                <a:lnTo>
                  <a:pt x="179" y="0"/>
                </a:lnTo>
                <a:lnTo>
                  <a:pt x="163" y="0"/>
                </a:lnTo>
                <a:close/>
              </a:path>
            </a:pathLst>
          </a:custGeom>
          <a:solidFill>
            <a:srgbClr val="CCCC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74" name="Freeform 62"/>
          <p:cNvSpPr>
            <a:spLocks/>
          </p:cNvSpPr>
          <p:nvPr/>
        </p:nvSpPr>
        <p:spPr bwMode="auto">
          <a:xfrm>
            <a:off x="2136775" y="3357581"/>
            <a:ext cx="515938" cy="122238"/>
          </a:xfrm>
          <a:custGeom>
            <a:avLst/>
            <a:gdLst>
              <a:gd name="T0" fmla="*/ 233363 w 325"/>
              <a:gd name="T1" fmla="*/ 0 h 77"/>
              <a:gd name="T2" fmla="*/ 180975 w 325"/>
              <a:gd name="T3" fmla="*/ 1588 h 77"/>
              <a:gd name="T4" fmla="*/ 134938 w 325"/>
              <a:gd name="T5" fmla="*/ 7938 h 77"/>
              <a:gd name="T6" fmla="*/ 93663 w 325"/>
              <a:gd name="T7" fmla="*/ 15875 h 77"/>
              <a:gd name="T8" fmla="*/ 58738 w 325"/>
              <a:gd name="T9" fmla="*/ 22225 h 77"/>
              <a:gd name="T10" fmla="*/ 44450 w 325"/>
              <a:gd name="T11" fmla="*/ 28575 h 77"/>
              <a:gd name="T12" fmla="*/ 31750 w 325"/>
              <a:gd name="T13" fmla="*/ 31750 h 77"/>
              <a:gd name="T14" fmla="*/ 20638 w 325"/>
              <a:gd name="T15" fmla="*/ 38100 h 77"/>
              <a:gd name="T16" fmla="*/ 12700 w 325"/>
              <a:gd name="T17" fmla="*/ 42863 h 77"/>
              <a:gd name="T18" fmla="*/ 4763 w 325"/>
              <a:gd name="T19" fmla="*/ 49213 h 77"/>
              <a:gd name="T20" fmla="*/ 1588 w 325"/>
              <a:gd name="T21" fmla="*/ 55563 h 77"/>
              <a:gd name="T22" fmla="*/ 0 w 325"/>
              <a:gd name="T23" fmla="*/ 61913 h 77"/>
              <a:gd name="T24" fmla="*/ 1588 w 325"/>
              <a:gd name="T25" fmla="*/ 66675 h 77"/>
              <a:gd name="T26" fmla="*/ 4763 w 325"/>
              <a:gd name="T27" fmla="*/ 74613 h 77"/>
              <a:gd name="T28" fmla="*/ 12700 w 325"/>
              <a:gd name="T29" fmla="*/ 79375 h 77"/>
              <a:gd name="T30" fmla="*/ 20638 w 325"/>
              <a:gd name="T31" fmla="*/ 85725 h 77"/>
              <a:gd name="T32" fmla="*/ 31750 w 325"/>
              <a:gd name="T33" fmla="*/ 90488 h 77"/>
              <a:gd name="T34" fmla="*/ 44450 w 325"/>
              <a:gd name="T35" fmla="*/ 96838 h 77"/>
              <a:gd name="T36" fmla="*/ 58738 w 325"/>
              <a:gd name="T37" fmla="*/ 100013 h 77"/>
              <a:gd name="T38" fmla="*/ 93663 w 325"/>
              <a:gd name="T39" fmla="*/ 109538 h 77"/>
              <a:gd name="T40" fmla="*/ 134938 w 325"/>
              <a:gd name="T41" fmla="*/ 115888 h 77"/>
              <a:gd name="T42" fmla="*/ 180975 w 325"/>
              <a:gd name="T43" fmla="*/ 120650 h 77"/>
              <a:gd name="T44" fmla="*/ 231775 w 325"/>
              <a:gd name="T45" fmla="*/ 122238 h 77"/>
              <a:gd name="T46" fmla="*/ 284163 w 325"/>
              <a:gd name="T47" fmla="*/ 122238 h 77"/>
              <a:gd name="T48" fmla="*/ 334963 w 325"/>
              <a:gd name="T49" fmla="*/ 120650 h 77"/>
              <a:gd name="T50" fmla="*/ 381000 w 325"/>
              <a:gd name="T51" fmla="*/ 115888 h 77"/>
              <a:gd name="T52" fmla="*/ 423863 w 325"/>
              <a:gd name="T53" fmla="*/ 109538 h 77"/>
              <a:gd name="T54" fmla="*/ 458788 w 325"/>
              <a:gd name="T55" fmla="*/ 100013 h 77"/>
              <a:gd name="T56" fmla="*/ 473075 w 325"/>
              <a:gd name="T57" fmla="*/ 96838 h 77"/>
              <a:gd name="T58" fmla="*/ 487363 w 325"/>
              <a:gd name="T59" fmla="*/ 90488 h 77"/>
              <a:gd name="T60" fmla="*/ 495300 w 325"/>
              <a:gd name="T61" fmla="*/ 85725 h 77"/>
              <a:gd name="T62" fmla="*/ 504825 w 325"/>
              <a:gd name="T63" fmla="*/ 79375 h 77"/>
              <a:gd name="T64" fmla="*/ 512763 w 325"/>
              <a:gd name="T65" fmla="*/ 74613 h 77"/>
              <a:gd name="T66" fmla="*/ 515938 w 325"/>
              <a:gd name="T67" fmla="*/ 66675 h 77"/>
              <a:gd name="T68" fmla="*/ 515938 w 325"/>
              <a:gd name="T69" fmla="*/ 61913 h 77"/>
              <a:gd name="T70" fmla="*/ 515938 w 325"/>
              <a:gd name="T71" fmla="*/ 55563 h 77"/>
              <a:gd name="T72" fmla="*/ 512763 w 325"/>
              <a:gd name="T73" fmla="*/ 49213 h 77"/>
              <a:gd name="T74" fmla="*/ 504825 w 325"/>
              <a:gd name="T75" fmla="*/ 42863 h 77"/>
              <a:gd name="T76" fmla="*/ 495300 w 325"/>
              <a:gd name="T77" fmla="*/ 38100 h 77"/>
              <a:gd name="T78" fmla="*/ 487363 w 325"/>
              <a:gd name="T79" fmla="*/ 31750 h 77"/>
              <a:gd name="T80" fmla="*/ 473075 w 325"/>
              <a:gd name="T81" fmla="*/ 28575 h 77"/>
              <a:gd name="T82" fmla="*/ 458788 w 325"/>
              <a:gd name="T83" fmla="*/ 22225 h 77"/>
              <a:gd name="T84" fmla="*/ 423863 w 325"/>
              <a:gd name="T85" fmla="*/ 15875 h 77"/>
              <a:gd name="T86" fmla="*/ 381000 w 325"/>
              <a:gd name="T87" fmla="*/ 7938 h 77"/>
              <a:gd name="T88" fmla="*/ 334963 w 325"/>
              <a:gd name="T89" fmla="*/ 1588 h 77"/>
              <a:gd name="T90" fmla="*/ 284163 w 325"/>
              <a:gd name="T91" fmla="*/ 0 h 7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325"/>
              <a:gd name="T139" fmla="*/ 0 h 77"/>
              <a:gd name="T140" fmla="*/ 325 w 325"/>
              <a:gd name="T141" fmla="*/ 77 h 77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325" h="77">
                <a:moveTo>
                  <a:pt x="163" y="0"/>
                </a:moveTo>
                <a:lnTo>
                  <a:pt x="147" y="0"/>
                </a:lnTo>
                <a:lnTo>
                  <a:pt x="130" y="1"/>
                </a:lnTo>
                <a:lnTo>
                  <a:pt x="114" y="1"/>
                </a:lnTo>
                <a:lnTo>
                  <a:pt x="99" y="4"/>
                </a:lnTo>
                <a:lnTo>
                  <a:pt x="85" y="5"/>
                </a:lnTo>
                <a:lnTo>
                  <a:pt x="72" y="7"/>
                </a:lnTo>
                <a:lnTo>
                  <a:pt x="59" y="10"/>
                </a:lnTo>
                <a:lnTo>
                  <a:pt x="48" y="12"/>
                </a:lnTo>
                <a:lnTo>
                  <a:pt x="37" y="14"/>
                </a:lnTo>
                <a:lnTo>
                  <a:pt x="32" y="15"/>
                </a:lnTo>
                <a:lnTo>
                  <a:pt x="28" y="18"/>
                </a:lnTo>
                <a:lnTo>
                  <a:pt x="23" y="19"/>
                </a:lnTo>
                <a:lnTo>
                  <a:pt x="20" y="20"/>
                </a:lnTo>
                <a:lnTo>
                  <a:pt x="16" y="22"/>
                </a:lnTo>
                <a:lnTo>
                  <a:pt x="13" y="24"/>
                </a:lnTo>
                <a:lnTo>
                  <a:pt x="10" y="26"/>
                </a:lnTo>
                <a:lnTo>
                  <a:pt x="8" y="27"/>
                </a:lnTo>
                <a:lnTo>
                  <a:pt x="6" y="29"/>
                </a:lnTo>
                <a:lnTo>
                  <a:pt x="3" y="31"/>
                </a:lnTo>
                <a:lnTo>
                  <a:pt x="2" y="33"/>
                </a:lnTo>
                <a:lnTo>
                  <a:pt x="1" y="35"/>
                </a:lnTo>
                <a:lnTo>
                  <a:pt x="0" y="36"/>
                </a:lnTo>
                <a:lnTo>
                  <a:pt x="0" y="39"/>
                </a:lnTo>
                <a:lnTo>
                  <a:pt x="0" y="41"/>
                </a:lnTo>
                <a:lnTo>
                  <a:pt x="1" y="42"/>
                </a:lnTo>
                <a:lnTo>
                  <a:pt x="2" y="45"/>
                </a:lnTo>
                <a:lnTo>
                  <a:pt x="3" y="47"/>
                </a:lnTo>
                <a:lnTo>
                  <a:pt x="6" y="48"/>
                </a:lnTo>
                <a:lnTo>
                  <a:pt x="8" y="50"/>
                </a:lnTo>
                <a:lnTo>
                  <a:pt x="10" y="52"/>
                </a:lnTo>
                <a:lnTo>
                  <a:pt x="13" y="54"/>
                </a:lnTo>
                <a:lnTo>
                  <a:pt x="16" y="55"/>
                </a:lnTo>
                <a:lnTo>
                  <a:pt x="20" y="57"/>
                </a:lnTo>
                <a:lnTo>
                  <a:pt x="23" y="59"/>
                </a:lnTo>
                <a:lnTo>
                  <a:pt x="28" y="61"/>
                </a:lnTo>
                <a:lnTo>
                  <a:pt x="32" y="62"/>
                </a:lnTo>
                <a:lnTo>
                  <a:pt x="37" y="63"/>
                </a:lnTo>
                <a:lnTo>
                  <a:pt x="48" y="67"/>
                </a:lnTo>
                <a:lnTo>
                  <a:pt x="59" y="69"/>
                </a:lnTo>
                <a:lnTo>
                  <a:pt x="72" y="71"/>
                </a:lnTo>
                <a:lnTo>
                  <a:pt x="85" y="73"/>
                </a:lnTo>
                <a:lnTo>
                  <a:pt x="99" y="75"/>
                </a:lnTo>
                <a:lnTo>
                  <a:pt x="114" y="76"/>
                </a:lnTo>
                <a:lnTo>
                  <a:pt x="130" y="77"/>
                </a:lnTo>
                <a:lnTo>
                  <a:pt x="146" y="77"/>
                </a:lnTo>
                <a:lnTo>
                  <a:pt x="163" y="77"/>
                </a:lnTo>
                <a:lnTo>
                  <a:pt x="179" y="77"/>
                </a:lnTo>
                <a:lnTo>
                  <a:pt x="196" y="77"/>
                </a:lnTo>
                <a:lnTo>
                  <a:pt x="211" y="76"/>
                </a:lnTo>
                <a:lnTo>
                  <a:pt x="226" y="75"/>
                </a:lnTo>
                <a:lnTo>
                  <a:pt x="240" y="73"/>
                </a:lnTo>
                <a:lnTo>
                  <a:pt x="254" y="71"/>
                </a:lnTo>
                <a:lnTo>
                  <a:pt x="267" y="69"/>
                </a:lnTo>
                <a:lnTo>
                  <a:pt x="279" y="67"/>
                </a:lnTo>
                <a:lnTo>
                  <a:pt x="289" y="63"/>
                </a:lnTo>
                <a:lnTo>
                  <a:pt x="294" y="62"/>
                </a:lnTo>
                <a:lnTo>
                  <a:pt x="298" y="61"/>
                </a:lnTo>
                <a:lnTo>
                  <a:pt x="302" y="59"/>
                </a:lnTo>
                <a:lnTo>
                  <a:pt x="307" y="57"/>
                </a:lnTo>
                <a:lnTo>
                  <a:pt x="310" y="55"/>
                </a:lnTo>
                <a:lnTo>
                  <a:pt x="312" y="54"/>
                </a:lnTo>
                <a:lnTo>
                  <a:pt x="316" y="52"/>
                </a:lnTo>
                <a:lnTo>
                  <a:pt x="318" y="50"/>
                </a:lnTo>
                <a:lnTo>
                  <a:pt x="321" y="48"/>
                </a:lnTo>
                <a:lnTo>
                  <a:pt x="323" y="47"/>
                </a:lnTo>
                <a:lnTo>
                  <a:pt x="324" y="45"/>
                </a:lnTo>
                <a:lnTo>
                  <a:pt x="325" y="42"/>
                </a:lnTo>
                <a:lnTo>
                  <a:pt x="325" y="41"/>
                </a:lnTo>
                <a:lnTo>
                  <a:pt x="325" y="39"/>
                </a:lnTo>
                <a:lnTo>
                  <a:pt x="325" y="36"/>
                </a:lnTo>
                <a:lnTo>
                  <a:pt x="325" y="35"/>
                </a:lnTo>
                <a:lnTo>
                  <a:pt x="324" y="33"/>
                </a:lnTo>
                <a:lnTo>
                  <a:pt x="323" y="31"/>
                </a:lnTo>
                <a:lnTo>
                  <a:pt x="321" y="29"/>
                </a:lnTo>
                <a:lnTo>
                  <a:pt x="318" y="27"/>
                </a:lnTo>
                <a:lnTo>
                  <a:pt x="316" y="26"/>
                </a:lnTo>
                <a:lnTo>
                  <a:pt x="312" y="24"/>
                </a:lnTo>
                <a:lnTo>
                  <a:pt x="310" y="22"/>
                </a:lnTo>
                <a:lnTo>
                  <a:pt x="307" y="20"/>
                </a:lnTo>
                <a:lnTo>
                  <a:pt x="302" y="19"/>
                </a:lnTo>
                <a:lnTo>
                  <a:pt x="298" y="18"/>
                </a:lnTo>
                <a:lnTo>
                  <a:pt x="294" y="15"/>
                </a:lnTo>
                <a:lnTo>
                  <a:pt x="289" y="14"/>
                </a:lnTo>
                <a:lnTo>
                  <a:pt x="279" y="12"/>
                </a:lnTo>
                <a:lnTo>
                  <a:pt x="267" y="10"/>
                </a:lnTo>
                <a:lnTo>
                  <a:pt x="254" y="7"/>
                </a:lnTo>
                <a:lnTo>
                  <a:pt x="240" y="5"/>
                </a:lnTo>
                <a:lnTo>
                  <a:pt x="226" y="4"/>
                </a:lnTo>
                <a:lnTo>
                  <a:pt x="211" y="1"/>
                </a:lnTo>
                <a:lnTo>
                  <a:pt x="196" y="1"/>
                </a:lnTo>
                <a:lnTo>
                  <a:pt x="179" y="0"/>
                </a:lnTo>
                <a:lnTo>
                  <a:pt x="163" y="0"/>
                </a:lnTo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75" name="Line 63"/>
          <p:cNvSpPr>
            <a:spLocks noChangeShapeType="1"/>
          </p:cNvSpPr>
          <p:nvPr/>
        </p:nvSpPr>
        <p:spPr bwMode="auto">
          <a:xfrm>
            <a:off x="2260600" y="3386156"/>
            <a:ext cx="92075" cy="1588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76" name="Line 64"/>
          <p:cNvSpPr>
            <a:spLocks noChangeShapeType="1"/>
          </p:cNvSpPr>
          <p:nvPr/>
        </p:nvSpPr>
        <p:spPr bwMode="auto">
          <a:xfrm>
            <a:off x="2436813" y="3456006"/>
            <a:ext cx="80962" cy="1588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77" name="Line 65"/>
          <p:cNvSpPr>
            <a:spLocks noChangeShapeType="1"/>
          </p:cNvSpPr>
          <p:nvPr/>
        </p:nvSpPr>
        <p:spPr bwMode="auto">
          <a:xfrm>
            <a:off x="2346325" y="3386156"/>
            <a:ext cx="93663" cy="69850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78" name="Line 66"/>
          <p:cNvSpPr>
            <a:spLocks noChangeShapeType="1"/>
          </p:cNvSpPr>
          <p:nvPr/>
        </p:nvSpPr>
        <p:spPr bwMode="auto">
          <a:xfrm>
            <a:off x="2260600" y="3454419"/>
            <a:ext cx="92075" cy="1587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79" name="Line 67"/>
          <p:cNvSpPr>
            <a:spLocks noChangeShapeType="1"/>
          </p:cNvSpPr>
          <p:nvPr/>
        </p:nvSpPr>
        <p:spPr bwMode="auto">
          <a:xfrm>
            <a:off x="2436813" y="3384569"/>
            <a:ext cx="80962" cy="1587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80" name="Line 68"/>
          <p:cNvSpPr>
            <a:spLocks noChangeShapeType="1"/>
          </p:cNvSpPr>
          <p:nvPr/>
        </p:nvSpPr>
        <p:spPr bwMode="auto">
          <a:xfrm flipV="1">
            <a:off x="2346325" y="3384569"/>
            <a:ext cx="93663" cy="69850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81" name="Line 69"/>
          <p:cNvSpPr>
            <a:spLocks noChangeShapeType="1"/>
          </p:cNvSpPr>
          <p:nvPr/>
        </p:nvSpPr>
        <p:spPr bwMode="auto">
          <a:xfrm>
            <a:off x="3267075" y="3600469"/>
            <a:ext cx="1588" cy="7620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82" name="Line 70"/>
          <p:cNvSpPr>
            <a:spLocks noChangeShapeType="1"/>
          </p:cNvSpPr>
          <p:nvPr/>
        </p:nvSpPr>
        <p:spPr bwMode="auto">
          <a:xfrm>
            <a:off x="3906838" y="3600469"/>
            <a:ext cx="1587" cy="7620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83" name="Rectangle 71"/>
          <p:cNvSpPr>
            <a:spLocks noChangeArrowheads="1"/>
          </p:cNvSpPr>
          <p:nvPr/>
        </p:nvSpPr>
        <p:spPr bwMode="auto">
          <a:xfrm>
            <a:off x="3619500" y="3629044"/>
            <a:ext cx="4127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141384" name="Line 72"/>
          <p:cNvSpPr>
            <a:spLocks noChangeShapeType="1"/>
          </p:cNvSpPr>
          <p:nvPr/>
        </p:nvSpPr>
        <p:spPr bwMode="auto">
          <a:xfrm>
            <a:off x="1952625" y="2981344"/>
            <a:ext cx="1588" cy="868362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85" name="Line 73"/>
          <p:cNvSpPr>
            <a:spLocks noChangeShapeType="1"/>
          </p:cNvSpPr>
          <p:nvPr/>
        </p:nvSpPr>
        <p:spPr bwMode="auto">
          <a:xfrm>
            <a:off x="1722438" y="2981344"/>
            <a:ext cx="230187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86" name="Line 74"/>
          <p:cNvSpPr>
            <a:spLocks noChangeShapeType="1"/>
          </p:cNvSpPr>
          <p:nvPr/>
        </p:nvSpPr>
        <p:spPr bwMode="auto">
          <a:xfrm>
            <a:off x="1722438" y="3490931"/>
            <a:ext cx="230187" cy="1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87" name="Line 75"/>
          <p:cNvSpPr>
            <a:spLocks noChangeShapeType="1"/>
          </p:cNvSpPr>
          <p:nvPr/>
        </p:nvSpPr>
        <p:spPr bwMode="auto">
          <a:xfrm>
            <a:off x="1722438" y="3844944"/>
            <a:ext cx="230187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88" name="Line 76"/>
          <p:cNvSpPr>
            <a:spLocks noChangeShapeType="1"/>
          </p:cNvSpPr>
          <p:nvPr/>
        </p:nvSpPr>
        <p:spPr bwMode="auto">
          <a:xfrm>
            <a:off x="1952625" y="3436956"/>
            <a:ext cx="184150" cy="1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89" name="Line 77"/>
          <p:cNvSpPr>
            <a:spLocks noChangeShapeType="1"/>
          </p:cNvSpPr>
          <p:nvPr/>
        </p:nvSpPr>
        <p:spPr bwMode="auto">
          <a:xfrm>
            <a:off x="2659063" y="3456006"/>
            <a:ext cx="182562" cy="1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90" name="Line 78"/>
          <p:cNvSpPr>
            <a:spLocks noChangeShapeType="1"/>
          </p:cNvSpPr>
          <p:nvPr/>
        </p:nvSpPr>
        <p:spPr bwMode="auto">
          <a:xfrm>
            <a:off x="2844800" y="3071831"/>
            <a:ext cx="1588" cy="77787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91" name="Line 79"/>
          <p:cNvSpPr>
            <a:spLocks noChangeShapeType="1"/>
          </p:cNvSpPr>
          <p:nvPr/>
        </p:nvSpPr>
        <p:spPr bwMode="auto">
          <a:xfrm>
            <a:off x="2613025" y="3071831"/>
            <a:ext cx="228600" cy="1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92" name="Line 80"/>
          <p:cNvSpPr>
            <a:spLocks noChangeShapeType="1"/>
          </p:cNvSpPr>
          <p:nvPr/>
        </p:nvSpPr>
        <p:spPr bwMode="auto">
          <a:xfrm>
            <a:off x="2613025" y="3849706"/>
            <a:ext cx="228600" cy="1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93" name="Freeform 81"/>
          <p:cNvSpPr>
            <a:spLocks/>
          </p:cNvSpPr>
          <p:nvPr/>
        </p:nvSpPr>
        <p:spPr bwMode="auto">
          <a:xfrm>
            <a:off x="1322388" y="3311544"/>
            <a:ext cx="395287" cy="330200"/>
          </a:xfrm>
          <a:custGeom>
            <a:avLst/>
            <a:gdLst>
              <a:gd name="T0" fmla="*/ 111125 w 249"/>
              <a:gd name="T1" fmla="*/ 22225 h 208"/>
              <a:gd name="T2" fmla="*/ 111125 w 249"/>
              <a:gd name="T3" fmla="*/ 22225 h 208"/>
              <a:gd name="T4" fmla="*/ 115887 w 249"/>
              <a:gd name="T5" fmla="*/ 22225 h 208"/>
              <a:gd name="T6" fmla="*/ 119062 w 249"/>
              <a:gd name="T7" fmla="*/ 19050 h 208"/>
              <a:gd name="T8" fmla="*/ 125412 w 249"/>
              <a:gd name="T9" fmla="*/ 17463 h 208"/>
              <a:gd name="T10" fmla="*/ 131762 w 249"/>
              <a:gd name="T11" fmla="*/ 15875 h 208"/>
              <a:gd name="T12" fmla="*/ 139700 w 249"/>
              <a:gd name="T13" fmla="*/ 14288 h 208"/>
              <a:gd name="T14" fmla="*/ 150812 w 249"/>
              <a:gd name="T15" fmla="*/ 12700 h 208"/>
              <a:gd name="T16" fmla="*/ 163512 w 249"/>
              <a:gd name="T17" fmla="*/ 7938 h 208"/>
              <a:gd name="T18" fmla="*/ 176212 w 249"/>
              <a:gd name="T19" fmla="*/ 6350 h 208"/>
              <a:gd name="T20" fmla="*/ 192087 w 249"/>
              <a:gd name="T21" fmla="*/ 4763 h 208"/>
              <a:gd name="T22" fmla="*/ 209550 w 249"/>
              <a:gd name="T23" fmla="*/ 3175 h 208"/>
              <a:gd name="T24" fmla="*/ 228600 w 249"/>
              <a:gd name="T25" fmla="*/ 1588 h 208"/>
              <a:gd name="T26" fmla="*/ 249237 w 249"/>
              <a:gd name="T27" fmla="*/ 0 h 208"/>
              <a:gd name="T28" fmla="*/ 269875 w 249"/>
              <a:gd name="T29" fmla="*/ 0 h 208"/>
              <a:gd name="T30" fmla="*/ 293687 w 249"/>
              <a:gd name="T31" fmla="*/ 0 h 208"/>
              <a:gd name="T32" fmla="*/ 319087 w 249"/>
              <a:gd name="T33" fmla="*/ 0 h 208"/>
              <a:gd name="T34" fmla="*/ 330200 w 249"/>
              <a:gd name="T35" fmla="*/ 44450 h 208"/>
              <a:gd name="T36" fmla="*/ 333375 w 249"/>
              <a:gd name="T37" fmla="*/ 46037 h 208"/>
              <a:gd name="T38" fmla="*/ 342900 w 249"/>
              <a:gd name="T39" fmla="*/ 50800 h 208"/>
              <a:gd name="T40" fmla="*/ 352425 w 249"/>
              <a:gd name="T41" fmla="*/ 61913 h 208"/>
              <a:gd name="T42" fmla="*/ 358775 w 249"/>
              <a:gd name="T43" fmla="*/ 79375 h 208"/>
              <a:gd name="T44" fmla="*/ 381000 w 249"/>
              <a:gd name="T45" fmla="*/ 182562 h 208"/>
              <a:gd name="T46" fmla="*/ 392112 w 249"/>
              <a:gd name="T47" fmla="*/ 227013 h 208"/>
              <a:gd name="T48" fmla="*/ 392112 w 249"/>
              <a:gd name="T49" fmla="*/ 231775 h 208"/>
              <a:gd name="T50" fmla="*/ 393700 w 249"/>
              <a:gd name="T51" fmla="*/ 238125 h 208"/>
              <a:gd name="T52" fmla="*/ 393700 w 249"/>
              <a:gd name="T53" fmla="*/ 252413 h 208"/>
              <a:gd name="T54" fmla="*/ 387350 w 249"/>
              <a:gd name="T55" fmla="*/ 268288 h 208"/>
              <a:gd name="T56" fmla="*/ 0 w 249"/>
              <a:gd name="T57" fmla="*/ 257175 h 208"/>
              <a:gd name="T58" fmla="*/ 39687 w 249"/>
              <a:gd name="T59" fmla="*/ 236538 h 208"/>
              <a:gd name="T60" fmla="*/ 39687 w 249"/>
              <a:gd name="T61" fmla="*/ 44450 h 208"/>
              <a:gd name="T62" fmla="*/ 41275 w 249"/>
              <a:gd name="T63" fmla="*/ 42862 h 208"/>
              <a:gd name="T64" fmla="*/ 44450 w 249"/>
              <a:gd name="T65" fmla="*/ 39688 h 208"/>
              <a:gd name="T66" fmla="*/ 50800 w 249"/>
              <a:gd name="T67" fmla="*/ 38100 h 208"/>
              <a:gd name="T68" fmla="*/ 58737 w 249"/>
              <a:gd name="T69" fmla="*/ 34925 h 208"/>
              <a:gd name="T70" fmla="*/ 66675 w 249"/>
              <a:gd name="T71" fmla="*/ 34925 h 208"/>
              <a:gd name="T72" fmla="*/ 77787 w 249"/>
              <a:gd name="T73" fmla="*/ 34925 h 208"/>
              <a:gd name="T74" fmla="*/ 92075 w 249"/>
              <a:gd name="T75" fmla="*/ 36513 h 208"/>
              <a:gd name="T76" fmla="*/ 107950 w 249"/>
              <a:gd name="T77" fmla="*/ 42862 h 208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249"/>
              <a:gd name="T118" fmla="*/ 0 h 208"/>
              <a:gd name="T119" fmla="*/ 249 w 249"/>
              <a:gd name="T120" fmla="*/ 208 h 208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249" h="208">
                <a:moveTo>
                  <a:pt x="68" y="27"/>
                </a:moveTo>
                <a:lnTo>
                  <a:pt x="70" y="14"/>
                </a:lnTo>
                <a:lnTo>
                  <a:pt x="72" y="14"/>
                </a:lnTo>
                <a:lnTo>
                  <a:pt x="73" y="14"/>
                </a:lnTo>
                <a:lnTo>
                  <a:pt x="74" y="12"/>
                </a:lnTo>
                <a:lnTo>
                  <a:pt x="75" y="12"/>
                </a:lnTo>
                <a:lnTo>
                  <a:pt x="76" y="12"/>
                </a:lnTo>
                <a:lnTo>
                  <a:pt x="79" y="11"/>
                </a:lnTo>
                <a:lnTo>
                  <a:pt x="81" y="11"/>
                </a:lnTo>
                <a:lnTo>
                  <a:pt x="83" y="10"/>
                </a:lnTo>
                <a:lnTo>
                  <a:pt x="86" y="9"/>
                </a:lnTo>
                <a:lnTo>
                  <a:pt x="88" y="9"/>
                </a:lnTo>
                <a:lnTo>
                  <a:pt x="91" y="8"/>
                </a:lnTo>
                <a:lnTo>
                  <a:pt x="95" y="8"/>
                </a:lnTo>
                <a:lnTo>
                  <a:pt x="98" y="7"/>
                </a:lnTo>
                <a:lnTo>
                  <a:pt x="103" y="5"/>
                </a:lnTo>
                <a:lnTo>
                  <a:pt x="107" y="5"/>
                </a:lnTo>
                <a:lnTo>
                  <a:pt x="111" y="4"/>
                </a:lnTo>
                <a:lnTo>
                  <a:pt x="116" y="4"/>
                </a:lnTo>
                <a:lnTo>
                  <a:pt x="121" y="3"/>
                </a:lnTo>
                <a:lnTo>
                  <a:pt x="126" y="2"/>
                </a:lnTo>
                <a:lnTo>
                  <a:pt x="132" y="2"/>
                </a:lnTo>
                <a:lnTo>
                  <a:pt x="137" y="1"/>
                </a:lnTo>
                <a:lnTo>
                  <a:pt x="144" y="1"/>
                </a:lnTo>
                <a:lnTo>
                  <a:pt x="150" y="1"/>
                </a:lnTo>
                <a:lnTo>
                  <a:pt x="157" y="0"/>
                </a:lnTo>
                <a:lnTo>
                  <a:pt x="163" y="0"/>
                </a:lnTo>
                <a:lnTo>
                  <a:pt x="170" y="0"/>
                </a:lnTo>
                <a:lnTo>
                  <a:pt x="178" y="0"/>
                </a:lnTo>
                <a:lnTo>
                  <a:pt x="185" y="0"/>
                </a:lnTo>
                <a:lnTo>
                  <a:pt x="193" y="0"/>
                </a:lnTo>
                <a:lnTo>
                  <a:pt x="201" y="0"/>
                </a:lnTo>
                <a:lnTo>
                  <a:pt x="210" y="4"/>
                </a:lnTo>
                <a:lnTo>
                  <a:pt x="208" y="28"/>
                </a:lnTo>
                <a:lnTo>
                  <a:pt x="210" y="29"/>
                </a:lnTo>
                <a:lnTo>
                  <a:pt x="213" y="31"/>
                </a:lnTo>
                <a:lnTo>
                  <a:pt x="216" y="32"/>
                </a:lnTo>
                <a:lnTo>
                  <a:pt x="220" y="36"/>
                </a:lnTo>
                <a:lnTo>
                  <a:pt x="222" y="39"/>
                </a:lnTo>
                <a:lnTo>
                  <a:pt x="224" y="44"/>
                </a:lnTo>
                <a:lnTo>
                  <a:pt x="226" y="50"/>
                </a:lnTo>
                <a:lnTo>
                  <a:pt x="245" y="67"/>
                </a:lnTo>
                <a:lnTo>
                  <a:pt x="240" y="115"/>
                </a:lnTo>
                <a:lnTo>
                  <a:pt x="208" y="132"/>
                </a:lnTo>
                <a:lnTo>
                  <a:pt x="247" y="143"/>
                </a:lnTo>
                <a:lnTo>
                  <a:pt x="247" y="146"/>
                </a:lnTo>
                <a:lnTo>
                  <a:pt x="248" y="148"/>
                </a:lnTo>
                <a:lnTo>
                  <a:pt x="248" y="150"/>
                </a:lnTo>
                <a:lnTo>
                  <a:pt x="249" y="154"/>
                </a:lnTo>
                <a:lnTo>
                  <a:pt x="248" y="159"/>
                </a:lnTo>
                <a:lnTo>
                  <a:pt x="247" y="163"/>
                </a:lnTo>
                <a:lnTo>
                  <a:pt x="244" y="169"/>
                </a:lnTo>
                <a:lnTo>
                  <a:pt x="144" y="208"/>
                </a:lnTo>
                <a:lnTo>
                  <a:pt x="0" y="162"/>
                </a:lnTo>
                <a:lnTo>
                  <a:pt x="3" y="157"/>
                </a:lnTo>
                <a:lnTo>
                  <a:pt x="25" y="149"/>
                </a:lnTo>
                <a:lnTo>
                  <a:pt x="25" y="28"/>
                </a:lnTo>
                <a:lnTo>
                  <a:pt x="26" y="27"/>
                </a:lnTo>
                <a:lnTo>
                  <a:pt x="27" y="27"/>
                </a:lnTo>
                <a:lnTo>
                  <a:pt x="28" y="25"/>
                </a:lnTo>
                <a:lnTo>
                  <a:pt x="31" y="24"/>
                </a:lnTo>
                <a:lnTo>
                  <a:pt x="32" y="24"/>
                </a:lnTo>
                <a:lnTo>
                  <a:pt x="34" y="23"/>
                </a:lnTo>
                <a:lnTo>
                  <a:pt x="37" y="22"/>
                </a:lnTo>
                <a:lnTo>
                  <a:pt x="40" y="22"/>
                </a:lnTo>
                <a:lnTo>
                  <a:pt x="42" y="22"/>
                </a:lnTo>
                <a:lnTo>
                  <a:pt x="46" y="22"/>
                </a:lnTo>
                <a:lnTo>
                  <a:pt x="49" y="22"/>
                </a:lnTo>
                <a:lnTo>
                  <a:pt x="53" y="22"/>
                </a:lnTo>
                <a:lnTo>
                  <a:pt x="58" y="23"/>
                </a:lnTo>
                <a:lnTo>
                  <a:pt x="61" y="24"/>
                </a:lnTo>
                <a:lnTo>
                  <a:pt x="68" y="2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94" name="Freeform 82"/>
          <p:cNvSpPr>
            <a:spLocks/>
          </p:cNvSpPr>
          <p:nvPr/>
        </p:nvSpPr>
        <p:spPr bwMode="auto">
          <a:xfrm>
            <a:off x="1460500" y="3335356"/>
            <a:ext cx="125413" cy="144463"/>
          </a:xfrm>
          <a:custGeom>
            <a:avLst/>
            <a:gdLst>
              <a:gd name="T0" fmla="*/ 123825 w 79"/>
              <a:gd name="T1" fmla="*/ 4763 h 91"/>
              <a:gd name="T2" fmla="*/ 123825 w 79"/>
              <a:gd name="T3" fmla="*/ 4763 h 91"/>
              <a:gd name="T4" fmla="*/ 122238 w 79"/>
              <a:gd name="T5" fmla="*/ 4763 h 91"/>
              <a:gd name="T6" fmla="*/ 117475 w 79"/>
              <a:gd name="T7" fmla="*/ 3175 h 91"/>
              <a:gd name="T8" fmla="*/ 114300 w 79"/>
              <a:gd name="T9" fmla="*/ 3175 h 91"/>
              <a:gd name="T10" fmla="*/ 109538 w 79"/>
              <a:gd name="T11" fmla="*/ 1588 h 91"/>
              <a:gd name="T12" fmla="*/ 103188 w 79"/>
              <a:gd name="T13" fmla="*/ 1588 h 91"/>
              <a:gd name="T14" fmla="*/ 95250 w 79"/>
              <a:gd name="T15" fmla="*/ 1588 h 91"/>
              <a:gd name="T16" fmla="*/ 88900 w 79"/>
              <a:gd name="T17" fmla="*/ 0 h 91"/>
              <a:gd name="T18" fmla="*/ 79375 w 79"/>
              <a:gd name="T19" fmla="*/ 0 h 91"/>
              <a:gd name="T20" fmla="*/ 69850 w 79"/>
              <a:gd name="T21" fmla="*/ 0 h 91"/>
              <a:gd name="T22" fmla="*/ 60325 w 79"/>
              <a:gd name="T23" fmla="*/ 1588 h 91"/>
              <a:gd name="T24" fmla="*/ 49213 w 79"/>
              <a:gd name="T25" fmla="*/ 3175 h 91"/>
              <a:gd name="T26" fmla="*/ 39688 w 79"/>
              <a:gd name="T27" fmla="*/ 4763 h 91"/>
              <a:gd name="T28" fmla="*/ 28575 w 79"/>
              <a:gd name="T29" fmla="*/ 9525 h 91"/>
              <a:gd name="T30" fmla="*/ 17463 w 79"/>
              <a:gd name="T31" fmla="*/ 12700 h 91"/>
              <a:gd name="T32" fmla="*/ 6350 w 79"/>
              <a:gd name="T33" fmla="*/ 15875 h 91"/>
              <a:gd name="T34" fmla="*/ 6350 w 79"/>
              <a:gd name="T35" fmla="*/ 20638 h 91"/>
              <a:gd name="T36" fmla="*/ 4763 w 79"/>
              <a:gd name="T37" fmla="*/ 26988 h 91"/>
              <a:gd name="T38" fmla="*/ 1588 w 79"/>
              <a:gd name="T39" fmla="*/ 41275 h 91"/>
              <a:gd name="T40" fmla="*/ 0 w 79"/>
              <a:gd name="T41" fmla="*/ 55563 h 91"/>
              <a:gd name="T42" fmla="*/ 0 w 79"/>
              <a:gd name="T43" fmla="*/ 74613 h 91"/>
              <a:gd name="T44" fmla="*/ 0 w 79"/>
              <a:gd name="T45" fmla="*/ 93663 h 91"/>
              <a:gd name="T46" fmla="*/ 3175 w 79"/>
              <a:gd name="T47" fmla="*/ 115888 h 91"/>
              <a:gd name="T48" fmla="*/ 9525 w 79"/>
              <a:gd name="T49" fmla="*/ 141288 h 91"/>
              <a:gd name="T50" fmla="*/ 11113 w 79"/>
              <a:gd name="T51" fmla="*/ 141288 h 91"/>
              <a:gd name="T52" fmla="*/ 12700 w 79"/>
              <a:gd name="T53" fmla="*/ 141288 h 91"/>
              <a:gd name="T54" fmla="*/ 14288 w 79"/>
              <a:gd name="T55" fmla="*/ 138113 h 91"/>
              <a:gd name="T56" fmla="*/ 17463 w 79"/>
              <a:gd name="T57" fmla="*/ 138113 h 91"/>
              <a:gd name="T58" fmla="*/ 23813 w 79"/>
              <a:gd name="T59" fmla="*/ 138113 h 91"/>
              <a:gd name="T60" fmla="*/ 28575 w 79"/>
              <a:gd name="T61" fmla="*/ 138113 h 91"/>
              <a:gd name="T62" fmla="*/ 34925 w 79"/>
              <a:gd name="T63" fmla="*/ 138113 h 91"/>
              <a:gd name="T64" fmla="*/ 42863 w 79"/>
              <a:gd name="T65" fmla="*/ 138113 h 91"/>
              <a:gd name="T66" fmla="*/ 50800 w 79"/>
              <a:gd name="T67" fmla="*/ 136525 h 91"/>
              <a:gd name="T68" fmla="*/ 60325 w 79"/>
              <a:gd name="T69" fmla="*/ 138113 h 91"/>
              <a:gd name="T70" fmla="*/ 69850 w 79"/>
              <a:gd name="T71" fmla="*/ 138113 h 91"/>
              <a:gd name="T72" fmla="*/ 79375 w 79"/>
              <a:gd name="T73" fmla="*/ 138113 h 91"/>
              <a:gd name="T74" fmla="*/ 90488 w 79"/>
              <a:gd name="T75" fmla="*/ 138113 h 91"/>
              <a:gd name="T76" fmla="*/ 101600 w 79"/>
              <a:gd name="T77" fmla="*/ 141288 h 91"/>
              <a:gd name="T78" fmla="*/ 112713 w 79"/>
              <a:gd name="T79" fmla="*/ 142875 h 91"/>
              <a:gd name="T80" fmla="*/ 125413 w 79"/>
              <a:gd name="T81" fmla="*/ 144463 h 91"/>
              <a:gd name="T82" fmla="*/ 125413 w 79"/>
              <a:gd name="T83" fmla="*/ 138113 h 91"/>
              <a:gd name="T84" fmla="*/ 123825 w 79"/>
              <a:gd name="T85" fmla="*/ 127000 h 91"/>
              <a:gd name="T86" fmla="*/ 122238 w 79"/>
              <a:gd name="T87" fmla="*/ 111125 h 91"/>
              <a:gd name="T88" fmla="*/ 120650 w 79"/>
              <a:gd name="T89" fmla="*/ 90488 h 91"/>
              <a:gd name="T90" fmla="*/ 120650 w 79"/>
              <a:gd name="T91" fmla="*/ 68263 h 91"/>
              <a:gd name="T92" fmla="*/ 120650 w 79"/>
              <a:gd name="T93" fmla="*/ 44450 h 91"/>
              <a:gd name="T94" fmla="*/ 122238 w 79"/>
              <a:gd name="T95" fmla="*/ 23813 h 91"/>
              <a:gd name="T96" fmla="*/ 123825 w 79"/>
              <a:gd name="T97" fmla="*/ 4763 h 91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79"/>
              <a:gd name="T148" fmla="*/ 0 h 91"/>
              <a:gd name="T149" fmla="*/ 79 w 79"/>
              <a:gd name="T150" fmla="*/ 91 h 91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79" h="91">
                <a:moveTo>
                  <a:pt x="78" y="3"/>
                </a:moveTo>
                <a:lnTo>
                  <a:pt x="78" y="3"/>
                </a:lnTo>
                <a:lnTo>
                  <a:pt x="77" y="3"/>
                </a:lnTo>
                <a:lnTo>
                  <a:pt x="74" y="2"/>
                </a:lnTo>
                <a:lnTo>
                  <a:pt x="72" y="2"/>
                </a:lnTo>
                <a:lnTo>
                  <a:pt x="69" y="1"/>
                </a:lnTo>
                <a:lnTo>
                  <a:pt x="65" y="1"/>
                </a:lnTo>
                <a:lnTo>
                  <a:pt x="60" y="1"/>
                </a:lnTo>
                <a:lnTo>
                  <a:pt x="56" y="0"/>
                </a:lnTo>
                <a:lnTo>
                  <a:pt x="50" y="0"/>
                </a:lnTo>
                <a:lnTo>
                  <a:pt x="44" y="0"/>
                </a:lnTo>
                <a:lnTo>
                  <a:pt x="38" y="1"/>
                </a:lnTo>
                <a:lnTo>
                  <a:pt x="31" y="2"/>
                </a:lnTo>
                <a:lnTo>
                  <a:pt x="25" y="3"/>
                </a:lnTo>
                <a:lnTo>
                  <a:pt x="18" y="6"/>
                </a:lnTo>
                <a:lnTo>
                  <a:pt x="11" y="8"/>
                </a:lnTo>
                <a:lnTo>
                  <a:pt x="4" y="10"/>
                </a:lnTo>
                <a:lnTo>
                  <a:pt x="4" y="13"/>
                </a:lnTo>
                <a:lnTo>
                  <a:pt x="3" y="17"/>
                </a:lnTo>
                <a:lnTo>
                  <a:pt x="1" y="26"/>
                </a:lnTo>
                <a:lnTo>
                  <a:pt x="0" y="35"/>
                </a:lnTo>
                <a:lnTo>
                  <a:pt x="0" y="47"/>
                </a:lnTo>
                <a:lnTo>
                  <a:pt x="0" y="59"/>
                </a:lnTo>
                <a:lnTo>
                  <a:pt x="2" y="73"/>
                </a:lnTo>
                <a:lnTo>
                  <a:pt x="6" y="89"/>
                </a:lnTo>
                <a:lnTo>
                  <a:pt x="7" y="89"/>
                </a:lnTo>
                <a:lnTo>
                  <a:pt x="8" y="89"/>
                </a:lnTo>
                <a:lnTo>
                  <a:pt x="9" y="87"/>
                </a:lnTo>
                <a:lnTo>
                  <a:pt x="11" y="87"/>
                </a:lnTo>
                <a:lnTo>
                  <a:pt x="15" y="87"/>
                </a:lnTo>
                <a:lnTo>
                  <a:pt x="18" y="87"/>
                </a:lnTo>
                <a:lnTo>
                  <a:pt x="22" y="87"/>
                </a:lnTo>
                <a:lnTo>
                  <a:pt x="27" y="87"/>
                </a:lnTo>
                <a:lnTo>
                  <a:pt x="32" y="86"/>
                </a:lnTo>
                <a:lnTo>
                  <a:pt x="38" y="87"/>
                </a:lnTo>
                <a:lnTo>
                  <a:pt x="44" y="87"/>
                </a:lnTo>
                <a:lnTo>
                  <a:pt x="50" y="87"/>
                </a:lnTo>
                <a:lnTo>
                  <a:pt x="57" y="87"/>
                </a:lnTo>
                <a:lnTo>
                  <a:pt x="64" y="89"/>
                </a:lnTo>
                <a:lnTo>
                  <a:pt x="71" y="90"/>
                </a:lnTo>
                <a:lnTo>
                  <a:pt x="79" y="91"/>
                </a:lnTo>
                <a:lnTo>
                  <a:pt x="79" y="87"/>
                </a:lnTo>
                <a:lnTo>
                  <a:pt x="78" y="80"/>
                </a:lnTo>
                <a:lnTo>
                  <a:pt x="77" y="70"/>
                </a:lnTo>
                <a:lnTo>
                  <a:pt x="76" y="57"/>
                </a:lnTo>
                <a:lnTo>
                  <a:pt x="76" y="43"/>
                </a:lnTo>
                <a:lnTo>
                  <a:pt x="76" y="28"/>
                </a:lnTo>
                <a:lnTo>
                  <a:pt x="77" y="15"/>
                </a:lnTo>
                <a:lnTo>
                  <a:pt x="78" y="3"/>
                </a:lnTo>
                <a:close/>
              </a:path>
            </a:pathLst>
          </a:custGeom>
          <a:solidFill>
            <a:srgbClr val="33333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95" name="Freeform 83"/>
          <p:cNvSpPr>
            <a:spLocks/>
          </p:cNvSpPr>
          <p:nvPr/>
        </p:nvSpPr>
        <p:spPr bwMode="auto">
          <a:xfrm>
            <a:off x="1473200" y="3373456"/>
            <a:ext cx="209550" cy="142875"/>
          </a:xfrm>
          <a:custGeom>
            <a:avLst/>
            <a:gdLst>
              <a:gd name="T0" fmla="*/ 1588 w 132"/>
              <a:gd name="T1" fmla="*/ 107950 h 90"/>
              <a:gd name="T2" fmla="*/ 0 w 132"/>
              <a:gd name="T3" fmla="*/ 127000 h 90"/>
              <a:gd name="T4" fmla="*/ 136525 w 132"/>
              <a:gd name="T5" fmla="*/ 142875 h 90"/>
              <a:gd name="T6" fmla="*/ 136525 w 132"/>
              <a:gd name="T7" fmla="*/ 142875 h 90"/>
              <a:gd name="T8" fmla="*/ 141287 w 132"/>
              <a:gd name="T9" fmla="*/ 141288 h 90"/>
              <a:gd name="T10" fmla="*/ 144462 w 132"/>
              <a:gd name="T11" fmla="*/ 139700 h 90"/>
              <a:gd name="T12" fmla="*/ 149225 w 132"/>
              <a:gd name="T13" fmla="*/ 136525 h 90"/>
              <a:gd name="T14" fmla="*/ 155575 w 132"/>
              <a:gd name="T15" fmla="*/ 131763 h 90"/>
              <a:gd name="T16" fmla="*/ 163512 w 132"/>
              <a:gd name="T17" fmla="*/ 127000 h 90"/>
              <a:gd name="T18" fmla="*/ 169862 w 132"/>
              <a:gd name="T19" fmla="*/ 120650 h 90"/>
              <a:gd name="T20" fmla="*/ 177800 w 132"/>
              <a:gd name="T21" fmla="*/ 114300 h 90"/>
              <a:gd name="T22" fmla="*/ 185737 w 132"/>
              <a:gd name="T23" fmla="*/ 106363 h 90"/>
              <a:gd name="T24" fmla="*/ 192087 w 132"/>
              <a:gd name="T25" fmla="*/ 96837 h 90"/>
              <a:gd name="T26" fmla="*/ 198437 w 132"/>
              <a:gd name="T27" fmla="*/ 87312 h 90"/>
              <a:gd name="T28" fmla="*/ 203200 w 132"/>
              <a:gd name="T29" fmla="*/ 76200 h 90"/>
              <a:gd name="T30" fmla="*/ 207963 w 132"/>
              <a:gd name="T31" fmla="*/ 63500 h 90"/>
              <a:gd name="T32" fmla="*/ 209550 w 132"/>
              <a:gd name="T33" fmla="*/ 50800 h 90"/>
              <a:gd name="T34" fmla="*/ 209550 w 132"/>
              <a:gd name="T35" fmla="*/ 38100 h 90"/>
              <a:gd name="T36" fmla="*/ 204788 w 132"/>
              <a:gd name="T37" fmla="*/ 22225 h 90"/>
              <a:gd name="T38" fmla="*/ 204788 w 132"/>
              <a:gd name="T39" fmla="*/ 20637 h 90"/>
              <a:gd name="T40" fmla="*/ 203200 w 132"/>
              <a:gd name="T41" fmla="*/ 19050 h 90"/>
              <a:gd name="T42" fmla="*/ 201612 w 132"/>
              <a:gd name="T43" fmla="*/ 15875 h 90"/>
              <a:gd name="T44" fmla="*/ 200025 w 132"/>
              <a:gd name="T45" fmla="*/ 11112 h 90"/>
              <a:gd name="T46" fmla="*/ 196850 w 132"/>
              <a:gd name="T47" fmla="*/ 7938 h 90"/>
              <a:gd name="T48" fmla="*/ 190500 w 132"/>
              <a:gd name="T49" fmla="*/ 4762 h 90"/>
              <a:gd name="T50" fmla="*/ 185737 w 132"/>
              <a:gd name="T51" fmla="*/ 3175 h 90"/>
              <a:gd name="T52" fmla="*/ 179387 w 132"/>
              <a:gd name="T53" fmla="*/ 0 h 90"/>
              <a:gd name="T54" fmla="*/ 179387 w 132"/>
              <a:gd name="T55" fmla="*/ 4762 h 90"/>
              <a:gd name="T56" fmla="*/ 180975 w 132"/>
              <a:gd name="T57" fmla="*/ 9525 h 90"/>
              <a:gd name="T58" fmla="*/ 185737 w 132"/>
              <a:gd name="T59" fmla="*/ 19050 h 90"/>
              <a:gd name="T60" fmla="*/ 187325 w 132"/>
              <a:gd name="T61" fmla="*/ 31750 h 90"/>
              <a:gd name="T62" fmla="*/ 187325 w 132"/>
              <a:gd name="T63" fmla="*/ 47625 h 90"/>
              <a:gd name="T64" fmla="*/ 185737 w 132"/>
              <a:gd name="T65" fmla="*/ 63500 h 90"/>
              <a:gd name="T66" fmla="*/ 180975 w 132"/>
              <a:gd name="T67" fmla="*/ 82550 h 90"/>
              <a:gd name="T68" fmla="*/ 171450 w 132"/>
              <a:gd name="T69" fmla="*/ 103188 h 90"/>
              <a:gd name="T70" fmla="*/ 171450 w 132"/>
              <a:gd name="T71" fmla="*/ 103188 h 90"/>
              <a:gd name="T72" fmla="*/ 171450 w 132"/>
              <a:gd name="T73" fmla="*/ 103188 h 90"/>
              <a:gd name="T74" fmla="*/ 169862 w 132"/>
              <a:gd name="T75" fmla="*/ 104775 h 90"/>
              <a:gd name="T76" fmla="*/ 168275 w 132"/>
              <a:gd name="T77" fmla="*/ 106363 h 90"/>
              <a:gd name="T78" fmla="*/ 166687 w 132"/>
              <a:gd name="T79" fmla="*/ 106363 h 90"/>
              <a:gd name="T80" fmla="*/ 163512 w 132"/>
              <a:gd name="T81" fmla="*/ 107950 h 90"/>
              <a:gd name="T82" fmla="*/ 158750 w 132"/>
              <a:gd name="T83" fmla="*/ 109538 h 90"/>
              <a:gd name="T84" fmla="*/ 155575 w 132"/>
              <a:gd name="T85" fmla="*/ 111125 h 90"/>
              <a:gd name="T86" fmla="*/ 152400 w 132"/>
              <a:gd name="T87" fmla="*/ 114300 h 90"/>
              <a:gd name="T88" fmla="*/ 146050 w 132"/>
              <a:gd name="T89" fmla="*/ 115888 h 90"/>
              <a:gd name="T90" fmla="*/ 142875 w 132"/>
              <a:gd name="T91" fmla="*/ 115888 h 90"/>
              <a:gd name="T92" fmla="*/ 134937 w 132"/>
              <a:gd name="T93" fmla="*/ 117475 h 90"/>
              <a:gd name="T94" fmla="*/ 130175 w 132"/>
              <a:gd name="T95" fmla="*/ 117475 h 90"/>
              <a:gd name="T96" fmla="*/ 123825 w 132"/>
              <a:gd name="T97" fmla="*/ 117475 h 90"/>
              <a:gd name="T98" fmla="*/ 115887 w 132"/>
              <a:gd name="T99" fmla="*/ 115888 h 90"/>
              <a:gd name="T100" fmla="*/ 109537 w 132"/>
              <a:gd name="T101" fmla="*/ 115888 h 90"/>
              <a:gd name="T102" fmla="*/ 109537 w 132"/>
              <a:gd name="T103" fmla="*/ 133350 h 90"/>
              <a:gd name="T104" fmla="*/ 4762 w 132"/>
              <a:gd name="T105" fmla="*/ 122238 h 90"/>
              <a:gd name="T106" fmla="*/ 1588 w 132"/>
              <a:gd name="T107" fmla="*/ 107950 h 9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132"/>
              <a:gd name="T163" fmla="*/ 0 h 90"/>
              <a:gd name="T164" fmla="*/ 132 w 132"/>
              <a:gd name="T165" fmla="*/ 90 h 90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132" h="90">
                <a:moveTo>
                  <a:pt x="1" y="68"/>
                </a:moveTo>
                <a:lnTo>
                  <a:pt x="0" y="80"/>
                </a:lnTo>
                <a:lnTo>
                  <a:pt x="86" y="90"/>
                </a:lnTo>
                <a:lnTo>
                  <a:pt x="89" y="89"/>
                </a:lnTo>
                <a:lnTo>
                  <a:pt x="91" y="88"/>
                </a:lnTo>
                <a:lnTo>
                  <a:pt x="94" y="86"/>
                </a:lnTo>
                <a:lnTo>
                  <a:pt x="98" y="83"/>
                </a:lnTo>
                <a:lnTo>
                  <a:pt x="103" y="80"/>
                </a:lnTo>
                <a:lnTo>
                  <a:pt x="107" y="76"/>
                </a:lnTo>
                <a:lnTo>
                  <a:pt x="112" y="72"/>
                </a:lnTo>
                <a:lnTo>
                  <a:pt x="117" y="67"/>
                </a:lnTo>
                <a:lnTo>
                  <a:pt x="121" y="61"/>
                </a:lnTo>
                <a:lnTo>
                  <a:pt x="125" y="55"/>
                </a:lnTo>
                <a:lnTo>
                  <a:pt x="128" y="48"/>
                </a:lnTo>
                <a:lnTo>
                  <a:pt x="131" y="40"/>
                </a:lnTo>
                <a:lnTo>
                  <a:pt x="132" y="32"/>
                </a:lnTo>
                <a:lnTo>
                  <a:pt x="132" y="24"/>
                </a:lnTo>
                <a:lnTo>
                  <a:pt x="129" y="14"/>
                </a:lnTo>
                <a:lnTo>
                  <a:pt x="129" y="13"/>
                </a:lnTo>
                <a:lnTo>
                  <a:pt x="128" y="12"/>
                </a:lnTo>
                <a:lnTo>
                  <a:pt x="127" y="10"/>
                </a:lnTo>
                <a:lnTo>
                  <a:pt x="126" y="7"/>
                </a:lnTo>
                <a:lnTo>
                  <a:pt x="124" y="5"/>
                </a:lnTo>
                <a:lnTo>
                  <a:pt x="120" y="3"/>
                </a:lnTo>
                <a:lnTo>
                  <a:pt x="117" y="2"/>
                </a:lnTo>
                <a:lnTo>
                  <a:pt x="113" y="0"/>
                </a:lnTo>
                <a:lnTo>
                  <a:pt x="113" y="3"/>
                </a:lnTo>
                <a:lnTo>
                  <a:pt x="114" y="6"/>
                </a:lnTo>
                <a:lnTo>
                  <a:pt x="117" y="12"/>
                </a:lnTo>
                <a:lnTo>
                  <a:pt x="118" y="20"/>
                </a:lnTo>
                <a:lnTo>
                  <a:pt x="118" y="30"/>
                </a:lnTo>
                <a:lnTo>
                  <a:pt x="117" y="40"/>
                </a:lnTo>
                <a:lnTo>
                  <a:pt x="114" y="52"/>
                </a:lnTo>
                <a:lnTo>
                  <a:pt x="108" y="65"/>
                </a:lnTo>
                <a:lnTo>
                  <a:pt x="107" y="66"/>
                </a:lnTo>
                <a:lnTo>
                  <a:pt x="106" y="67"/>
                </a:lnTo>
                <a:lnTo>
                  <a:pt x="105" y="67"/>
                </a:lnTo>
                <a:lnTo>
                  <a:pt x="103" y="68"/>
                </a:lnTo>
                <a:lnTo>
                  <a:pt x="100" y="69"/>
                </a:lnTo>
                <a:lnTo>
                  <a:pt x="98" y="70"/>
                </a:lnTo>
                <a:lnTo>
                  <a:pt x="96" y="72"/>
                </a:lnTo>
                <a:lnTo>
                  <a:pt x="92" y="73"/>
                </a:lnTo>
                <a:lnTo>
                  <a:pt x="90" y="73"/>
                </a:lnTo>
                <a:lnTo>
                  <a:pt x="85" y="74"/>
                </a:lnTo>
                <a:lnTo>
                  <a:pt x="82" y="74"/>
                </a:lnTo>
                <a:lnTo>
                  <a:pt x="78" y="74"/>
                </a:lnTo>
                <a:lnTo>
                  <a:pt x="73" y="73"/>
                </a:lnTo>
                <a:lnTo>
                  <a:pt x="69" y="73"/>
                </a:lnTo>
                <a:lnTo>
                  <a:pt x="69" y="84"/>
                </a:lnTo>
                <a:lnTo>
                  <a:pt x="3" y="77"/>
                </a:lnTo>
                <a:lnTo>
                  <a:pt x="1" y="68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96" name="Freeform 84"/>
          <p:cNvSpPr>
            <a:spLocks/>
          </p:cNvSpPr>
          <p:nvPr/>
        </p:nvSpPr>
        <p:spPr bwMode="auto">
          <a:xfrm>
            <a:off x="1447800" y="3514744"/>
            <a:ext cx="152400" cy="50800"/>
          </a:xfrm>
          <a:custGeom>
            <a:avLst/>
            <a:gdLst>
              <a:gd name="T0" fmla="*/ 152400 w 96"/>
              <a:gd name="T1" fmla="*/ 19050 h 32"/>
              <a:gd name="T2" fmla="*/ 1588 w 96"/>
              <a:gd name="T3" fmla="*/ 0 h 32"/>
              <a:gd name="T4" fmla="*/ 0 w 96"/>
              <a:gd name="T5" fmla="*/ 19050 h 32"/>
              <a:gd name="T6" fmla="*/ 147638 w 96"/>
              <a:gd name="T7" fmla="*/ 50800 h 32"/>
              <a:gd name="T8" fmla="*/ 152400 w 96"/>
              <a:gd name="T9" fmla="*/ 19050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6"/>
              <a:gd name="T16" fmla="*/ 0 h 32"/>
              <a:gd name="T17" fmla="*/ 96 w 96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6" h="32">
                <a:moveTo>
                  <a:pt x="96" y="12"/>
                </a:moveTo>
                <a:lnTo>
                  <a:pt x="1" y="0"/>
                </a:lnTo>
                <a:lnTo>
                  <a:pt x="0" y="12"/>
                </a:lnTo>
                <a:lnTo>
                  <a:pt x="93" y="32"/>
                </a:lnTo>
                <a:lnTo>
                  <a:pt x="96" y="1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97" name="Freeform 85"/>
          <p:cNvSpPr>
            <a:spLocks/>
          </p:cNvSpPr>
          <p:nvPr/>
        </p:nvSpPr>
        <p:spPr bwMode="auto">
          <a:xfrm>
            <a:off x="1522413" y="3532206"/>
            <a:ext cx="66675" cy="22225"/>
          </a:xfrm>
          <a:custGeom>
            <a:avLst/>
            <a:gdLst>
              <a:gd name="T0" fmla="*/ 66675 w 42"/>
              <a:gd name="T1" fmla="*/ 9525 h 14"/>
              <a:gd name="T2" fmla="*/ 3175 w 42"/>
              <a:gd name="T3" fmla="*/ 0 h 14"/>
              <a:gd name="T4" fmla="*/ 0 w 42"/>
              <a:gd name="T5" fmla="*/ 9525 h 14"/>
              <a:gd name="T6" fmla="*/ 63500 w 42"/>
              <a:gd name="T7" fmla="*/ 22225 h 14"/>
              <a:gd name="T8" fmla="*/ 66675 w 42"/>
              <a:gd name="T9" fmla="*/ 9525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"/>
              <a:gd name="T16" fmla="*/ 0 h 14"/>
              <a:gd name="T17" fmla="*/ 42 w 42"/>
              <a:gd name="T18" fmla="*/ 14 h 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" h="14">
                <a:moveTo>
                  <a:pt x="42" y="6"/>
                </a:moveTo>
                <a:lnTo>
                  <a:pt x="2" y="0"/>
                </a:lnTo>
                <a:lnTo>
                  <a:pt x="0" y="6"/>
                </a:lnTo>
                <a:lnTo>
                  <a:pt x="40" y="14"/>
                </a:lnTo>
                <a:lnTo>
                  <a:pt x="42" y="6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98" name="Freeform 86"/>
          <p:cNvSpPr>
            <a:spLocks/>
          </p:cNvSpPr>
          <p:nvPr/>
        </p:nvSpPr>
        <p:spPr bwMode="auto">
          <a:xfrm>
            <a:off x="1455738" y="3521094"/>
            <a:ext cx="44450" cy="15875"/>
          </a:xfrm>
          <a:custGeom>
            <a:avLst/>
            <a:gdLst>
              <a:gd name="T0" fmla="*/ 44450 w 28"/>
              <a:gd name="T1" fmla="*/ 6350 h 10"/>
              <a:gd name="T2" fmla="*/ 0 w 28"/>
              <a:gd name="T3" fmla="*/ 0 h 10"/>
              <a:gd name="T4" fmla="*/ 0 w 28"/>
              <a:gd name="T5" fmla="*/ 6350 h 10"/>
              <a:gd name="T6" fmla="*/ 42863 w 28"/>
              <a:gd name="T7" fmla="*/ 15875 h 10"/>
              <a:gd name="T8" fmla="*/ 44450 w 28"/>
              <a:gd name="T9" fmla="*/ 6350 h 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"/>
              <a:gd name="T16" fmla="*/ 0 h 10"/>
              <a:gd name="T17" fmla="*/ 28 w 28"/>
              <a:gd name="T18" fmla="*/ 10 h 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" h="10">
                <a:moveTo>
                  <a:pt x="28" y="4"/>
                </a:moveTo>
                <a:lnTo>
                  <a:pt x="0" y="0"/>
                </a:lnTo>
                <a:lnTo>
                  <a:pt x="0" y="4"/>
                </a:lnTo>
                <a:lnTo>
                  <a:pt x="27" y="10"/>
                </a:lnTo>
                <a:lnTo>
                  <a:pt x="28" y="4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99" name="Freeform 87"/>
          <p:cNvSpPr>
            <a:spLocks/>
          </p:cNvSpPr>
          <p:nvPr/>
        </p:nvSpPr>
        <p:spPr bwMode="auto">
          <a:xfrm>
            <a:off x="1347788" y="3535381"/>
            <a:ext cx="257175" cy="87313"/>
          </a:xfrm>
          <a:custGeom>
            <a:avLst/>
            <a:gdLst>
              <a:gd name="T0" fmla="*/ 0 w 162"/>
              <a:gd name="T1" fmla="*/ 25400 h 55"/>
              <a:gd name="T2" fmla="*/ 0 w 162"/>
              <a:gd name="T3" fmla="*/ 25400 h 55"/>
              <a:gd name="T4" fmla="*/ 1588 w 162"/>
              <a:gd name="T5" fmla="*/ 25400 h 55"/>
              <a:gd name="T6" fmla="*/ 3175 w 162"/>
              <a:gd name="T7" fmla="*/ 25400 h 55"/>
              <a:gd name="T8" fmla="*/ 6350 w 162"/>
              <a:gd name="T9" fmla="*/ 23813 h 55"/>
              <a:gd name="T10" fmla="*/ 11112 w 162"/>
              <a:gd name="T11" fmla="*/ 23813 h 55"/>
              <a:gd name="T12" fmla="*/ 15875 w 162"/>
              <a:gd name="T13" fmla="*/ 23813 h 55"/>
              <a:gd name="T14" fmla="*/ 22225 w 162"/>
              <a:gd name="T15" fmla="*/ 22225 h 55"/>
              <a:gd name="T16" fmla="*/ 26988 w 162"/>
              <a:gd name="T17" fmla="*/ 20638 h 55"/>
              <a:gd name="T18" fmla="*/ 33337 w 162"/>
              <a:gd name="T19" fmla="*/ 19050 h 55"/>
              <a:gd name="T20" fmla="*/ 38100 w 162"/>
              <a:gd name="T21" fmla="*/ 17463 h 55"/>
              <a:gd name="T22" fmla="*/ 44450 w 162"/>
              <a:gd name="T23" fmla="*/ 14288 h 55"/>
              <a:gd name="T24" fmla="*/ 49212 w 162"/>
              <a:gd name="T25" fmla="*/ 12700 h 55"/>
              <a:gd name="T26" fmla="*/ 55563 w 162"/>
              <a:gd name="T27" fmla="*/ 9525 h 55"/>
              <a:gd name="T28" fmla="*/ 58738 w 162"/>
              <a:gd name="T29" fmla="*/ 7938 h 55"/>
              <a:gd name="T30" fmla="*/ 63500 w 162"/>
              <a:gd name="T31" fmla="*/ 3175 h 55"/>
              <a:gd name="T32" fmla="*/ 68262 w 162"/>
              <a:gd name="T33" fmla="*/ 0 h 55"/>
              <a:gd name="T34" fmla="*/ 257175 w 162"/>
              <a:gd name="T35" fmla="*/ 44450 h 55"/>
              <a:gd name="T36" fmla="*/ 257175 w 162"/>
              <a:gd name="T37" fmla="*/ 44450 h 55"/>
              <a:gd name="T38" fmla="*/ 255588 w 162"/>
              <a:gd name="T39" fmla="*/ 46038 h 55"/>
              <a:gd name="T40" fmla="*/ 252413 w 162"/>
              <a:gd name="T41" fmla="*/ 47625 h 55"/>
              <a:gd name="T42" fmla="*/ 250825 w 162"/>
              <a:gd name="T43" fmla="*/ 50800 h 55"/>
              <a:gd name="T44" fmla="*/ 249238 w 162"/>
              <a:gd name="T45" fmla="*/ 52388 h 55"/>
              <a:gd name="T46" fmla="*/ 246063 w 162"/>
              <a:gd name="T47" fmla="*/ 55563 h 55"/>
              <a:gd name="T48" fmla="*/ 241300 w 162"/>
              <a:gd name="T49" fmla="*/ 57150 h 55"/>
              <a:gd name="T50" fmla="*/ 238125 w 162"/>
              <a:gd name="T51" fmla="*/ 61913 h 55"/>
              <a:gd name="T52" fmla="*/ 233363 w 162"/>
              <a:gd name="T53" fmla="*/ 65088 h 55"/>
              <a:gd name="T54" fmla="*/ 228600 w 162"/>
              <a:gd name="T55" fmla="*/ 68263 h 55"/>
              <a:gd name="T56" fmla="*/ 223838 w 162"/>
              <a:gd name="T57" fmla="*/ 73025 h 55"/>
              <a:gd name="T58" fmla="*/ 217488 w 162"/>
              <a:gd name="T59" fmla="*/ 76200 h 55"/>
              <a:gd name="T60" fmla="*/ 214313 w 162"/>
              <a:gd name="T61" fmla="*/ 79375 h 55"/>
              <a:gd name="T62" fmla="*/ 207963 w 162"/>
              <a:gd name="T63" fmla="*/ 80963 h 55"/>
              <a:gd name="T64" fmla="*/ 203200 w 162"/>
              <a:gd name="T65" fmla="*/ 84138 h 55"/>
              <a:gd name="T66" fmla="*/ 200025 w 162"/>
              <a:gd name="T67" fmla="*/ 87313 h 55"/>
              <a:gd name="T68" fmla="*/ 0 w 162"/>
              <a:gd name="T69" fmla="*/ 25400 h 5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62"/>
              <a:gd name="T106" fmla="*/ 0 h 55"/>
              <a:gd name="T107" fmla="*/ 162 w 162"/>
              <a:gd name="T108" fmla="*/ 55 h 55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62" h="55">
                <a:moveTo>
                  <a:pt x="0" y="16"/>
                </a:moveTo>
                <a:lnTo>
                  <a:pt x="0" y="16"/>
                </a:lnTo>
                <a:lnTo>
                  <a:pt x="1" y="16"/>
                </a:lnTo>
                <a:lnTo>
                  <a:pt x="2" y="16"/>
                </a:lnTo>
                <a:lnTo>
                  <a:pt x="4" y="15"/>
                </a:lnTo>
                <a:lnTo>
                  <a:pt x="7" y="15"/>
                </a:lnTo>
                <a:lnTo>
                  <a:pt x="10" y="15"/>
                </a:lnTo>
                <a:lnTo>
                  <a:pt x="14" y="14"/>
                </a:lnTo>
                <a:lnTo>
                  <a:pt x="17" y="13"/>
                </a:lnTo>
                <a:lnTo>
                  <a:pt x="21" y="12"/>
                </a:lnTo>
                <a:lnTo>
                  <a:pt x="24" y="11"/>
                </a:lnTo>
                <a:lnTo>
                  <a:pt x="28" y="9"/>
                </a:lnTo>
                <a:lnTo>
                  <a:pt x="31" y="8"/>
                </a:lnTo>
                <a:lnTo>
                  <a:pt x="35" y="6"/>
                </a:lnTo>
                <a:lnTo>
                  <a:pt x="37" y="5"/>
                </a:lnTo>
                <a:lnTo>
                  <a:pt x="40" y="2"/>
                </a:lnTo>
                <a:lnTo>
                  <a:pt x="43" y="0"/>
                </a:lnTo>
                <a:lnTo>
                  <a:pt x="162" y="28"/>
                </a:lnTo>
                <a:lnTo>
                  <a:pt x="161" y="29"/>
                </a:lnTo>
                <a:lnTo>
                  <a:pt x="159" y="30"/>
                </a:lnTo>
                <a:lnTo>
                  <a:pt x="158" y="32"/>
                </a:lnTo>
                <a:lnTo>
                  <a:pt x="157" y="33"/>
                </a:lnTo>
                <a:lnTo>
                  <a:pt x="155" y="35"/>
                </a:lnTo>
                <a:lnTo>
                  <a:pt x="152" y="36"/>
                </a:lnTo>
                <a:lnTo>
                  <a:pt x="150" y="39"/>
                </a:lnTo>
                <a:lnTo>
                  <a:pt x="147" y="41"/>
                </a:lnTo>
                <a:lnTo>
                  <a:pt x="144" y="43"/>
                </a:lnTo>
                <a:lnTo>
                  <a:pt x="141" y="46"/>
                </a:lnTo>
                <a:lnTo>
                  <a:pt x="137" y="48"/>
                </a:lnTo>
                <a:lnTo>
                  <a:pt x="135" y="50"/>
                </a:lnTo>
                <a:lnTo>
                  <a:pt x="131" y="51"/>
                </a:lnTo>
                <a:lnTo>
                  <a:pt x="128" y="53"/>
                </a:lnTo>
                <a:lnTo>
                  <a:pt x="126" y="55"/>
                </a:lnTo>
                <a:lnTo>
                  <a:pt x="0" y="16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00" name="Freeform 88"/>
          <p:cNvSpPr>
            <a:spLocks/>
          </p:cNvSpPr>
          <p:nvPr/>
        </p:nvSpPr>
        <p:spPr bwMode="auto">
          <a:xfrm>
            <a:off x="1604963" y="3525856"/>
            <a:ext cx="90487" cy="41275"/>
          </a:xfrm>
          <a:custGeom>
            <a:avLst/>
            <a:gdLst>
              <a:gd name="T0" fmla="*/ 9525 w 57"/>
              <a:gd name="T1" fmla="*/ 41275 h 26"/>
              <a:gd name="T2" fmla="*/ 90487 w 57"/>
              <a:gd name="T3" fmla="*/ 17463 h 26"/>
              <a:gd name="T4" fmla="*/ 39687 w 57"/>
              <a:gd name="T5" fmla="*/ 0 h 26"/>
              <a:gd name="T6" fmla="*/ 0 w 57"/>
              <a:gd name="T7" fmla="*/ 6350 h 26"/>
              <a:gd name="T8" fmla="*/ 0 w 57"/>
              <a:gd name="T9" fmla="*/ 39688 h 26"/>
              <a:gd name="T10" fmla="*/ 9525 w 57"/>
              <a:gd name="T11" fmla="*/ 41275 h 2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7"/>
              <a:gd name="T19" fmla="*/ 0 h 26"/>
              <a:gd name="T20" fmla="*/ 57 w 57"/>
              <a:gd name="T21" fmla="*/ 26 h 2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7" h="26">
                <a:moveTo>
                  <a:pt x="6" y="26"/>
                </a:moveTo>
                <a:lnTo>
                  <a:pt x="57" y="11"/>
                </a:lnTo>
                <a:lnTo>
                  <a:pt x="25" y="0"/>
                </a:lnTo>
                <a:lnTo>
                  <a:pt x="0" y="4"/>
                </a:lnTo>
                <a:lnTo>
                  <a:pt x="0" y="25"/>
                </a:lnTo>
                <a:lnTo>
                  <a:pt x="6" y="26"/>
                </a:lnTo>
                <a:close/>
              </a:path>
            </a:pathLst>
          </a:custGeom>
          <a:solidFill>
            <a:srgbClr val="001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01" name="Freeform 89"/>
          <p:cNvSpPr>
            <a:spLocks/>
          </p:cNvSpPr>
          <p:nvPr/>
        </p:nvSpPr>
        <p:spPr bwMode="auto">
          <a:xfrm>
            <a:off x="1365250" y="3351231"/>
            <a:ext cx="50800" cy="195263"/>
          </a:xfrm>
          <a:custGeom>
            <a:avLst/>
            <a:gdLst>
              <a:gd name="T0" fmla="*/ 50800 w 32"/>
              <a:gd name="T1" fmla="*/ 4763 h 123"/>
              <a:gd name="T2" fmla="*/ 50800 w 32"/>
              <a:gd name="T3" fmla="*/ 4763 h 123"/>
              <a:gd name="T4" fmla="*/ 49212 w 32"/>
              <a:gd name="T5" fmla="*/ 4763 h 123"/>
              <a:gd name="T6" fmla="*/ 49212 w 32"/>
              <a:gd name="T7" fmla="*/ 4763 h 123"/>
              <a:gd name="T8" fmla="*/ 46037 w 32"/>
              <a:gd name="T9" fmla="*/ 3175 h 123"/>
              <a:gd name="T10" fmla="*/ 42862 w 32"/>
              <a:gd name="T11" fmla="*/ 3175 h 123"/>
              <a:gd name="T12" fmla="*/ 41275 w 32"/>
              <a:gd name="T13" fmla="*/ 3175 h 123"/>
              <a:gd name="T14" fmla="*/ 38100 w 32"/>
              <a:gd name="T15" fmla="*/ 0 h 123"/>
              <a:gd name="T16" fmla="*/ 34925 w 32"/>
              <a:gd name="T17" fmla="*/ 0 h 123"/>
              <a:gd name="T18" fmla="*/ 31750 w 32"/>
              <a:gd name="T19" fmla="*/ 0 h 123"/>
              <a:gd name="T20" fmla="*/ 28575 w 32"/>
              <a:gd name="T21" fmla="*/ 0 h 123"/>
              <a:gd name="T22" fmla="*/ 22225 w 32"/>
              <a:gd name="T23" fmla="*/ 0 h 123"/>
              <a:gd name="T24" fmla="*/ 19050 w 32"/>
              <a:gd name="T25" fmla="*/ 0 h 123"/>
              <a:gd name="T26" fmla="*/ 15875 w 32"/>
              <a:gd name="T27" fmla="*/ 3175 h 123"/>
              <a:gd name="T28" fmla="*/ 9525 w 32"/>
              <a:gd name="T29" fmla="*/ 4763 h 123"/>
              <a:gd name="T30" fmla="*/ 6350 w 32"/>
              <a:gd name="T31" fmla="*/ 6350 h 123"/>
              <a:gd name="T32" fmla="*/ 0 w 32"/>
              <a:gd name="T33" fmla="*/ 9525 h 123"/>
              <a:gd name="T34" fmla="*/ 0 w 32"/>
              <a:gd name="T35" fmla="*/ 195263 h 123"/>
              <a:gd name="T36" fmla="*/ 1588 w 32"/>
              <a:gd name="T37" fmla="*/ 195263 h 123"/>
              <a:gd name="T38" fmla="*/ 1588 w 32"/>
              <a:gd name="T39" fmla="*/ 195263 h 123"/>
              <a:gd name="T40" fmla="*/ 4762 w 32"/>
              <a:gd name="T41" fmla="*/ 195263 h 123"/>
              <a:gd name="T42" fmla="*/ 6350 w 32"/>
              <a:gd name="T43" fmla="*/ 195263 h 123"/>
              <a:gd name="T44" fmla="*/ 7937 w 32"/>
              <a:gd name="T45" fmla="*/ 195263 h 123"/>
              <a:gd name="T46" fmla="*/ 11112 w 32"/>
              <a:gd name="T47" fmla="*/ 193675 h 123"/>
              <a:gd name="T48" fmla="*/ 12700 w 32"/>
              <a:gd name="T49" fmla="*/ 193675 h 123"/>
              <a:gd name="T50" fmla="*/ 17462 w 32"/>
              <a:gd name="T51" fmla="*/ 193675 h 123"/>
              <a:gd name="T52" fmla="*/ 20637 w 32"/>
              <a:gd name="T53" fmla="*/ 192088 h 123"/>
              <a:gd name="T54" fmla="*/ 23812 w 32"/>
              <a:gd name="T55" fmla="*/ 190500 h 123"/>
              <a:gd name="T56" fmla="*/ 28575 w 32"/>
              <a:gd name="T57" fmla="*/ 190500 h 123"/>
              <a:gd name="T58" fmla="*/ 33337 w 32"/>
              <a:gd name="T59" fmla="*/ 187325 h 123"/>
              <a:gd name="T60" fmla="*/ 38100 w 32"/>
              <a:gd name="T61" fmla="*/ 184150 h 123"/>
              <a:gd name="T62" fmla="*/ 41275 w 32"/>
              <a:gd name="T63" fmla="*/ 182563 h 123"/>
              <a:gd name="T64" fmla="*/ 46037 w 32"/>
              <a:gd name="T65" fmla="*/ 180975 h 123"/>
              <a:gd name="T66" fmla="*/ 50800 w 32"/>
              <a:gd name="T67" fmla="*/ 176213 h 123"/>
              <a:gd name="T68" fmla="*/ 50800 w 32"/>
              <a:gd name="T69" fmla="*/ 4763 h 12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2"/>
              <a:gd name="T106" fmla="*/ 0 h 123"/>
              <a:gd name="T107" fmla="*/ 32 w 32"/>
              <a:gd name="T108" fmla="*/ 123 h 123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2" h="123">
                <a:moveTo>
                  <a:pt x="32" y="3"/>
                </a:moveTo>
                <a:lnTo>
                  <a:pt x="32" y="3"/>
                </a:lnTo>
                <a:lnTo>
                  <a:pt x="31" y="3"/>
                </a:lnTo>
                <a:lnTo>
                  <a:pt x="29" y="2"/>
                </a:lnTo>
                <a:lnTo>
                  <a:pt x="27" y="2"/>
                </a:lnTo>
                <a:lnTo>
                  <a:pt x="26" y="2"/>
                </a:lnTo>
                <a:lnTo>
                  <a:pt x="24" y="0"/>
                </a:lnTo>
                <a:lnTo>
                  <a:pt x="22" y="0"/>
                </a:lnTo>
                <a:lnTo>
                  <a:pt x="20" y="0"/>
                </a:lnTo>
                <a:lnTo>
                  <a:pt x="18" y="0"/>
                </a:lnTo>
                <a:lnTo>
                  <a:pt x="14" y="0"/>
                </a:lnTo>
                <a:lnTo>
                  <a:pt x="12" y="0"/>
                </a:lnTo>
                <a:lnTo>
                  <a:pt x="10" y="2"/>
                </a:lnTo>
                <a:lnTo>
                  <a:pt x="6" y="3"/>
                </a:lnTo>
                <a:lnTo>
                  <a:pt x="4" y="4"/>
                </a:lnTo>
                <a:lnTo>
                  <a:pt x="0" y="6"/>
                </a:lnTo>
                <a:lnTo>
                  <a:pt x="0" y="123"/>
                </a:lnTo>
                <a:lnTo>
                  <a:pt x="1" y="123"/>
                </a:lnTo>
                <a:lnTo>
                  <a:pt x="3" y="123"/>
                </a:lnTo>
                <a:lnTo>
                  <a:pt x="4" y="123"/>
                </a:lnTo>
                <a:lnTo>
                  <a:pt x="5" y="123"/>
                </a:lnTo>
                <a:lnTo>
                  <a:pt x="7" y="122"/>
                </a:lnTo>
                <a:lnTo>
                  <a:pt x="8" y="122"/>
                </a:lnTo>
                <a:lnTo>
                  <a:pt x="11" y="122"/>
                </a:lnTo>
                <a:lnTo>
                  <a:pt x="13" y="121"/>
                </a:lnTo>
                <a:lnTo>
                  <a:pt x="15" y="120"/>
                </a:lnTo>
                <a:lnTo>
                  <a:pt x="18" y="120"/>
                </a:lnTo>
                <a:lnTo>
                  <a:pt x="21" y="118"/>
                </a:lnTo>
                <a:lnTo>
                  <a:pt x="24" y="116"/>
                </a:lnTo>
                <a:lnTo>
                  <a:pt x="26" y="115"/>
                </a:lnTo>
                <a:lnTo>
                  <a:pt x="29" y="114"/>
                </a:lnTo>
                <a:lnTo>
                  <a:pt x="32" y="111"/>
                </a:lnTo>
                <a:lnTo>
                  <a:pt x="32" y="3"/>
                </a:lnTo>
                <a:close/>
              </a:path>
            </a:pathLst>
          </a:custGeom>
          <a:solidFill>
            <a:srgbClr val="7FBFB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02" name="Freeform 90"/>
          <p:cNvSpPr>
            <a:spLocks/>
          </p:cNvSpPr>
          <p:nvPr/>
        </p:nvSpPr>
        <p:spPr bwMode="auto">
          <a:xfrm>
            <a:off x="1366838" y="3354406"/>
            <a:ext cx="42862" cy="165100"/>
          </a:xfrm>
          <a:custGeom>
            <a:avLst/>
            <a:gdLst>
              <a:gd name="T0" fmla="*/ 42862 w 27"/>
              <a:gd name="T1" fmla="*/ 3175 h 104"/>
              <a:gd name="T2" fmla="*/ 42862 w 27"/>
              <a:gd name="T3" fmla="*/ 3175 h 104"/>
              <a:gd name="T4" fmla="*/ 41275 w 27"/>
              <a:gd name="T5" fmla="*/ 3175 h 104"/>
              <a:gd name="T6" fmla="*/ 41275 w 27"/>
              <a:gd name="T7" fmla="*/ 1588 h 104"/>
              <a:gd name="T8" fmla="*/ 39687 w 27"/>
              <a:gd name="T9" fmla="*/ 1588 h 104"/>
              <a:gd name="T10" fmla="*/ 38100 w 27"/>
              <a:gd name="T11" fmla="*/ 1588 h 104"/>
              <a:gd name="T12" fmla="*/ 36512 w 27"/>
              <a:gd name="T13" fmla="*/ 0 h 104"/>
              <a:gd name="T14" fmla="*/ 31750 w 27"/>
              <a:gd name="T15" fmla="*/ 0 h 104"/>
              <a:gd name="T16" fmla="*/ 30162 w 27"/>
              <a:gd name="T17" fmla="*/ 0 h 104"/>
              <a:gd name="T18" fmla="*/ 26987 w 27"/>
              <a:gd name="T19" fmla="*/ 0 h 104"/>
              <a:gd name="T20" fmla="*/ 22225 w 27"/>
              <a:gd name="T21" fmla="*/ 0 h 104"/>
              <a:gd name="T22" fmla="*/ 19050 w 27"/>
              <a:gd name="T23" fmla="*/ 0 h 104"/>
              <a:gd name="T24" fmla="*/ 15875 w 27"/>
              <a:gd name="T25" fmla="*/ 0 h 104"/>
              <a:gd name="T26" fmla="*/ 14287 w 27"/>
              <a:gd name="T27" fmla="*/ 1588 h 104"/>
              <a:gd name="T28" fmla="*/ 7937 w 27"/>
              <a:gd name="T29" fmla="*/ 3175 h 104"/>
              <a:gd name="T30" fmla="*/ 4762 w 27"/>
              <a:gd name="T31" fmla="*/ 4763 h 104"/>
              <a:gd name="T32" fmla="*/ 0 w 27"/>
              <a:gd name="T33" fmla="*/ 6350 h 104"/>
              <a:gd name="T34" fmla="*/ 0 w 27"/>
              <a:gd name="T35" fmla="*/ 165100 h 104"/>
              <a:gd name="T36" fmla="*/ 0 w 27"/>
              <a:gd name="T37" fmla="*/ 165100 h 104"/>
              <a:gd name="T38" fmla="*/ 3175 w 27"/>
              <a:gd name="T39" fmla="*/ 165100 h 104"/>
              <a:gd name="T40" fmla="*/ 3175 w 27"/>
              <a:gd name="T41" fmla="*/ 161925 h 104"/>
              <a:gd name="T42" fmla="*/ 4762 w 27"/>
              <a:gd name="T43" fmla="*/ 161925 h 104"/>
              <a:gd name="T44" fmla="*/ 6350 w 27"/>
              <a:gd name="T45" fmla="*/ 161925 h 104"/>
              <a:gd name="T46" fmla="*/ 9525 w 27"/>
              <a:gd name="T47" fmla="*/ 161925 h 104"/>
              <a:gd name="T48" fmla="*/ 11112 w 27"/>
              <a:gd name="T49" fmla="*/ 161925 h 104"/>
              <a:gd name="T50" fmla="*/ 15875 w 27"/>
              <a:gd name="T51" fmla="*/ 160338 h 104"/>
              <a:gd name="T52" fmla="*/ 17462 w 27"/>
              <a:gd name="T53" fmla="*/ 160338 h 104"/>
              <a:gd name="T54" fmla="*/ 20637 w 27"/>
              <a:gd name="T55" fmla="*/ 158750 h 104"/>
              <a:gd name="T56" fmla="*/ 25400 w 27"/>
              <a:gd name="T57" fmla="*/ 157163 h 104"/>
              <a:gd name="T58" fmla="*/ 28575 w 27"/>
              <a:gd name="T59" fmla="*/ 157163 h 104"/>
              <a:gd name="T60" fmla="*/ 31750 w 27"/>
              <a:gd name="T61" fmla="*/ 155575 h 104"/>
              <a:gd name="T62" fmla="*/ 36512 w 27"/>
              <a:gd name="T63" fmla="*/ 152400 h 104"/>
              <a:gd name="T64" fmla="*/ 39687 w 27"/>
              <a:gd name="T65" fmla="*/ 149225 h 104"/>
              <a:gd name="T66" fmla="*/ 42862 w 27"/>
              <a:gd name="T67" fmla="*/ 147638 h 104"/>
              <a:gd name="T68" fmla="*/ 42862 w 27"/>
              <a:gd name="T69" fmla="*/ 3175 h 10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7"/>
              <a:gd name="T106" fmla="*/ 0 h 104"/>
              <a:gd name="T107" fmla="*/ 27 w 27"/>
              <a:gd name="T108" fmla="*/ 104 h 10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7" h="104">
                <a:moveTo>
                  <a:pt x="27" y="2"/>
                </a:moveTo>
                <a:lnTo>
                  <a:pt x="27" y="2"/>
                </a:lnTo>
                <a:lnTo>
                  <a:pt x="26" y="2"/>
                </a:lnTo>
                <a:lnTo>
                  <a:pt x="26" y="1"/>
                </a:lnTo>
                <a:lnTo>
                  <a:pt x="25" y="1"/>
                </a:lnTo>
                <a:lnTo>
                  <a:pt x="24" y="1"/>
                </a:lnTo>
                <a:lnTo>
                  <a:pt x="23" y="0"/>
                </a:lnTo>
                <a:lnTo>
                  <a:pt x="20" y="0"/>
                </a:lnTo>
                <a:lnTo>
                  <a:pt x="19" y="0"/>
                </a:lnTo>
                <a:lnTo>
                  <a:pt x="17" y="0"/>
                </a:lnTo>
                <a:lnTo>
                  <a:pt x="14" y="0"/>
                </a:lnTo>
                <a:lnTo>
                  <a:pt x="12" y="0"/>
                </a:lnTo>
                <a:lnTo>
                  <a:pt x="10" y="0"/>
                </a:lnTo>
                <a:lnTo>
                  <a:pt x="9" y="1"/>
                </a:lnTo>
                <a:lnTo>
                  <a:pt x="5" y="2"/>
                </a:lnTo>
                <a:lnTo>
                  <a:pt x="3" y="3"/>
                </a:lnTo>
                <a:lnTo>
                  <a:pt x="0" y="4"/>
                </a:lnTo>
                <a:lnTo>
                  <a:pt x="0" y="104"/>
                </a:lnTo>
                <a:lnTo>
                  <a:pt x="2" y="104"/>
                </a:lnTo>
                <a:lnTo>
                  <a:pt x="2" y="102"/>
                </a:lnTo>
                <a:lnTo>
                  <a:pt x="3" y="102"/>
                </a:lnTo>
                <a:lnTo>
                  <a:pt x="4" y="102"/>
                </a:lnTo>
                <a:lnTo>
                  <a:pt x="6" y="102"/>
                </a:lnTo>
                <a:lnTo>
                  <a:pt x="7" y="102"/>
                </a:lnTo>
                <a:lnTo>
                  <a:pt x="10" y="101"/>
                </a:lnTo>
                <a:lnTo>
                  <a:pt x="11" y="101"/>
                </a:lnTo>
                <a:lnTo>
                  <a:pt x="13" y="100"/>
                </a:lnTo>
                <a:lnTo>
                  <a:pt x="16" y="99"/>
                </a:lnTo>
                <a:lnTo>
                  <a:pt x="18" y="99"/>
                </a:lnTo>
                <a:lnTo>
                  <a:pt x="20" y="98"/>
                </a:lnTo>
                <a:lnTo>
                  <a:pt x="23" y="96"/>
                </a:lnTo>
                <a:lnTo>
                  <a:pt x="25" y="94"/>
                </a:lnTo>
                <a:lnTo>
                  <a:pt x="27" y="93"/>
                </a:lnTo>
                <a:lnTo>
                  <a:pt x="27" y="2"/>
                </a:lnTo>
                <a:close/>
              </a:path>
            </a:pathLst>
          </a:custGeom>
          <a:solidFill>
            <a:srgbClr val="93CC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03" name="Freeform 91"/>
          <p:cNvSpPr>
            <a:spLocks/>
          </p:cNvSpPr>
          <p:nvPr/>
        </p:nvSpPr>
        <p:spPr bwMode="auto">
          <a:xfrm>
            <a:off x="1370013" y="3355994"/>
            <a:ext cx="34925" cy="133350"/>
          </a:xfrm>
          <a:custGeom>
            <a:avLst/>
            <a:gdLst>
              <a:gd name="T0" fmla="*/ 34925 w 22"/>
              <a:gd name="T1" fmla="*/ 1588 h 84"/>
              <a:gd name="T2" fmla="*/ 34925 w 22"/>
              <a:gd name="T3" fmla="*/ 1588 h 84"/>
              <a:gd name="T4" fmla="*/ 33338 w 22"/>
              <a:gd name="T5" fmla="*/ 1588 h 84"/>
              <a:gd name="T6" fmla="*/ 33338 w 22"/>
              <a:gd name="T7" fmla="*/ 1588 h 84"/>
              <a:gd name="T8" fmla="*/ 30163 w 22"/>
              <a:gd name="T9" fmla="*/ 1588 h 84"/>
              <a:gd name="T10" fmla="*/ 28575 w 22"/>
              <a:gd name="T11" fmla="*/ 0 h 84"/>
              <a:gd name="T12" fmla="*/ 26988 w 22"/>
              <a:gd name="T13" fmla="*/ 0 h 84"/>
              <a:gd name="T14" fmla="*/ 25400 w 22"/>
              <a:gd name="T15" fmla="*/ 0 h 84"/>
              <a:gd name="T16" fmla="*/ 23812 w 22"/>
              <a:gd name="T17" fmla="*/ 0 h 84"/>
              <a:gd name="T18" fmla="*/ 22225 w 22"/>
              <a:gd name="T19" fmla="*/ 0 h 84"/>
              <a:gd name="T20" fmla="*/ 17463 w 22"/>
              <a:gd name="T21" fmla="*/ 0 h 84"/>
              <a:gd name="T22" fmla="*/ 14288 w 22"/>
              <a:gd name="T23" fmla="*/ 0 h 84"/>
              <a:gd name="T24" fmla="*/ 12700 w 22"/>
              <a:gd name="T25" fmla="*/ 0 h 84"/>
              <a:gd name="T26" fmla="*/ 7938 w 22"/>
              <a:gd name="T27" fmla="*/ 0 h 84"/>
              <a:gd name="T28" fmla="*/ 4762 w 22"/>
              <a:gd name="T29" fmla="*/ 1588 h 84"/>
              <a:gd name="T30" fmla="*/ 3175 w 22"/>
              <a:gd name="T31" fmla="*/ 3175 h 84"/>
              <a:gd name="T32" fmla="*/ 0 w 22"/>
              <a:gd name="T33" fmla="*/ 4762 h 84"/>
              <a:gd name="T34" fmla="*/ 0 w 22"/>
              <a:gd name="T35" fmla="*/ 133350 h 84"/>
              <a:gd name="T36" fmla="*/ 0 w 22"/>
              <a:gd name="T37" fmla="*/ 133350 h 84"/>
              <a:gd name="T38" fmla="*/ 0 w 22"/>
              <a:gd name="T39" fmla="*/ 133350 h 84"/>
              <a:gd name="T40" fmla="*/ 1588 w 22"/>
              <a:gd name="T41" fmla="*/ 133350 h 84"/>
              <a:gd name="T42" fmla="*/ 3175 w 22"/>
              <a:gd name="T43" fmla="*/ 133350 h 84"/>
              <a:gd name="T44" fmla="*/ 4762 w 22"/>
              <a:gd name="T45" fmla="*/ 133350 h 84"/>
              <a:gd name="T46" fmla="*/ 6350 w 22"/>
              <a:gd name="T47" fmla="*/ 131763 h 84"/>
              <a:gd name="T48" fmla="*/ 7938 w 22"/>
              <a:gd name="T49" fmla="*/ 131763 h 84"/>
              <a:gd name="T50" fmla="*/ 11112 w 22"/>
              <a:gd name="T51" fmla="*/ 131763 h 84"/>
              <a:gd name="T52" fmla="*/ 14288 w 22"/>
              <a:gd name="T53" fmla="*/ 128588 h 84"/>
              <a:gd name="T54" fmla="*/ 15875 w 22"/>
              <a:gd name="T55" fmla="*/ 128588 h 84"/>
              <a:gd name="T56" fmla="*/ 19050 w 22"/>
              <a:gd name="T57" fmla="*/ 127000 h 84"/>
              <a:gd name="T58" fmla="*/ 22225 w 22"/>
              <a:gd name="T59" fmla="*/ 127000 h 84"/>
              <a:gd name="T60" fmla="*/ 25400 w 22"/>
              <a:gd name="T61" fmla="*/ 125413 h 84"/>
              <a:gd name="T62" fmla="*/ 28575 w 22"/>
              <a:gd name="T63" fmla="*/ 123825 h 84"/>
              <a:gd name="T64" fmla="*/ 30163 w 22"/>
              <a:gd name="T65" fmla="*/ 122238 h 84"/>
              <a:gd name="T66" fmla="*/ 34925 w 22"/>
              <a:gd name="T67" fmla="*/ 120650 h 84"/>
              <a:gd name="T68" fmla="*/ 34925 w 22"/>
              <a:gd name="T69" fmla="*/ 1588 h 8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2"/>
              <a:gd name="T106" fmla="*/ 0 h 84"/>
              <a:gd name="T107" fmla="*/ 22 w 22"/>
              <a:gd name="T108" fmla="*/ 84 h 8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2" h="84">
                <a:moveTo>
                  <a:pt x="22" y="1"/>
                </a:moveTo>
                <a:lnTo>
                  <a:pt x="22" y="1"/>
                </a:lnTo>
                <a:lnTo>
                  <a:pt x="21" y="1"/>
                </a:lnTo>
                <a:lnTo>
                  <a:pt x="19" y="1"/>
                </a:lnTo>
                <a:lnTo>
                  <a:pt x="18" y="0"/>
                </a:lnTo>
                <a:lnTo>
                  <a:pt x="17" y="0"/>
                </a:lnTo>
                <a:lnTo>
                  <a:pt x="16" y="0"/>
                </a:lnTo>
                <a:lnTo>
                  <a:pt x="15" y="0"/>
                </a:lnTo>
                <a:lnTo>
                  <a:pt x="14" y="0"/>
                </a:lnTo>
                <a:lnTo>
                  <a:pt x="11" y="0"/>
                </a:lnTo>
                <a:lnTo>
                  <a:pt x="9" y="0"/>
                </a:lnTo>
                <a:lnTo>
                  <a:pt x="8" y="0"/>
                </a:lnTo>
                <a:lnTo>
                  <a:pt x="5" y="0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84"/>
                </a:lnTo>
                <a:lnTo>
                  <a:pt x="1" y="84"/>
                </a:lnTo>
                <a:lnTo>
                  <a:pt x="2" y="84"/>
                </a:lnTo>
                <a:lnTo>
                  <a:pt x="3" y="84"/>
                </a:lnTo>
                <a:lnTo>
                  <a:pt x="4" y="83"/>
                </a:lnTo>
                <a:lnTo>
                  <a:pt x="5" y="83"/>
                </a:lnTo>
                <a:lnTo>
                  <a:pt x="7" y="83"/>
                </a:lnTo>
                <a:lnTo>
                  <a:pt x="9" y="81"/>
                </a:lnTo>
                <a:lnTo>
                  <a:pt x="10" y="81"/>
                </a:lnTo>
                <a:lnTo>
                  <a:pt x="12" y="80"/>
                </a:lnTo>
                <a:lnTo>
                  <a:pt x="14" y="80"/>
                </a:lnTo>
                <a:lnTo>
                  <a:pt x="16" y="79"/>
                </a:lnTo>
                <a:lnTo>
                  <a:pt x="18" y="78"/>
                </a:lnTo>
                <a:lnTo>
                  <a:pt x="19" y="77"/>
                </a:lnTo>
                <a:lnTo>
                  <a:pt x="22" y="76"/>
                </a:lnTo>
                <a:lnTo>
                  <a:pt x="22" y="1"/>
                </a:lnTo>
                <a:close/>
              </a:path>
            </a:pathLst>
          </a:custGeom>
          <a:solidFill>
            <a:srgbClr val="A8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04" name="Freeform 92"/>
          <p:cNvSpPr>
            <a:spLocks/>
          </p:cNvSpPr>
          <p:nvPr/>
        </p:nvSpPr>
        <p:spPr bwMode="auto">
          <a:xfrm>
            <a:off x="1371600" y="3355994"/>
            <a:ext cx="26988" cy="103187"/>
          </a:xfrm>
          <a:custGeom>
            <a:avLst/>
            <a:gdLst>
              <a:gd name="T0" fmla="*/ 26988 w 17"/>
              <a:gd name="T1" fmla="*/ 3175 h 65"/>
              <a:gd name="T2" fmla="*/ 26988 w 17"/>
              <a:gd name="T3" fmla="*/ 3175 h 65"/>
              <a:gd name="T4" fmla="*/ 25400 w 17"/>
              <a:gd name="T5" fmla="*/ 1587 h 65"/>
              <a:gd name="T6" fmla="*/ 22225 w 17"/>
              <a:gd name="T7" fmla="*/ 1587 h 65"/>
              <a:gd name="T8" fmla="*/ 17463 w 17"/>
              <a:gd name="T9" fmla="*/ 1587 h 65"/>
              <a:gd name="T10" fmla="*/ 14288 w 17"/>
              <a:gd name="T11" fmla="*/ 0 h 65"/>
              <a:gd name="T12" fmla="*/ 9525 w 17"/>
              <a:gd name="T13" fmla="*/ 1587 h 65"/>
              <a:gd name="T14" fmla="*/ 3175 w 17"/>
              <a:gd name="T15" fmla="*/ 3175 h 65"/>
              <a:gd name="T16" fmla="*/ 0 w 17"/>
              <a:gd name="T17" fmla="*/ 4762 h 65"/>
              <a:gd name="T18" fmla="*/ 0 w 17"/>
              <a:gd name="T19" fmla="*/ 103187 h 65"/>
              <a:gd name="T20" fmla="*/ 0 w 17"/>
              <a:gd name="T21" fmla="*/ 103187 h 65"/>
              <a:gd name="T22" fmla="*/ 1588 w 17"/>
              <a:gd name="T23" fmla="*/ 103187 h 65"/>
              <a:gd name="T24" fmla="*/ 4763 w 17"/>
              <a:gd name="T25" fmla="*/ 103187 h 65"/>
              <a:gd name="T26" fmla="*/ 9525 w 17"/>
              <a:gd name="T27" fmla="*/ 101600 h 65"/>
              <a:gd name="T28" fmla="*/ 12700 w 17"/>
              <a:gd name="T29" fmla="*/ 101600 h 65"/>
              <a:gd name="T30" fmla="*/ 17463 w 17"/>
              <a:gd name="T31" fmla="*/ 100012 h 65"/>
              <a:gd name="T32" fmla="*/ 22225 w 17"/>
              <a:gd name="T33" fmla="*/ 95250 h 65"/>
              <a:gd name="T34" fmla="*/ 26988 w 17"/>
              <a:gd name="T35" fmla="*/ 92075 h 65"/>
              <a:gd name="T36" fmla="*/ 26988 w 17"/>
              <a:gd name="T37" fmla="*/ 3175 h 6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7"/>
              <a:gd name="T58" fmla="*/ 0 h 65"/>
              <a:gd name="T59" fmla="*/ 17 w 17"/>
              <a:gd name="T60" fmla="*/ 65 h 65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7" h="65">
                <a:moveTo>
                  <a:pt x="17" y="2"/>
                </a:moveTo>
                <a:lnTo>
                  <a:pt x="17" y="2"/>
                </a:lnTo>
                <a:lnTo>
                  <a:pt x="16" y="1"/>
                </a:lnTo>
                <a:lnTo>
                  <a:pt x="14" y="1"/>
                </a:lnTo>
                <a:lnTo>
                  <a:pt x="11" y="1"/>
                </a:lnTo>
                <a:lnTo>
                  <a:pt x="9" y="0"/>
                </a:lnTo>
                <a:lnTo>
                  <a:pt x="6" y="1"/>
                </a:lnTo>
                <a:lnTo>
                  <a:pt x="2" y="2"/>
                </a:lnTo>
                <a:lnTo>
                  <a:pt x="0" y="3"/>
                </a:lnTo>
                <a:lnTo>
                  <a:pt x="0" y="65"/>
                </a:lnTo>
                <a:lnTo>
                  <a:pt x="1" y="65"/>
                </a:lnTo>
                <a:lnTo>
                  <a:pt x="3" y="65"/>
                </a:lnTo>
                <a:lnTo>
                  <a:pt x="6" y="64"/>
                </a:lnTo>
                <a:lnTo>
                  <a:pt x="8" y="64"/>
                </a:lnTo>
                <a:lnTo>
                  <a:pt x="11" y="63"/>
                </a:lnTo>
                <a:lnTo>
                  <a:pt x="14" y="60"/>
                </a:lnTo>
                <a:lnTo>
                  <a:pt x="17" y="58"/>
                </a:lnTo>
                <a:lnTo>
                  <a:pt x="17" y="2"/>
                </a:lnTo>
                <a:close/>
              </a:path>
            </a:pathLst>
          </a:custGeom>
          <a:solidFill>
            <a:srgbClr val="BCE5E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05" name="Freeform 93"/>
          <p:cNvSpPr>
            <a:spLocks/>
          </p:cNvSpPr>
          <p:nvPr/>
        </p:nvSpPr>
        <p:spPr bwMode="auto">
          <a:xfrm>
            <a:off x="1371600" y="3357581"/>
            <a:ext cx="22225" cy="74613"/>
          </a:xfrm>
          <a:custGeom>
            <a:avLst/>
            <a:gdLst>
              <a:gd name="T0" fmla="*/ 22225 w 14"/>
              <a:gd name="T1" fmla="*/ 1588 h 47"/>
              <a:gd name="T2" fmla="*/ 22225 w 14"/>
              <a:gd name="T3" fmla="*/ 1588 h 47"/>
              <a:gd name="T4" fmla="*/ 20638 w 14"/>
              <a:gd name="T5" fmla="*/ 1588 h 47"/>
              <a:gd name="T6" fmla="*/ 17463 w 14"/>
              <a:gd name="T7" fmla="*/ 1588 h 47"/>
              <a:gd name="T8" fmla="*/ 14288 w 14"/>
              <a:gd name="T9" fmla="*/ 0 h 47"/>
              <a:gd name="T10" fmla="*/ 12700 w 14"/>
              <a:gd name="T11" fmla="*/ 0 h 47"/>
              <a:gd name="T12" fmla="*/ 9525 w 14"/>
              <a:gd name="T13" fmla="*/ 1588 h 47"/>
              <a:gd name="T14" fmla="*/ 3175 w 14"/>
              <a:gd name="T15" fmla="*/ 1588 h 47"/>
              <a:gd name="T16" fmla="*/ 0 w 14"/>
              <a:gd name="T17" fmla="*/ 4763 h 47"/>
              <a:gd name="T18" fmla="*/ 0 w 14"/>
              <a:gd name="T19" fmla="*/ 74613 h 47"/>
              <a:gd name="T20" fmla="*/ 1588 w 14"/>
              <a:gd name="T21" fmla="*/ 74613 h 47"/>
              <a:gd name="T22" fmla="*/ 1588 w 14"/>
              <a:gd name="T23" fmla="*/ 71438 h 47"/>
              <a:gd name="T24" fmla="*/ 4763 w 14"/>
              <a:gd name="T25" fmla="*/ 71438 h 47"/>
              <a:gd name="T26" fmla="*/ 6350 w 14"/>
              <a:gd name="T27" fmla="*/ 71438 h 47"/>
              <a:gd name="T28" fmla="*/ 11113 w 14"/>
              <a:gd name="T29" fmla="*/ 69850 h 47"/>
              <a:gd name="T30" fmla="*/ 14288 w 14"/>
              <a:gd name="T31" fmla="*/ 69850 h 47"/>
              <a:gd name="T32" fmla="*/ 17463 w 14"/>
              <a:gd name="T33" fmla="*/ 68263 h 47"/>
              <a:gd name="T34" fmla="*/ 22225 w 14"/>
              <a:gd name="T35" fmla="*/ 65088 h 47"/>
              <a:gd name="T36" fmla="*/ 22225 w 14"/>
              <a:gd name="T37" fmla="*/ 1588 h 4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4"/>
              <a:gd name="T58" fmla="*/ 0 h 47"/>
              <a:gd name="T59" fmla="*/ 14 w 14"/>
              <a:gd name="T60" fmla="*/ 47 h 4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4" h="47">
                <a:moveTo>
                  <a:pt x="14" y="1"/>
                </a:moveTo>
                <a:lnTo>
                  <a:pt x="14" y="1"/>
                </a:lnTo>
                <a:lnTo>
                  <a:pt x="13" y="1"/>
                </a:lnTo>
                <a:lnTo>
                  <a:pt x="11" y="1"/>
                </a:lnTo>
                <a:lnTo>
                  <a:pt x="9" y="0"/>
                </a:lnTo>
                <a:lnTo>
                  <a:pt x="8" y="0"/>
                </a:lnTo>
                <a:lnTo>
                  <a:pt x="6" y="1"/>
                </a:lnTo>
                <a:lnTo>
                  <a:pt x="2" y="1"/>
                </a:lnTo>
                <a:lnTo>
                  <a:pt x="0" y="3"/>
                </a:lnTo>
                <a:lnTo>
                  <a:pt x="0" y="47"/>
                </a:lnTo>
                <a:lnTo>
                  <a:pt x="1" y="47"/>
                </a:lnTo>
                <a:lnTo>
                  <a:pt x="1" y="45"/>
                </a:lnTo>
                <a:lnTo>
                  <a:pt x="3" y="45"/>
                </a:lnTo>
                <a:lnTo>
                  <a:pt x="4" y="45"/>
                </a:lnTo>
                <a:lnTo>
                  <a:pt x="7" y="44"/>
                </a:lnTo>
                <a:lnTo>
                  <a:pt x="9" y="44"/>
                </a:lnTo>
                <a:lnTo>
                  <a:pt x="11" y="43"/>
                </a:lnTo>
                <a:lnTo>
                  <a:pt x="14" y="41"/>
                </a:lnTo>
                <a:lnTo>
                  <a:pt x="14" y="1"/>
                </a:lnTo>
                <a:close/>
              </a:path>
            </a:pathLst>
          </a:custGeom>
          <a:solidFill>
            <a:srgbClr val="D1F2F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06" name="Freeform 94"/>
          <p:cNvSpPr>
            <a:spLocks/>
          </p:cNvSpPr>
          <p:nvPr/>
        </p:nvSpPr>
        <p:spPr bwMode="auto">
          <a:xfrm>
            <a:off x="1373188" y="3359169"/>
            <a:ext cx="14287" cy="42862"/>
          </a:xfrm>
          <a:custGeom>
            <a:avLst/>
            <a:gdLst>
              <a:gd name="T0" fmla="*/ 14287 w 9"/>
              <a:gd name="T1" fmla="*/ 1587 h 27"/>
              <a:gd name="T2" fmla="*/ 14287 w 9"/>
              <a:gd name="T3" fmla="*/ 1587 h 27"/>
              <a:gd name="T4" fmla="*/ 12700 w 9"/>
              <a:gd name="T5" fmla="*/ 1587 h 27"/>
              <a:gd name="T6" fmla="*/ 11112 w 9"/>
              <a:gd name="T7" fmla="*/ 1587 h 27"/>
              <a:gd name="T8" fmla="*/ 9525 w 9"/>
              <a:gd name="T9" fmla="*/ 0 h 27"/>
              <a:gd name="T10" fmla="*/ 7937 w 9"/>
              <a:gd name="T11" fmla="*/ 0 h 27"/>
              <a:gd name="T12" fmla="*/ 4762 w 9"/>
              <a:gd name="T13" fmla="*/ 0 h 27"/>
              <a:gd name="T14" fmla="*/ 1587 w 9"/>
              <a:gd name="T15" fmla="*/ 1587 h 27"/>
              <a:gd name="T16" fmla="*/ 0 w 9"/>
              <a:gd name="T17" fmla="*/ 3175 h 27"/>
              <a:gd name="T18" fmla="*/ 0 w 9"/>
              <a:gd name="T19" fmla="*/ 42862 h 27"/>
              <a:gd name="T20" fmla="*/ 0 w 9"/>
              <a:gd name="T21" fmla="*/ 42862 h 27"/>
              <a:gd name="T22" fmla="*/ 1587 w 9"/>
              <a:gd name="T23" fmla="*/ 42862 h 27"/>
              <a:gd name="T24" fmla="*/ 3175 w 9"/>
              <a:gd name="T25" fmla="*/ 42862 h 27"/>
              <a:gd name="T26" fmla="*/ 4762 w 9"/>
              <a:gd name="T27" fmla="*/ 42862 h 27"/>
              <a:gd name="T28" fmla="*/ 7937 w 9"/>
              <a:gd name="T29" fmla="*/ 41275 h 27"/>
              <a:gd name="T30" fmla="*/ 9525 w 9"/>
              <a:gd name="T31" fmla="*/ 41275 h 27"/>
              <a:gd name="T32" fmla="*/ 12700 w 9"/>
              <a:gd name="T33" fmla="*/ 39687 h 27"/>
              <a:gd name="T34" fmla="*/ 14287 w 9"/>
              <a:gd name="T35" fmla="*/ 36512 h 27"/>
              <a:gd name="T36" fmla="*/ 14287 w 9"/>
              <a:gd name="T37" fmla="*/ 1587 h 2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9"/>
              <a:gd name="T58" fmla="*/ 0 h 27"/>
              <a:gd name="T59" fmla="*/ 9 w 9"/>
              <a:gd name="T60" fmla="*/ 27 h 2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9" h="27">
                <a:moveTo>
                  <a:pt x="9" y="1"/>
                </a:moveTo>
                <a:lnTo>
                  <a:pt x="9" y="1"/>
                </a:lnTo>
                <a:lnTo>
                  <a:pt x="8" y="1"/>
                </a:lnTo>
                <a:lnTo>
                  <a:pt x="7" y="1"/>
                </a:lnTo>
                <a:lnTo>
                  <a:pt x="6" y="0"/>
                </a:lnTo>
                <a:lnTo>
                  <a:pt x="5" y="0"/>
                </a:lnTo>
                <a:lnTo>
                  <a:pt x="3" y="0"/>
                </a:lnTo>
                <a:lnTo>
                  <a:pt x="1" y="1"/>
                </a:lnTo>
                <a:lnTo>
                  <a:pt x="0" y="2"/>
                </a:lnTo>
                <a:lnTo>
                  <a:pt x="0" y="27"/>
                </a:lnTo>
                <a:lnTo>
                  <a:pt x="1" y="27"/>
                </a:lnTo>
                <a:lnTo>
                  <a:pt x="2" y="27"/>
                </a:lnTo>
                <a:lnTo>
                  <a:pt x="3" y="27"/>
                </a:lnTo>
                <a:lnTo>
                  <a:pt x="5" y="26"/>
                </a:lnTo>
                <a:lnTo>
                  <a:pt x="6" y="26"/>
                </a:lnTo>
                <a:lnTo>
                  <a:pt x="8" y="25"/>
                </a:lnTo>
                <a:lnTo>
                  <a:pt x="9" y="23"/>
                </a:lnTo>
                <a:lnTo>
                  <a:pt x="9" y="1"/>
                </a:lnTo>
                <a:close/>
              </a:path>
            </a:pathLst>
          </a:custGeom>
          <a:solidFill>
            <a:srgbClr val="E5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07" name="Freeform 95"/>
          <p:cNvSpPr>
            <a:spLocks/>
          </p:cNvSpPr>
          <p:nvPr/>
        </p:nvSpPr>
        <p:spPr bwMode="auto">
          <a:xfrm>
            <a:off x="1549400" y="3481406"/>
            <a:ext cx="22225" cy="20638"/>
          </a:xfrm>
          <a:custGeom>
            <a:avLst/>
            <a:gdLst>
              <a:gd name="T0" fmla="*/ 11113 w 14"/>
              <a:gd name="T1" fmla="*/ 20638 h 13"/>
              <a:gd name="T2" fmla="*/ 12700 w 14"/>
              <a:gd name="T3" fmla="*/ 20638 h 13"/>
              <a:gd name="T4" fmla="*/ 14288 w 14"/>
              <a:gd name="T5" fmla="*/ 20638 h 13"/>
              <a:gd name="T6" fmla="*/ 15875 w 14"/>
              <a:gd name="T7" fmla="*/ 19050 h 13"/>
              <a:gd name="T8" fmla="*/ 17463 w 14"/>
              <a:gd name="T9" fmla="*/ 17463 h 13"/>
              <a:gd name="T10" fmla="*/ 20638 w 14"/>
              <a:gd name="T11" fmla="*/ 17463 h 13"/>
              <a:gd name="T12" fmla="*/ 20638 w 14"/>
              <a:gd name="T13" fmla="*/ 14288 h 13"/>
              <a:gd name="T14" fmla="*/ 22225 w 14"/>
              <a:gd name="T15" fmla="*/ 11113 h 13"/>
              <a:gd name="T16" fmla="*/ 22225 w 14"/>
              <a:gd name="T17" fmla="*/ 9525 h 13"/>
              <a:gd name="T18" fmla="*/ 22225 w 14"/>
              <a:gd name="T19" fmla="*/ 7938 h 13"/>
              <a:gd name="T20" fmla="*/ 20638 w 14"/>
              <a:gd name="T21" fmla="*/ 6350 h 13"/>
              <a:gd name="T22" fmla="*/ 20638 w 14"/>
              <a:gd name="T23" fmla="*/ 3175 h 13"/>
              <a:gd name="T24" fmla="*/ 17463 w 14"/>
              <a:gd name="T25" fmla="*/ 1588 h 13"/>
              <a:gd name="T26" fmla="*/ 15875 w 14"/>
              <a:gd name="T27" fmla="*/ 0 h 13"/>
              <a:gd name="T28" fmla="*/ 14288 w 14"/>
              <a:gd name="T29" fmla="*/ 0 h 13"/>
              <a:gd name="T30" fmla="*/ 12700 w 14"/>
              <a:gd name="T31" fmla="*/ 0 h 13"/>
              <a:gd name="T32" fmla="*/ 11113 w 14"/>
              <a:gd name="T33" fmla="*/ 0 h 13"/>
              <a:gd name="T34" fmla="*/ 9525 w 14"/>
              <a:gd name="T35" fmla="*/ 0 h 13"/>
              <a:gd name="T36" fmla="*/ 6350 w 14"/>
              <a:gd name="T37" fmla="*/ 0 h 13"/>
              <a:gd name="T38" fmla="*/ 4763 w 14"/>
              <a:gd name="T39" fmla="*/ 0 h 13"/>
              <a:gd name="T40" fmla="*/ 3175 w 14"/>
              <a:gd name="T41" fmla="*/ 1588 h 13"/>
              <a:gd name="T42" fmla="*/ 1588 w 14"/>
              <a:gd name="T43" fmla="*/ 3175 h 13"/>
              <a:gd name="T44" fmla="*/ 1588 w 14"/>
              <a:gd name="T45" fmla="*/ 6350 h 13"/>
              <a:gd name="T46" fmla="*/ 0 w 14"/>
              <a:gd name="T47" fmla="*/ 7938 h 13"/>
              <a:gd name="T48" fmla="*/ 0 w 14"/>
              <a:gd name="T49" fmla="*/ 9525 h 13"/>
              <a:gd name="T50" fmla="*/ 0 w 14"/>
              <a:gd name="T51" fmla="*/ 11113 h 13"/>
              <a:gd name="T52" fmla="*/ 1588 w 14"/>
              <a:gd name="T53" fmla="*/ 14288 h 13"/>
              <a:gd name="T54" fmla="*/ 1588 w 14"/>
              <a:gd name="T55" fmla="*/ 17463 h 13"/>
              <a:gd name="T56" fmla="*/ 3175 w 14"/>
              <a:gd name="T57" fmla="*/ 17463 h 13"/>
              <a:gd name="T58" fmla="*/ 4763 w 14"/>
              <a:gd name="T59" fmla="*/ 19050 h 13"/>
              <a:gd name="T60" fmla="*/ 6350 w 14"/>
              <a:gd name="T61" fmla="*/ 20638 h 13"/>
              <a:gd name="T62" fmla="*/ 9525 w 14"/>
              <a:gd name="T63" fmla="*/ 20638 h 13"/>
              <a:gd name="T64" fmla="*/ 11113 w 14"/>
              <a:gd name="T65" fmla="*/ 20638 h 1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4"/>
              <a:gd name="T100" fmla="*/ 0 h 13"/>
              <a:gd name="T101" fmla="*/ 14 w 14"/>
              <a:gd name="T102" fmla="*/ 13 h 13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4" h="13">
                <a:moveTo>
                  <a:pt x="7" y="13"/>
                </a:moveTo>
                <a:lnTo>
                  <a:pt x="8" y="13"/>
                </a:lnTo>
                <a:lnTo>
                  <a:pt x="9" y="13"/>
                </a:lnTo>
                <a:lnTo>
                  <a:pt x="10" y="12"/>
                </a:lnTo>
                <a:lnTo>
                  <a:pt x="11" y="11"/>
                </a:lnTo>
                <a:lnTo>
                  <a:pt x="13" y="11"/>
                </a:lnTo>
                <a:lnTo>
                  <a:pt x="13" y="9"/>
                </a:lnTo>
                <a:lnTo>
                  <a:pt x="14" y="7"/>
                </a:lnTo>
                <a:lnTo>
                  <a:pt x="14" y="6"/>
                </a:lnTo>
                <a:lnTo>
                  <a:pt x="14" y="5"/>
                </a:lnTo>
                <a:lnTo>
                  <a:pt x="13" y="4"/>
                </a:lnTo>
                <a:lnTo>
                  <a:pt x="13" y="2"/>
                </a:lnTo>
                <a:lnTo>
                  <a:pt x="11" y="1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0"/>
                </a:lnTo>
                <a:lnTo>
                  <a:pt x="6" y="0"/>
                </a:lnTo>
                <a:lnTo>
                  <a:pt x="4" y="0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1" y="4"/>
                </a:lnTo>
                <a:lnTo>
                  <a:pt x="0" y="5"/>
                </a:lnTo>
                <a:lnTo>
                  <a:pt x="0" y="6"/>
                </a:lnTo>
                <a:lnTo>
                  <a:pt x="0" y="7"/>
                </a:lnTo>
                <a:lnTo>
                  <a:pt x="1" y="9"/>
                </a:lnTo>
                <a:lnTo>
                  <a:pt x="1" y="11"/>
                </a:lnTo>
                <a:lnTo>
                  <a:pt x="2" y="11"/>
                </a:lnTo>
                <a:lnTo>
                  <a:pt x="3" y="12"/>
                </a:lnTo>
                <a:lnTo>
                  <a:pt x="4" y="13"/>
                </a:lnTo>
                <a:lnTo>
                  <a:pt x="6" y="13"/>
                </a:lnTo>
                <a:lnTo>
                  <a:pt x="7" y="1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08" name="Freeform 96"/>
          <p:cNvSpPr>
            <a:spLocks/>
          </p:cNvSpPr>
          <p:nvPr/>
        </p:nvSpPr>
        <p:spPr bwMode="auto">
          <a:xfrm>
            <a:off x="1484313" y="3481406"/>
            <a:ext cx="11112" cy="11113"/>
          </a:xfrm>
          <a:custGeom>
            <a:avLst/>
            <a:gdLst>
              <a:gd name="T0" fmla="*/ 4762 w 7"/>
              <a:gd name="T1" fmla="*/ 11113 h 7"/>
              <a:gd name="T2" fmla="*/ 7937 w 7"/>
              <a:gd name="T3" fmla="*/ 9525 h 7"/>
              <a:gd name="T4" fmla="*/ 9525 w 7"/>
              <a:gd name="T5" fmla="*/ 9525 h 7"/>
              <a:gd name="T6" fmla="*/ 9525 w 7"/>
              <a:gd name="T7" fmla="*/ 7938 h 7"/>
              <a:gd name="T8" fmla="*/ 11112 w 7"/>
              <a:gd name="T9" fmla="*/ 6350 h 7"/>
              <a:gd name="T10" fmla="*/ 9525 w 7"/>
              <a:gd name="T11" fmla="*/ 1588 h 7"/>
              <a:gd name="T12" fmla="*/ 9525 w 7"/>
              <a:gd name="T13" fmla="*/ 1588 h 7"/>
              <a:gd name="T14" fmla="*/ 7937 w 7"/>
              <a:gd name="T15" fmla="*/ 0 h 7"/>
              <a:gd name="T16" fmla="*/ 4762 w 7"/>
              <a:gd name="T17" fmla="*/ 0 h 7"/>
              <a:gd name="T18" fmla="*/ 3175 w 7"/>
              <a:gd name="T19" fmla="*/ 0 h 7"/>
              <a:gd name="T20" fmla="*/ 1587 w 7"/>
              <a:gd name="T21" fmla="*/ 1588 h 7"/>
              <a:gd name="T22" fmla="*/ 0 w 7"/>
              <a:gd name="T23" fmla="*/ 1588 h 7"/>
              <a:gd name="T24" fmla="*/ 0 w 7"/>
              <a:gd name="T25" fmla="*/ 6350 h 7"/>
              <a:gd name="T26" fmla="*/ 0 w 7"/>
              <a:gd name="T27" fmla="*/ 7938 h 7"/>
              <a:gd name="T28" fmla="*/ 1587 w 7"/>
              <a:gd name="T29" fmla="*/ 9525 h 7"/>
              <a:gd name="T30" fmla="*/ 3175 w 7"/>
              <a:gd name="T31" fmla="*/ 9525 h 7"/>
              <a:gd name="T32" fmla="*/ 4762 w 7"/>
              <a:gd name="T33" fmla="*/ 11113 h 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7"/>
              <a:gd name="T52" fmla="*/ 0 h 7"/>
              <a:gd name="T53" fmla="*/ 7 w 7"/>
              <a:gd name="T54" fmla="*/ 7 h 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7" h="7">
                <a:moveTo>
                  <a:pt x="3" y="7"/>
                </a:moveTo>
                <a:lnTo>
                  <a:pt x="5" y="6"/>
                </a:lnTo>
                <a:lnTo>
                  <a:pt x="6" y="6"/>
                </a:lnTo>
                <a:lnTo>
                  <a:pt x="6" y="5"/>
                </a:lnTo>
                <a:lnTo>
                  <a:pt x="7" y="4"/>
                </a:lnTo>
                <a:lnTo>
                  <a:pt x="6" y="1"/>
                </a:lnTo>
                <a:lnTo>
                  <a:pt x="5" y="0"/>
                </a:lnTo>
                <a:lnTo>
                  <a:pt x="3" y="0"/>
                </a:lnTo>
                <a:lnTo>
                  <a:pt x="2" y="0"/>
                </a:lnTo>
                <a:lnTo>
                  <a:pt x="1" y="1"/>
                </a:lnTo>
                <a:lnTo>
                  <a:pt x="0" y="1"/>
                </a:lnTo>
                <a:lnTo>
                  <a:pt x="0" y="4"/>
                </a:lnTo>
                <a:lnTo>
                  <a:pt x="0" y="5"/>
                </a:lnTo>
                <a:lnTo>
                  <a:pt x="1" y="6"/>
                </a:lnTo>
                <a:lnTo>
                  <a:pt x="2" y="6"/>
                </a:lnTo>
                <a:lnTo>
                  <a:pt x="3" y="7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09" name="Freeform 97"/>
          <p:cNvSpPr>
            <a:spLocks/>
          </p:cNvSpPr>
          <p:nvPr/>
        </p:nvSpPr>
        <p:spPr bwMode="auto">
          <a:xfrm>
            <a:off x="1503363" y="3481406"/>
            <a:ext cx="7937" cy="11113"/>
          </a:xfrm>
          <a:custGeom>
            <a:avLst/>
            <a:gdLst>
              <a:gd name="T0" fmla="*/ 4762 w 5"/>
              <a:gd name="T1" fmla="*/ 11113 h 7"/>
              <a:gd name="T2" fmla="*/ 6350 w 5"/>
              <a:gd name="T3" fmla="*/ 11113 h 7"/>
              <a:gd name="T4" fmla="*/ 7937 w 5"/>
              <a:gd name="T5" fmla="*/ 9525 h 7"/>
              <a:gd name="T6" fmla="*/ 7937 w 5"/>
              <a:gd name="T7" fmla="*/ 7938 h 7"/>
              <a:gd name="T8" fmla="*/ 7937 w 5"/>
              <a:gd name="T9" fmla="*/ 6350 h 7"/>
              <a:gd name="T10" fmla="*/ 7937 w 5"/>
              <a:gd name="T11" fmla="*/ 3175 h 7"/>
              <a:gd name="T12" fmla="*/ 7937 w 5"/>
              <a:gd name="T13" fmla="*/ 1588 h 7"/>
              <a:gd name="T14" fmla="*/ 6350 w 5"/>
              <a:gd name="T15" fmla="*/ 0 h 7"/>
              <a:gd name="T16" fmla="*/ 4762 w 5"/>
              <a:gd name="T17" fmla="*/ 0 h 7"/>
              <a:gd name="T18" fmla="*/ 3175 w 5"/>
              <a:gd name="T19" fmla="*/ 0 h 7"/>
              <a:gd name="T20" fmla="*/ 1587 w 5"/>
              <a:gd name="T21" fmla="*/ 1588 h 7"/>
              <a:gd name="T22" fmla="*/ 0 w 5"/>
              <a:gd name="T23" fmla="*/ 3175 h 7"/>
              <a:gd name="T24" fmla="*/ 0 w 5"/>
              <a:gd name="T25" fmla="*/ 6350 h 7"/>
              <a:gd name="T26" fmla="*/ 0 w 5"/>
              <a:gd name="T27" fmla="*/ 7938 h 7"/>
              <a:gd name="T28" fmla="*/ 1587 w 5"/>
              <a:gd name="T29" fmla="*/ 9525 h 7"/>
              <a:gd name="T30" fmla="*/ 3175 w 5"/>
              <a:gd name="T31" fmla="*/ 11113 h 7"/>
              <a:gd name="T32" fmla="*/ 4762 w 5"/>
              <a:gd name="T33" fmla="*/ 11113 h 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5"/>
              <a:gd name="T52" fmla="*/ 0 h 7"/>
              <a:gd name="T53" fmla="*/ 5 w 5"/>
              <a:gd name="T54" fmla="*/ 7 h 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5" h="7">
                <a:moveTo>
                  <a:pt x="3" y="7"/>
                </a:moveTo>
                <a:lnTo>
                  <a:pt x="4" y="7"/>
                </a:lnTo>
                <a:lnTo>
                  <a:pt x="5" y="6"/>
                </a:lnTo>
                <a:lnTo>
                  <a:pt x="5" y="5"/>
                </a:lnTo>
                <a:lnTo>
                  <a:pt x="5" y="4"/>
                </a:lnTo>
                <a:lnTo>
                  <a:pt x="5" y="2"/>
                </a:lnTo>
                <a:lnTo>
                  <a:pt x="5" y="1"/>
                </a:lnTo>
                <a:lnTo>
                  <a:pt x="4" y="0"/>
                </a:lnTo>
                <a:lnTo>
                  <a:pt x="3" y="0"/>
                </a:lnTo>
                <a:lnTo>
                  <a:pt x="2" y="0"/>
                </a:lnTo>
                <a:lnTo>
                  <a:pt x="1" y="1"/>
                </a:lnTo>
                <a:lnTo>
                  <a:pt x="0" y="2"/>
                </a:lnTo>
                <a:lnTo>
                  <a:pt x="0" y="4"/>
                </a:lnTo>
                <a:lnTo>
                  <a:pt x="0" y="5"/>
                </a:lnTo>
                <a:lnTo>
                  <a:pt x="1" y="6"/>
                </a:lnTo>
                <a:lnTo>
                  <a:pt x="2" y="7"/>
                </a:lnTo>
                <a:lnTo>
                  <a:pt x="3" y="7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10" name="Freeform 98"/>
          <p:cNvSpPr>
            <a:spLocks/>
          </p:cNvSpPr>
          <p:nvPr/>
        </p:nvSpPr>
        <p:spPr bwMode="auto">
          <a:xfrm>
            <a:off x="1430338" y="3335356"/>
            <a:ext cx="30162" cy="146050"/>
          </a:xfrm>
          <a:custGeom>
            <a:avLst/>
            <a:gdLst>
              <a:gd name="T0" fmla="*/ 9525 w 19"/>
              <a:gd name="T1" fmla="*/ 1588 h 92"/>
              <a:gd name="T2" fmla="*/ 9525 w 19"/>
              <a:gd name="T3" fmla="*/ 4762 h 92"/>
              <a:gd name="T4" fmla="*/ 6350 w 19"/>
              <a:gd name="T5" fmla="*/ 12700 h 92"/>
              <a:gd name="T6" fmla="*/ 3175 w 19"/>
              <a:gd name="T7" fmla="*/ 25400 h 92"/>
              <a:gd name="T8" fmla="*/ 1587 w 19"/>
              <a:gd name="T9" fmla="*/ 44450 h 92"/>
              <a:gd name="T10" fmla="*/ 0 w 19"/>
              <a:gd name="T11" fmla="*/ 65088 h 92"/>
              <a:gd name="T12" fmla="*/ 0 w 19"/>
              <a:gd name="T13" fmla="*/ 88900 h 92"/>
              <a:gd name="T14" fmla="*/ 1587 w 19"/>
              <a:gd name="T15" fmla="*/ 115888 h 92"/>
              <a:gd name="T16" fmla="*/ 7937 w 19"/>
              <a:gd name="T17" fmla="*/ 146050 h 92"/>
              <a:gd name="T18" fmla="*/ 30162 w 19"/>
              <a:gd name="T19" fmla="*/ 144463 h 92"/>
              <a:gd name="T20" fmla="*/ 28575 w 19"/>
              <a:gd name="T21" fmla="*/ 141288 h 92"/>
              <a:gd name="T22" fmla="*/ 25400 w 19"/>
              <a:gd name="T23" fmla="*/ 127000 h 92"/>
              <a:gd name="T24" fmla="*/ 23812 w 19"/>
              <a:gd name="T25" fmla="*/ 111125 h 92"/>
              <a:gd name="T26" fmla="*/ 22225 w 19"/>
              <a:gd name="T27" fmla="*/ 88900 h 92"/>
              <a:gd name="T28" fmla="*/ 20637 w 19"/>
              <a:gd name="T29" fmla="*/ 66675 h 92"/>
              <a:gd name="T30" fmla="*/ 20637 w 19"/>
              <a:gd name="T31" fmla="*/ 42862 h 92"/>
              <a:gd name="T32" fmla="*/ 23812 w 19"/>
              <a:gd name="T33" fmla="*/ 20637 h 92"/>
              <a:gd name="T34" fmla="*/ 30162 w 19"/>
              <a:gd name="T35" fmla="*/ 1588 h 92"/>
              <a:gd name="T36" fmla="*/ 30162 w 19"/>
              <a:gd name="T37" fmla="*/ 0 h 92"/>
              <a:gd name="T38" fmla="*/ 30162 w 19"/>
              <a:gd name="T39" fmla="*/ 0 h 92"/>
              <a:gd name="T40" fmla="*/ 30162 w 19"/>
              <a:gd name="T41" fmla="*/ 0 h 92"/>
              <a:gd name="T42" fmla="*/ 28575 w 19"/>
              <a:gd name="T43" fmla="*/ 0 h 92"/>
              <a:gd name="T44" fmla="*/ 25400 w 19"/>
              <a:gd name="T45" fmla="*/ 0 h 92"/>
              <a:gd name="T46" fmla="*/ 22225 w 19"/>
              <a:gd name="T47" fmla="*/ 0 h 92"/>
              <a:gd name="T48" fmla="*/ 17462 w 19"/>
              <a:gd name="T49" fmla="*/ 0 h 92"/>
              <a:gd name="T50" fmla="*/ 9525 w 19"/>
              <a:gd name="T51" fmla="*/ 1588 h 92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9"/>
              <a:gd name="T79" fmla="*/ 0 h 92"/>
              <a:gd name="T80" fmla="*/ 19 w 19"/>
              <a:gd name="T81" fmla="*/ 92 h 92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9" h="92">
                <a:moveTo>
                  <a:pt x="6" y="1"/>
                </a:moveTo>
                <a:lnTo>
                  <a:pt x="6" y="3"/>
                </a:lnTo>
                <a:lnTo>
                  <a:pt x="4" y="8"/>
                </a:lnTo>
                <a:lnTo>
                  <a:pt x="2" y="16"/>
                </a:lnTo>
                <a:lnTo>
                  <a:pt x="1" y="28"/>
                </a:lnTo>
                <a:lnTo>
                  <a:pt x="0" y="41"/>
                </a:lnTo>
                <a:lnTo>
                  <a:pt x="0" y="56"/>
                </a:lnTo>
                <a:lnTo>
                  <a:pt x="1" y="73"/>
                </a:lnTo>
                <a:lnTo>
                  <a:pt x="5" y="92"/>
                </a:lnTo>
                <a:lnTo>
                  <a:pt x="19" y="91"/>
                </a:lnTo>
                <a:lnTo>
                  <a:pt x="18" y="89"/>
                </a:lnTo>
                <a:lnTo>
                  <a:pt x="16" y="80"/>
                </a:lnTo>
                <a:lnTo>
                  <a:pt x="15" y="70"/>
                </a:lnTo>
                <a:lnTo>
                  <a:pt x="14" y="56"/>
                </a:lnTo>
                <a:lnTo>
                  <a:pt x="13" y="42"/>
                </a:lnTo>
                <a:lnTo>
                  <a:pt x="13" y="27"/>
                </a:lnTo>
                <a:lnTo>
                  <a:pt x="15" y="13"/>
                </a:lnTo>
                <a:lnTo>
                  <a:pt x="19" y="1"/>
                </a:lnTo>
                <a:lnTo>
                  <a:pt x="19" y="0"/>
                </a:lnTo>
                <a:lnTo>
                  <a:pt x="18" y="0"/>
                </a:lnTo>
                <a:lnTo>
                  <a:pt x="16" y="0"/>
                </a:lnTo>
                <a:lnTo>
                  <a:pt x="14" y="0"/>
                </a:lnTo>
                <a:lnTo>
                  <a:pt x="11" y="0"/>
                </a:lnTo>
                <a:lnTo>
                  <a:pt x="6" y="1"/>
                </a:lnTo>
                <a:close/>
              </a:path>
            </a:pathLst>
          </a:custGeom>
          <a:solidFill>
            <a:srgbClr val="3F9E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11" name="Freeform 99"/>
          <p:cNvSpPr>
            <a:spLocks/>
          </p:cNvSpPr>
          <p:nvPr/>
        </p:nvSpPr>
        <p:spPr bwMode="auto">
          <a:xfrm>
            <a:off x="1585913" y="3316306"/>
            <a:ext cx="42862" cy="163513"/>
          </a:xfrm>
          <a:custGeom>
            <a:avLst/>
            <a:gdLst>
              <a:gd name="T0" fmla="*/ 42862 w 27"/>
              <a:gd name="T1" fmla="*/ 0 h 103"/>
              <a:gd name="T2" fmla="*/ 41275 w 27"/>
              <a:gd name="T3" fmla="*/ 1588 h 103"/>
              <a:gd name="T4" fmla="*/ 39687 w 27"/>
              <a:gd name="T5" fmla="*/ 6350 h 103"/>
              <a:gd name="T6" fmla="*/ 34925 w 27"/>
              <a:gd name="T7" fmla="*/ 14288 h 103"/>
              <a:gd name="T8" fmla="*/ 31750 w 27"/>
              <a:gd name="T9" fmla="*/ 28575 h 103"/>
              <a:gd name="T10" fmla="*/ 28575 w 27"/>
              <a:gd name="T11" fmla="*/ 50800 h 103"/>
              <a:gd name="T12" fmla="*/ 25400 w 27"/>
              <a:gd name="T13" fmla="*/ 77788 h 103"/>
              <a:gd name="T14" fmla="*/ 28575 w 27"/>
              <a:gd name="T15" fmla="*/ 115888 h 103"/>
              <a:gd name="T16" fmla="*/ 31750 w 27"/>
              <a:gd name="T17" fmla="*/ 163513 h 103"/>
              <a:gd name="T18" fmla="*/ 7937 w 27"/>
              <a:gd name="T19" fmla="*/ 163513 h 103"/>
              <a:gd name="T20" fmla="*/ 7937 w 27"/>
              <a:gd name="T21" fmla="*/ 160338 h 103"/>
              <a:gd name="T22" fmla="*/ 6350 w 27"/>
              <a:gd name="T23" fmla="*/ 144463 h 103"/>
              <a:gd name="T24" fmla="*/ 3175 w 27"/>
              <a:gd name="T25" fmla="*/ 127000 h 103"/>
              <a:gd name="T26" fmla="*/ 1587 w 27"/>
              <a:gd name="T27" fmla="*/ 101600 h 103"/>
              <a:gd name="T28" fmla="*/ 0 w 27"/>
              <a:gd name="T29" fmla="*/ 74613 h 103"/>
              <a:gd name="T30" fmla="*/ 1587 w 27"/>
              <a:gd name="T31" fmla="*/ 49213 h 103"/>
              <a:gd name="T32" fmla="*/ 6350 w 27"/>
              <a:gd name="T33" fmla="*/ 22225 h 103"/>
              <a:gd name="T34" fmla="*/ 14287 w 27"/>
              <a:gd name="T35" fmla="*/ 0 h 103"/>
              <a:gd name="T36" fmla="*/ 42862 w 27"/>
              <a:gd name="T37" fmla="*/ 0 h 10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7"/>
              <a:gd name="T58" fmla="*/ 0 h 103"/>
              <a:gd name="T59" fmla="*/ 27 w 27"/>
              <a:gd name="T60" fmla="*/ 103 h 103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7" h="103">
                <a:moveTo>
                  <a:pt x="27" y="0"/>
                </a:moveTo>
                <a:lnTo>
                  <a:pt x="26" y="1"/>
                </a:lnTo>
                <a:lnTo>
                  <a:pt x="25" y="4"/>
                </a:lnTo>
                <a:lnTo>
                  <a:pt x="22" y="9"/>
                </a:lnTo>
                <a:lnTo>
                  <a:pt x="20" y="18"/>
                </a:lnTo>
                <a:lnTo>
                  <a:pt x="18" y="32"/>
                </a:lnTo>
                <a:lnTo>
                  <a:pt x="16" y="49"/>
                </a:lnTo>
                <a:lnTo>
                  <a:pt x="18" y="73"/>
                </a:lnTo>
                <a:lnTo>
                  <a:pt x="20" y="103"/>
                </a:lnTo>
                <a:lnTo>
                  <a:pt x="5" y="103"/>
                </a:lnTo>
                <a:lnTo>
                  <a:pt x="5" y="101"/>
                </a:lnTo>
                <a:lnTo>
                  <a:pt x="4" y="91"/>
                </a:lnTo>
                <a:lnTo>
                  <a:pt x="2" y="80"/>
                </a:lnTo>
                <a:lnTo>
                  <a:pt x="1" y="64"/>
                </a:lnTo>
                <a:lnTo>
                  <a:pt x="0" y="47"/>
                </a:lnTo>
                <a:lnTo>
                  <a:pt x="1" y="31"/>
                </a:lnTo>
                <a:lnTo>
                  <a:pt x="4" y="14"/>
                </a:lnTo>
                <a:lnTo>
                  <a:pt x="9" y="0"/>
                </a:lnTo>
                <a:lnTo>
                  <a:pt x="27" y="0"/>
                </a:lnTo>
                <a:close/>
              </a:path>
            </a:pathLst>
          </a:custGeom>
          <a:solidFill>
            <a:srgbClr val="3F9E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12" name="Freeform 100"/>
          <p:cNvSpPr>
            <a:spLocks/>
          </p:cNvSpPr>
          <p:nvPr/>
        </p:nvSpPr>
        <p:spPr bwMode="auto">
          <a:xfrm>
            <a:off x="1430338" y="3343294"/>
            <a:ext cx="28575" cy="127000"/>
          </a:xfrm>
          <a:custGeom>
            <a:avLst/>
            <a:gdLst>
              <a:gd name="T0" fmla="*/ 9525 w 18"/>
              <a:gd name="T1" fmla="*/ 3175 h 80"/>
              <a:gd name="T2" fmla="*/ 9525 w 18"/>
              <a:gd name="T3" fmla="*/ 4762 h 80"/>
              <a:gd name="T4" fmla="*/ 7937 w 18"/>
              <a:gd name="T5" fmla="*/ 12700 h 80"/>
              <a:gd name="T6" fmla="*/ 3175 w 18"/>
              <a:gd name="T7" fmla="*/ 23812 h 80"/>
              <a:gd name="T8" fmla="*/ 1588 w 18"/>
              <a:gd name="T9" fmla="*/ 38100 h 80"/>
              <a:gd name="T10" fmla="*/ 0 w 18"/>
              <a:gd name="T11" fmla="*/ 57150 h 80"/>
              <a:gd name="T12" fmla="*/ 1588 w 18"/>
              <a:gd name="T13" fmla="*/ 79375 h 80"/>
              <a:gd name="T14" fmla="*/ 3175 w 18"/>
              <a:gd name="T15" fmla="*/ 103188 h 80"/>
              <a:gd name="T16" fmla="*/ 7937 w 18"/>
              <a:gd name="T17" fmla="*/ 127000 h 80"/>
              <a:gd name="T18" fmla="*/ 25400 w 18"/>
              <a:gd name="T19" fmla="*/ 127000 h 80"/>
              <a:gd name="T20" fmla="*/ 25400 w 18"/>
              <a:gd name="T21" fmla="*/ 123825 h 80"/>
              <a:gd name="T22" fmla="*/ 23812 w 18"/>
              <a:gd name="T23" fmla="*/ 112713 h 80"/>
              <a:gd name="T24" fmla="*/ 22225 w 18"/>
              <a:gd name="T25" fmla="*/ 96837 h 80"/>
              <a:gd name="T26" fmla="*/ 20637 w 18"/>
              <a:gd name="T27" fmla="*/ 79375 h 80"/>
              <a:gd name="T28" fmla="*/ 19050 w 18"/>
              <a:gd name="T29" fmla="*/ 58738 h 80"/>
              <a:gd name="T30" fmla="*/ 19050 w 18"/>
              <a:gd name="T31" fmla="*/ 38100 h 80"/>
              <a:gd name="T32" fmla="*/ 22225 w 18"/>
              <a:gd name="T33" fmla="*/ 17462 h 80"/>
              <a:gd name="T34" fmla="*/ 28575 w 18"/>
              <a:gd name="T35" fmla="*/ 1588 h 80"/>
              <a:gd name="T36" fmla="*/ 28575 w 18"/>
              <a:gd name="T37" fmla="*/ 1588 h 80"/>
              <a:gd name="T38" fmla="*/ 28575 w 18"/>
              <a:gd name="T39" fmla="*/ 1588 h 80"/>
              <a:gd name="T40" fmla="*/ 28575 w 18"/>
              <a:gd name="T41" fmla="*/ 1588 h 80"/>
              <a:gd name="T42" fmla="*/ 25400 w 18"/>
              <a:gd name="T43" fmla="*/ 0 h 80"/>
              <a:gd name="T44" fmla="*/ 23812 w 18"/>
              <a:gd name="T45" fmla="*/ 0 h 80"/>
              <a:gd name="T46" fmla="*/ 20637 w 18"/>
              <a:gd name="T47" fmla="*/ 0 h 80"/>
              <a:gd name="T48" fmla="*/ 14288 w 18"/>
              <a:gd name="T49" fmla="*/ 1588 h 80"/>
              <a:gd name="T50" fmla="*/ 9525 w 18"/>
              <a:gd name="T51" fmla="*/ 3175 h 80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8"/>
              <a:gd name="T79" fmla="*/ 0 h 80"/>
              <a:gd name="T80" fmla="*/ 18 w 18"/>
              <a:gd name="T81" fmla="*/ 80 h 80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8" h="80">
                <a:moveTo>
                  <a:pt x="6" y="2"/>
                </a:moveTo>
                <a:lnTo>
                  <a:pt x="6" y="3"/>
                </a:lnTo>
                <a:lnTo>
                  <a:pt x="5" y="8"/>
                </a:lnTo>
                <a:lnTo>
                  <a:pt x="2" y="15"/>
                </a:lnTo>
                <a:lnTo>
                  <a:pt x="1" y="24"/>
                </a:lnTo>
                <a:lnTo>
                  <a:pt x="0" y="36"/>
                </a:lnTo>
                <a:lnTo>
                  <a:pt x="1" y="50"/>
                </a:lnTo>
                <a:lnTo>
                  <a:pt x="2" y="65"/>
                </a:lnTo>
                <a:lnTo>
                  <a:pt x="5" y="80"/>
                </a:lnTo>
                <a:lnTo>
                  <a:pt x="16" y="80"/>
                </a:lnTo>
                <a:lnTo>
                  <a:pt x="16" y="78"/>
                </a:lnTo>
                <a:lnTo>
                  <a:pt x="15" y="71"/>
                </a:lnTo>
                <a:lnTo>
                  <a:pt x="14" y="61"/>
                </a:lnTo>
                <a:lnTo>
                  <a:pt x="13" y="50"/>
                </a:lnTo>
                <a:lnTo>
                  <a:pt x="12" y="37"/>
                </a:lnTo>
                <a:lnTo>
                  <a:pt x="12" y="24"/>
                </a:lnTo>
                <a:lnTo>
                  <a:pt x="14" y="11"/>
                </a:lnTo>
                <a:lnTo>
                  <a:pt x="18" y="1"/>
                </a:lnTo>
                <a:lnTo>
                  <a:pt x="16" y="0"/>
                </a:lnTo>
                <a:lnTo>
                  <a:pt x="15" y="0"/>
                </a:lnTo>
                <a:lnTo>
                  <a:pt x="13" y="0"/>
                </a:lnTo>
                <a:lnTo>
                  <a:pt x="9" y="1"/>
                </a:lnTo>
                <a:lnTo>
                  <a:pt x="6" y="2"/>
                </a:lnTo>
                <a:close/>
              </a:path>
            </a:pathLst>
          </a:custGeom>
          <a:solidFill>
            <a:srgbClr val="59B2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13" name="Freeform 101"/>
          <p:cNvSpPr>
            <a:spLocks/>
          </p:cNvSpPr>
          <p:nvPr/>
        </p:nvSpPr>
        <p:spPr bwMode="auto">
          <a:xfrm>
            <a:off x="1431925" y="3351231"/>
            <a:ext cx="22225" cy="109538"/>
          </a:xfrm>
          <a:custGeom>
            <a:avLst/>
            <a:gdLst>
              <a:gd name="T0" fmla="*/ 7938 w 14"/>
              <a:gd name="T1" fmla="*/ 3175 h 69"/>
              <a:gd name="T2" fmla="*/ 7938 w 14"/>
              <a:gd name="T3" fmla="*/ 4763 h 69"/>
              <a:gd name="T4" fmla="*/ 6350 w 14"/>
              <a:gd name="T5" fmla="*/ 11113 h 69"/>
              <a:gd name="T6" fmla="*/ 4763 w 14"/>
              <a:gd name="T7" fmla="*/ 20638 h 69"/>
              <a:gd name="T8" fmla="*/ 1588 w 14"/>
              <a:gd name="T9" fmla="*/ 33338 h 69"/>
              <a:gd name="T10" fmla="*/ 0 w 14"/>
              <a:gd name="T11" fmla="*/ 49213 h 69"/>
              <a:gd name="T12" fmla="*/ 0 w 14"/>
              <a:gd name="T13" fmla="*/ 66675 h 69"/>
              <a:gd name="T14" fmla="*/ 1588 w 14"/>
              <a:gd name="T15" fmla="*/ 87313 h 69"/>
              <a:gd name="T16" fmla="*/ 6350 w 14"/>
              <a:gd name="T17" fmla="*/ 109538 h 69"/>
              <a:gd name="T18" fmla="*/ 22225 w 14"/>
              <a:gd name="T19" fmla="*/ 107950 h 69"/>
              <a:gd name="T20" fmla="*/ 20638 w 14"/>
              <a:gd name="T21" fmla="*/ 106363 h 69"/>
              <a:gd name="T22" fmla="*/ 20638 w 14"/>
              <a:gd name="T23" fmla="*/ 96838 h 69"/>
              <a:gd name="T24" fmla="*/ 19050 w 14"/>
              <a:gd name="T25" fmla="*/ 84138 h 69"/>
              <a:gd name="T26" fmla="*/ 17463 w 14"/>
              <a:gd name="T27" fmla="*/ 66675 h 69"/>
              <a:gd name="T28" fmla="*/ 15875 w 14"/>
              <a:gd name="T29" fmla="*/ 50800 h 69"/>
              <a:gd name="T30" fmla="*/ 15875 w 14"/>
              <a:gd name="T31" fmla="*/ 31750 h 69"/>
              <a:gd name="T32" fmla="*/ 19050 w 14"/>
              <a:gd name="T33" fmla="*/ 15875 h 69"/>
              <a:gd name="T34" fmla="*/ 22225 w 14"/>
              <a:gd name="T35" fmla="*/ 3175 h 69"/>
              <a:gd name="T36" fmla="*/ 22225 w 14"/>
              <a:gd name="T37" fmla="*/ 3175 h 69"/>
              <a:gd name="T38" fmla="*/ 22225 w 14"/>
              <a:gd name="T39" fmla="*/ 0 h 69"/>
              <a:gd name="T40" fmla="*/ 22225 w 14"/>
              <a:gd name="T41" fmla="*/ 0 h 69"/>
              <a:gd name="T42" fmla="*/ 22225 w 14"/>
              <a:gd name="T43" fmla="*/ 0 h 69"/>
              <a:gd name="T44" fmla="*/ 20638 w 14"/>
              <a:gd name="T45" fmla="*/ 0 h 69"/>
              <a:gd name="T46" fmla="*/ 17463 w 14"/>
              <a:gd name="T47" fmla="*/ 0 h 69"/>
              <a:gd name="T48" fmla="*/ 12700 w 14"/>
              <a:gd name="T49" fmla="*/ 0 h 69"/>
              <a:gd name="T50" fmla="*/ 7938 w 14"/>
              <a:gd name="T51" fmla="*/ 3175 h 69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4"/>
              <a:gd name="T79" fmla="*/ 0 h 69"/>
              <a:gd name="T80" fmla="*/ 14 w 14"/>
              <a:gd name="T81" fmla="*/ 69 h 69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4" h="69">
                <a:moveTo>
                  <a:pt x="5" y="2"/>
                </a:moveTo>
                <a:lnTo>
                  <a:pt x="5" y="3"/>
                </a:lnTo>
                <a:lnTo>
                  <a:pt x="4" y="7"/>
                </a:lnTo>
                <a:lnTo>
                  <a:pt x="3" y="13"/>
                </a:lnTo>
                <a:lnTo>
                  <a:pt x="1" y="21"/>
                </a:lnTo>
                <a:lnTo>
                  <a:pt x="0" y="31"/>
                </a:lnTo>
                <a:lnTo>
                  <a:pt x="0" y="42"/>
                </a:lnTo>
                <a:lnTo>
                  <a:pt x="1" y="55"/>
                </a:lnTo>
                <a:lnTo>
                  <a:pt x="4" y="69"/>
                </a:lnTo>
                <a:lnTo>
                  <a:pt x="14" y="68"/>
                </a:lnTo>
                <a:lnTo>
                  <a:pt x="13" y="67"/>
                </a:lnTo>
                <a:lnTo>
                  <a:pt x="13" y="61"/>
                </a:lnTo>
                <a:lnTo>
                  <a:pt x="12" y="53"/>
                </a:lnTo>
                <a:lnTo>
                  <a:pt x="11" y="42"/>
                </a:lnTo>
                <a:lnTo>
                  <a:pt x="10" y="32"/>
                </a:lnTo>
                <a:lnTo>
                  <a:pt x="10" y="20"/>
                </a:lnTo>
                <a:lnTo>
                  <a:pt x="12" y="10"/>
                </a:lnTo>
                <a:lnTo>
                  <a:pt x="14" y="2"/>
                </a:lnTo>
                <a:lnTo>
                  <a:pt x="14" y="0"/>
                </a:lnTo>
                <a:lnTo>
                  <a:pt x="13" y="0"/>
                </a:lnTo>
                <a:lnTo>
                  <a:pt x="11" y="0"/>
                </a:lnTo>
                <a:lnTo>
                  <a:pt x="8" y="0"/>
                </a:lnTo>
                <a:lnTo>
                  <a:pt x="5" y="2"/>
                </a:lnTo>
                <a:close/>
              </a:path>
            </a:pathLst>
          </a:custGeom>
          <a:solidFill>
            <a:srgbClr val="72C6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14" name="Freeform 102"/>
          <p:cNvSpPr>
            <a:spLocks/>
          </p:cNvSpPr>
          <p:nvPr/>
        </p:nvSpPr>
        <p:spPr bwMode="auto">
          <a:xfrm>
            <a:off x="1433513" y="3360756"/>
            <a:ext cx="19050" cy="88900"/>
          </a:xfrm>
          <a:custGeom>
            <a:avLst/>
            <a:gdLst>
              <a:gd name="T0" fmla="*/ 6350 w 12"/>
              <a:gd name="T1" fmla="*/ 1588 h 56"/>
              <a:gd name="T2" fmla="*/ 4763 w 12"/>
              <a:gd name="T3" fmla="*/ 1588 h 56"/>
              <a:gd name="T4" fmla="*/ 4763 w 12"/>
              <a:gd name="T5" fmla="*/ 7938 h 56"/>
              <a:gd name="T6" fmla="*/ 3175 w 12"/>
              <a:gd name="T7" fmla="*/ 17463 h 56"/>
              <a:gd name="T8" fmla="*/ 0 w 12"/>
              <a:gd name="T9" fmla="*/ 26988 h 56"/>
              <a:gd name="T10" fmla="*/ 0 w 12"/>
              <a:gd name="T11" fmla="*/ 39688 h 56"/>
              <a:gd name="T12" fmla="*/ 0 w 12"/>
              <a:gd name="T13" fmla="*/ 55563 h 56"/>
              <a:gd name="T14" fmla="*/ 3175 w 12"/>
              <a:gd name="T15" fmla="*/ 73025 h 56"/>
              <a:gd name="T16" fmla="*/ 4763 w 12"/>
              <a:gd name="T17" fmla="*/ 88900 h 56"/>
              <a:gd name="T18" fmla="*/ 17463 w 12"/>
              <a:gd name="T19" fmla="*/ 88900 h 56"/>
              <a:gd name="T20" fmla="*/ 17463 w 12"/>
              <a:gd name="T21" fmla="*/ 87313 h 56"/>
              <a:gd name="T22" fmla="*/ 15875 w 12"/>
              <a:gd name="T23" fmla="*/ 79375 h 56"/>
              <a:gd name="T24" fmla="*/ 15875 w 12"/>
              <a:gd name="T25" fmla="*/ 68263 h 56"/>
              <a:gd name="T26" fmla="*/ 14288 w 12"/>
              <a:gd name="T27" fmla="*/ 55563 h 56"/>
              <a:gd name="T28" fmla="*/ 11112 w 12"/>
              <a:gd name="T29" fmla="*/ 41275 h 56"/>
              <a:gd name="T30" fmla="*/ 14288 w 12"/>
              <a:gd name="T31" fmla="*/ 26988 h 56"/>
              <a:gd name="T32" fmla="*/ 15875 w 12"/>
              <a:gd name="T33" fmla="*/ 11113 h 56"/>
              <a:gd name="T34" fmla="*/ 19050 w 12"/>
              <a:gd name="T35" fmla="*/ 0 h 56"/>
              <a:gd name="T36" fmla="*/ 19050 w 12"/>
              <a:gd name="T37" fmla="*/ 0 h 56"/>
              <a:gd name="T38" fmla="*/ 19050 w 12"/>
              <a:gd name="T39" fmla="*/ 0 h 56"/>
              <a:gd name="T40" fmla="*/ 19050 w 12"/>
              <a:gd name="T41" fmla="*/ 0 h 56"/>
              <a:gd name="T42" fmla="*/ 17463 w 12"/>
              <a:gd name="T43" fmla="*/ 0 h 56"/>
              <a:gd name="T44" fmla="*/ 15875 w 12"/>
              <a:gd name="T45" fmla="*/ 0 h 56"/>
              <a:gd name="T46" fmla="*/ 14288 w 12"/>
              <a:gd name="T47" fmla="*/ 0 h 56"/>
              <a:gd name="T48" fmla="*/ 9525 w 12"/>
              <a:gd name="T49" fmla="*/ 0 h 56"/>
              <a:gd name="T50" fmla="*/ 6350 w 12"/>
              <a:gd name="T51" fmla="*/ 1588 h 5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2"/>
              <a:gd name="T79" fmla="*/ 0 h 56"/>
              <a:gd name="T80" fmla="*/ 12 w 12"/>
              <a:gd name="T81" fmla="*/ 56 h 5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2" h="56">
                <a:moveTo>
                  <a:pt x="4" y="1"/>
                </a:moveTo>
                <a:lnTo>
                  <a:pt x="3" y="1"/>
                </a:lnTo>
                <a:lnTo>
                  <a:pt x="3" y="5"/>
                </a:lnTo>
                <a:lnTo>
                  <a:pt x="2" y="11"/>
                </a:lnTo>
                <a:lnTo>
                  <a:pt x="0" y="17"/>
                </a:lnTo>
                <a:lnTo>
                  <a:pt x="0" y="25"/>
                </a:lnTo>
                <a:lnTo>
                  <a:pt x="0" y="35"/>
                </a:lnTo>
                <a:lnTo>
                  <a:pt x="2" y="46"/>
                </a:lnTo>
                <a:lnTo>
                  <a:pt x="3" y="56"/>
                </a:lnTo>
                <a:lnTo>
                  <a:pt x="11" y="56"/>
                </a:lnTo>
                <a:lnTo>
                  <a:pt x="11" y="55"/>
                </a:lnTo>
                <a:lnTo>
                  <a:pt x="10" y="50"/>
                </a:lnTo>
                <a:lnTo>
                  <a:pt x="10" y="43"/>
                </a:lnTo>
                <a:lnTo>
                  <a:pt x="9" y="35"/>
                </a:lnTo>
                <a:lnTo>
                  <a:pt x="7" y="26"/>
                </a:lnTo>
                <a:lnTo>
                  <a:pt x="9" y="17"/>
                </a:lnTo>
                <a:lnTo>
                  <a:pt x="10" y="7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6" y="0"/>
                </a:lnTo>
                <a:lnTo>
                  <a:pt x="4" y="1"/>
                </a:lnTo>
                <a:close/>
              </a:path>
            </a:pathLst>
          </a:custGeom>
          <a:solidFill>
            <a:srgbClr val="8CD8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15" name="Freeform 103"/>
          <p:cNvSpPr>
            <a:spLocks/>
          </p:cNvSpPr>
          <p:nvPr/>
        </p:nvSpPr>
        <p:spPr bwMode="auto">
          <a:xfrm>
            <a:off x="1433513" y="3368694"/>
            <a:ext cx="15875" cy="71437"/>
          </a:xfrm>
          <a:custGeom>
            <a:avLst/>
            <a:gdLst>
              <a:gd name="T0" fmla="*/ 6350 w 10"/>
              <a:gd name="T1" fmla="*/ 1587 h 45"/>
              <a:gd name="T2" fmla="*/ 4762 w 10"/>
              <a:gd name="T3" fmla="*/ 3175 h 45"/>
              <a:gd name="T4" fmla="*/ 4762 w 10"/>
              <a:gd name="T5" fmla="*/ 7937 h 45"/>
              <a:gd name="T6" fmla="*/ 3175 w 10"/>
              <a:gd name="T7" fmla="*/ 12700 h 45"/>
              <a:gd name="T8" fmla="*/ 3175 w 10"/>
              <a:gd name="T9" fmla="*/ 22225 h 45"/>
              <a:gd name="T10" fmla="*/ 0 w 10"/>
              <a:gd name="T11" fmla="*/ 33337 h 45"/>
              <a:gd name="T12" fmla="*/ 0 w 10"/>
              <a:gd name="T13" fmla="*/ 44450 h 45"/>
              <a:gd name="T14" fmla="*/ 3175 w 10"/>
              <a:gd name="T15" fmla="*/ 57150 h 45"/>
              <a:gd name="T16" fmla="*/ 4762 w 10"/>
              <a:gd name="T17" fmla="*/ 71437 h 45"/>
              <a:gd name="T18" fmla="*/ 15875 w 10"/>
              <a:gd name="T19" fmla="*/ 71437 h 45"/>
              <a:gd name="T20" fmla="*/ 15875 w 10"/>
              <a:gd name="T21" fmla="*/ 68262 h 45"/>
              <a:gd name="T22" fmla="*/ 14288 w 10"/>
              <a:gd name="T23" fmla="*/ 63500 h 45"/>
              <a:gd name="T24" fmla="*/ 11112 w 10"/>
              <a:gd name="T25" fmla="*/ 55562 h 45"/>
              <a:gd name="T26" fmla="*/ 11112 w 10"/>
              <a:gd name="T27" fmla="*/ 44450 h 45"/>
              <a:gd name="T28" fmla="*/ 9525 w 10"/>
              <a:gd name="T29" fmla="*/ 33337 h 45"/>
              <a:gd name="T30" fmla="*/ 11112 w 10"/>
              <a:gd name="T31" fmla="*/ 22225 h 45"/>
              <a:gd name="T32" fmla="*/ 11112 w 10"/>
              <a:gd name="T33" fmla="*/ 11112 h 45"/>
              <a:gd name="T34" fmla="*/ 15875 w 10"/>
              <a:gd name="T35" fmla="*/ 1587 h 45"/>
              <a:gd name="T36" fmla="*/ 15875 w 10"/>
              <a:gd name="T37" fmla="*/ 1587 h 45"/>
              <a:gd name="T38" fmla="*/ 15875 w 10"/>
              <a:gd name="T39" fmla="*/ 1587 h 45"/>
              <a:gd name="T40" fmla="*/ 15875 w 10"/>
              <a:gd name="T41" fmla="*/ 0 h 45"/>
              <a:gd name="T42" fmla="*/ 15875 w 10"/>
              <a:gd name="T43" fmla="*/ 0 h 45"/>
              <a:gd name="T44" fmla="*/ 14288 w 10"/>
              <a:gd name="T45" fmla="*/ 0 h 45"/>
              <a:gd name="T46" fmla="*/ 11112 w 10"/>
              <a:gd name="T47" fmla="*/ 0 h 45"/>
              <a:gd name="T48" fmla="*/ 9525 w 10"/>
              <a:gd name="T49" fmla="*/ 1587 h 45"/>
              <a:gd name="T50" fmla="*/ 6350 w 10"/>
              <a:gd name="T51" fmla="*/ 1587 h 45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0"/>
              <a:gd name="T79" fmla="*/ 0 h 45"/>
              <a:gd name="T80" fmla="*/ 10 w 10"/>
              <a:gd name="T81" fmla="*/ 45 h 45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0" h="45">
                <a:moveTo>
                  <a:pt x="4" y="1"/>
                </a:moveTo>
                <a:lnTo>
                  <a:pt x="3" y="2"/>
                </a:lnTo>
                <a:lnTo>
                  <a:pt x="3" y="5"/>
                </a:lnTo>
                <a:lnTo>
                  <a:pt x="2" y="8"/>
                </a:lnTo>
                <a:lnTo>
                  <a:pt x="2" y="14"/>
                </a:lnTo>
                <a:lnTo>
                  <a:pt x="0" y="21"/>
                </a:lnTo>
                <a:lnTo>
                  <a:pt x="0" y="28"/>
                </a:lnTo>
                <a:lnTo>
                  <a:pt x="2" y="36"/>
                </a:lnTo>
                <a:lnTo>
                  <a:pt x="3" y="45"/>
                </a:lnTo>
                <a:lnTo>
                  <a:pt x="10" y="45"/>
                </a:lnTo>
                <a:lnTo>
                  <a:pt x="10" y="43"/>
                </a:lnTo>
                <a:lnTo>
                  <a:pt x="9" y="40"/>
                </a:lnTo>
                <a:lnTo>
                  <a:pt x="7" y="35"/>
                </a:lnTo>
                <a:lnTo>
                  <a:pt x="7" y="28"/>
                </a:lnTo>
                <a:lnTo>
                  <a:pt x="6" y="21"/>
                </a:lnTo>
                <a:lnTo>
                  <a:pt x="7" y="14"/>
                </a:lnTo>
                <a:lnTo>
                  <a:pt x="7" y="7"/>
                </a:lnTo>
                <a:lnTo>
                  <a:pt x="10" y="1"/>
                </a:lnTo>
                <a:lnTo>
                  <a:pt x="10" y="0"/>
                </a:lnTo>
                <a:lnTo>
                  <a:pt x="9" y="0"/>
                </a:lnTo>
                <a:lnTo>
                  <a:pt x="7" y="0"/>
                </a:lnTo>
                <a:lnTo>
                  <a:pt x="6" y="1"/>
                </a:lnTo>
                <a:lnTo>
                  <a:pt x="4" y="1"/>
                </a:lnTo>
                <a:close/>
              </a:path>
            </a:pathLst>
          </a:custGeom>
          <a:solidFill>
            <a:srgbClr val="A5ED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16" name="Freeform 104"/>
          <p:cNvSpPr>
            <a:spLocks/>
          </p:cNvSpPr>
          <p:nvPr/>
        </p:nvSpPr>
        <p:spPr bwMode="auto">
          <a:xfrm>
            <a:off x="1436688" y="3378219"/>
            <a:ext cx="11112" cy="50800"/>
          </a:xfrm>
          <a:custGeom>
            <a:avLst/>
            <a:gdLst>
              <a:gd name="T0" fmla="*/ 3175 w 7"/>
              <a:gd name="T1" fmla="*/ 1588 h 32"/>
              <a:gd name="T2" fmla="*/ 1587 w 7"/>
              <a:gd name="T3" fmla="*/ 1588 h 32"/>
              <a:gd name="T4" fmla="*/ 1587 w 7"/>
              <a:gd name="T5" fmla="*/ 4762 h 32"/>
              <a:gd name="T6" fmla="*/ 0 w 7"/>
              <a:gd name="T7" fmla="*/ 9525 h 32"/>
              <a:gd name="T8" fmla="*/ 0 w 7"/>
              <a:gd name="T9" fmla="*/ 15875 h 32"/>
              <a:gd name="T10" fmla="*/ 0 w 7"/>
              <a:gd name="T11" fmla="*/ 23812 h 32"/>
              <a:gd name="T12" fmla="*/ 0 w 7"/>
              <a:gd name="T13" fmla="*/ 31750 h 32"/>
              <a:gd name="T14" fmla="*/ 0 w 7"/>
              <a:gd name="T15" fmla="*/ 42862 h 32"/>
              <a:gd name="T16" fmla="*/ 1587 w 7"/>
              <a:gd name="T17" fmla="*/ 50800 h 32"/>
              <a:gd name="T18" fmla="*/ 7937 w 7"/>
              <a:gd name="T19" fmla="*/ 50800 h 32"/>
              <a:gd name="T20" fmla="*/ 7937 w 7"/>
              <a:gd name="T21" fmla="*/ 49212 h 32"/>
              <a:gd name="T22" fmla="*/ 7937 w 7"/>
              <a:gd name="T23" fmla="*/ 46037 h 32"/>
              <a:gd name="T24" fmla="*/ 6350 w 7"/>
              <a:gd name="T25" fmla="*/ 39687 h 32"/>
              <a:gd name="T26" fmla="*/ 6350 w 7"/>
              <a:gd name="T27" fmla="*/ 31750 h 32"/>
              <a:gd name="T28" fmla="*/ 6350 w 7"/>
              <a:gd name="T29" fmla="*/ 23812 h 32"/>
              <a:gd name="T30" fmla="*/ 6350 w 7"/>
              <a:gd name="T31" fmla="*/ 14287 h 32"/>
              <a:gd name="T32" fmla="*/ 6350 w 7"/>
              <a:gd name="T33" fmla="*/ 6350 h 32"/>
              <a:gd name="T34" fmla="*/ 11112 w 7"/>
              <a:gd name="T35" fmla="*/ 0 h 32"/>
              <a:gd name="T36" fmla="*/ 11112 w 7"/>
              <a:gd name="T37" fmla="*/ 0 h 32"/>
              <a:gd name="T38" fmla="*/ 11112 w 7"/>
              <a:gd name="T39" fmla="*/ 0 h 32"/>
              <a:gd name="T40" fmla="*/ 7937 w 7"/>
              <a:gd name="T41" fmla="*/ 0 h 32"/>
              <a:gd name="T42" fmla="*/ 7937 w 7"/>
              <a:gd name="T43" fmla="*/ 0 h 32"/>
              <a:gd name="T44" fmla="*/ 7937 w 7"/>
              <a:gd name="T45" fmla="*/ 0 h 32"/>
              <a:gd name="T46" fmla="*/ 6350 w 7"/>
              <a:gd name="T47" fmla="*/ 0 h 32"/>
              <a:gd name="T48" fmla="*/ 4762 w 7"/>
              <a:gd name="T49" fmla="*/ 0 h 32"/>
              <a:gd name="T50" fmla="*/ 3175 w 7"/>
              <a:gd name="T51" fmla="*/ 1588 h 32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7"/>
              <a:gd name="T79" fmla="*/ 0 h 32"/>
              <a:gd name="T80" fmla="*/ 7 w 7"/>
              <a:gd name="T81" fmla="*/ 32 h 32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7" h="32">
                <a:moveTo>
                  <a:pt x="2" y="1"/>
                </a:moveTo>
                <a:lnTo>
                  <a:pt x="1" y="1"/>
                </a:lnTo>
                <a:lnTo>
                  <a:pt x="1" y="3"/>
                </a:lnTo>
                <a:lnTo>
                  <a:pt x="0" y="6"/>
                </a:lnTo>
                <a:lnTo>
                  <a:pt x="0" y="10"/>
                </a:lnTo>
                <a:lnTo>
                  <a:pt x="0" y="15"/>
                </a:lnTo>
                <a:lnTo>
                  <a:pt x="0" y="20"/>
                </a:lnTo>
                <a:lnTo>
                  <a:pt x="0" y="27"/>
                </a:lnTo>
                <a:lnTo>
                  <a:pt x="1" y="32"/>
                </a:lnTo>
                <a:lnTo>
                  <a:pt x="5" y="32"/>
                </a:lnTo>
                <a:lnTo>
                  <a:pt x="5" y="31"/>
                </a:lnTo>
                <a:lnTo>
                  <a:pt x="5" y="29"/>
                </a:lnTo>
                <a:lnTo>
                  <a:pt x="4" y="25"/>
                </a:lnTo>
                <a:lnTo>
                  <a:pt x="4" y="20"/>
                </a:lnTo>
                <a:lnTo>
                  <a:pt x="4" y="15"/>
                </a:lnTo>
                <a:lnTo>
                  <a:pt x="4" y="9"/>
                </a:lnTo>
                <a:lnTo>
                  <a:pt x="4" y="4"/>
                </a:lnTo>
                <a:lnTo>
                  <a:pt x="7" y="0"/>
                </a:lnTo>
                <a:lnTo>
                  <a:pt x="5" y="0"/>
                </a:lnTo>
                <a:lnTo>
                  <a:pt x="4" y="0"/>
                </a:lnTo>
                <a:lnTo>
                  <a:pt x="3" y="0"/>
                </a:lnTo>
                <a:lnTo>
                  <a:pt x="2" y="1"/>
                </a:lnTo>
                <a:close/>
              </a:path>
            </a:pathLst>
          </a:custGeom>
          <a:solidFill>
            <a:srgbClr val="B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17" name="Freeform 105"/>
          <p:cNvSpPr>
            <a:spLocks/>
          </p:cNvSpPr>
          <p:nvPr/>
        </p:nvSpPr>
        <p:spPr bwMode="auto">
          <a:xfrm>
            <a:off x="1587500" y="3325831"/>
            <a:ext cx="38100" cy="142875"/>
          </a:xfrm>
          <a:custGeom>
            <a:avLst/>
            <a:gdLst>
              <a:gd name="T0" fmla="*/ 38100 w 24"/>
              <a:gd name="T1" fmla="*/ 1588 h 90"/>
              <a:gd name="T2" fmla="*/ 34925 w 24"/>
              <a:gd name="T3" fmla="*/ 1588 h 90"/>
              <a:gd name="T4" fmla="*/ 33338 w 24"/>
              <a:gd name="T5" fmla="*/ 4762 h 90"/>
              <a:gd name="T6" fmla="*/ 30163 w 24"/>
              <a:gd name="T7" fmla="*/ 12700 h 90"/>
              <a:gd name="T8" fmla="*/ 26988 w 24"/>
              <a:gd name="T9" fmla="*/ 25400 h 90"/>
              <a:gd name="T10" fmla="*/ 23812 w 24"/>
              <a:gd name="T11" fmla="*/ 44450 h 90"/>
              <a:gd name="T12" fmla="*/ 22225 w 24"/>
              <a:gd name="T13" fmla="*/ 68263 h 90"/>
              <a:gd name="T14" fmla="*/ 23812 w 24"/>
              <a:gd name="T15" fmla="*/ 101600 h 90"/>
              <a:gd name="T16" fmla="*/ 28575 w 24"/>
              <a:gd name="T17" fmla="*/ 142875 h 90"/>
              <a:gd name="T18" fmla="*/ 7938 w 24"/>
              <a:gd name="T19" fmla="*/ 142875 h 90"/>
              <a:gd name="T20" fmla="*/ 6350 w 24"/>
              <a:gd name="T21" fmla="*/ 139700 h 90"/>
              <a:gd name="T22" fmla="*/ 4763 w 24"/>
              <a:gd name="T23" fmla="*/ 128588 h 90"/>
              <a:gd name="T24" fmla="*/ 1588 w 24"/>
              <a:gd name="T25" fmla="*/ 109538 h 90"/>
              <a:gd name="T26" fmla="*/ 0 w 24"/>
              <a:gd name="T27" fmla="*/ 88900 h 90"/>
              <a:gd name="T28" fmla="*/ 0 w 24"/>
              <a:gd name="T29" fmla="*/ 65088 h 90"/>
              <a:gd name="T30" fmla="*/ 1588 w 24"/>
              <a:gd name="T31" fmla="*/ 42862 h 90"/>
              <a:gd name="T32" fmla="*/ 6350 w 24"/>
              <a:gd name="T33" fmla="*/ 20637 h 90"/>
              <a:gd name="T34" fmla="*/ 11112 w 24"/>
              <a:gd name="T35" fmla="*/ 0 h 90"/>
              <a:gd name="T36" fmla="*/ 38100 w 24"/>
              <a:gd name="T37" fmla="*/ 1588 h 9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4"/>
              <a:gd name="T58" fmla="*/ 0 h 90"/>
              <a:gd name="T59" fmla="*/ 24 w 24"/>
              <a:gd name="T60" fmla="*/ 90 h 90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4" h="90">
                <a:moveTo>
                  <a:pt x="24" y="1"/>
                </a:moveTo>
                <a:lnTo>
                  <a:pt x="22" y="1"/>
                </a:lnTo>
                <a:lnTo>
                  <a:pt x="21" y="3"/>
                </a:lnTo>
                <a:lnTo>
                  <a:pt x="19" y="8"/>
                </a:lnTo>
                <a:lnTo>
                  <a:pt x="17" y="16"/>
                </a:lnTo>
                <a:lnTo>
                  <a:pt x="15" y="28"/>
                </a:lnTo>
                <a:lnTo>
                  <a:pt x="14" y="43"/>
                </a:lnTo>
                <a:lnTo>
                  <a:pt x="15" y="64"/>
                </a:lnTo>
                <a:lnTo>
                  <a:pt x="18" y="90"/>
                </a:lnTo>
                <a:lnTo>
                  <a:pt x="5" y="90"/>
                </a:lnTo>
                <a:lnTo>
                  <a:pt x="4" y="88"/>
                </a:lnTo>
                <a:lnTo>
                  <a:pt x="3" y="81"/>
                </a:lnTo>
                <a:lnTo>
                  <a:pt x="1" y="69"/>
                </a:lnTo>
                <a:lnTo>
                  <a:pt x="0" y="56"/>
                </a:lnTo>
                <a:lnTo>
                  <a:pt x="0" y="41"/>
                </a:lnTo>
                <a:lnTo>
                  <a:pt x="1" y="27"/>
                </a:lnTo>
                <a:lnTo>
                  <a:pt x="4" y="13"/>
                </a:lnTo>
                <a:lnTo>
                  <a:pt x="7" y="0"/>
                </a:lnTo>
                <a:lnTo>
                  <a:pt x="24" y="1"/>
                </a:lnTo>
                <a:close/>
              </a:path>
            </a:pathLst>
          </a:custGeom>
          <a:solidFill>
            <a:srgbClr val="59B2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18" name="Freeform 106"/>
          <p:cNvSpPr>
            <a:spLocks/>
          </p:cNvSpPr>
          <p:nvPr/>
        </p:nvSpPr>
        <p:spPr bwMode="auto">
          <a:xfrm>
            <a:off x="1589088" y="3336944"/>
            <a:ext cx="30162" cy="120650"/>
          </a:xfrm>
          <a:custGeom>
            <a:avLst/>
            <a:gdLst>
              <a:gd name="T0" fmla="*/ 30162 w 19"/>
              <a:gd name="T1" fmla="*/ 0 h 76"/>
              <a:gd name="T2" fmla="*/ 30162 w 19"/>
              <a:gd name="T3" fmla="*/ 0 h 76"/>
              <a:gd name="T4" fmla="*/ 28575 w 19"/>
              <a:gd name="T5" fmla="*/ 3175 h 76"/>
              <a:gd name="T6" fmla="*/ 26987 w 19"/>
              <a:gd name="T7" fmla="*/ 11112 h 76"/>
              <a:gd name="T8" fmla="*/ 22225 w 19"/>
              <a:gd name="T9" fmla="*/ 20637 h 76"/>
              <a:gd name="T10" fmla="*/ 20637 w 19"/>
              <a:gd name="T11" fmla="*/ 34925 h 76"/>
              <a:gd name="T12" fmla="*/ 19050 w 19"/>
              <a:gd name="T13" fmla="*/ 57150 h 76"/>
              <a:gd name="T14" fmla="*/ 20637 w 19"/>
              <a:gd name="T15" fmla="*/ 85725 h 76"/>
              <a:gd name="T16" fmla="*/ 22225 w 19"/>
              <a:gd name="T17" fmla="*/ 120650 h 76"/>
              <a:gd name="T18" fmla="*/ 6350 w 19"/>
              <a:gd name="T19" fmla="*/ 120650 h 76"/>
              <a:gd name="T20" fmla="*/ 6350 w 19"/>
              <a:gd name="T21" fmla="*/ 117475 h 76"/>
              <a:gd name="T22" fmla="*/ 4762 w 19"/>
              <a:gd name="T23" fmla="*/ 107950 h 76"/>
              <a:gd name="T24" fmla="*/ 3175 w 19"/>
              <a:gd name="T25" fmla="*/ 92075 h 76"/>
              <a:gd name="T26" fmla="*/ 0 w 19"/>
              <a:gd name="T27" fmla="*/ 74612 h 76"/>
              <a:gd name="T28" fmla="*/ 0 w 19"/>
              <a:gd name="T29" fmla="*/ 55563 h 76"/>
              <a:gd name="T30" fmla="*/ 0 w 19"/>
              <a:gd name="T31" fmla="*/ 34925 h 76"/>
              <a:gd name="T32" fmla="*/ 4762 w 19"/>
              <a:gd name="T33" fmla="*/ 14288 h 76"/>
              <a:gd name="T34" fmla="*/ 9525 w 19"/>
              <a:gd name="T35" fmla="*/ 0 h 76"/>
              <a:gd name="T36" fmla="*/ 30162 w 19"/>
              <a:gd name="T37" fmla="*/ 0 h 7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9"/>
              <a:gd name="T58" fmla="*/ 0 h 76"/>
              <a:gd name="T59" fmla="*/ 19 w 19"/>
              <a:gd name="T60" fmla="*/ 76 h 7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9" h="76">
                <a:moveTo>
                  <a:pt x="19" y="0"/>
                </a:moveTo>
                <a:lnTo>
                  <a:pt x="19" y="0"/>
                </a:lnTo>
                <a:lnTo>
                  <a:pt x="18" y="2"/>
                </a:lnTo>
                <a:lnTo>
                  <a:pt x="17" y="7"/>
                </a:lnTo>
                <a:lnTo>
                  <a:pt x="14" y="13"/>
                </a:lnTo>
                <a:lnTo>
                  <a:pt x="13" y="22"/>
                </a:lnTo>
                <a:lnTo>
                  <a:pt x="12" y="36"/>
                </a:lnTo>
                <a:lnTo>
                  <a:pt x="13" y="54"/>
                </a:lnTo>
                <a:lnTo>
                  <a:pt x="14" y="76"/>
                </a:lnTo>
                <a:lnTo>
                  <a:pt x="4" y="76"/>
                </a:lnTo>
                <a:lnTo>
                  <a:pt x="4" y="74"/>
                </a:lnTo>
                <a:lnTo>
                  <a:pt x="3" y="68"/>
                </a:lnTo>
                <a:lnTo>
                  <a:pt x="2" y="58"/>
                </a:lnTo>
                <a:lnTo>
                  <a:pt x="0" y="47"/>
                </a:lnTo>
                <a:lnTo>
                  <a:pt x="0" y="35"/>
                </a:lnTo>
                <a:lnTo>
                  <a:pt x="0" y="22"/>
                </a:lnTo>
                <a:lnTo>
                  <a:pt x="3" y="9"/>
                </a:lnTo>
                <a:lnTo>
                  <a:pt x="6" y="0"/>
                </a:lnTo>
                <a:lnTo>
                  <a:pt x="19" y="0"/>
                </a:lnTo>
                <a:close/>
              </a:path>
            </a:pathLst>
          </a:custGeom>
          <a:solidFill>
            <a:srgbClr val="72C6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19" name="Freeform 107"/>
          <p:cNvSpPr>
            <a:spLocks/>
          </p:cNvSpPr>
          <p:nvPr/>
        </p:nvSpPr>
        <p:spPr bwMode="auto">
          <a:xfrm>
            <a:off x="1592263" y="3346469"/>
            <a:ext cx="23812" cy="100012"/>
          </a:xfrm>
          <a:custGeom>
            <a:avLst/>
            <a:gdLst>
              <a:gd name="T0" fmla="*/ 23812 w 15"/>
              <a:gd name="T1" fmla="*/ 0 h 63"/>
              <a:gd name="T2" fmla="*/ 23812 w 15"/>
              <a:gd name="T3" fmla="*/ 1587 h 63"/>
              <a:gd name="T4" fmla="*/ 22225 w 15"/>
              <a:gd name="T5" fmla="*/ 3175 h 63"/>
              <a:gd name="T6" fmla="*/ 19050 w 15"/>
              <a:gd name="T7" fmla="*/ 9525 h 63"/>
              <a:gd name="T8" fmla="*/ 17462 w 15"/>
              <a:gd name="T9" fmla="*/ 19050 h 63"/>
              <a:gd name="T10" fmla="*/ 15875 w 15"/>
              <a:gd name="T11" fmla="*/ 30162 h 63"/>
              <a:gd name="T12" fmla="*/ 14287 w 15"/>
              <a:gd name="T13" fmla="*/ 47625 h 63"/>
              <a:gd name="T14" fmla="*/ 15875 w 15"/>
              <a:gd name="T15" fmla="*/ 69850 h 63"/>
              <a:gd name="T16" fmla="*/ 17462 w 15"/>
              <a:gd name="T17" fmla="*/ 100012 h 63"/>
              <a:gd name="T18" fmla="*/ 3175 w 15"/>
              <a:gd name="T19" fmla="*/ 100012 h 63"/>
              <a:gd name="T20" fmla="*/ 3175 w 15"/>
              <a:gd name="T21" fmla="*/ 98425 h 63"/>
              <a:gd name="T22" fmla="*/ 1587 w 15"/>
              <a:gd name="T23" fmla="*/ 88900 h 63"/>
              <a:gd name="T24" fmla="*/ 0 w 15"/>
              <a:gd name="T25" fmla="*/ 77787 h 63"/>
              <a:gd name="T26" fmla="*/ 0 w 15"/>
              <a:gd name="T27" fmla="*/ 63500 h 63"/>
              <a:gd name="T28" fmla="*/ 0 w 15"/>
              <a:gd name="T29" fmla="*/ 46037 h 63"/>
              <a:gd name="T30" fmla="*/ 0 w 15"/>
              <a:gd name="T31" fmla="*/ 30162 h 63"/>
              <a:gd name="T32" fmla="*/ 1587 w 15"/>
              <a:gd name="T33" fmla="*/ 12700 h 63"/>
              <a:gd name="T34" fmla="*/ 6350 w 15"/>
              <a:gd name="T35" fmla="*/ 0 h 63"/>
              <a:gd name="T36" fmla="*/ 23812 w 15"/>
              <a:gd name="T37" fmla="*/ 0 h 6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5"/>
              <a:gd name="T58" fmla="*/ 0 h 63"/>
              <a:gd name="T59" fmla="*/ 15 w 15"/>
              <a:gd name="T60" fmla="*/ 63 h 63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5" h="63">
                <a:moveTo>
                  <a:pt x="15" y="0"/>
                </a:moveTo>
                <a:lnTo>
                  <a:pt x="15" y="1"/>
                </a:lnTo>
                <a:lnTo>
                  <a:pt x="14" y="2"/>
                </a:lnTo>
                <a:lnTo>
                  <a:pt x="12" y="6"/>
                </a:lnTo>
                <a:lnTo>
                  <a:pt x="11" y="12"/>
                </a:lnTo>
                <a:lnTo>
                  <a:pt x="10" y="19"/>
                </a:lnTo>
                <a:lnTo>
                  <a:pt x="9" y="30"/>
                </a:lnTo>
                <a:lnTo>
                  <a:pt x="10" y="44"/>
                </a:lnTo>
                <a:lnTo>
                  <a:pt x="11" y="63"/>
                </a:lnTo>
                <a:lnTo>
                  <a:pt x="2" y="63"/>
                </a:lnTo>
                <a:lnTo>
                  <a:pt x="2" y="62"/>
                </a:lnTo>
                <a:lnTo>
                  <a:pt x="1" y="56"/>
                </a:lnTo>
                <a:lnTo>
                  <a:pt x="0" y="49"/>
                </a:lnTo>
                <a:lnTo>
                  <a:pt x="0" y="40"/>
                </a:lnTo>
                <a:lnTo>
                  <a:pt x="0" y="29"/>
                </a:lnTo>
                <a:lnTo>
                  <a:pt x="0" y="19"/>
                </a:lnTo>
                <a:lnTo>
                  <a:pt x="1" y="8"/>
                </a:lnTo>
                <a:lnTo>
                  <a:pt x="4" y="0"/>
                </a:lnTo>
                <a:lnTo>
                  <a:pt x="15" y="0"/>
                </a:lnTo>
                <a:close/>
              </a:path>
            </a:pathLst>
          </a:custGeom>
          <a:solidFill>
            <a:srgbClr val="8CD8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20" name="Freeform 108"/>
          <p:cNvSpPr>
            <a:spLocks/>
          </p:cNvSpPr>
          <p:nvPr/>
        </p:nvSpPr>
        <p:spPr bwMode="auto">
          <a:xfrm>
            <a:off x="1592263" y="3355994"/>
            <a:ext cx="19050" cy="79375"/>
          </a:xfrm>
          <a:custGeom>
            <a:avLst/>
            <a:gdLst>
              <a:gd name="T0" fmla="*/ 19050 w 12"/>
              <a:gd name="T1" fmla="*/ 1588 h 50"/>
              <a:gd name="T2" fmla="*/ 19050 w 12"/>
              <a:gd name="T3" fmla="*/ 1588 h 50"/>
              <a:gd name="T4" fmla="*/ 17463 w 12"/>
              <a:gd name="T5" fmla="*/ 3175 h 50"/>
              <a:gd name="T6" fmla="*/ 15875 w 12"/>
              <a:gd name="T7" fmla="*/ 6350 h 50"/>
              <a:gd name="T8" fmla="*/ 14288 w 12"/>
              <a:gd name="T9" fmla="*/ 14288 h 50"/>
              <a:gd name="T10" fmla="*/ 14288 w 12"/>
              <a:gd name="T11" fmla="*/ 23812 h 50"/>
              <a:gd name="T12" fmla="*/ 12700 w 12"/>
              <a:gd name="T13" fmla="*/ 38100 h 50"/>
              <a:gd name="T14" fmla="*/ 12700 w 12"/>
              <a:gd name="T15" fmla="*/ 57150 h 50"/>
              <a:gd name="T16" fmla="*/ 14288 w 12"/>
              <a:gd name="T17" fmla="*/ 79375 h 50"/>
              <a:gd name="T18" fmla="*/ 3175 w 12"/>
              <a:gd name="T19" fmla="*/ 79375 h 50"/>
              <a:gd name="T20" fmla="*/ 3175 w 12"/>
              <a:gd name="T21" fmla="*/ 77788 h 50"/>
              <a:gd name="T22" fmla="*/ 3175 w 12"/>
              <a:gd name="T23" fmla="*/ 71438 h 50"/>
              <a:gd name="T24" fmla="*/ 1588 w 12"/>
              <a:gd name="T25" fmla="*/ 60325 h 50"/>
              <a:gd name="T26" fmla="*/ 1588 w 12"/>
              <a:gd name="T27" fmla="*/ 49212 h 50"/>
              <a:gd name="T28" fmla="*/ 0 w 12"/>
              <a:gd name="T29" fmla="*/ 36513 h 50"/>
              <a:gd name="T30" fmla="*/ 1588 w 12"/>
              <a:gd name="T31" fmla="*/ 23812 h 50"/>
              <a:gd name="T32" fmla="*/ 3175 w 12"/>
              <a:gd name="T33" fmla="*/ 11112 h 50"/>
              <a:gd name="T34" fmla="*/ 6350 w 12"/>
              <a:gd name="T35" fmla="*/ 0 h 50"/>
              <a:gd name="T36" fmla="*/ 19050 w 12"/>
              <a:gd name="T37" fmla="*/ 1588 h 5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2"/>
              <a:gd name="T58" fmla="*/ 0 h 50"/>
              <a:gd name="T59" fmla="*/ 12 w 12"/>
              <a:gd name="T60" fmla="*/ 50 h 50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2" h="50">
                <a:moveTo>
                  <a:pt x="12" y="1"/>
                </a:moveTo>
                <a:lnTo>
                  <a:pt x="12" y="1"/>
                </a:lnTo>
                <a:lnTo>
                  <a:pt x="11" y="2"/>
                </a:lnTo>
                <a:lnTo>
                  <a:pt x="10" y="4"/>
                </a:lnTo>
                <a:lnTo>
                  <a:pt x="9" y="9"/>
                </a:lnTo>
                <a:lnTo>
                  <a:pt x="9" y="15"/>
                </a:lnTo>
                <a:lnTo>
                  <a:pt x="8" y="24"/>
                </a:lnTo>
                <a:lnTo>
                  <a:pt x="8" y="36"/>
                </a:lnTo>
                <a:lnTo>
                  <a:pt x="9" y="50"/>
                </a:lnTo>
                <a:lnTo>
                  <a:pt x="2" y="50"/>
                </a:lnTo>
                <a:lnTo>
                  <a:pt x="2" y="49"/>
                </a:lnTo>
                <a:lnTo>
                  <a:pt x="2" y="45"/>
                </a:lnTo>
                <a:lnTo>
                  <a:pt x="1" y="38"/>
                </a:lnTo>
                <a:lnTo>
                  <a:pt x="1" y="31"/>
                </a:lnTo>
                <a:lnTo>
                  <a:pt x="0" y="23"/>
                </a:lnTo>
                <a:lnTo>
                  <a:pt x="1" y="15"/>
                </a:lnTo>
                <a:lnTo>
                  <a:pt x="2" y="7"/>
                </a:lnTo>
                <a:lnTo>
                  <a:pt x="4" y="0"/>
                </a:lnTo>
                <a:lnTo>
                  <a:pt x="12" y="1"/>
                </a:lnTo>
                <a:close/>
              </a:path>
            </a:pathLst>
          </a:custGeom>
          <a:solidFill>
            <a:srgbClr val="A5ED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21" name="Freeform 109"/>
          <p:cNvSpPr>
            <a:spLocks/>
          </p:cNvSpPr>
          <p:nvPr/>
        </p:nvSpPr>
        <p:spPr bwMode="auto">
          <a:xfrm>
            <a:off x="1593850" y="3367106"/>
            <a:ext cx="14288" cy="57150"/>
          </a:xfrm>
          <a:custGeom>
            <a:avLst/>
            <a:gdLst>
              <a:gd name="T0" fmla="*/ 14288 w 9"/>
              <a:gd name="T1" fmla="*/ 0 h 36"/>
              <a:gd name="T2" fmla="*/ 14288 w 9"/>
              <a:gd name="T3" fmla="*/ 0 h 36"/>
              <a:gd name="T4" fmla="*/ 12700 w 9"/>
              <a:gd name="T5" fmla="*/ 1588 h 36"/>
              <a:gd name="T6" fmla="*/ 12700 w 9"/>
              <a:gd name="T7" fmla="*/ 4762 h 36"/>
              <a:gd name="T8" fmla="*/ 11113 w 9"/>
              <a:gd name="T9" fmla="*/ 9525 h 36"/>
              <a:gd name="T10" fmla="*/ 9525 w 9"/>
              <a:gd name="T11" fmla="*/ 15875 h 36"/>
              <a:gd name="T12" fmla="*/ 9525 w 9"/>
              <a:gd name="T13" fmla="*/ 26988 h 36"/>
              <a:gd name="T14" fmla="*/ 9525 w 9"/>
              <a:gd name="T15" fmla="*/ 39687 h 36"/>
              <a:gd name="T16" fmla="*/ 11113 w 9"/>
              <a:gd name="T17" fmla="*/ 57150 h 36"/>
              <a:gd name="T18" fmla="*/ 3175 w 9"/>
              <a:gd name="T19" fmla="*/ 57150 h 36"/>
              <a:gd name="T20" fmla="*/ 1588 w 9"/>
              <a:gd name="T21" fmla="*/ 57150 h 36"/>
              <a:gd name="T22" fmla="*/ 1588 w 9"/>
              <a:gd name="T23" fmla="*/ 50800 h 36"/>
              <a:gd name="T24" fmla="*/ 1588 w 9"/>
              <a:gd name="T25" fmla="*/ 44450 h 36"/>
              <a:gd name="T26" fmla="*/ 0 w 9"/>
              <a:gd name="T27" fmla="*/ 34925 h 36"/>
              <a:gd name="T28" fmla="*/ 0 w 9"/>
              <a:gd name="T29" fmla="*/ 25400 h 36"/>
              <a:gd name="T30" fmla="*/ 0 w 9"/>
              <a:gd name="T31" fmla="*/ 15875 h 36"/>
              <a:gd name="T32" fmla="*/ 1588 w 9"/>
              <a:gd name="T33" fmla="*/ 6350 h 36"/>
              <a:gd name="T34" fmla="*/ 4763 w 9"/>
              <a:gd name="T35" fmla="*/ 0 h 36"/>
              <a:gd name="T36" fmla="*/ 14288 w 9"/>
              <a:gd name="T37" fmla="*/ 0 h 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9"/>
              <a:gd name="T58" fmla="*/ 0 h 36"/>
              <a:gd name="T59" fmla="*/ 9 w 9"/>
              <a:gd name="T60" fmla="*/ 36 h 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9" h="36">
                <a:moveTo>
                  <a:pt x="9" y="0"/>
                </a:moveTo>
                <a:lnTo>
                  <a:pt x="9" y="0"/>
                </a:lnTo>
                <a:lnTo>
                  <a:pt x="8" y="1"/>
                </a:lnTo>
                <a:lnTo>
                  <a:pt x="8" y="3"/>
                </a:lnTo>
                <a:lnTo>
                  <a:pt x="7" y="6"/>
                </a:lnTo>
                <a:lnTo>
                  <a:pt x="6" y="10"/>
                </a:lnTo>
                <a:lnTo>
                  <a:pt x="6" y="17"/>
                </a:lnTo>
                <a:lnTo>
                  <a:pt x="6" y="25"/>
                </a:lnTo>
                <a:lnTo>
                  <a:pt x="7" y="36"/>
                </a:lnTo>
                <a:lnTo>
                  <a:pt x="2" y="36"/>
                </a:lnTo>
                <a:lnTo>
                  <a:pt x="1" y="36"/>
                </a:lnTo>
                <a:lnTo>
                  <a:pt x="1" y="32"/>
                </a:lnTo>
                <a:lnTo>
                  <a:pt x="1" y="28"/>
                </a:lnTo>
                <a:lnTo>
                  <a:pt x="0" y="22"/>
                </a:lnTo>
                <a:lnTo>
                  <a:pt x="0" y="16"/>
                </a:lnTo>
                <a:lnTo>
                  <a:pt x="0" y="10"/>
                </a:lnTo>
                <a:lnTo>
                  <a:pt x="1" y="4"/>
                </a:lnTo>
                <a:lnTo>
                  <a:pt x="3" y="0"/>
                </a:lnTo>
                <a:lnTo>
                  <a:pt x="9" y="0"/>
                </a:lnTo>
                <a:close/>
              </a:path>
            </a:pathLst>
          </a:custGeom>
          <a:solidFill>
            <a:srgbClr val="B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22" name="Rectangle 110"/>
          <p:cNvSpPr>
            <a:spLocks noChangeArrowheads="1"/>
          </p:cNvSpPr>
          <p:nvPr/>
        </p:nvSpPr>
        <p:spPr bwMode="auto">
          <a:xfrm>
            <a:off x="1398588" y="3351231"/>
            <a:ext cx="6350" cy="1873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23" name="Freeform 111"/>
          <p:cNvSpPr>
            <a:spLocks/>
          </p:cNvSpPr>
          <p:nvPr/>
        </p:nvSpPr>
        <p:spPr bwMode="auto">
          <a:xfrm>
            <a:off x="1465263" y="3348056"/>
            <a:ext cx="73025" cy="87313"/>
          </a:xfrm>
          <a:custGeom>
            <a:avLst/>
            <a:gdLst>
              <a:gd name="T0" fmla="*/ 6350 w 46"/>
              <a:gd name="T1" fmla="*/ 9525 h 55"/>
              <a:gd name="T2" fmla="*/ 6350 w 46"/>
              <a:gd name="T3" fmla="*/ 11113 h 55"/>
              <a:gd name="T4" fmla="*/ 4762 w 46"/>
              <a:gd name="T5" fmla="*/ 14288 h 55"/>
              <a:gd name="T6" fmla="*/ 1588 w 46"/>
              <a:gd name="T7" fmla="*/ 22225 h 55"/>
              <a:gd name="T8" fmla="*/ 0 w 46"/>
              <a:gd name="T9" fmla="*/ 31750 h 55"/>
              <a:gd name="T10" fmla="*/ 0 w 46"/>
              <a:gd name="T11" fmla="*/ 44450 h 55"/>
              <a:gd name="T12" fmla="*/ 0 w 46"/>
              <a:gd name="T13" fmla="*/ 57150 h 55"/>
              <a:gd name="T14" fmla="*/ 0 w 46"/>
              <a:gd name="T15" fmla="*/ 73025 h 55"/>
              <a:gd name="T16" fmla="*/ 4762 w 46"/>
              <a:gd name="T17" fmla="*/ 87313 h 55"/>
              <a:gd name="T18" fmla="*/ 4762 w 46"/>
              <a:gd name="T19" fmla="*/ 85725 h 55"/>
              <a:gd name="T20" fmla="*/ 4762 w 46"/>
              <a:gd name="T21" fmla="*/ 84138 h 55"/>
              <a:gd name="T22" fmla="*/ 4762 w 46"/>
              <a:gd name="T23" fmla="*/ 80963 h 55"/>
              <a:gd name="T24" fmla="*/ 4762 w 46"/>
              <a:gd name="T25" fmla="*/ 77788 h 55"/>
              <a:gd name="T26" fmla="*/ 4762 w 46"/>
              <a:gd name="T27" fmla="*/ 73025 h 55"/>
              <a:gd name="T28" fmla="*/ 6350 w 46"/>
              <a:gd name="T29" fmla="*/ 66675 h 55"/>
              <a:gd name="T30" fmla="*/ 6350 w 46"/>
              <a:gd name="T31" fmla="*/ 61913 h 55"/>
              <a:gd name="T32" fmla="*/ 7938 w 46"/>
              <a:gd name="T33" fmla="*/ 55563 h 55"/>
              <a:gd name="T34" fmla="*/ 9525 w 46"/>
              <a:gd name="T35" fmla="*/ 50800 h 55"/>
              <a:gd name="T36" fmla="*/ 11112 w 46"/>
              <a:gd name="T37" fmla="*/ 44450 h 55"/>
              <a:gd name="T38" fmla="*/ 12700 w 46"/>
              <a:gd name="T39" fmla="*/ 39688 h 55"/>
              <a:gd name="T40" fmla="*/ 17463 w 46"/>
              <a:gd name="T41" fmla="*/ 33338 h 55"/>
              <a:gd name="T42" fmla="*/ 22225 w 46"/>
              <a:gd name="T43" fmla="*/ 30163 h 55"/>
              <a:gd name="T44" fmla="*/ 26988 w 46"/>
              <a:gd name="T45" fmla="*/ 25400 h 55"/>
              <a:gd name="T46" fmla="*/ 33338 w 46"/>
              <a:gd name="T47" fmla="*/ 22225 h 55"/>
              <a:gd name="T48" fmla="*/ 41275 w 46"/>
              <a:gd name="T49" fmla="*/ 22225 h 55"/>
              <a:gd name="T50" fmla="*/ 41275 w 46"/>
              <a:gd name="T51" fmla="*/ 20638 h 55"/>
              <a:gd name="T52" fmla="*/ 41275 w 46"/>
              <a:gd name="T53" fmla="*/ 20638 h 55"/>
              <a:gd name="T54" fmla="*/ 44450 w 46"/>
              <a:gd name="T55" fmla="*/ 19050 h 55"/>
              <a:gd name="T56" fmla="*/ 46037 w 46"/>
              <a:gd name="T57" fmla="*/ 17463 h 55"/>
              <a:gd name="T58" fmla="*/ 52388 w 46"/>
              <a:gd name="T59" fmla="*/ 14288 h 55"/>
              <a:gd name="T60" fmla="*/ 57150 w 46"/>
              <a:gd name="T61" fmla="*/ 11113 h 55"/>
              <a:gd name="T62" fmla="*/ 65088 w 46"/>
              <a:gd name="T63" fmla="*/ 7938 h 55"/>
              <a:gd name="T64" fmla="*/ 73025 w 46"/>
              <a:gd name="T65" fmla="*/ 3175 h 55"/>
              <a:gd name="T66" fmla="*/ 73025 w 46"/>
              <a:gd name="T67" fmla="*/ 3175 h 55"/>
              <a:gd name="T68" fmla="*/ 71438 w 46"/>
              <a:gd name="T69" fmla="*/ 3175 h 55"/>
              <a:gd name="T70" fmla="*/ 68263 w 46"/>
              <a:gd name="T71" fmla="*/ 3175 h 55"/>
              <a:gd name="T72" fmla="*/ 66675 w 46"/>
              <a:gd name="T73" fmla="*/ 1588 h 55"/>
              <a:gd name="T74" fmla="*/ 63500 w 46"/>
              <a:gd name="T75" fmla="*/ 1588 h 55"/>
              <a:gd name="T76" fmla="*/ 60325 w 46"/>
              <a:gd name="T77" fmla="*/ 1588 h 55"/>
              <a:gd name="T78" fmla="*/ 55563 w 46"/>
              <a:gd name="T79" fmla="*/ 1588 h 55"/>
              <a:gd name="T80" fmla="*/ 50800 w 46"/>
              <a:gd name="T81" fmla="*/ 0 h 55"/>
              <a:gd name="T82" fmla="*/ 44450 w 46"/>
              <a:gd name="T83" fmla="*/ 0 h 55"/>
              <a:gd name="T84" fmla="*/ 41275 w 46"/>
              <a:gd name="T85" fmla="*/ 0 h 55"/>
              <a:gd name="T86" fmla="*/ 34925 w 46"/>
              <a:gd name="T87" fmla="*/ 1588 h 55"/>
              <a:gd name="T88" fmla="*/ 30163 w 46"/>
              <a:gd name="T89" fmla="*/ 1588 h 55"/>
              <a:gd name="T90" fmla="*/ 22225 w 46"/>
              <a:gd name="T91" fmla="*/ 1588 h 55"/>
              <a:gd name="T92" fmla="*/ 17463 w 46"/>
              <a:gd name="T93" fmla="*/ 3175 h 55"/>
              <a:gd name="T94" fmla="*/ 11112 w 46"/>
              <a:gd name="T95" fmla="*/ 6350 h 55"/>
              <a:gd name="T96" fmla="*/ 6350 w 46"/>
              <a:gd name="T97" fmla="*/ 9525 h 5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46"/>
              <a:gd name="T148" fmla="*/ 0 h 55"/>
              <a:gd name="T149" fmla="*/ 46 w 46"/>
              <a:gd name="T150" fmla="*/ 55 h 55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46" h="55">
                <a:moveTo>
                  <a:pt x="4" y="6"/>
                </a:moveTo>
                <a:lnTo>
                  <a:pt x="4" y="7"/>
                </a:lnTo>
                <a:lnTo>
                  <a:pt x="3" y="9"/>
                </a:lnTo>
                <a:lnTo>
                  <a:pt x="1" y="14"/>
                </a:lnTo>
                <a:lnTo>
                  <a:pt x="0" y="20"/>
                </a:lnTo>
                <a:lnTo>
                  <a:pt x="0" y="28"/>
                </a:lnTo>
                <a:lnTo>
                  <a:pt x="0" y="36"/>
                </a:lnTo>
                <a:lnTo>
                  <a:pt x="0" y="46"/>
                </a:lnTo>
                <a:lnTo>
                  <a:pt x="3" y="55"/>
                </a:lnTo>
                <a:lnTo>
                  <a:pt x="3" y="54"/>
                </a:lnTo>
                <a:lnTo>
                  <a:pt x="3" y="53"/>
                </a:lnTo>
                <a:lnTo>
                  <a:pt x="3" y="51"/>
                </a:lnTo>
                <a:lnTo>
                  <a:pt x="3" y="49"/>
                </a:lnTo>
                <a:lnTo>
                  <a:pt x="3" y="46"/>
                </a:lnTo>
                <a:lnTo>
                  <a:pt x="4" y="42"/>
                </a:lnTo>
                <a:lnTo>
                  <a:pt x="4" y="39"/>
                </a:lnTo>
                <a:lnTo>
                  <a:pt x="5" y="35"/>
                </a:lnTo>
                <a:lnTo>
                  <a:pt x="6" y="32"/>
                </a:lnTo>
                <a:lnTo>
                  <a:pt x="7" y="28"/>
                </a:lnTo>
                <a:lnTo>
                  <a:pt x="8" y="25"/>
                </a:lnTo>
                <a:lnTo>
                  <a:pt x="11" y="21"/>
                </a:lnTo>
                <a:lnTo>
                  <a:pt x="14" y="19"/>
                </a:lnTo>
                <a:lnTo>
                  <a:pt x="17" y="16"/>
                </a:lnTo>
                <a:lnTo>
                  <a:pt x="21" y="14"/>
                </a:lnTo>
                <a:lnTo>
                  <a:pt x="26" y="14"/>
                </a:lnTo>
                <a:lnTo>
                  <a:pt x="26" y="13"/>
                </a:lnTo>
                <a:lnTo>
                  <a:pt x="28" y="12"/>
                </a:lnTo>
                <a:lnTo>
                  <a:pt x="29" y="11"/>
                </a:lnTo>
                <a:lnTo>
                  <a:pt x="33" y="9"/>
                </a:lnTo>
                <a:lnTo>
                  <a:pt x="36" y="7"/>
                </a:lnTo>
                <a:lnTo>
                  <a:pt x="41" y="5"/>
                </a:lnTo>
                <a:lnTo>
                  <a:pt x="46" y="2"/>
                </a:lnTo>
                <a:lnTo>
                  <a:pt x="45" y="2"/>
                </a:lnTo>
                <a:lnTo>
                  <a:pt x="43" y="2"/>
                </a:lnTo>
                <a:lnTo>
                  <a:pt x="42" y="1"/>
                </a:lnTo>
                <a:lnTo>
                  <a:pt x="40" y="1"/>
                </a:lnTo>
                <a:lnTo>
                  <a:pt x="38" y="1"/>
                </a:lnTo>
                <a:lnTo>
                  <a:pt x="35" y="1"/>
                </a:lnTo>
                <a:lnTo>
                  <a:pt x="32" y="0"/>
                </a:lnTo>
                <a:lnTo>
                  <a:pt x="28" y="0"/>
                </a:lnTo>
                <a:lnTo>
                  <a:pt x="26" y="0"/>
                </a:lnTo>
                <a:lnTo>
                  <a:pt x="22" y="1"/>
                </a:lnTo>
                <a:lnTo>
                  <a:pt x="19" y="1"/>
                </a:lnTo>
                <a:lnTo>
                  <a:pt x="14" y="1"/>
                </a:lnTo>
                <a:lnTo>
                  <a:pt x="11" y="2"/>
                </a:lnTo>
                <a:lnTo>
                  <a:pt x="7" y="4"/>
                </a:lnTo>
                <a:lnTo>
                  <a:pt x="4" y="6"/>
                </a:lnTo>
                <a:close/>
              </a:path>
            </a:pathLst>
          </a:custGeom>
          <a:solidFill>
            <a:srgbClr val="999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24" name="Freeform 112"/>
          <p:cNvSpPr>
            <a:spLocks/>
          </p:cNvSpPr>
          <p:nvPr/>
        </p:nvSpPr>
        <p:spPr bwMode="auto">
          <a:xfrm>
            <a:off x="1363663" y="3413144"/>
            <a:ext cx="58737" cy="14287"/>
          </a:xfrm>
          <a:custGeom>
            <a:avLst/>
            <a:gdLst>
              <a:gd name="T0" fmla="*/ 0 w 37"/>
              <a:gd name="T1" fmla="*/ 9525 h 9"/>
              <a:gd name="T2" fmla="*/ 0 w 37"/>
              <a:gd name="T3" fmla="*/ 9525 h 9"/>
              <a:gd name="T4" fmla="*/ 0 w 37"/>
              <a:gd name="T5" fmla="*/ 9525 h 9"/>
              <a:gd name="T6" fmla="*/ 1587 w 37"/>
              <a:gd name="T7" fmla="*/ 7937 h 9"/>
              <a:gd name="T8" fmla="*/ 1587 w 37"/>
              <a:gd name="T9" fmla="*/ 7937 h 9"/>
              <a:gd name="T10" fmla="*/ 3175 w 37"/>
              <a:gd name="T11" fmla="*/ 4762 h 9"/>
              <a:gd name="T12" fmla="*/ 6350 w 37"/>
              <a:gd name="T13" fmla="*/ 3175 h 9"/>
              <a:gd name="T14" fmla="*/ 7937 w 37"/>
              <a:gd name="T15" fmla="*/ 3175 h 9"/>
              <a:gd name="T16" fmla="*/ 11112 w 37"/>
              <a:gd name="T17" fmla="*/ 1587 h 9"/>
              <a:gd name="T18" fmla="*/ 14287 w 37"/>
              <a:gd name="T19" fmla="*/ 0 h 9"/>
              <a:gd name="T20" fmla="*/ 19050 w 37"/>
              <a:gd name="T21" fmla="*/ 0 h 9"/>
              <a:gd name="T22" fmla="*/ 23812 w 37"/>
              <a:gd name="T23" fmla="*/ 0 h 9"/>
              <a:gd name="T24" fmla="*/ 30162 w 37"/>
              <a:gd name="T25" fmla="*/ 0 h 9"/>
              <a:gd name="T26" fmla="*/ 34925 w 37"/>
              <a:gd name="T27" fmla="*/ 0 h 9"/>
              <a:gd name="T28" fmla="*/ 42862 w 37"/>
              <a:gd name="T29" fmla="*/ 1587 h 9"/>
              <a:gd name="T30" fmla="*/ 50800 w 37"/>
              <a:gd name="T31" fmla="*/ 1587 h 9"/>
              <a:gd name="T32" fmla="*/ 58737 w 37"/>
              <a:gd name="T33" fmla="*/ 4762 h 9"/>
              <a:gd name="T34" fmla="*/ 58737 w 37"/>
              <a:gd name="T35" fmla="*/ 9525 h 9"/>
              <a:gd name="T36" fmla="*/ 57150 w 37"/>
              <a:gd name="T37" fmla="*/ 9525 h 9"/>
              <a:gd name="T38" fmla="*/ 57150 w 37"/>
              <a:gd name="T39" fmla="*/ 7937 h 9"/>
              <a:gd name="T40" fmla="*/ 53975 w 37"/>
              <a:gd name="T41" fmla="*/ 7937 h 9"/>
              <a:gd name="T42" fmla="*/ 52387 w 37"/>
              <a:gd name="T43" fmla="*/ 7937 h 9"/>
              <a:gd name="T44" fmla="*/ 47625 w 37"/>
              <a:gd name="T45" fmla="*/ 4762 h 9"/>
              <a:gd name="T46" fmla="*/ 44450 w 37"/>
              <a:gd name="T47" fmla="*/ 4762 h 9"/>
              <a:gd name="T48" fmla="*/ 39687 w 37"/>
              <a:gd name="T49" fmla="*/ 3175 h 9"/>
              <a:gd name="T50" fmla="*/ 34925 w 37"/>
              <a:gd name="T51" fmla="*/ 3175 h 9"/>
              <a:gd name="T52" fmla="*/ 30162 w 37"/>
              <a:gd name="T53" fmla="*/ 3175 h 9"/>
              <a:gd name="T54" fmla="*/ 23812 w 37"/>
              <a:gd name="T55" fmla="*/ 3175 h 9"/>
              <a:gd name="T56" fmla="*/ 20637 w 37"/>
              <a:gd name="T57" fmla="*/ 3175 h 9"/>
              <a:gd name="T58" fmla="*/ 14287 w 37"/>
              <a:gd name="T59" fmla="*/ 4762 h 9"/>
              <a:gd name="T60" fmla="*/ 11112 w 37"/>
              <a:gd name="T61" fmla="*/ 7937 h 9"/>
              <a:gd name="T62" fmla="*/ 7937 w 37"/>
              <a:gd name="T63" fmla="*/ 9525 h 9"/>
              <a:gd name="T64" fmla="*/ 3175 w 37"/>
              <a:gd name="T65" fmla="*/ 11112 h 9"/>
              <a:gd name="T66" fmla="*/ 0 w 37"/>
              <a:gd name="T67" fmla="*/ 14287 h 9"/>
              <a:gd name="T68" fmla="*/ 0 w 37"/>
              <a:gd name="T69" fmla="*/ 9525 h 9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7"/>
              <a:gd name="T106" fmla="*/ 0 h 9"/>
              <a:gd name="T107" fmla="*/ 37 w 37"/>
              <a:gd name="T108" fmla="*/ 9 h 9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7" h="9">
                <a:moveTo>
                  <a:pt x="0" y="6"/>
                </a:moveTo>
                <a:lnTo>
                  <a:pt x="0" y="6"/>
                </a:lnTo>
                <a:lnTo>
                  <a:pt x="1" y="5"/>
                </a:lnTo>
                <a:lnTo>
                  <a:pt x="2" y="3"/>
                </a:lnTo>
                <a:lnTo>
                  <a:pt x="4" y="2"/>
                </a:lnTo>
                <a:lnTo>
                  <a:pt x="5" y="2"/>
                </a:lnTo>
                <a:lnTo>
                  <a:pt x="7" y="1"/>
                </a:lnTo>
                <a:lnTo>
                  <a:pt x="9" y="0"/>
                </a:lnTo>
                <a:lnTo>
                  <a:pt x="12" y="0"/>
                </a:lnTo>
                <a:lnTo>
                  <a:pt x="15" y="0"/>
                </a:lnTo>
                <a:lnTo>
                  <a:pt x="19" y="0"/>
                </a:lnTo>
                <a:lnTo>
                  <a:pt x="22" y="0"/>
                </a:lnTo>
                <a:lnTo>
                  <a:pt x="27" y="1"/>
                </a:lnTo>
                <a:lnTo>
                  <a:pt x="32" y="1"/>
                </a:lnTo>
                <a:lnTo>
                  <a:pt x="37" y="3"/>
                </a:lnTo>
                <a:lnTo>
                  <a:pt x="37" y="6"/>
                </a:lnTo>
                <a:lnTo>
                  <a:pt x="36" y="6"/>
                </a:lnTo>
                <a:lnTo>
                  <a:pt x="36" y="5"/>
                </a:lnTo>
                <a:lnTo>
                  <a:pt x="34" y="5"/>
                </a:lnTo>
                <a:lnTo>
                  <a:pt x="33" y="5"/>
                </a:lnTo>
                <a:lnTo>
                  <a:pt x="30" y="3"/>
                </a:lnTo>
                <a:lnTo>
                  <a:pt x="28" y="3"/>
                </a:lnTo>
                <a:lnTo>
                  <a:pt x="25" y="2"/>
                </a:lnTo>
                <a:lnTo>
                  <a:pt x="22" y="2"/>
                </a:lnTo>
                <a:lnTo>
                  <a:pt x="19" y="2"/>
                </a:lnTo>
                <a:lnTo>
                  <a:pt x="15" y="2"/>
                </a:lnTo>
                <a:lnTo>
                  <a:pt x="13" y="2"/>
                </a:lnTo>
                <a:lnTo>
                  <a:pt x="9" y="3"/>
                </a:lnTo>
                <a:lnTo>
                  <a:pt x="7" y="5"/>
                </a:lnTo>
                <a:lnTo>
                  <a:pt x="5" y="6"/>
                </a:lnTo>
                <a:lnTo>
                  <a:pt x="2" y="7"/>
                </a:lnTo>
                <a:lnTo>
                  <a:pt x="0" y="9"/>
                </a:lnTo>
                <a:lnTo>
                  <a:pt x="0" y="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25" name="Freeform 113"/>
          <p:cNvSpPr>
            <a:spLocks/>
          </p:cNvSpPr>
          <p:nvPr/>
        </p:nvSpPr>
        <p:spPr bwMode="auto">
          <a:xfrm>
            <a:off x="1363663" y="3373456"/>
            <a:ext cx="58737" cy="17463"/>
          </a:xfrm>
          <a:custGeom>
            <a:avLst/>
            <a:gdLst>
              <a:gd name="T0" fmla="*/ 0 w 37"/>
              <a:gd name="T1" fmla="*/ 9525 h 11"/>
              <a:gd name="T2" fmla="*/ 0 w 37"/>
              <a:gd name="T3" fmla="*/ 9525 h 11"/>
              <a:gd name="T4" fmla="*/ 0 w 37"/>
              <a:gd name="T5" fmla="*/ 9525 h 11"/>
              <a:gd name="T6" fmla="*/ 1587 w 37"/>
              <a:gd name="T7" fmla="*/ 9525 h 11"/>
              <a:gd name="T8" fmla="*/ 1587 w 37"/>
              <a:gd name="T9" fmla="*/ 7938 h 11"/>
              <a:gd name="T10" fmla="*/ 3175 w 37"/>
              <a:gd name="T11" fmla="*/ 6350 h 11"/>
              <a:gd name="T12" fmla="*/ 6350 w 37"/>
              <a:gd name="T13" fmla="*/ 6350 h 11"/>
              <a:gd name="T14" fmla="*/ 7937 w 37"/>
              <a:gd name="T15" fmla="*/ 4763 h 11"/>
              <a:gd name="T16" fmla="*/ 11112 w 37"/>
              <a:gd name="T17" fmla="*/ 3175 h 11"/>
              <a:gd name="T18" fmla="*/ 14287 w 37"/>
              <a:gd name="T19" fmla="*/ 3175 h 11"/>
              <a:gd name="T20" fmla="*/ 19050 w 37"/>
              <a:gd name="T21" fmla="*/ 0 h 11"/>
              <a:gd name="T22" fmla="*/ 23812 w 37"/>
              <a:gd name="T23" fmla="*/ 0 h 11"/>
              <a:gd name="T24" fmla="*/ 30162 w 37"/>
              <a:gd name="T25" fmla="*/ 0 h 11"/>
              <a:gd name="T26" fmla="*/ 34925 w 37"/>
              <a:gd name="T27" fmla="*/ 0 h 11"/>
              <a:gd name="T28" fmla="*/ 42862 w 37"/>
              <a:gd name="T29" fmla="*/ 3175 h 11"/>
              <a:gd name="T30" fmla="*/ 50800 w 37"/>
              <a:gd name="T31" fmla="*/ 4763 h 11"/>
              <a:gd name="T32" fmla="*/ 58737 w 37"/>
              <a:gd name="T33" fmla="*/ 6350 h 11"/>
              <a:gd name="T34" fmla="*/ 58737 w 37"/>
              <a:gd name="T35" fmla="*/ 9525 h 11"/>
              <a:gd name="T36" fmla="*/ 57150 w 37"/>
              <a:gd name="T37" fmla="*/ 9525 h 11"/>
              <a:gd name="T38" fmla="*/ 57150 w 37"/>
              <a:gd name="T39" fmla="*/ 7938 h 11"/>
              <a:gd name="T40" fmla="*/ 53975 w 37"/>
              <a:gd name="T41" fmla="*/ 7938 h 11"/>
              <a:gd name="T42" fmla="*/ 52387 w 37"/>
              <a:gd name="T43" fmla="*/ 7938 h 11"/>
              <a:gd name="T44" fmla="*/ 47625 w 37"/>
              <a:gd name="T45" fmla="*/ 6350 h 11"/>
              <a:gd name="T46" fmla="*/ 44450 w 37"/>
              <a:gd name="T47" fmla="*/ 6350 h 11"/>
              <a:gd name="T48" fmla="*/ 39687 w 37"/>
              <a:gd name="T49" fmla="*/ 6350 h 11"/>
              <a:gd name="T50" fmla="*/ 34925 w 37"/>
              <a:gd name="T51" fmla="*/ 4763 h 11"/>
              <a:gd name="T52" fmla="*/ 30162 w 37"/>
              <a:gd name="T53" fmla="*/ 4763 h 11"/>
              <a:gd name="T54" fmla="*/ 23812 w 37"/>
              <a:gd name="T55" fmla="*/ 4763 h 11"/>
              <a:gd name="T56" fmla="*/ 20637 w 37"/>
              <a:gd name="T57" fmla="*/ 4763 h 11"/>
              <a:gd name="T58" fmla="*/ 14287 w 37"/>
              <a:gd name="T59" fmla="*/ 6350 h 11"/>
              <a:gd name="T60" fmla="*/ 11112 w 37"/>
              <a:gd name="T61" fmla="*/ 7938 h 11"/>
              <a:gd name="T62" fmla="*/ 7937 w 37"/>
              <a:gd name="T63" fmla="*/ 9525 h 11"/>
              <a:gd name="T64" fmla="*/ 3175 w 37"/>
              <a:gd name="T65" fmla="*/ 14288 h 11"/>
              <a:gd name="T66" fmla="*/ 0 w 37"/>
              <a:gd name="T67" fmla="*/ 17463 h 11"/>
              <a:gd name="T68" fmla="*/ 0 w 37"/>
              <a:gd name="T69" fmla="*/ 9525 h 11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7"/>
              <a:gd name="T106" fmla="*/ 0 h 11"/>
              <a:gd name="T107" fmla="*/ 37 w 37"/>
              <a:gd name="T108" fmla="*/ 11 h 11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7" h="11">
                <a:moveTo>
                  <a:pt x="0" y="6"/>
                </a:moveTo>
                <a:lnTo>
                  <a:pt x="0" y="6"/>
                </a:lnTo>
                <a:lnTo>
                  <a:pt x="1" y="6"/>
                </a:lnTo>
                <a:lnTo>
                  <a:pt x="1" y="5"/>
                </a:lnTo>
                <a:lnTo>
                  <a:pt x="2" y="4"/>
                </a:lnTo>
                <a:lnTo>
                  <a:pt x="4" y="4"/>
                </a:lnTo>
                <a:lnTo>
                  <a:pt x="5" y="3"/>
                </a:lnTo>
                <a:lnTo>
                  <a:pt x="7" y="2"/>
                </a:lnTo>
                <a:lnTo>
                  <a:pt x="9" y="2"/>
                </a:lnTo>
                <a:lnTo>
                  <a:pt x="12" y="0"/>
                </a:lnTo>
                <a:lnTo>
                  <a:pt x="15" y="0"/>
                </a:lnTo>
                <a:lnTo>
                  <a:pt x="19" y="0"/>
                </a:lnTo>
                <a:lnTo>
                  <a:pt x="22" y="0"/>
                </a:lnTo>
                <a:lnTo>
                  <a:pt x="27" y="2"/>
                </a:lnTo>
                <a:lnTo>
                  <a:pt x="32" y="3"/>
                </a:lnTo>
                <a:lnTo>
                  <a:pt x="37" y="4"/>
                </a:lnTo>
                <a:lnTo>
                  <a:pt x="37" y="6"/>
                </a:lnTo>
                <a:lnTo>
                  <a:pt x="36" y="6"/>
                </a:lnTo>
                <a:lnTo>
                  <a:pt x="36" y="5"/>
                </a:lnTo>
                <a:lnTo>
                  <a:pt x="34" y="5"/>
                </a:lnTo>
                <a:lnTo>
                  <a:pt x="33" y="5"/>
                </a:lnTo>
                <a:lnTo>
                  <a:pt x="30" y="4"/>
                </a:lnTo>
                <a:lnTo>
                  <a:pt x="28" y="4"/>
                </a:lnTo>
                <a:lnTo>
                  <a:pt x="25" y="4"/>
                </a:lnTo>
                <a:lnTo>
                  <a:pt x="22" y="3"/>
                </a:lnTo>
                <a:lnTo>
                  <a:pt x="19" y="3"/>
                </a:lnTo>
                <a:lnTo>
                  <a:pt x="15" y="3"/>
                </a:lnTo>
                <a:lnTo>
                  <a:pt x="13" y="3"/>
                </a:lnTo>
                <a:lnTo>
                  <a:pt x="9" y="4"/>
                </a:lnTo>
                <a:lnTo>
                  <a:pt x="7" y="5"/>
                </a:lnTo>
                <a:lnTo>
                  <a:pt x="5" y="6"/>
                </a:lnTo>
                <a:lnTo>
                  <a:pt x="2" y="9"/>
                </a:lnTo>
                <a:lnTo>
                  <a:pt x="0" y="11"/>
                </a:lnTo>
                <a:lnTo>
                  <a:pt x="0" y="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26" name="Freeform 114"/>
          <p:cNvSpPr>
            <a:spLocks/>
          </p:cNvSpPr>
          <p:nvPr/>
        </p:nvSpPr>
        <p:spPr bwMode="auto">
          <a:xfrm>
            <a:off x="1419225" y="3355994"/>
            <a:ext cx="96838" cy="177800"/>
          </a:xfrm>
          <a:custGeom>
            <a:avLst/>
            <a:gdLst>
              <a:gd name="T0" fmla="*/ 0 w 61"/>
              <a:gd name="T1" fmla="*/ 0 h 112"/>
              <a:gd name="T2" fmla="*/ 0 w 61"/>
              <a:gd name="T3" fmla="*/ 171450 h 112"/>
              <a:gd name="T4" fmla="*/ 30163 w 61"/>
              <a:gd name="T5" fmla="*/ 177800 h 112"/>
              <a:gd name="T6" fmla="*/ 28575 w 61"/>
              <a:gd name="T7" fmla="*/ 155575 h 112"/>
              <a:gd name="T8" fmla="*/ 96838 w 61"/>
              <a:gd name="T9" fmla="*/ 165100 h 112"/>
              <a:gd name="T10" fmla="*/ 96838 w 61"/>
              <a:gd name="T11" fmla="*/ 155575 h 112"/>
              <a:gd name="T12" fmla="*/ 47625 w 61"/>
              <a:gd name="T13" fmla="*/ 149225 h 112"/>
              <a:gd name="T14" fmla="*/ 46038 w 61"/>
              <a:gd name="T15" fmla="*/ 128588 h 112"/>
              <a:gd name="T16" fmla="*/ 14288 w 61"/>
              <a:gd name="T17" fmla="*/ 128588 h 112"/>
              <a:gd name="T18" fmla="*/ 12700 w 61"/>
              <a:gd name="T19" fmla="*/ 127000 h 112"/>
              <a:gd name="T20" fmla="*/ 11113 w 61"/>
              <a:gd name="T21" fmla="*/ 120650 h 112"/>
              <a:gd name="T22" fmla="*/ 9525 w 61"/>
              <a:gd name="T23" fmla="*/ 109538 h 112"/>
              <a:gd name="T24" fmla="*/ 6350 w 61"/>
              <a:gd name="T25" fmla="*/ 92075 h 112"/>
              <a:gd name="T26" fmla="*/ 3175 w 61"/>
              <a:gd name="T27" fmla="*/ 73025 h 112"/>
              <a:gd name="T28" fmla="*/ 1588 w 61"/>
              <a:gd name="T29" fmla="*/ 53975 h 112"/>
              <a:gd name="T30" fmla="*/ 3175 w 61"/>
              <a:gd name="T31" fmla="*/ 28575 h 112"/>
              <a:gd name="T32" fmla="*/ 9525 w 61"/>
              <a:gd name="T33" fmla="*/ 4763 h 112"/>
              <a:gd name="T34" fmla="*/ 0 w 61"/>
              <a:gd name="T35" fmla="*/ 0 h 11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61"/>
              <a:gd name="T55" fmla="*/ 0 h 112"/>
              <a:gd name="T56" fmla="*/ 61 w 61"/>
              <a:gd name="T57" fmla="*/ 112 h 11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61" h="112">
                <a:moveTo>
                  <a:pt x="0" y="0"/>
                </a:moveTo>
                <a:lnTo>
                  <a:pt x="0" y="108"/>
                </a:lnTo>
                <a:lnTo>
                  <a:pt x="19" y="112"/>
                </a:lnTo>
                <a:lnTo>
                  <a:pt x="18" y="98"/>
                </a:lnTo>
                <a:lnTo>
                  <a:pt x="61" y="104"/>
                </a:lnTo>
                <a:lnTo>
                  <a:pt x="61" y="98"/>
                </a:lnTo>
                <a:lnTo>
                  <a:pt x="30" y="94"/>
                </a:lnTo>
                <a:lnTo>
                  <a:pt x="29" y="81"/>
                </a:lnTo>
                <a:lnTo>
                  <a:pt x="9" y="81"/>
                </a:lnTo>
                <a:lnTo>
                  <a:pt x="8" y="80"/>
                </a:lnTo>
                <a:lnTo>
                  <a:pt x="7" y="76"/>
                </a:lnTo>
                <a:lnTo>
                  <a:pt x="6" y="69"/>
                </a:lnTo>
                <a:lnTo>
                  <a:pt x="4" y="58"/>
                </a:lnTo>
                <a:lnTo>
                  <a:pt x="2" y="46"/>
                </a:lnTo>
                <a:lnTo>
                  <a:pt x="1" y="34"/>
                </a:lnTo>
                <a:lnTo>
                  <a:pt x="2" y="18"/>
                </a:lnTo>
                <a:lnTo>
                  <a:pt x="6" y="3"/>
                </a:lnTo>
                <a:lnTo>
                  <a:pt x="0" y="0"/>
                </a:lnTo>
                <a:close/>
              </a:path>
            </a:pathLst>
          </a:custGeom>
          <a:solidFill>
            <a:srgbClr val="001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27" name="Freeform 115"/>
          <p:cNvSpPr>
            <a:spLocks/>
          </p:cNvSpPr>
          <p:nvPr/>
        </p:nvSpPr>
        <p:spPr bwMode="auto">
          <a:xfrm>
            <a:off x="1466850" y="3314719"/>
            <a:ext cx="125413" cy="23812"/>
          </a:xfrm>
          <a:custGeom>
            <a:avLst/>
            <a:gdLst>
              <a:gd name="T0" fmla="*/ 0 w 79"/>
              <a:gd name="T1" fmla="*/ 23812 h 15"/>
              <a:gd name="T2" fmla="*/ 0 w 79"/>
              <a:gd name="T3" fmla="*/ 23812 h 15"/>
              <a:gd name="T4" fmla="*/ 4763 w 79"/>
              <a:gd name="T5" fmla="*/ 22225 h 15"/>
              <a:gd name="T6" fmla="*/ 6350 w 79"/>
              <a:gd name="T7" fmla="*/ 22225 h 15"/>
              <a:gd name="T8" fmla="*/ 11113 w 79"/>
              <a:gd name="T9" fmla="*/ 20637 h 15"/>
              <a:gd name="T10" fmla="*/ 17463 w 79"/>
              <a:gd name="T11" fmla="*/ 19050 h 15"/>
              <a:gd name="T12" fmla="*/ 22225 w 79"/>
              <a:gd name="T13" fmla="*/ 15875 h 15"/>
              <a:gd name="T14" fmla="*/ 30163 w 79"/>
              <a:gd name="T15" fmla="*/ 14287 h 15"/>
              <a:gd name="T16" fmla="*/ 38100 w 79"/>
              <a:gd name="T17" fmla="*/ 12700 h 15"/>
              <a:gd name="T18" fmla="*/ 47625 w 79"/>
              <a:gd name="T19" fmla="*/ 12700 h 15"/>
              <a:gd name="T20" fmla="*/ 55563 w 79"/>
              <a:gd name="T21" fmla="*/ 11112 h 15"/>
              <a:gd name="T22" fmla="*/ 66675 w 79"/>
              <a:gd name="T23" fmla="*/ 11112 h 15"/>
              <a:gd name="T24" fmla="*/ 76200 w 79"/>
              <a:gd name="T25" fmla="*/ 9525 h 15"/>
              <a:gd name="T26" fmla="*/ 87313 w 79"/>
              <a:gd name="T27" fmla="*/ 11112 h 15"/>
              <a:gd name="T28" fmla="*/ 98425 w 79"/>
              <a:gd name="T29" fmla="*/ 11112 h 15"/>
              <a:gd name="T30" fmla="*/ 109538 w 79"/>
              <a:gd name="T31" fmla="*/ 12700 h 15"/>
              <a:gd name="T32" fmla="*/ 120650 w 79"/>
              <a:gd name="T33" fmla="*/ 14287 h 15"/>
              <a:gd name="T34" fmla="*/ 125413 w 79"/>
              <a:gd name="T35" fmla="*/ 0 h 15"/>
              <a:gd name="T36" fmla="*/ 125413 w 79"/>
              <a:gd name="T37" fmla="*/ 0 h 15"/>
              <a:gd name="T38" fmla="*/ 120650 w 79"/>
              <a:gd name="T39" fmla="*/ 0 h 15"/>
              <a:gd name="T40" fmla="*/ 117475 w 79"/>
              <a:gd name="T41" fmla="*/ 0 h 15"/>
              <a:gd name="T42" fmla="*/ 111125 w 79"/>
              <a:gd name="T43" fmla="*/ 0 h 15"/>
              <a:gd name="T44" fmla="*/ 104775 w 79"/>
              <a:gd name="T45" fmla="*/ 0 h 15"/>
              <a:gd name="T46" fmla="*/ 96838 w 79"/>
              <a:gd name="T47" fmla="*/ 0 h 15"/>
              <a:gd name="T48" fmla="*/ 88900 w 79"/>
              <a:gd name="T49" fmla="*/ 0 h 15"/>
              <a:gd name="T50" fmla="*/ 80963 w 79"/>
              <a:gd name="T51" fmla="*/ 1587 h 15"/>
              <a:gd name="T52" fmla="*/ 69850 w 79"/>
              <a:gd name="T53" fmla="*/ 1587 h 15"/>
              <a:gd name="T54" fmla="*/ 60325 w 79"/>
              <a:gd name="T55" fmla="*/ 1587 h 15"/>
              <a:gd name="T56" fmla="*/ 49213 w 79"/>
              <a:gd name="T57" fmla="*/ 3175 h 15"/>
              <a:gd name="T58" fmla="*/ 39688 w 79"/>
              <a:gd name="T59" fmla="*/ 4762 h 15"/>
              <a:gd name="T60" fmla="*/ 28575 w 79"/>
              <a:gd name="T61" fmla="*/ 7937 h 15"/>
              <a:gd name="T62" fmla="*/ 19050 w 79"/>
              <a:gd name="T63" fmla="*/ 9525 h 15"/>
              <a:gd name="T64" fmla="*/ 9525 w 79"/>
              <a:gd name="T65" fmla="*/ 11112 h 15"/>
              <a:gd name="T66" fmla="*/ 0 w 79"/>
              <a:gd name="T67" fmla="*/ 12700 h 15"/>
              <a:gd name="T68" fmla="*/ 0 w 79"/>
              <a:gd name="T69" fmla="*/ 23812 h 1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79"/>
              <a:gd name="T106" fmla="*/ 0 h 15"/>
              <a:gd name="T107" fmla="*/ 79 w 79"/>
              <a:gd name="T108" fmla="*/ 15 h 15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79" h="15">
                <a:moveTo>
                  <a:pt x="0" y="15"/>
                </a:moveTo>
                <a:lnTo>
                  <a:pt x="0" y="15"/>
                </a:lnTo>
                <a:lnTo>
                  <a:pt x="3" y="14"/>
                </a:lnTo>
                <a:lnTo>
                  <a:pt x="4" y="14"/>
                </a:lnTo>
                <a:lnTo>
                  <a:pt x="7" y="13"/>
                </a:lnTo>
                <a:lnTo>
                  <a:pt x="11" y="12"/>
                </a:lnTo>
                <a:lnTo>
                  <a:pt x="14" y="10"/>
                </a:lnTo>
                <a:lnTo>
                  <a:pt x="19" y="9"/>
                </a:lnTo>
                <a:lnTo>
                  <a:pt x="24" y="8"/>
                </a:lnTo>
                <a:lnTo>
                  <a:pt x="30" y="8"/>
                </a:lnTo>
                <a:lnTo>
                  <a:pt x="35" y="7"/>
                </a:lnTo>
                <a:lnTo>
                  <a:pt x="42" y="7"/>
                </a:lnTo>
                <a:lnTo>
                  <a:pt x="48" y="6"/>
                </a:lnTo>
                <a:lnTo>
                  <a:pt x="55" y="7"/>
                </a:lnTo>
                <a:lnTo>
                  <a:pt x="62" y="7"/>
                </a:lnTo>
                <a:lnTo>
                  <a:pt x="69" y="8"/>
                </a:lnTo>
                <a:lnTo>
                  <a:pt x="76" y="9"/>
                </a:lnTo>
                <a:lnTo>
                  <a:pt x="79" y="0"/>
                </a:lnTo>
                <a:lnTo>
                  <a:pt x="76" y="0"/>
                </a:lnTo>
                <a:lnTo>
                  <a:pt x="74" y="0"/>
                </a:lnTo>
                <a:lnTo>
                  <a:pt x="70" y="0"/>
                </a:lnTo>
                <a:lnTo>
                  <a:pt x="66" y="0"/>
                </a:lnTo>
                <a:lnTo>
                  <a:pt x="61" y="0"/>
                </a:lnTo>
                <a:lnTo>
                  <a:pt x="56" y="0"/>
                </a:lnTo>
                <a:lnTo>
                  <a:pt x="51" y="1"/>
                </a:lnTo>
                <a:lnTo>
                  <a:pt x="44" y="1"/>
                </a:lnTo>
                <a:lnTo>
                  <a:pt x="38" y="1"/>
                </a:lnTo>
                <a:lnTo>
                  <a:pt x="31" y="2"/>
                </a:lnTo>
                <a:lnTo>
                  <a:pt x="25" y="3"/>
                </a:lnTo>
                <a:lnTo>
                  <a:pt x="18" y="5"/>
                </a:lnTo>
                <a:lnTo>
                  <a:pt x="12" y="6"/>
                </a:lnTo>
                <a:lnTo>
                  <a:pt x="6" y="7"/>
                </a:lnTo>
                <a:lnTo>
                  <a:pt x="0" y="8"/>
                </a:lnTo>
                <a:lnTo>
                  <a:pt x="0" y="15"/>
                </a:lnTo>
                <a:close/>
              </a:path>
            </a:pathLst>
          </a:custGeom>
          <a:solidFill>
            <a:srgbClr val="33333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28" name="Freeform 116"/>
          <p:cNvSpPr>
            <a:spLocks/>
          </p:cNvSpPr>
          <p:nvPr/>
        </p:nvSpPr>
        <p:spPr bwMode="auto">
          <a:xfrm>
            <a:off x="1395413" y="3536969"/>
            <a:ext cx="209550" cy="71437"/>
          </a:xfrm>
          <a:custGeom>
            <a:avLst/>
            <a:gdLst>
              <a:gd name="T0" fmla="*/ 87312 w 132"/>
              <a:gd name="T1" fmla="*/ 68262 h 45"/>
              <a:gd name="T2" fmla="*/ 88900 w 132"/>
              <a:gd name="T3" fmla="*/ 68262 h 45"/>
              <a:gd name="T4" fmla="*/ 88900 w 132"/>
              <a:gd name="T5" fmla="*/ 66675 h 45"/>
              <a:gd name="T6" fmla="*/ 90487 w 132"/>
              <a:gd name="T7" fmla="*/ 66675 h 45"/>
              <a:gd name="T8" fmla="*/ 93662 w 132"/>
              <a:gd name="T9" fmla="*/ 65087 h 45"/>
              <a:gd name="T10" fmla="*/ 96837 w 132"/>
              <a:gd name="T11" fmla="*/ 65087 h 45"/>
              <a:gd name="T12" fmla="*/ 100012 w 132"/>
              <a:gd name="T13" fmla="*/ 63500 h 45"/>
              <a:gd name="T14" fmla="*/ 103188 w 132"/>
              <a:gd name="T15" fmla="*/ 61912 h 45"/>
              <a:gd name="T16" fmla="*/ 107950 w 132"/>
              <a:gd name="T17" fmla="*/ 60325 h 45"/>
              <a:gd name="T18" fmla="*/ 112712 w 132"/>
              <a:gd name="T19" fmla="*/ 57150 h 45"/>
              <a:gd name="T20" fmla="*/ 115887 w 132"/>
              <a:gd name="T21" fmla="*/ 53975 h 45"/>
              <a:gd name="T22" fmla="*/ 120650 w 132"/>
              <a:gd name="T23" fmla="*/ 52387 h 45"/>
              <a:gd name="T24" fmla="*/ 123825 w 132"/>
              <a:gd name="T25" fmla="*/ 50800 h 45"/>
              <a:gd name="T26" fmla="*/ 127000 w 132"/>
              <a:gd name="T27" fmla="*/ 46037 h 45"/>
              <a:gd name="T28" fmla="*/ 130175 w 132"/>
              <a:gd name="T29" fmla="*/ 44450 h 45"/>
              <a:gd name="T30" fmla="*/ 133350 w 132"/>
              <a:gd name="T31" fmla="*/ 41275 h 45"/>
              <a:gd name="T32" fmla="*/ 134937 w 132"/>
              <a:gd name="T33" fmla="*/ 38100 h 45"/>
              <a:gd name="T34" fmla="*/ 0 w 132"/>
              <a:gd name="T35" fmla="*/ 4762 h 45"/>
              <a:gd name="T36" fmla="*/ 9525 w 132"/>
              <a:gd name="T37" fmla="*/ 0 h 45"/>
              <a:gd name="T38" fmla="*/ 209550 w 132"/>
              <a:gd name="T39" fmla="*/ 50800 h 45"/>
              <a:gd name="T40" fmla="*/ 200025 w 132"/>
              <a:gd name="T41" fmla="*/ 53975 h 45"/>
              <a:gd name="T42" fmla="*/ 142875 w 132"/>
              <a:gd name="T43" fmla="*/ 39687 h 45"/>
              <a:gd name="T44" fmla="*/ 142875 w 132"/>
              <a:gd name="T45" fmla="*/ 39687 h 45"/>
              <a:gd name="T46" fmla="*/ 142875 w 132"/>
              <a:gd name="T47" fmla="*/ 41275 h 45"/>
              <a:gd name="T48" fmla="*/ 141287 w 132"/>
              <a:gd name="T49" fmla="*/ 41275 h 45"/>
              <a:gd name="T50" fmla="*/ 141287 w 132"/>
              <a:gd name="T51" fmla="*/ 42862 h 45"/>
              <a:gd name="T52" fmla="*/ 138112 w 132"/>
              <a:gd name="T53" fmla="*/ 44450 h 45"/>
              <a:gd name="T54" fmla="*/ 136525 w 132"/>
              <a:gd name="T55" fmla="*/ 46037 h 45"/>
              <a:gd name="T56" fmla="*/ 134937 w 132"/>
              <a:gd name="T57" fmla="*/ 49212 h 45"/>
              <a:gd name="T58" fmla="*/ 131762 w 132"/>
              <a:gd name="T59" fmla="*/ 50800 h 45"/>
              <a:gd name="T60" fmla="*/ 127000 w 132"/>
              <a:gd name="T61" fmla="*/ 52387 h 45"/>
              <a:gd name="T62" fmla="*/ 123825 w 132"/>
              <a:gd name="T63" fmla="*/ 55562 h 45"/>
              <a:gd name="T64" fmla="*/ 120650 w 132"/>
              <a:gd name="T65" fmla="*/ 57150 h 45"/>
              <a:gd name="T66" fmla="*/ 114300 w 132"/>
              <a:gd name="T67" fmla="*/ 60325 h 45"/>
              <a:gd name="T68" fmla="*/ 111125 w 132"/>
              <a:gd name="T69" fmla="*/ 63500 h 45"/>
              <a:gd name="T70" fmla="*/ 103188 w 132"/>
              <a:gd name="T71" fmla="*/ 65087 h 45"/>
              <a:gd name="T72" fmla="*/ 98425 w 132"/>
              <a:gd name="T73" fmla="*/ 68262 h 45"/>
              <a:gd name="T74" fmla="*/ 90487 w 132"/>
              <a:gd name="T75" fmla="*/ 71437 h 45"/>
              <a:gd name="T76" fmla="*/ 87312 w 132"/>
              <a:gd name="T77" fmla="*/ 68262 h 45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132"/>
              <a:gd name="T118" fmla="*/ 0 h 45"/>
              <a:gd name="T119" fmla="*/ 132 w 132"/>
              <a:gd name="T120" fmla="*/ 45 h 45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132" h="45">
                <a:moveTo>
                  <a:pt x="55" y="43"/>
                </a:moveTo>
                <a:lnTo>
                  <a:pt x="56" y="43"/>
                </a:lnTo>
                <a:lnTo>
                  <a:pt x="56" y="42"/>
                </a:lnTo>
                <a:lnTo>
                  <a:pt x="57" y="42"/>
                </a:lnTo>
                <a:lnTo>
                  <a:pt x="59" y="41"/>
                </a:lnTo>
                <a:lnTo>
                  <a:pt x="61" y="41"/>
                </a:lnTo>
                <a:lnTo>
                  <a:pt x="63" y="40"/>
                </a:lnTo>
                <a:lnTo>
                  <a:pt x="65" y="39"/>
                </a:lnTo>
                <a:lnTo>
                  <a:pt x="68" y="38"/>
                </a:lnTo>
                <a:lnTo>
                  <a:pt x="71" y="36"/>
                </a:lnTo>
                <a:lnTo>
                  <a:pt x="73" y="34"/>
                </a:lnTo>
                <a:lnTo>
                  <a:pt x="76" y="33"/>
                </a:lnTo>
                <a:lnTo>
                  <a:pt x="78" y="32"/>
                </a:lnTo>
                <a:lnTo>
                  <a:pt x="80" y="29"/>
                </a:lnTo>
                <a:lnTo>
                  <a:pt x="82" y="28"/>
                </a:lnTo>
                <a:lnTo>
                  <a:pt x="84" y="26"/>
                </a:lnTo>
                <a:lnTo>
                  <a:pt x="85" y="24"/>
                </a:lnTo>
                <a:lnTo>
                  <a:pt x="0" y="3"/>
                </a:lnTo>
                <a:lnTo>
                  <a:pt x="6" y="0"/>
                </a:lnTo>
                <a:lnTo>
                  <a:pt x="132" y="32"/>
                </a:lnTo>
                <a:lnTo>
                  <a:pt x="126" y="34"/>
                </a:lnTo>
                <a:lnTo>
                  <a:pt x="90" y="25"/>
                </a:lnTo>
                <a:lnTo>
                  <a:pt x="90" y="26"/>
                </a:lnTo>
                <a:lnTo>
                  <a:pt x="89" y="26"/>
                </a:lnTo>
                <a:lnTo>
                  <a:pt x="89" y="27"/>
                </a:lnTo>
                <a:lnTo>
                  <a:pt x="87" y="28"/>
                </a:lnTo>
                <a:lnTo>
                  <a:pt x="86" y="29"/>
                </a:lnTo>
                <a:lnTo>
                  <a:pt x="85" y="31"/>
                </a:lnTo>
                <a:lnTo>
                  <a:pt x="83" y="32"/>
                </a:lnTo>
                <a:lnTo>
                  <a:pt x="80" y="33"/>
                </a:lnTo>
                <a:lnTo>
                  <a:pt x="78" y="35"/>
                </a:lnTo>
                <a:lnTo>
                  <a:pt x="76" y="36"/>
                </a:lnTo>
                <a:lnTo>
                  <a:pt x="72" y="38"/>
                </a:lnTo>
                <a:lnTo>
                  <a:pt x="70" y="40"/>
                </a:lnTo>
                <a:lnTo>
                  <a:pt x="65" y="41"/>
                </a:lnTo>
                <a:lnTo>
                  <a:pt x="62" y="43"/>
                </a:lnTo>
                <a:lnTo>
                  <a:pt x="57" y="45"/>
                </a:lnTo>
                <a:lnTo>
                  <a:pt x="55" y="43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29" name="Freeform 117"/>
          <p:cNvSpPr>
            <a:spLocks/>
          </p:cNvSpPr>
          <p:nvPr/>
        </p:nvSpPr>
        <p:spPr bwMode="auto">
          <a:xfrm>
            <a:off x="1350963" y="3556019"/>
            <a:ext cx="214312" cy="63500"/>
          </a:xfrm>
          <a:custGeom>
            <a:avLst/>
            <a:gdLst>
              <a:gd name="T0" fmla="*/ 0 w 135"/>
              <a:gd name="T1" fmla="*/ 0 h 40"/>
              <a:gd name="T2" fmla="*/ 209550 w 135"/>
              <a:gd name="T3" fmla="*/ 63500 h 40"/>
              <a:gd name="T4" fmla="*/ 214312 w 135"/>
              <a:gd name="T5" fmla="*/ 63500 h 40"/>
              <a:gd name="T6" fmla="*/ 7937 w 135"/>
              <a:gd name="T7" fmla="*/ 0 h 40"/>
              <a:gd name="T8" fmla="*/ 0 w 135"/>
              <a:gd name="T9" fmla="*/ 0 h 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5"/>
              <a:gd name="T16" fmla="*/ 0 h 40"/>
              <a:gd name="T17" fmla="*/ 135 w 135"/>
              <a:gd name="T18" fmla="*/ 40 h 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5" h="40">
                <a:moveTo>
                  <a:pt x="0" y="0"/>
                </a:moveTo>
                <a:lnTo>
                  <a:pt x="132" y="40"/>
                </a:lnTo>
                <a:lnTo>
                  <a:pt x="135" y="40"/>
                </a:lnTo>
                <a:lnTo>
                  <a:pt x="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30" name="Freeform 118"/>
          <p:cNvSpPr>
            <a:spLocks/>
          </p:cNvSpPr>
          <p:nvPr/>
        </p:nvSpPr>
        <p:spPr bwMode="auto">
          <a:xfrm>
            <a:off x="1387475" y="3548081"/>
            <a:ext cx="209550" cy="55563"/>
          </a:xfrm>
          <a:custGeom>
            <a:avLst/>
            <a:gdLst>
              <a:gd name="T0" fmla="*/ 0 w 132"/>
              <a:gd name="T1" fmla="*/ 0 h 35"/>
              <a:gd name="T2" fmla="*/ 206375 w 132"/>
              <a:gd name="T3" fmla="*/ 55563 h 35"/>
              <a:gd name="T4" fmla="*/ 209550 w 132"/>
              <a:gd name="T5" fmla="*/ 55563 h 35"/>
              <a:gd name="T6" fmla="*/ 6350 w 132"/>
              <a:gd name="T7" fmla="*/ 0 h 35"/>
              <a:gd name="T8" fmla="*/ 0 w 132"/>
              <a:gd name="T9" fmla="*/ 0 h 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2"/>
              <a:gd name="T16" fmla="*/ 0 h 35"/>
              <a:gd name="T17" fmla="*/ 132 w 132"/>
              <a:gd name="T18" fmla="*/ 35 h 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2" h="35">
                <a:moveTo>
                  <a:pt x="0" y="0"/>
                </a:moveTo>
                <a:lnTo>
                  <a:pt x="130" y="35"/>
                </a:lnTo>
                <a:lnTo>
                  <a:pt x="132" y="35"/>
                </a:lnTo>
                <a:lnTo>
                  <a:pt x="4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31" name="Freeform 119"/>
          <p:cNvSpPr>
            <a:spLocks/>
          </p:cNvSpPr>
          <p:nvPr/>
        </p:nvSpPr>
        <p:spPr bwMode="auto">
          <a:xfrm>
            <a:off x="1371600" y="3549669"/>
            <a:ext cx="211138" cy="61912"/>
          </a:xfrm>
          <a:custGeom>
            <a:avLst/>
            <a:gdLst>
              <a:gd name="T0" fmla="*/ 0 w 133"/>
              <a:gd name="T1" fmla="*/ 0 h 39"/>
              <a:gd name="T2" fmla="*/ 206375 w 133"/>
              <a:gd name="T3" fmla="*/ 61912 h 39"/>
              <a:gd name="T4" fmla="*/ 211138 w 133"/>
              <a:gd name="T5" fmla="*/ 61912 h 39"/>
              <a:gd name="T6" fmla="*/ 4763 w 133"/>
              <a:gd name="T7" fmla="*/ 0 h 39"/>
              <a:gd name="T8" fmla="*/ 0 w 133"/>
              <a:gd name="T9" fmla="*/ 0 h 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3"/>
              <a:gd name="T16" fmla="*/ 0 h 39"/>
              <a:gd name="T17" fmla="*/ 133 w 133"/>
              <a:gd name="T18" fmla="*/ 39 h 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3" h="39">
                <a:moveTo>
                  <a:pt x="0" y="0"/>
                </a:moveTo>
                <a:lnTo>
                  <a:pt x="130" y="39"/>
                </a:lnTo>
                <a:lnTo>
                  <a:pt x="133" y="39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32" name="Freeform 120"/>
          <p:cNvSpPr>
            <a:spLocks/>
          </p:cNvSpPr>
          <p:nvPr/>
        </p:nvSpPr>
        <p:spPr bwMode="auto">
          <a:xfrm>
            <a:off x="1322388" y="2816244"/>
            <a:ext cx="395287" cy="331787"/>
          </a:xfrm>
          <a:custGeom>
            <a:avLst/>
            <a:gdLst>
              <a:gd name="T0" fmla="*/ 111125 w 249"/>
              <a:gd name="T1" fmla="*/ 22225 h 209"/>
              <a:gd name="T2" fmla="*/ 111125 w 249"/>
              <a:gd name="T3" fmla="*/ 22225 h 209"/>
              <a:gd name="T4" fmla="*/ 115887 w 249"/>
              <a:gd name="T5" fmla="*/ 22225 h 209"/>
              <a:gd name="T6" fmla="*/ 119062 w 249"/>
              <a:gd name="T7" fmla="*/ 20637 h 209"/>
              <a:gd name="T8" fmla="*/ 125412 w 249"/>
              <a:gd name="T9" fmla="*/ 17462 h 209"/>
              <a:gd name="T10" fmla="*/ 131762 w 249"/>
              <a:gd name="T11" fmla="*/ 15875 h 209"/>
              <a:gd name="T12" fmla="*/ 139700 w 249"/>
              <a:gd name="T13" fmla="*/ 14287 h 209"/>
              <a:gd name="T14" fmla="*/ 150812 w 249"/>
              <a:gd name="T15" fmla="*/ 12700 h 209"/>
              <a:gd name="T16" fmla="*/ 163512 w 249"/>
              <a:gd name="T17" fmla="*/ 9525 h 209"/>
              <a:gd name="T18" fmla="*/ 176212 w 249"/>
              <a:gd name="T19" fmla="*/ 6350 h 209"/>
              <a:gd name="T20" fmla="*/ 192087 w 249"/>
              <a:gd name="T21" fmla="*/ 4762 h 209"/>
              <a:gd name="T22" fmla="*/ 209550 w 249"/>
              <a:gd name="T23" fmla="*/ 3175 h 209"/>
              <a:gd name="T24" fmla="*/ 228600 w 249"/>
              <a:gd name="T25" fmla="*/ 1587 h 209"/>
              <a:gd name="T26" fmla="*/ 249237 w 249"/>
              <a:gd name="T27" fmla="*/ 0 h 209"/>
              <a:gd name="T28" fmla="*/ 269875 w 249"/>
              <a:gd name="T29" fmla="*/ 0 h 209"/>
              <a:gd name="T30" fmla="*/ 293687 w 249"/>
              <a:gd name="T31" fmla="*/ 0 h 209"/>
              <a:gd name="T32" fmla="*/ 319087 w 249"/>
              <a:gd name="T33" fmla="*/ 0 h 209"/>
              <a:gd name="T34" fmla="*/ 330200 w 249"/>
              <a:gd name="T35" fmla="*/ 44450 h 209"/>
              <a:gd name="T36" fmla="*/ 333375 w 249"/>
              <a:gd name="T37" fmla="*/ 46037 h 209"/>
              <a:gd name="T38" fmla="*/ 342900 w 249"/>
              <a:gd name="T39" fmla="*/ 53975 h 209"/>
              <a:gd name="T40" fmla="*/ 352425 w 249"/>
              <a:gd name="T41" fmla="*/ 61912 h 209"/>
              <a:gd name="T42" fmla="*/ 358775 w 249"/>
              <a:gd name="T43" fmla="*/ 79375 h 209"/>
              <a:gd name="T44" fmla="*/ 381000 w 249"/>
              <a:gd name="T45" fmla="*/ 185737 h 209"/>
              <a:gd name="T46" fmla="*/ 392112 w 249"/>
              <a:gd name="T47" fmla="*/ 230187 h 209"/>
              <a:gd name="T48" fmla="*/ 392112 w 249"/>
              <a:gd name="T49" fmla="*/ 231775 h 209"/>
              <a:gd name="T50" fmla="*/ 393700 w 249"/>
              <a:gd name="T51" fmla="*/ 241300 h 209"/>
              <a:gd name="T52" fmla="*/ 393700 w 249"/>
              <a:gd name="T53" fmla="*/ 254000 h 209"/>
              <a:gd name="T54" fmla="*/ 387350 w 249"/>
              <a:gd name="T55" fmla="*/ 269875 h 209"/>
              <a:gd name="T56" fmla="*/ 0 w 249"/>
              <a:gd name="T57" fmla="*/ 258762 h 209"/>
              <a:gd name="T58" fmla="*/ 39687 w 249"/>
              <a:gd name="T59" fmla="*/ 238125 h 209"/>
              <a:gd name="T60" fmla="*/ 39687 w 249"/>
              <a:gd name="T61" fmla="*/ 44450 h 209"/>
              <a:gd name="T62" fmla="*/ 41275 w 249"/>
              <a:gd name="T63" fmla="*/ 42862 h 209"/>
              <a:gd name="T64" fmla="*/ 44450 w 249"/>
              <a:gd name="T65" fmla="*/ 39687 h 209"/>
              <a:gd name="T66" fmla="*/ 50800 w 249"/>
              <a:gd name="T67" fmla="*/ 38100 h 209"/>
              <a:gd name="T68" fmla="*/ 58737 w 249"/>
              <a:gd name="T69" fmla="*/ 36512 h 209"/>
              <a:gd name="T70" fmla="*/ 66675 w 249"/>
              <a:gd name="T71" fmla="*/ 34925 h 209"/>
              <a:gd name="T72" fmla="*/ 77787 w 249"/>
              <a:gd name="T73" fmla="*/ 34925 h 209"/>
              <a:gd name="T74" fmla="*/ 92075 w 249"/>
              <a:gd name="T75" fmla="*/ 36512 h 209"/>
              <a:gd name="T76" fmla="*/ 107950 w 249"/>
              <a:gd name="T77" fmla="*/ 42862 h 209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249"/>
              <a:gd name="T118" fmla="*/ 0 h 209"/>
              <a:gd name="T119" fmla="*/ 249 w 249"/>
              <a:gd name="T120" fmla="*/ 209 h 209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249" h="209">
                <a:moveTo>
                  <a:pt x="68" y="27"/>
                </a:moveTo>
                <a:lnTo>
                  <a:pt x="70" y="14"/>
                </a:lnTo>
                <a:lnTo>
                  <a:pt x="72" y="14"/>
                </a:lnTo>
                <a:lnTo>
                  <a:pt x="73" y="14"/>
                </a:lnTo>
                <a:lnTo>
                  <a:pt x="74" y="13"/>
                </a:lnTo>
                <a:lnTo>
                  <a:pt x="75" y="13"/>
                </a:lnTo>
                <a:lnTo>
                  <a:pt x="76" y="13"/>
                </a:lnTo>
                <a:lnTo>
                  <a:pt x="79" y="11"/>
                </a:lnTo>
                <a:lnTo>
                  <a:pt x="81" y="11"/>
                </a:lnTo>
                <a:lnTo>
                  <a:pt x="83" y="10"/>
                </a:lnTo>
                <a:lnTo>
                  <a:pt x="86" y="10"/>
                </a:lnTo>
                <a:lnTo>
                  <a:pt x="88" y="9"/>
                </a:lnTo>
                <a:lnTo>
                  <a:pt x="91" y="8"/>
                </a:lnTo>
                <a:lnTo>
                  <a:pt x="95" y="8"/>
                </a:lnTo>
                <a:lnTo>
                  <a:pt x="98" y="7"/>
                </a:lnTo>
                <a:lnTo>
                  <a:pt x="103" y="6"/>
                </a:lnTo>
                <a:lnTo>
                  <a:pt x="107" y="6"/>
                </a:lnTo>
                <a:lnTo>
                  <a:pt x="111" y="4"/>
                </a:lnTo>
                <a:lnTo>
                  <a:pt x="116" y="4"/>
                </a:lnTo>
                <a:lnTo>
                  <a:pt x="121" y="3"/>
                </a:lnTo>
                <a:lnTo>
                  <a:pt x="126" y="2"/>
                </a:lnTo>
                <a:lnTo>
                  <a:pt x="132" y="2"/>
                </a:lnTo>
                <a:lnTo>
                  <a:pt x="137" y="1"/>
                </a:lnTo>
                <a:lnTo>
                  <a:pt x="144" y="1"/>
                </a:lnTo>
                <a:lnTo>
                  <a:pt x="150" y="1"/>
                </a:lnTo>
                <a:lnTo>
                  <a:pt x="157" y="0"/>
                </a:lnTo>
                <a:lnTo>
                  <a:pt x="163" y="0"/>
                </a:lnTo>
                <a:lnTo>
                  <a:pt x="170" y="0"/>
                </a:lnTo>
                <a:lnTo>
                  <a:pt x="178" y="0"/>
                </a:lnTo>
                <a:lnTo>
                  <a:pt x="185" y="0"/>
                </a:lnTo>
                <a:lnTo>
                  <a:pt x="193" y="0"/>
                </a:lnTo>
                <a:lnTo>
                  <a:pt x="201" y="0"/>
                </a:lnTo>
                <a:lnTo>
                  <a:pt x="210" y="4"/>
                </a:lnTo>
                <a:lnTo>
                  <a:pt x="208" y="28"/>
                </a:lnTo>
                <a:lnTo>
                  <a:pt x="208" y="29"/>
                </a:lnTo>
                <a:lnTo>
                  <a:pt x="210" y="29"/>
                </a:lnTo>
                <a:lnTo>
                  <a:pt x="213" y="31"/>
                </a:lnTo>
                <a:lnTo>
                  <a:pt x="216" y="34"/>
                </a:lnTo>
                <a:lnTo>
                  <a:pt x="220" y="36"/>
                </a:lnTo>
                <a:lnTo>
                  <a:pt x="222" y="39"/>
                </a:lnTo>
                <a:lnTo>
                  <a:pt x="224" y="44"/>
                </a:lnTo>
                <a:lnTo>
                  <a:pt x="226" y="50"/>
                </a:lnTo>
                <a:lnTo>
                  <a:pt x="245" y="69"/>
                </a:lnTo>
                <a:lnTo>
                  <a:pt x="240" y="117"/>
                </a:lnTo>
                <a:lnTo>
                  <a:pt x="208" y="133"/>
                </a:lnTo>
                <a:lnTo>
                  <a:pt x="247" y="145"/>
                </a:lnTo>
                <a:lnTo>
                  <a:pt x="247" y="146"/>
                </a:lnTo>
                <a:lnTo>
                  <a:pt x="248" y="148"/>
                </a:lnTo>
                <a:lnTo>
                  <a:pt x="248" y="152"/>
                </a:lnTo>
                <a:lnTo>
                  <a:pt x="249" y="155"/>
                </a:lnTo>
                <a:lnTo>
                  <a:pt x="248" y="160"/>
                </a:lnTo>
                <a:lnTo>
                  <a:pt x="247" y="164"/>
                </a:lnTo>
                <a:lnTo>
                  <a:pt x="244" y="170"/>
                </a:lnTo>
                <a:lnTo>
                  <a:pt x="144" y="209"/>
                </a:lnTo>
                <a:lnTo>
                  <a:pt x="0" y="163"/>
                </a:lnTo>
                <a:lnTo>
                  <a:pt x="3" y="159"/>
                </a:lnTo>
                <a:lnTo>
                  <a:pt x="25" y="150"/>
                </a:lnTo>
                <a:lnTo>
                  <a:pt x="25" y="28"/>
                </a:lnTo>
                <a:lnTo>
                  <a:pt x="26" y="27"/>
                </a:lnTo>
                <a:lnTo>
                  <a:pt x="27" y="27"/>
                </a:lnTo>
                <a:lnTo>
                  <a:pt x="28" y="25"/>
                </a:lnTo>
                <a:lnTo>
                  <a:pt x="31" y="25"/>
                </a:lnTo>
                <a:lnTo>
                  <a:pt x="32" y="24"/>
                </a:lnTo>
                <a:lnTo>
                  <a:pt x="34" y="23"/>
                </a:lnTo>
                <a:lnTo>
                  <a:pt x="37" y="23"/>
                </a:lnTo>
                <a:lnTo>
                  <a:pt x="40" y="22"/>
                </a:lnTo>
                <a:lnTo>
                  <a:pt x="42" y="22"/>
                </a:lnTo>
                <a:lnTo>
                  <a:pt x="46" y="22"/>
                </a:lnTo>
                <a:lnTo>
                  <a:pt x="49" y="22"/>
                </a:lnTo>
                <a:lnTo>
                  <a:pt x="53" y="22"/>
                </a:lnTo>
                <a:lnTo>
                  <a:pt x="58" y="23"/>
                </a:lnTo>
                <a:lnTo>
                  <a:pt x="61" y="24"/>
                </a:lnTo>
                <a:lnTo>
                  <a:pt x="68" y="2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33" name="Freeform 121"/>
          <p:cNvSpPr>
            <a:spLocks/>
          </p:cNvSpPr>
          <p:nvPr/>
        </p:nvSpPr>
        <p:spPr bwMode="auto">
          <a:xfrm>
            <a:off x="1460500" y="2840056"/>
            <a:ext cx="125413" cy="144463"/>
          </a:xfrm>
          <a:custGeom>
            <a:avLst/>
            <a:gdLst>
              <a:gd name="T0" fmla="*/ 123825 w 79"/>
              <a:gd name="T1" fmla="*/ 4763 h 91"/>
              <a:gd name="T2" fmla="*/ 123825 w 79"/>
              <a:gd name="T3" fmla="*/ 4763 h 91"/>
              <a:gd name="T4" fmla="*/ 122238 w 79"/>
              <a:gd name="T5" fmla="*/ 4763 h 91"/>
              <a:gd name="T6" fmla="*/ 117475 w 79"/>
              <a:gd name="T7" fmla="*/ 3175 h 91"/>
              <a:gd name="T8" fmla="*/ 114300 w 79"/>
              <a:gd name="T9" fmla="*/ 3175 h 91"/>
              <a:gd name="T10" fmla="*/ 109538 w 79"/>
              <a:gd name="T11" fmla="*/ 1588 h 91"/>
              <a:gd name="T12" fmla="*/ 103188 w 79"/>
              <a:gd name="T13" fmla="*/ 1588 h 91"/>
              <a:gd name="T14" fmla="*/ 95250 w 79"/>
              <a:gd name="T15" fmla="*/ 1588 h 91"/>
              <a:gd name="T16" fmla="*/ 88900 w 79"/>
              <a:gd name="T17" fmla="*/ 0 h 91"/>
              <a:gd name="T18" fmla="*/ 79375 w 79"/>
              <a:gd name="T19" fmla="*/ 0 h 91"/>
              <a:gd name="T20" fmla="*/ 69850 w 79"/>
              <a:gd name="T21" fmla="*/ 1588 h 91"/>
              <a:gd name="T22" fmla="*/ 60325 w 79"/>
              <a:gd name="T23" fmla="*/ 1588 h 91"/>
              <a:gd name="T24" fmla="*/ 49213 w 79"/>
              <a:gd name="T25" fmla="*/ 3175 h 91"/>
              <a:gd name="T26" fmla="*/ 39688 w 79"/>
              <a:gd name="T27" fmla="*/ 4763 h 91"/>
              <a:gd name="T28" fmla="*/ 28575 w 79"/>
              <a:gd name="T29" fmla="*/ 9525 h 91"/>
              <a:gd name="T30" fmla="*/ 17463 w 79"/>
              <a:gd name="T31" fmla="*/ 12700 h 91"/>
              <a:gd name="T32" fmla="*/ 6350 w 79"/>
              <a:gd name="T33" fmla="*/ 19050 h 91"/>
              <a:gd name="T34" fmla="*/ 6350 w 79"/>
              <a:gd name="T35" fmla="*/ 20638 h 91"/>
              <a:gd name="T36" fmla="*/ 4763 w 79"/>
              <a:gd name="T37" fmla="*/ 26988 h 91"/>
              <a:gd name="T38" fmla="*/ 1588 w 79"/>
              <a:gd name="T39" fmla="*/ 41275 h 91"/>
              <a:gd name="T40" fmla="*/ 0 w 79"/>
              <a:gd name="T41" fmla="*/ 55563 h 91"/>
              <a:gd name="T42" fmla="*/ 0 w 79"/>
              <a:gd name="T43" fmla="*/ 74613 h 91"/>
              <a:gd name="T44" fmla="*/ 0 w 79"/>
              <a:gd name="T45" fmla="*/ 96838 h 91"/>
              <a:gd name="T46" fmla="*/ 3175 w 79"/>
              <a:gd name="T47" fmla="*/ 119063 h 91"/>
              <a:gd name="T48" fmla="*/ 9525 w 79"/>
              <a:gd name="T49" fmla="*/ 141288 h 91"/>
              <a:gd name="T50" fmla="*/ 11113 w 79"/>
              <a:gd name="T51" fmla="*/ 141288 h 91"/>
              <a:gd name="T52" fmla="*/ 12700 w 79"/>
              <a:gd name="T53" fmla="*/ 141288 h 91"/>
              <a:gd name="T54" fmla="*/ 14288 w 79"/>
              <a:gd name="T55" fmla="*/ 141288 h 91"/>
              <a:gd name="T56" fmla="*/ 17463 w 79"/>
              <a:gd name="T57" fmla="*/ 141288 h 91"/>
              <a:gd name="T58" fmla="*/ 23813 w 79"/>
              <a:gd name="T59" fmla="*/ 139700 h 91"/>
              <a:gd name="T60" fmla="*/ 28575 w 79"/>
              <a:gd name="T61" fmla="*/ 139700 h 91"/>
              <a:gd name="T62" fmla="*/ 34925 w 79"/>
              <a:gd name="T63" fmla="*/ 139700 h 91"/>
              <a:gd name="T64" fmla="*/ 42863 w 79"/>
              <a:gd name="T65" fmla="*/ 139700 h 91"/>
              <a:gd name="T66" fmla="*/ 50800 w 79"/>
              <a:gd name="T67" fmla="*/ 139700 h 91"/>
              <a:gd name="T68" fmla="*/ 60325 w 79"/>
              <a:gd name="T69" fmla="*/ 139700 h 91"/>
              <a:gd name="T70" fmla="*/ 69850 w 79"/>
              <a:gd name="T71" fmla="*/ 139700 h 91"/>
              <a:gd name="T72" fmla="*/ 79375 w 79"/>
              <a:gd name="T73" fmla="*/ 139700 h 91"/>
              <a:gd name="T74" fmla="*/ 90488 w 79"/>
              <a:gd name="T75" fmla="*/ 141288 h 91"/>
              <a:gd name="T76" fmla="*/ 101600 w 79"/>
              <a:gd name="T77" fmla="*/ 141288 h 91"/>
              <a:gd name="T78" fmla="*/ 112713 w 79"/>
              <a:gd name="T79" fmla="*/ 142875 h 91"/>
              <a:gd name="T80" fmla="*/ 125413 w 79"/>
              <a:gd name="T81" fmla="*/ 144463 h 91"/>
              <a:gd name="T82" fmla="*/ 125413 w 79"/>
              <a:gd name="T83" fmla="*/ 141288 h 91"/>
              <a:gd name="T84" fmla="*/ 123825 w 79"/>
              <a:gd name="T85" fmla="*/ 130175 h 91"/>
              <a:gd name="T86" fmla="*/ 122238 w 79"/>
              <a:gd name="T87" fmla="*/ 111125 h 91"/>
              <a:gd name="T88" fmla="*/ 120650 w 79"/>
              <a:gd name="T89" fmla="*/ 90488 h 91"/>
              <a:gd name="T90" fmla="*/ 120650 w 79"/>
              <a:gd name="T91" fmla="*/ 68263 h 91"/>
              <a:gd name="T92" fmla="*/ 120650 w 79"/>
              <a:gd name="T93" fmla="*/ 46038 h 91"/>
              <a:gd name="T94" fmla="*/ 122238 w 79"/>
              <a:gd name="T95" fmla="*/ 23813 h 91"/>
              <a:gd name="T96" fmla="*/ 123825 w 79"/>
              <a:gd name="T97" fmla="*/ 4763 h 91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79"/>
              <a:gd name="T148" fmla="*/ 0 h 91"/>
              <a:gd name="T149" fmla="*/ 79 w 79"/>
              <a:gd name="T150" fmla="*/ 91 h 91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79" h="91">
                <a:moveTo>
                  <a:pt x="78" y="3"/>
                </a:moveTo>
                <a:lnTo>
                  <a:pt x="78" y="3"/>
                </a:lnTo>
                <a:lnTo>
                  <a:pt x="77" y="3"/>
                </a:lnTo>
                <a:lnTo>
                  <a:pt x="74" y="2"/>
                </a:lnTo>
                <a:lnTo>
                  <a:pt x="72" y="2"/>
                </a:lnTo>
                <a:lnTo>
                  <a:pt x="69" y="1"/>
                </a:lnTo>
                <a:lnTo>
                  <a:pt x="65" y="1"/>
                </a:lnTo>
                <a:lnTo>
                  <a:pt x="60" y="1"/>
                </a:lnTo>
                <a:lnTo>
                  <a:pt x="56" y="0"/>
                </a:lnTo>
                <a:lnTo>
                  <a:pt x="50" y="0"/>
                </a:lnTo>
                <a:lnTo>
                  <a:pt x="44" y="1"/>
                </a:lnTo>
                <a:lnTo>
                  <a:pt x="38" y="1"/>
                </a:lnTo>
                <a:lnTo>
                  <a:pt x="31" y="2"/>
                </a:lnTo>
                <a:lnTo>
                  <a:pt x="25" y="3"/>
                </a:lnTo>
                <a:lnTo>
                  <a:pt x="18" y="6"/>
                </a:lnTo>
                <a:lnTo>
                  <a:pt x="11" y="8"/>
                </a:lnTo>
                <a:lnTo>
                  <a:pt x="4" y="12"/>
                </a:lnTo>
                <a:lnTo>
                  <a:pt x="4" y="13"/>
                </a:lnTo>
                <a:lnTo>
                  <a:pt x="3" y="17"/>
                </a:lnTo>
                <a:lnTo>
                  <a:pt x="1" y="26"/>
                </a:lnTo>
                <a:lnTo>
                  <a:pt x="0" y="35"/>
                </a:lnTo>
                <a:lnTo>
                  <a:pt x="0" y="47"/>
                </a:lnTo>
                <a:lnTo>
                  <a:pt x="0" y="61"/>
                </a:lnTo>
                <a:lnTo>
                  <a:pt x="2" y="75"/>
                </a:lnTo>
                <a:lnTo>
                  <a:pt x="6" y="89"/>
                </a:lnTo>
                <a:lnTo>
                  <a:pt x="7" y="89"/>
                </a:lnTo>
                <a:lnTo>
                  <a:pt x="8" y="89"/>
                </a:lnTo>
                <a:lnTo>
                  <a:pt x="9" y="89"/>
                </a:lnTo>
                <a:lnTo>
                  <a:pt x="11" y="89"/>
                </a:lnTo>
                <a:lnTo>
                  <a:pt x="15" y="88"/>
                </a:lnTo>
                <a:lnTo>
                  <a:pt x="18" y="88"/>
                </a:lnTo>
                <a:lnTo>
                  <a:pt x="22" y="88"/>
                </a:lnTo>
                <a:lnTo>
                  <a:pt x="27" y="88"/>
                </a:lnTo>
                <a:lnTo>
                  <a:pt x="32" y="88"/>
                </a:lnTo>
                <a:lnTo>
                  <a:pt x="38" y="88"/>
                </a:lnTo>
                <a:lnTo>
                  <a:pt x="44" y="88"/>
                </a:lnTo>
                <a:lnTo>
                  <a:pt x="50" y="88"/>
                </a:lnTo>
                <a:lnTo>
                  <a:pt x="57" y="89"/>
                </a:lnTo>
                <a:lnTo>
                  <a:pt x="64" y="89"/>
                </a:lnTo>
                <a:lnTo>
                  <a:pt x="71" y="90"/>
                </a:lnTo>
                <a:lnTo>
                  <a:pt x="79" y="91"/>
                </a:lnTo>
                <a:lnTo>
                  <a:pt x="79" y="89"/>
                </a:lnTo>
                <a:lnTo>
                  <a:pt x="78" y="82"/>
                </a:lnTo>
                <a:lnTo>
                  <a:pt x="77" y="70"/>
                </a:lnTo>
                <a:lnTo>
                  <a:pt x="76" y="57"/>
                </a:lnTo>
                <a:lnTo>
                  <a:pt x="76" y="43"/>
                </a:lnTo>
                <a:lnTo>
                  <a:pt x="76" y="29"/>
                </a:lnTo>
                <a:lnTo>
                  <a:pt x="77" y="15"/>
                </a:lnTo>
                <a:lnTo>
                  <a:pt x="78" y="3"/>
                </a:lnTo>
                <a:close/>
              </a:path>
            </a:pathLst>
          </a:custGeom>
          <a:solidFill>
            <a:srgbClr val="33333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34" name="Freeform 122"/>
          <p:cNvSpPr>
            <a:spLocks/>
          </p:cNvSpPr>
          <p:nvPr/>
        </p:nvSpPr>
        <p:spPr bwMode="auto">
          <a:xfrm>
            <a:off x="1473200" y="2881331"/>
            <a:ext cx="209550" cy="142875"/>
          </a:xfrm>
          <a:custGeom>
            <a:avLst/>
            <a:gdLst>
              <a:gd name="T0" fmla="*/ 1588 w 132"/>
              <a:gd name="T1" fmla="*/ 106363 h 90"/>
              <a:gd name="T2" fmla="*/ 0 w 132"/>
              <a:gd name="T3" fmla="*/ 123825 h 90"/>
              <a:gd name="T4" fmla="*/ 136525 w 132"/>
              <a:gd name="T5" fmla="*/ 142875 h 90"/>
              <a:gd name="T6" fmla="*/ 136525 w 132"/>
              <a:gd name="T7" fmla="*/ 142875 h 90"/>
              <a:gd name="T8" fmla="*/ 141287 w 132"/>
              <a:gd name="T9" fmla="*/ 139700 h 90"/>
              <a:gd name="T10" fmla="*/ 144462 w 132"/>
              <a:gd name="T11" fmla="*/ 138113 h 90"/>
              <a:gd name="T12" fmla="*/ 149225 w 132"/>
              <a:gd name="T13" fmla="*/ 134938 h 90"/>
              <a:gd name="T14" fmla="*/ 155575 w 132"/>
              <a:gd name="T15" fmla="*/ 131763 h 90"/>
              <a:gd name="T16" fmla="*/ 163512 w 132"/>
              <a:gd name="T17" fmla="*/ 125413 h 90"/>
              <a:gd name="T18" fmla="*/ 169862 w 132"/>
              <a:gd name="T19" fmla="*/ 117475 h 90"/>
              <a:gd name="T20" fmla="*/ 177800 w 132"/>
              <a:gd name="T21" fmla="*/ 112713 h 90"/>
              <a:gd name="T22" fmla="*/ 185737 w 132"/>
              <a:gd name="T23" fmla="*/ 103188 h 90"/>
              <a:gd name="T24" fmla="*/ 192087 w 132"/>
              <a:gd name="T25" fmla="*/ 93662 h 90"/>
              <a:gd name="T26" fmla="*/ 198437 w 132"/>
              <a:gd name="T27" fmla="*/ 84137 h 90"/>
              <a:gd name="T28" fmla="*/ 203200 w 132"/>
              <a:gd name="T29" fmla="*/ 73025 h 90"/>
              <a:gd name="T30" fmla="*/ 207963 w 132"/>
              <a:gd name="T31" fmla="*/ 61913 h 90"/>
              <a:gd name="T32" fmla="*/ 209550 w 132"/>
              <a:gd name="T33" fmla="*/ 49212 h 90"/>
              <a:gd name="T34" fmla="*/ 209550 w 132"/>
              <a:gd name="T35" fmla="*/ 34925 h 90"/>
              <a:gd name="T36" fmla="*/ 204788 w 132"/>
              <a:gd name="T37" fmla="*/ 19050 h 90"/>
              <a:gd name="T38" fmla="*/ 204788 w 132"/>
              <a:gd name="T39" fmla="*/ 19050 h 90"/>
              <a:gd name="T40" fmla="*/ 203200 w 132"/>
              <a:gd name="T41" fmla="*/ 15875 h 90"/>
              <a:gd name="T42" fmla="*/ 201612 w 132"/>
              <a:gd name="T43" fmla="*/ 14288 h 90"/>
              <a:gd name="T44" fmla="*/ 200025 w 132"/>
              <a:gd name="T45" fmla="*/ 11112 h 90"/>
              <a:gd name="T46" fmla="*/ 196850 w 132"/>
              <a:gd name="T47" fmla="*/ 4762 h 90"/>
              <a:gd name="T48" fmla="*/ 190500 w 132"/>
              <a:gd name="T49" fmla="*/ 3175 h 90"/>
              <a:gd name="T50" fmla="*/ 185737 w 132"/>
              <a:gd name="T51" fmla="*/ 0 h 90"/>
              <a:gd name="T52" fmla="*/ 179387 w 132"/>
              <a:gd name="T53" fmla="*/ 0 h 90"/>
              <a:gd name="T54" fmla="*/ 179387 w 132"/>
              <a:gd name="T55" fmla="*/ 1588 h 90"/>
              <a:gd name="T56" fmla="*/ 180975 w 132"/>
              <a:gd name="T57" fmla="*/ 6350 h 90"/>
              <a:gd name="T58" fmla="*/ 185737 w 132"/>
              <a:gd name="T59" fmla="*/ 17463 h 90"/>
              <a:gd name="T60" fmla="*/ 187325 w 132"/>
              <a:gd name="T61" fmla="*/ 28575 h 90"/>
              <a:gd name="T62" fmla="*/ 187325 w 132"/>
              <a:gd name="T63" fmla="*/ 46037 h 90"/>
              <a:gd name="T64" fmla="*/ 185737 w 132"/>
              <a:gd name="T65" fmla="*/ 61913 h 90"/>
              <a:gd name="T66" fmla="*/ 180975 w 132"/>
              <a:gd name="T67" fmla="*/ 80962 h 90"/>
              <a:gd name="T68" fmla="*/ 171450 w 132"/>
              <a:gd name="T69" fmla="*/ 100012 h 90"/>
              <a:gd name="T70" fmla="*/ 171450 w 132"/>
              <a:gd name="T71" fmla="*/ 100012 h 90"/>
              <a:gd name="T72" fmla="*/ 171450 w 132"/>
              <a:gd name="T73" fmla="*/ 101600 h 90"/>
              <a:gd name="T74" fmla="*/ 169862 w 132"/>
              <a:gd name="T75" fmla="*/ 101600 h 90"/>
              <a:gd name="T76" fmla="*/ 168275 w 132"/>
              <a:gd name="T77" fmla="*/ 103188 h 90"/>
              <a:gd name="T78" fmla="*/ 166687 w 132"/>
              <a:gd name="T79" fmla="*/ 104775 h 90"/>
              <a:gd name="T80" fmla="*/ 163512 w 132"/>
              <a:gd name="T81" fmla="*/ 106363 h 90"/>
              <a:gd name="T82" fmla="*/ 158750 w 132"/>
              <a:gd name="T83" fmla="*/ 109538 h 90"/>
              <a:gd name="T84" fmla="*/ 155575 w 132"/>
              <a:gd name="T85" fmla="*/ 111125 h 90"/>
              <a:gd name="T86" fmla="*/ 152400 w 132"/>
              <a:gd name="T87" fmla="*/ 111125 h 90"/>
              <a:gd name="T88" fmla="*/ 146050 w 132"/>
              <a:gd name="T89" fmla="*/ 112713 h 90"/>
              <a:gd name="T90" fmla="*/ 142875 w 132"/>
              <a:gd name="T91" fmla="*/ 114300 h 90"/>
              <a:gd name="T92" fmla="*/ 134937 w 132"/>
              <a:gd name="T93" fmla="*/ 114300 h 90"/>
              <a:gd name="T94" fmla="*/ 130175 w 132"/>
              <a:gd name="T95" fmla="*/ 114300 h 90"/>
              <a:gd name="T96" fmla="*/ 123825 w 132"/>
              <a:gd name="T97" fmla="*/ 114300 h 90"/>
              <a:gd name="T98" fmla="*/ 115887 w 132"/>
              <a:gd name="T99" fmla="*/ 114300 h 90"/>
              <a:gd name="T100" fmla="*/ 109537 w 132"/>
              <a:gd name="T101" fmla="*/ 112713 h 90"/>
              <a:gd name="T102" fmla="*/ 109537 w 132"/>
              <a:gd name="T103" fmla="*/ 131763 h 90"/>
              <a:gd name="T104" fmla="*/ 4762 w 132"/>
              <a:gd name="T105" fmla="*/ 120650 h 90"/>
              <a:gd name="T106" fmla="*/ 1588 w 132"/>
              <a:gd name="T107" fmla="*/ 106363 h 9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132"/>
              <a:gd name="T163" fmla="*/ 0 h 90"/>
              <a:gd name="T164" fmla="*/ 132 w 132"/>
              <a:gd name="T165" fmla="*/ 90 h 90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132" h="90">
                <a:moveTo>
                  <a:pt x="1" y="67"/>
                </a:moveTo>
                <a:lnTo>
                  <a:pt x="0" y="78"/>
                </a:lnTo>
                <a:lnTo>
                  <a:pt x="86" y="90"/>
                </a:lnTo>
                <a:lnTo>
                  <a:pt x="89" y="88"/>
                </a:lnTo>
                <a:lnTo>
                  <a:pt x="91" y="87"/>
                </a:lnTo>
                <a:lnTo>
                  <a:pt x="94" y="85"/>
                </a:lnTo>
                <a:lnTo>
                  <a:pt x="98" y="83"/>
                </a:lnTo>
                <a:lnTo>
                  <a:pt x="103" y="79"/>
                </a:lnTo>
                <a:lnTo>
                  <a:pt x="107" y="74"/>
                </a:lnTo>
                <a:lnTo>
                  <a:pt x="112" y="71"/>
                </a:lnTo>
                <a:lnTo>
                  <a:pt x="117" y="65"/>
                </a:lnTo>
                <a:lnTo>
                  <a:pt x="121" y="59"/>
                </a:lnTo>
                <a:lnTo>
                  <a:pt x="125" y="53"/>
                </a:lnTo>
                <a:lnTo>
                  <a:pt x="128" y="46"/>
                </a:lnTo>
                <a:lnTo>
                  <a:pt x="131" y="39"/>
                </a:lnTo>
                <a:lnTo>
                  <a:pt x="132" y="31"/>
                </a:lnTo>
                <a:lnTo>
                  <a:pt x="132" y="22"/>
                </a:lnTo>
                <a:lnTo>
                  <a:pt x="129" y="12"/>
                </a:lnTo>
                <a:lnTo>
                  <a:pt x="128" y="10"/>
                </a:lnTo>
                <a:lnTo>
                  <a:pt x="127" y="9"/>
                </a:lnTo>
                <a:lnTo>
                  <a:pt x="126" y="7"/>
                </a:lnTo>
                <a:lnTo>
                  <a:pt x="124" y="3"/>
                </a:lnTo>
                <a:lnTo>
                  <a:pt x="120" y="2"/>
                </a:lnTo>
                <a:lnTo>
                  <a:pt x="117" y="0"/>
                </a:lnTo>
                <a:lnTo>
                  <a:pt x="113" y="0"/>
                </a:lnTo>
                <a:lnTo>
                  <a:pt x="113" y="1"/>
                </a:lnTo>
                <a:lnTo>
                  <a:pt x="114" y="4"/>
                </a:lnTo>
                <a:lnTo>
                  <a:pt x="117" y="11"/>
                </a:lnTo>
                <a:lnTo>
                  <a:pt x="118" y="18"/>
                </a:lnTo>
                <a:lnTo>
                  <a:pt x="118" y="29"/>
                </a:lnTo>
                <a:lnTo>
                  <a:pt x="117" y="39"/>
                </a:lnTo>
                <a:lnTo>
                  <a:pt x="114" y="51"/>
                </a:lnTo>
                <a:lnTo>
                  <a:pt x="108" y="63"/>
                </a:lnTo>
                <a:lnTo>
                  <a:pt x="108" y="64"/>
                </a:lnTo>
                <a:lnTo>
                  <a:pt x="107" y="64"/>
                </a:lnTo>
                <a:lnTo>
                  <a:pt x="106" y="65"/>
                </a:lnTo>
                <a:lnTo>
                  <a:pt x="105" y="66"/>
                </a:lnTo>
                <a:lnTo>
                  <a:pt x="103" y="67"/>
                </a:lnTo>
                <a:lnTo>
                  <a:pt x="100" y="69"/>
                </a:lnTo>
                <a:lnTo>
                  <a:pt x="98" y="70"/>
                </a:lnTo>
                <a:lnTo>
                  <a:pt x="96" y="70"/>
                </a:lnTo>
                <a:lnTo>
                  <a:pt x="92" y="71"/>
                </a:lnTo>
                <a:lnTo>
                  <a:pt x="90" y="72"/>
                </a:lnTo>
                <a:lnTo>
                  <a:pt x="85" y="72"/>
                </a:lnTo>
                <a:lnTo>
                  <a:pt x="82" y="72"/>
                </a:lnTo>
                <a:lnTo>
                  <a:pt x="78" y="72"/>
                </a:lnTo>
                <a:lnTo>
                  <a:pt x="73" y="72"/>
                </a:lnTo>
                <a:lnTo>
                  <a:pt x="69" y="71"/>
                </a:lnTo>
                <a:lnTo>
                  <a:pt x="69" y="83"/>
                </a:lnTo>
                <a:lnTo>
                  <a:pt x="3" y="76"/>
                </a:lnTo>
                <a:lnTo>
                  <a:pt x="1" y="67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35" name="Freeform 123"/>
          <p:cNvSpPr>
            <a:spLocks/>
          </p:cNvSpPr>
          <p:nvPr/>
        </p:nvSpPr>
        <p:spPr bwMode="auto">
          <a:xfrm>
            <a:off x="1447800" y="3021031"/>
            <a:ext cx="152400" cy="49213"/>
          </a:xfrm>
          <a:custGeom>
            <a:avLst/>
            <a:gdLst>
              <a:gd name="T0" fmla="*/ 152400 w 96"/>
              <a:gd name="T1" fmla="*/ 17463 h 31"/>
              <a:gd name="T2" fmla="*/ 1588 w 96"/>
              <a:gd name="T3" fmla="*/ 0 h 31"/>
              <a:gd name="T4" fmla="*/ 0 w 96"/>
              <a:gd name="T5" fmla="*/ 17463 h 31"/>
              <a:gd name="T6" fmla="*/ 147638 w 96"/>
              <a:gd name="T7" fmla="*/ 49213 h 31"/>
              <a:gd name="T8" fmla="*/ 152400 w 96"/>
              <a:gd name="T9" fmla="*/ 17463 h 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6"/>
              <a:gd name="T16" fmla="*/ 0 h 31"/>
              <a:gd name="T17" fmla="*/ 96 w 96"/>
              <a:gd name="T18" fmla="*/ 31 h 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6" h="31">
                <a:moveTo>
                  <a:pt x="96" y="11"/>
                </a:moveTo>
                <a:lnTo>
                  <a:pt x="1" y="0"/>
                </a:lnTo>
                <a:lnTo>
                  <a:pt x="0" y="11"/>
                </a:lnTo>
                <a:lnTo>
                  <a:pt x="93" y="31"/>
                </a:lnTo>
                <a:lnTo>
                  <a:pt x="96" y="11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36" name="Freeform 124"/>
          <p:cNvSpPr>
            <a:spLocks/>
          </p:cNvSpPr>
          <p:nvPr/>
        </p:nvSpPr>
        <p:spPr bwMode="auto">
          <a:xfrm>
            <a:off x="1522413" y="3036906"/>
            <a:ext cx="66675" cy="22225"/>
          </a:xfrm>
          <a:custGeom>
            <a:avLst/>
            <a:gdLst>
              <a:gd name="T0" fmla="*/ 66675 w 42"/>
              <a:gd name="T1" fmla="*/ 9525 h 14"/>
              <a:gd name="T2" fmla="*/ 3175 w 42"/>
              <a:gd name="T3" fmla="*/ 0 h 14"/>
              <a:gd name="T4" fmla="*/ 0 w 42"/>
              <a:gd name="T5" fmla="*/ 9525 h 14"/>
              <a:gd name="T6" fmla="*/ 63500 w 42"/>
              <a:gd name="T7" fmla="*/ 22225 h 14"/>
              <a:gd name="T8" fmla="*/ 66675 w 42"/>
              <a:gd name="T9" fmla="*/ 9525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"/>
              <a:gd name="T16" fmla="*/ 0 h 14"/>
              <a:gd name="T17" fmla="*/ 42 w 42"/>
              <a:gd name="T18" fmla="*/ 14 h 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" h="14">
                <a:moveTo>
                  <a:pt x="42" y="6"/>
                </a:moveTo>
                <a:lnTo>
                  <a:pt x="2" y="0"/>
                </a:lnTo>
                <a:lnTo>
                  <a:pt x="0" y="6"/>
                </a:lnTo>
                <a:lnTo>
                  <a:pt x="40" y="14"/>
                </a:lnTo>
                <a:lnTo>
                  <a:pt x="42" y="6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37" name="Freeform 125"/>
          <p:cNvSpPr>
            <a:spLocks/>
          </p:cNvSpPr>
          <p:nvPr/>
        </p:nvSpPr>
        <p:spPr bwMode="auto">
          <a:xfrm>
            <a:off x="1455738" y="3025794"/>
            <a:ext cx="44450" cy="15875"/>
          </a:xfrm>
          <a:custGeom>
            <a:avLst/>
            <a:gdLst>
              <a:gd name="T0" fmla="*/ 44450 w 28"/>
              <a:gd name="T1" fmla="*/ 6350 h 10"/>
              <a:gd name="T2" fmla="*/ 0 w 28"/>
              <a:gd name="T3" fmla="*/ 0 h 10"/>
              <a:gd name="T4" fmla="*/ 0 w 28"/>
              <a:gd name="T5" fmla="*/ 9525 h 10"/>
              <a:gd name="T6" fmla="*/ 42863 w 28"/>
              <a:gd name="T7" fmla="*/ 15875 h 10"/>
              <a:gd name="T8" fmla="*/ 44450 w 28"/>
              <a:gd name="T9" fmla="*/ 6350 h 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"/>
              <a:gd name="T16" fmla="*/ 0 h 10"/>
              <a:gd name="T17" fmla="*/ 28 w 28"/>
              <a:gd name="T18" fmla="*/ 10 h 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" h="10">
                <a:moveTo>
                  <a:pt x="28" y="4"/>
                </a:moveTo>
                <a:lnTo>
                  <a:pt x="0" y="0"/>
                </a:lnTo>
                <a:lnTo>
                  <a:pt x="0" y="6"/>
                </a:lnTo>
                <a:lnTo>
                  <a:pt x="27" y="10"/>
                </a:lnTo>
                <a:lnTo>
                  <a:pt x="28" y="4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38" name="Freeform 126"/>
          <p:cNvSpPr>
            <a:spLocks/>
          </p:cNvSpPr>
          <p:nvPr/>
        </p:nvSpPr>
        <p:spPr bwMode="auto">
          <a:xfrm>
            <a:off x="1347788" y="3041669"/>
            <a:ext cx="257175" cy="85725"/>
          </a:xfrm>
          <a:custGeom>
            <a:avLst/>
            <a:gdLst>
              <a:gd name="T0" fmla="*/ 0 w 162"/>
              <a:gd name="T1" fmla="*/ 26988 h 54"/>
              <a:gd name="T2" fmla="*/ 0 w 162"/>
              <a:gd name="T3" fmla="*/ 26988 h 54"/>
              <a:gd name="T4" fmla="*/ 1588 w 162"/>
              <a:gd name="T5" fmla="*/ 26988 h 54"/>
              <a:gd name="T6" fmla="*/ 3175 w 162"/>
              <a:gd name="T7" fmla="*/ 26988 h 54"/>
              <a:gd name="T8" fmla="*/ 6350 w 162"/>
              <a:gd name="T9" fmla="*/ 23812 h 54"/>
              <a:gd name="T10" fmla="*/ 11112 w 162"/>
              <a:gd name="T11" fmla="*/ 23812 h 54"/>
              <a:gd name="T12" fmla="*/ 15875 w 162"/>
              <a:gd name="T13" fmla="*/ 22225 h 54"/>
              <a:gd name="T14" fmla="*/ 22225 w 162"/>
              <a:gd name="T15" fmla="*/ 22225 h 54"/>
              <a:gd name="T16" fmla="*/ 26988 w 162"/>
              <a:gd name="T17" fmla="*/ 20638 h 54"/>
              <a:gd name="T18" fmla="*/ 33337 w 162"/>
              <a:gd name="T19" fmla="*/ 19050 h 54"/>
              <a:gd name="T20" fmla="*/ 38100 w 162"/>
              <a:gd name="T21" fmla="*/ 17463 h 54"/>
              <a:gd name="T22" fmla="*/ 44450 w 162"/>
              <a:gd name="T23" fmla="*/ 15875 h 54"/>
              <a:gd name="T24" fmla="*/ 49212 w 162"/>
              <a:gd name="T25" fmla="*/ 12700 h 54"/>
              <a:gd name="T26" fmla="*/ 55563 w 162"/>
              <a:gd name="T27" fmla="*/ 9525 h 54"/>
              <a:gd name="T28" fmla="*/ 58738 w 162"/>
              <a:gd name="T29" fmla="*/ 7938 h 54"/>
              <a:gd name="T30" fmla="*/ 63500 w 162"/>
              <a:gd name="T31" fmla="*/ 4763 h 54"/>
              <a:gd name="T32" fmla="*/ 68262 w 162"/>
              <a:gd name="T33" fmla="*/ 0 h 54"/>
              <a:gd name="T34" fmla="*/ 257175 w 162"/>
              <a:gd name="T35" fmla="*/ 44450 h 54"/>
              <a:gd name="T36" fmla="*/ 257175 w 162"/>
              <a:gd name="T37" fmla="*/ 44450 h 54"/>
              <a:gd name="T38" fmla="*/ 255588 w 162"/>
              <a:gd name="T39" fmla="*/ 44450 h 54"/>
              <a:gd name="T40" fmla="*/ 252413 w 162"/>
              <a:gd name="T41" fmla="*/ 46037 h 54"/>
              <a:gd name="T42" fmla="*/ 250825 w 162"/>
              <a:gd name="T43" fmla="*/ 49212 h 54"/>
              <a:gd name="T44" fmla="*/ 249238 w 162"/>
              <a:gd name="T45" fmla="*/ 52388 h 54"/>
              <a:gd name="T46" fmla="*/ 246063 w 162"/>
              <a:gd name="T47" fmla="*/ 53975 h 54"/>
              <a:gd name="T48" fmla="*/ 241300 w 162"/>
              <a:gd name="T49" fmla="*/ 57150 h 54"/>
              <a:gd name="T50" fmla="*/ 238125 w 162"/>
              <a:gd name="T51" fmla="*/ 61913 h 54"/>
              <a:gd name="T52" fmla="*/ 233363 w 162"/>
              <a:gd name="T53" fmla="*/ 65088 h 54"/>
              <a:gd name="T54" fmla="*/ 228600 w 162"/>
              <a:gd name="T55" fmla="*/ 68263 h 54"/>
              <a:gd name="T56" fmla="*/ 223838 w 162"/>
              <a:gd name="T57" fmla="*/ 73025 h 54"/>
              <a:gd name="T58" fmla="*/ 217488 w 162"/>
              <a:gd name="T59" fmla="*/ 76200 h 54"/>
              <a:gd name="T60" fmla="*/ 214313 w 162"/>
              <a:gd name="T61" fmla="*/ 77788 h 54"/>
              <a:gd name="T62" fmla="*/ 207963 w 162"/>
              <a:gd name="T63" fmla="*/ 82550 h 54"/>
              <a:gd name="T64" fmla="*/ 203200 w 162"/>
              <a:gd name="T65" fmla="*/ 84138 h 54"/>
              <a:gd name="T66" fmla="*/ 200025 w 162"/>
              <a:gd name="T67" fmla="*/ 85725 h 54"/>
              <a:gd name="T68" fmla="*/ 0 w 162"/>
              <a:gd name="T69" fmla="*/ 26988 h 5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62"/>
              <a:gd name="T106" fmla="*/ 0 h 54"/>
              <a:gd name="T107" fmla="*/ 162 w 162"/>
              <a:gd name="T108" fmla="*/ 54 h 5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62" h="54">
                <a:moveTo>
                  <a:pt x="0" y="17"/>
                </a:moveTo>
                <a:lnTo>
                  <a:pt x="0" y="17"/>
                </a:lnTo>
                <a:lnTo>
                  <a:pt x="1" y="17"/>
                </a:lnTo>
                <a:lnTo>
                  <a:pt x="2" y="17"/>
                </a:lnTo>
                <a:lnTo>
                  <a:pt x="4" y="15"/>
                </a:lnTo>
                <a:lnTo>
                  <a:pt x="7" y="15"/>
                </a:lnTo>
                <a:lnTo>
                  <a:pt x="10" y="14"/>
                </a:lnTo>
                <a:lnTo>
                  <a:pt x="14" y="14"/>
                </a:lnTo>
                <a:lnTo>
                  <a:pt x="17" y="13"/>
                </a:lnTo>
                <a:lnTo>
                  <a:pt x="21" y="12"/>
                </a:lnTo>
                <a:lnTo>
                  <a:pt x="24" y="11"/>
                </a:lnTo>
                <a:lnTo>
                  <a:pt x="28" y="10"/>
                </a:lnTo>
                <a:lnTo>
                  <a:pt x="31" y="8"/>
                </a:lnTo>
                <a:lnTo>
                  <a:pt x="35" y="6"/>
                </a:lnTo>
                <a:lnTo>
                  <a:pt x="37" y="5"/>
                </a:lnTo>
                <a:lnTo>
                  <a:pt x="40" y="3"/>
                </a:lnTo>
                <a:lnTo>
                  <a:pt x="43" y="0"/>
                </a:lnTo>
                <a:lnTo>
                  <a:pt x="162" y="28"/>
                </a:lnTo>
                <a:lnTo>
                  <a:pt x="161" y="28"/>
                </a:lnTo>
                <a:lnTo>
                  <a:pt x="159" y="29"/>
                </a:lnTo>
                <a:lnTo>
                  <a:pt x="158" y="31"/>
                </a:lnTo>
                <a:lnTo>
                  <a:pt x="157" y="33"/>
                </a:lnTo>
                <a:lnTo>
                  <a:pt x="155" y="34"/>
                </a:lnTo>
                <a:lnTo>
                  <a:pt x="152" y="36"/>
                </a:lnTo>
                <a:lnTo>
                  <a:pt x="150" y="39"/>
                </a:lnTo>
                <a:lnTo>
                  <a:pt x="147" y="41"/>
                </a:lnTo>
                <a:lnTo>
                  <a:pt x="144" y="43"/>
                </a:lnTo>
                <a:lnTo>
                  <a:pt x="141" y="46"/>
                </a:lnTo>
                <a:lnTo>
                  <a:pt x="137" y="48"/>
                </a:lnTo>
                <a:lnTo>
                  <a:pt x="135" y="49"/>
                </a:lnTo>
                <a:lnTo>
                  <a:pt x="131" y="52"/>
                </a:lnTo>
                <a:lnTo>
                  <a:pt x="128" y="53"/>
                </a:lnTo>
                <a:lnTo>
                  <a:pt x="126" y="54"/>
                </a:lnTo>
                <a:lnTo>
                  <a:pt x="0" y="17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39" name="Freeform 127"/>
          <p:cNvSpPr>
            <a:spLocks/>
          </p:cNvSpPr>
          <p:nvPr/>
        </p:nvSpPr>
        <p:spPr bwMode="auto">
          <a:xfrm>
            <a:off x="1604963" y="3032144"/>
            <a:ext cx="90487" cy="41275"/>
          </a:xfrm>
          <a:custGeom>
            <a:avLst/>
            <a:gdLst>
              <a:gd name="T0" fmla="*/ 9525 w 57"/>
              <a:gd name="T1" fmla="*/ 41275 h 26"/>
              <a:gd name="T2" fmla="*/ 90487 w 57"/>
              <a:gd name="T3" fmla="*/ 17463 h 26"/>
              <a:gd name="T4" fmla="*/ 39687 w 57"/>
              <a:gd name="T5" fmla="*/ 0 h 26"/>
              <a:gd name="T6" fmla="*/ 0 w 57"/>
              <a:gd name="T7" fmla="*/ 6350 h 26"/>
              <a:gd name="T8" fmla="*/ 0 w 57"/>
              <a:gd name="T9" fmla="*/ 39688 h 26"/>
              <a:gd name="T10" fmla="*/ 9525 w 57"/>
              <a:gd name="T11" fmla="*/ 41275 h 2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7"/>
              <a:gd name="T19" fmla="*/ 0 h 26"/>
              <a:gd name="T20" fmla="*/ 57 w 57"/>
              <a:gd name="T21" fmla="*/ 26 h 2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7" h="26">
                <a:moveTo>
                  <a:pt x="6" y="26"/>
                </a:moveTo>
                <a:lnTo>
                  <a:pt x="57" y="11"/>
                </a:lnTo>
                <a:lnTo>
                  <a:pt x="25" y="0"/>
                </a:lnTo>
                <a:lnTo>
                  <a:pt x="0" y="4"/>
                </a:lnTo>
                <a:lnTo>
                  <a:pt x="0" y="25"/>
                </a:lnTo>
                <a:lnTo>
                  <a:pt x="6" y="26"/>
                </a:lnTo>
                <a:close/>
              </a:path>
            </a:pathLst>
          </a:custGeom>
          <a:solidFill>
            <a:srgbClr val="001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40" name="Freeform 128"/>
          <p:cNvSpPr>
            <a:spLocks/>
          </p:cNvSpPr>
          <p:nvPr/>
        </p:nvSpPr>
        <p:spPr bwMode="auto">
          <a:xfrm>
            <a:off x="1365250" y="2855931"/>
            <a:ext cx="50800" cy="196850"/>
          </a:xfrm>
          <a:custGeom>
            <a:avLst/>
            <a:gdLst>
              <a:gd name="T0" fmla="*/ 50800 w 32"/>
              <a:gd name="T1" fmla="*/ 6350 h 124"/>
              <a:gd name="T2" fmla="*/ 50800 w 32"/>
              <a:gd name="T3" fmla="*/ 4763 h 124"/>
              <a:gd name="T4" fmla="*/ 49212 w 32"/>
              <a:gd name="T5" fmla="*/ 4763 h 124"/>
              <a:gd name="T6" fmla="*/ 49212 w 32"/>
              <a:gd name="T7" fmla="*/ 4763 h 124"/>
              <a:gd name="T8" fmla="*/ 46037 w 32"/>
              <a:gd name="T9" fmla="*/ 4763 h 124"/>
              <a:gd name="T10" fmla="*/ 42862 w 32"/>
              <a:gd name="T11" fmla="*/ 3175 h 124"/>
              <a:gd name="T12" fmla="*/ 41275 w 32"/>
              <a:gd name="T13" fmla="*/ 3175 h 124"/>
              <a:gd name="T14" fmla="*/ 38100 w 32"/>
              <a:gd name="T15" fmla="*/ 0 h 124"/>
              <a:gd name="T16" fmla="*/ 34925 w 32"/>
              <a:gd name="T17" fmla="*/ 0 h 124"/>
              <a:gd name="T18" fmla="*/ 31750 w 32"/>
              <a:gd name="T19" fmla="*/ 0 h 124"/>
              <a:gd name="T20" fmla="*/ 28575 w 32"/>
              <a:gd name="T21" fmla="*/ 0 h 124"/>
              <a:gd name="T22" fmla="*/ 22225 w 32"/>
              <a:gd name="T23" fmla="*/ 0 h 124"/>
              <a:gd name="T24" fmla="*/ 19050 w 32"/>
              <a:gd name="T25" fmla="*/ 3175 h 124"/>
              <a:gd name="T26" fmla="*/ 15875 w 32"/>
              <a:gd name="T27" fmla="*/ 3175 h 124"/>
              <a:gd name="T28" fmla="*/ 9525 w 32"/>
              <a:gd name="T29" fmla="*/ 4763 h 124"/>
              <a:gd name="T30" fmla="*/ 6350 w 32"/>
              <a:gd name="T31" fmla="*/ 6350 h 124"/>
              <a:gd name="T32" fmla="*/ 0 w 32"/>
              <a:gd name="T33" fmla="*/ 9525 h 124"/>
              <a:gd name="T34" fmla="*/ 0 w 32"/>
              <a:gd name="T35" fmla="*/ 196850 h 124"/>
              <a:gd name="T36" fmla="*/ 1588 w 32"/>
              <a:gd name="T37" fmla="*/ 196850 h 124"/>
              <a:gd name="T38" fmla="*/ 1588 w 32"/>
              <a:gd name="T39" fmla="*/ 196850 h 124"/>
              <a:gd name="T40" fmla="*/ 4762 w 32"/>
              <a:gd name="T41" fmla="*/ 196850 h 124"/>
              <a:gd name="T42" fmla="*/ 6350 w 32"/>
              <a:gd name="T43" fmla="*/ 196850 h 124"/>
              <a:gd name="T44" fmla="*/ 7937 w 32"/>
              <a:gd name="T45" fmla="*/ 195263 h 124"/>
              <a:gd name="T46" fmla="*/ 11112 w 32"/>
              <a:gd name="T47" fmla="*/ 195263 h 124"/>
              <a:gd name="T48" fmla="*/ 12700 w 32"/>
              <a:gd name="T49" fmla="*/ 195263 h 124"/>
              <a:gd name="T50" fmla="*/ 17462 w 32"/>
              <a:gd name="T51" fmla="*/ 193675 h 124"/>
              <a:gd name="T52" fmla="*/ 20637 w 32"/>
              <a:gd name="T53" fmla="*/ 193675 h 124"/>
              <a:gd name="T54" fmla="*/ 23812 w 32"/>
              <a:gd name="T55" fmla="*/ 192088 h 124"/>
              <a:gd name="T56" fmla="*/ 28575 w 32"/>
              <a:gd name="T57" fmla="*/ 190500 h 124"/>
              <a:gd name="T58" fmla="*/ 33337 w 32"/>
              <a:gd name="T59" fmla="*/ 187325 h 124"/>
              <a:gd name="T60" fmla="*/ 38100 w 32"/>
              <a:gd name="T61" fmla="*/ 185738 h 124"/>
              <a:gd name="T62" fmla="*/ 41275 w 32"/>
              <a:gd name="T63" fmla="*/ 184150 h 124"/>
              <a:gd name="T64" fmla="*/ 46037 w 32"/>
              <a:gd name="T65" fmla="*/ 180975 h 124"/>
              <a:gd name="T66" fmla="*/ 50800 w 32"/>
              <a:gd name="T67" fmla="*/ 179388 h 124"/>
              <a:gd name="T68" fmla="*/ 50800 w 32"/>
              <a:gd name="T69" fmla="*/ 6350 h 12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2"/>
              <a:gd name="T106" fmla="*/ 0 h 124"/>
              <a:gd name="T107" fmla="*/ 32 w 32"/>
              <a:gd name="T108" fmla="*/ 124 h 12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2" h="124">
                <a:moveTo>
                  <a:pt x="32" y="4"/>
                </a:moveTo>
                <a:lnTo>
                  <a:pt x="32" y="3"/>
                </a:lnTo>
                <a:lnTo>
                  <a:pt x="31" y="3"/>
                </a:lnTo>
                <a:lnTo>
                  <a:pt x="29" y="3"/>
                </a:lnTo>
                <a:lnTo>
                  <a:pt x="27" y="2"/>
                </a:lnTo>
                <a:lnTo>
                  <a:pt x="26" y="2"/>
                </a:lnTo>
                <a:lnTo>
                  <a:pt x="24" y="0"/>
                </a:lnTo>
                <a:lnTo>
                  <a:pt x="22" y="0"/>
                </a:lnTo>
                <a:lnTo>
                  <a:pt x="20" y="0"/>
                </a:lnTo>
                <a:lnTo>
                  <a:pt x="18" y="0"/>
                </a:lnTo>
                <a:lnTo>
                  <a:pt x="14" y="0"/>
                </a:lnTo>
                <a:lnTo>
                  <a:pt x="12" y="2"/>
                </a:lnTo>
                <a:lnTo>
                  <a:pt x="10" y="2"/>
                </a:lnTo>
                <a:lnTo>
                  <a:pt x="6" y="3"/>
                </a:lnTo>
                <a:lnTo>
                  <a:pt x="4" y="4"/>
                </a:lnTo>
                <a:lnTo>
                  <a:pt x="0" y="6"/>
                </a:lnTo>
                <a:lnTo>
                  <a:pt x="0" y="124"/>
                </a:lnTo>
                <a:lnTo>
                  <a:pt x="1" y="124"/>
                </a:lnTo>
                <a:lnTo>
                  <a:pt x="3" y="124"/>
                </a:lnTo>
                <a:lnTo>
                  <a:pt x="4" y="124"/>
                </a:lnTo>
                <a:lnTo>
                  <a:pt x="5" y="123"/>
                </a:lnTo>
                <a:lnTo>
                  <a:pt x="7" y="123"/>
                </a:lnTo>
                <a:lnTo>
                  <a:pt x="8" y="123"/>
                </a:lnTo>
                <a:lnTo>
                  <a:pt x="11" y="122"/>
                </a:lnTo>
                <a:lnTo>
                  <a:pt x="13" y="122"/>
                </a:lnTo>
                <a:lnTo>
                  <a:pt x="15" y="121"/>
                </a:lnTo>
                <a:lnTo>
                  <a:pt x="18" y="120"/>
                </a:lnTo>
                <a:lnTo>
                  <a:pt x="21" y="118"/>
                </a:lnTo>
                <a:lnTo>
                  <a:pt x="24" y="117"/>
                </a:lnTo>
                <a:lnTo>
                  <a:pt x="26" y="116"/>
                </a:lnTo>
                <a:lnTo>
                  <a:pt x="29" y="114"/>
                </a:lnTo>
                <a:lnTo>
                  <a:pt x="32" y="113"/>
                </a:lnTo>
                <a:lnTo>
                  <a:pt x="32" y="4"/>
                </a:lnTo>
                <a:close/>
              </a:path>
            </a:pathLst>
          </a:custGeom>
          <a:solidFill>
            <a:srgbClr val="7FBFB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41" name="Freeform 129"/>
          <p:cNvSpPr>
            <a:spLocks/>
          </p:cNvSpPr>
          <p:nvPr/>
        </p:nvSpPr>
        <p:spPr bwMode="auto">
          <a:xfrm>
            <a:off x="1366838" y="2859106"/>
            <a:ext cx="42862" cy="165100"/>
          </a:xfrm>
          <a:custGeom>
            <a:avLst/>
            <a:gdLst>
              <a:gd name="T0" fmla="*/ 42862 w 27"/>
              <a:gd name="T1" fmla="*/ 3175 h 104"/>
              <a:gd name="T2" fmla="*/ 42862 w 27"/>
              <a:gd name="T3" fmla="*/ 3175 h 104"/>
              <a:gd name="T4" fmla="*/ 41275 w 27"/>
              <a:gd name="T5" fmla="*/ 3175 h 104"/>
              <a:gd name="T6" fmla="*/ 41275 w 27"/>
              <a:gd name="T7" fmla="*/ 3175 h 104"/>
              <a:gd name="T8" fmla="*/ 39687 w 27"/>
              <a:gd name="T9" fmla="*/ 1588 h 104"/>
              <a:gd name="T10" fmla="*/ 38100 w 27"/>
              <a:gd name="T11" fmla="*/ 1588 h 104"/>
              <a:gd name="T12" fmla="*/ 36512 w 27"/>
              <a:gd name="T13" fmla="*/ 0 h 104"/>
              <a:gd name="T14" fmla="*/ 31750 w 27"/>
              <a:gd name="T15" fmla="*/ 0 h 104"/>
              <a:gd name="T16" fmla="*/ 30162 w 27"/>
              <a:gd name="T17" fmla="*/ 0 h 104"/>
              <a:gd name="T18" fmla="*/ 26987 w 27"/>
              <a:gd name="T19" fmla="*/ 0 h 104"/>
              <a:gd name="T20" fmla="*/ 22225 w 27"/>
              <a:gd name="T21" fmla="*/ 0 h 104"/>
              <a:gd name="T22" fmla="*/ 19050 w 27"/>
              <a:gd name="T23" fmla="*/ 0 h 104"/>
              <a:gd name="T24" fmla="*/ 15875 w 27"/>
              <a:gd name="T25" fmla="*/ 0 h 104"/>
              <a:gd name="T26" fmla="*/ 14287 w 27"/>
              <a:gd name="T27" fmla="*/ 1588 h 104"/>
              <a:gd name="T28" fmla="*/ 7937 w 27"/>
              <a:gd name="T29" fmla="*/ 3175 h 104"/>
              <a:gd name="T30" fmla="*/ 4762 w 27"/>
              <a:gd name="T31" fmla="*/ 4763 h 104"/>
              <a:gd name="T32" fmla="*/ 0 w 27"/>
              <a:gd name="T33" fmla="*/ 6350 h 104"/>
              <a:gd name="T34" fmla="*/ 0 w 27"/>
              <a:gd name="T35" fmla="*/ 165100 h 104"/>
              <a:gd name="T36" fmla="*/ 0 w 27"/>
              <a:gd name="T37" fmla="*/ 165100 h 104"/>
              <a:gd name="T38" fmla="*/ 3175 w 27"/>
              <a:gd name="T39" fmla="*/ 165100 h 104"/>
              <a:gd name="T40" fmla="*/ 3175 w 27"/>
              <a:gd name="T41" fmla="*/ 165100 h 104"/>
              <a:gd name="T42" fmla="*/ 4762 w 27"/>
              <a:gd name="T43" fmla="*/ 165100 h 104"/>
              <a:gd name="T44" fmla="*/ 6350 w 27"/>
              <a:gd name="T45" fmla="*/ 165100 h 104"/>
              <a:gd name="T46" fmla="*/ 9525 w 27"/>
              <a:gd name="T47" fmla="*/ 165100 h 104"/>
              <a:gd name="T48" fmla="*/ 11112 w 27"/>
              <a:gd name="T49" fmla="*/ 161925 h 104"/>
              <a:gd name="T50" fmla="*/ 15875 w 27"/>
              <a:gd name="T51" fmla="*/ 161925 h 104"/>
              <a:gd name="T52" fmla="*/ 17462 w 27"/>
              <a:gd name="T53" fmla="*/ 160338 h 104"/>
              <a:gd name="T54" fmla="*/ 20637 w 27"/>
              <a:gd name="T55" fmla="*/ 160338 h 104"/>
              <a:gd name="T56" fmla="*/ 25400 w 27"/>
              <a:gd name="T57" fmla="*/ 158750 h 104"/>
              <a:gd name="T58" fmla="*/ 28575 w 27"/>
              <a:gd name="T59" fmla="*/ 157163 h 104"/>
              <a:gd name="T60" fmla="*/ 31750 w 27"/>
              <a:gd name="T61" fmla="*/ 155575 h 104"/>
              <a:gd name="T62" fmla="*/ 36512 w 27"/>
              <a:gd name="T63" fmla="*/ 153988 h 104"/>
              <a:gd name="T64" fmla="*/ 39687 w 27"/>
              <a:gd name="T65" fmla="*/ 150813 h 104"/>
              <a:gd name="T66" fmla="*/ 42862 w 27"/>
              <a:gd name="T67" fmla="*/ 147638 h 104"/>
              <a:gd name="T68" fmla="*/ 42862 w 27"/>
              <a:gd name="T69" fmla="*/ 3175 h 10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7"/>
              <a:gd name="T106" fmla="*/ 0 h 104"/>
              <a:gd name="T107" fmla="*/ 27 w 27"/>
              <a:gd name="T108" fmla="*/ 104 h 10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7" h="104">
                <a:moveTo>
                  <a:pt x="27" y="2"/>
                </a:moveTo>
                <a:lnTo>
                  <a:pt x="27" y="2"/>
                </a:lnTo>
                <a:lnTo>
                  <a:pt x="26" y="2"/>
                </a:lnTo>
                <a:lnTo>
                  <a:pt x="25" y="1"/>
                </a:lnTo>
                <a:lnTo>
                  <a:pt x="24" y="1"/>
                </a:lnTo>
                <a:lnTo>
                  <a:pt x="23" y="0"/>
                </a:lnTo>
                <a:lnTo>
                  <a:pt x="20" y="0"/>
                </a:lnTo>
                <a:lnTo>
                  <a:pt x="19" y="0"/>
                </a:lnTo>
                <a:lnTo>
                  <a:pt x="17" y="0"/>
                </a:lnTo>
                <a:lnTo>
                  <a:pt x="14" y="0"/>
                </a:lnTo>
                <a:lnTo>
                  <a:pt x="12" y="0"/>
                </a:lnTo>
                <a:lnTo>
                  <a:pt x="10" y="0"/>
                </a:lnTo>
                <a:lnTo>
                  <a:pt x="9" y="1"/>
                </a:lnTo>
                <a:lnTo>
                  <a:pt x="5" y="2"/>
                </a:lnTo>
                <a:lnTo>
                  <a:pt x="3" y="3"/>
                </a:lnTo>
                <a:lnTo>
                  <a:pt x="0" y="4"/>
                </a:lnTo>
                <a:lnTo>
                  <a:pt x="0" y="104"/>
                </a:lnTo>
                <a:lnTo>
                  <a:pt x="2" y="104"/>
                </a:lnTo>
                <a:lnTo>
                  <a:pt x="3" y="104"/>
                </a:lnTo>
                <a:lnTo>
                  <a:pt x="4" y="104"/>
                </a:lnTo>
                <a:lnTo>
                  <a:pt x="6" y="104"/>
                </a:lnTo>
                <a:lnTo>
                  <a:pt x="7" y="102"/>
                </a:lnTo>
                <a:lnTo>
                  <a:pt x="10" y="102"/>
                </a:lnTo>
                <a:lnTo>
                  <a:pt x="11" y="101"/>
                </a:lnTo>
                <a:lnTo>
                  <a:pt x="13" y="101"/>
                </a:lnTo>
                <a:lnTo>
                  <a:pt x="16" y="100"/>
                </a:lnTo>
                <a:lnTo>
                  <a:pt x="18" y="99"/>
                </a:lnTo>
                <a:lnTo>
                  <a:pt x="20" y="98"/>
                </a:lnTo>
                <a:lnTo>
                  <a:pt x="23" y="97"/>
                </a:lnTo>
                <a:lnTo>
                  <a:pt x="25" y="95"/>
                </a:lnTo>
                <a:lnTo>
                  <a:pt x="27" y="93"/>
                </a:lnTo>
                <a:lnTo>
                  <a:pt x="27" y="2"/>
                </a:lnTo>
                <a:close/>
              </a:path>
            </a:pathLst>
          </a:custGeom>
          <a:solidFill>
            <a:srgbClr val="93CC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42" name="Freeform 130"/>
          <p:cNvSpPr>
            <a:spLocks/>
          </p:cNvSpPr>
          <p:nvPr/>
        </p:nvSpPr>
        <p:spPr bwMode="auto">
          <a:xfrm>
            <a:off x="1370013" y="2860694"/>
            <a:ext cx="34925" cy="133350"/>
          </a:xfrm>
          <a:custGeom>
            <a:avLst/>
            <a:gdLst>
              <a:gd name="T0" fmla="*/ 34925 w 22"/>
              <a:gd name="T1" fmla="*/ 3175 h 84"/>
              <a:gd name="T2" fmla="*/ 34925 w 22"/>
              <a:gd name="T3" fmla="*/ 3175 h 84"/>
              <a:gd name="T4" fmla="*/ 33338 w 22"/>
              <a:gd name="T5" fmla="*/ 1588 h 84"/>
              <a:gd name="T6" fmla="*/ 33338 w 22"/>
              <a:gd name="T7" fmla="*/ 1588 h 84"/>
              <a:gd name="T8" fmla="*/ 30163 w 22"/>
              <a:gd name="T9" fmla="*/ 1588 h 84"/>
              <a:gd name="T10" fmla="*/ 28575 w 22"/>
              <a:gd name="T11" fmla="*/ 1588 h 84"/>
              <a:gd name="T12" fmla="*/ 26988 w 22"/>
              <a:gd name="T13" fmla="*/ 0 h 84"/>
              <a:gd name="T14" fmla="*/ 25400 w 22"/>
              <a:gd name="T15" fmla="*/ 0 h 84"/>
              <a:gd name="T16" fmla="*/ 23812 w 22"/>
              <a:gd name="T17" fmla="*/ 0 h 84"/>
              <a:gd name="T18" fmla="*/ 22225 w 22"/>
              <a:gd name="T19" fmla="*/ 0 h 84"/>
              <a:gd name="T20" fmla="*/ 17463 w 22"/>
              <a:gd name="T21" fmla="*/ 0 h 84"/>
              <a:gd name="T22" fmla="*/ 14288 w 22"/>
              <a:gd name="T23" fmla="*/ 0 h 84"/>
              <a:gd name="T24" fmla="*/ 12700 w 22"/>
              <a:gd name="T25" fmla="*/ 0 h 84"/>
              <a:gd name="T26" fmla="*/ 7938 w 22"/>
              <a:gd name="T27" fmla="*/ 1588 h 84"/>
              <a:gd name="T28" fmla="*/ 4762 w 22"/>
              <a:gd name="T29" fmla="*/ 1588 h 84"/>
              <a:gd name="T30" fmla="*/ 3175 w 22"/>
              <a:gd name="T31" fmla="*/ 3175 h 84"/>
              <a:gd name="T32" fmla="*/ 0 w 22"/>
              <a:gd name="T33" fmla="*/ 4762 h 84"/>
              <a:gd name="T34" fmla="*/ 0 w 22"/>
              <a:gd name="T35" fmla="*/ 133350 h 84"/>
              <a:gd name="T36" fmla="*/ 0 w 22"/>
              <a:gd name="T37" fmla="*/ 133350 h 84"/>
              <a:gd name="T38" fmla="*/ 0 w 22"/>
              <a:gd name="T39" fmla="*/ 133350 h 84"/>
              <a:gd name="T40" fmla="*/ 1588 w 22"/>
              <a:gd name="T41" fmla="*/ 133350 h 84"/>
              <a:gd name="T42" fmla="*/ 3175 w 22"/>
              <a:gd name="T43" fmla="*/ 133350 h 84"/>
              <a:gd name="T44" fmla="*/ 4762 w 22"/>
              <a:gd name="T45" fmla="*/ 133350 h 84"/>
              <a:gd name="T46" fmla="*/ 6350 w 22"/>
              <a:gd name="T47" fmla="*/ 133350 h 84"/>
              <a:gd name="T48" fmla="*/ 7938 w 22"/>
              <a:gd name="T49" fmla="*/ 133350 h 84"/>
              <a:gd name="T50" fmla="*/ 11112 w 22"/>
              <a:gd name="T51" fmla="*/ 131763 h 84"/>
              <a:gd name="T52" fmla="*/ 14288 w 22"/>
              <a:gd name="T53" fmla="*/ 131763 h 84"/>
              <a:gd name="T54" fmla="*/ 15875 w 22"/>
              <a:gd name="T55" fmla="*/ 130175 h 84"/>
              <a:gd name="T56" fmla="*/ 19050 w 22"/>
              <a:gd name="T57" fmla="*/ 130175 h 84"/>
              <a:gd name="T58" fmla="*/ 22225 w 22"/>
              <a:gd name="T59" fmla="*/ 127000 h 84"/>
              <a:gd name="T60" fmla="*/ 25400 w 22"/>
              <a:gd name="T61" fmla="*/ 125413 h 84"/>
              <a:gd name="T62" fmla="*/ 28575 w 22"/>
              <a:gd name="T63" fmla="*/ 123825 h 84"/>
              <a:gd name="T64" fmla="*/ 30163 w 22"/>
              <a:gd name="T65" fmla="*/ 122238 h 84"/>
              <a:gd name="T66" fmla="*/ 34925 w 22"/>
              <a:gd name="T67" fmla="*/ 120650 h 84"/>
              <a:gd name="T68" fmla="*/ 34925 w 22"/>
              <a:gd name="T69" fmla="*/ 3175 h 8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2"/>
              <a:gd name="T106" fmla="*/ 0 h 84"/>
              <a:gd name="T107" fmla="*/ 22 w 22"/>
              <a:gd name="T108" fmla="*/ 84 h 8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2" h="84">
                <a:moveTo>
                  <a:pt x="22" y="2"/>
                </a:moveTo>
                <a:lnTo>
                  <a:pt x="22" y="2"/>
                </a:lnTo>
                <a:lnTo>
                  <a:pt x="21" y="1"/>
                </a:lnTo>
                <a:lnTo>
                  <a:pt x="19" y="1"/>
                </a:lnTo>
                <a:lnTo>
                  <a:pt x="18" y="1"/>
                </a:lnTo>
                <a:lnTo>
                  <a:pt x="17" y="0"/>
                </a:lnTo>
                <a:lnTo>
                  <a:pt x="16" y="0"/>
                </a:lnTo>
                <a:lnTo>
                  <a:pt x="15" y="0"/>
                </a:lnTo>
                <a:lnTo>
                  <a:pt x="14" y="0"/>
                </a:lnTo>
                <a:lnTo>
                  <a:pt x="11" y="0"/>
                </a:lnTo>
                <a:lnTo>
                  <a:pt x="9" y="0"/>
                </a:lnTo>
                <a:lnTo>
                  <a:pt x="8" y="0"/>
                </a:lnTo>
                <a:lnTo>
                  <a:pt x="5" y="1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84"/>
                </a:lnTo>
                <a:lnTo>
                  <a:pt x="1" y="84"/>
                </a:lnTo>
                <a:lnTo>
                  <a:pt x="2" y="84"/>
                </a:lnTo>
                <a:lnTo>
                  <a:pt x="3" y="84"/>
                </a:lnTo>
                <a:lnTo>
                  <a:pt x="4" y="84"/>
                </a:lnTo>
                <a:lnTo>
                  <a:pt x="5" y="84"/>
                </a:lnTo>
                <a:lnTo>
                  <a:pt x="7" y="83"/>
                </a:lnTo>
                <a:lnTo>
                  <a:pt x="9" y="83"/>
                </a:lnTo>
                <a:lnTo>
                  <a:pt x="10" y="82"/>
                </a:lnTo>
                <a:lnTo>
                  <a:pt x="12" y="82"/>
                </a:lnTo>
                <a:lnTo>
                  <a:pt x="14" y="80"/>
                </a:lnTo>
                <a:lnTo>
                  <a:pt x="16" y="79"/>
                </a:lnTo>
                <a:lnTo>
                  <a:pt x="18" y="78"/>
                </a:lnTo>
                <a:lnTo>
                  <a:pt x="19" y="77"/>
                </a:lnTo>
                <a:lnTo>
                  <a:pt x="22" y="76"/>
                </a:lnTo>
                <a:lnTo>
                  <a:pt x="22" y="2"/>
                </a:lnTo>
                <a:close/>
              </a:path>
            </a:pathLst>
          </a:custGeom>
          <a:solidFill>
            <a:srgbClr val="A8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43" name="Freeform 131"/>
          <p:cNvSpPr>
            <a:spLocks/>
          </p:cNvSpPr>
          <p:nvPr/>
        </p:nvSpPr>
        <p:spPr bwMode="auto">
          <a:xfrm>
            <a:off x="1371600" y="2862281"/>
            <a:ext cx="26988" cy="103188"/>
          </a:xfrm>
          <a:custGeom>
            <a:avLst/>
            <a:gdLst>
              <a:gd name="T0" fmla="*/ 26988 w 17"/>
              <a:gd name="T1" fmla="*/ 1588 h 65"/>
              <a:gd name="T2" fmla="*/ 26988 w 17"/>
              <a:gd name="T3" fmla="*/ 1588 h 65"/>
              <a:gd name="T4" fmla="*/ 25400 w 17"/>
              <a:gd name="T5" fmla="*/ 1588 h 65"/>
              <a:gd name="T6" fmla="*/ 22225 w 17"/>
              <a:gd name="T7" fmla="*/ 0 h 65"/>
              <a:gd name="T8" fmla="*/ 17463 w 17"/>
              <a:gd name="T9" fmla="*/ 0 h 65"/>
              <a:gd name="T10" fmla="*/ 14288 w 17"/>
              <a:gd name="T11" fmla="*/ 0 h 65"/>
              <a:gd name="T12" fmla="*/ 9525 w 17"/>
              <a:gd name="T13" fmla="*/ 0 h 65"/>
              <a:gd name="T14" fmla="*/ 3175 w 17"/>
              <a:gd name="T15" fmla="*/ 1588 h 65"/>
              <a:gd name="T16" fmla="*/ 0 w 17"/>
              <a:gd name="T17" fmla="*/ 3175 h 65"/>
              <a:gd name="T18" fmla="*/ 0 w 17"/>
              <a:gd name="T19" fmla="*/ 103188 h 65"/>
              <a:gd name="T20" fmla="*/ 0 w 17"/>
              <a:gd name="T21" fmla="*/ 103188 h 65"/>
              <a:gd name="T22" fmla="*/ 1588 w 17"/>
              <a:gd name="T23" fmla="*/ 103188 h 65"/>
              <a:gd name="T24" fmla="*/ 4763 w 17"/>
              <a:gd name="T25" fmla="*/ 101600 h 65"/>
              <a:gd name="T26" fmla="*/ 9525 w 17"/>
              <a:gd name="T27" fmla="*/ 101600 h 65"/>
              <a:gd name="T28" fmla="*/ 12700 w 17"/>
              <a:gd name="T29" fmla="*/ 100013 h 65"/>
              <a:gd name="T30" fmla="*/ 17463 w 17"/>
              <a:gd name="T31" fmla="*/ 98425 h 65"/>
              <a:gd name="T32" fmla="*/ 22225 w 17"/>
              <a:gd name="T33" fmla="*/ 96838 h 65"/>
              <a:gd name="T34" fmla="*/ 26988 w 17"/>
              <a:gd name="T35" fmla="*/ 92075 h 65"/>
              <a:gd name="T36" fmla="*/ 26988 w 17"/>
              <a:gd name="T37" fmla="*/ 1588 h 6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7"/>
              <a:gd name="T58" fmla="*/ 0 h 65"/>
              <a:gd name="T59" fmla="*/ 17 w 17"/>
              <a:gd name="T60" fmla="*/ 65 h 65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7" h="65">
                <a:moveTo>
                  <a:pt x="17" y="1"/>
                </a:moveTo>
                <a:lnTo>
                  <a:pt x="17" y="1"/>
                </a:lnTo>
                <a:lnTo>
                  <a:pt x="16" y="1"/>
                </a:lnTo>
                <a:lnTo>
                  <a:pt x="14" y="0"/>
                </a:lnTo>
                <a:lnTo>
                  <a:pt x="11" y="0"/>
                </a:lnTo>
                <a:lnTo>
                  <a:pt x="9" y="0"/>
                </a:lnTo>
                <a:lnTo>
                  <a:pt x="6" y="0"/>
                </a:lnTo>
                <a:lnTo>
                  <a:pt x="2" y="1"/>
                </a:lnTo>
                <a:lnTo>
                  <a:pt x="0" y="2"/>
                </a:lnTo>
                <a:lnTo>
                  <a:pt x="0" y="65"/>
                </a:lnTo>
                <a:lnTo>
                  <a:pt x="1" y="65"/>
                </a:lnTo>
                <a:lnTo>
                  <a:pt x="3" y="64"/>
                </a:lnTo>
                <a:lnTo>
                  <a:pt x="6" y="64"/>
                </a:lnTo>
                <a:lnTo>
                  <a:pt x="8" y="63"/>
                </a:lnTo>
                <a:lnTo>
                  <a:pt x="11" y="62"/>
                </a:lnTo>
                <a:lnTo>
                  <a:pt x="14" y="61"/>
                </a:lnTo>
                <a:lnTo>
                  <a:pt x="17" y="58"/>
                </a:lnTo>
                <a:lnTo>
                  <a:pt x="17" y="1"/>
                </a:lnTo>
                <a:close/>
              </a:path>
            </a:pathLst>
          </a:custGeom>
          <a:solidFill>
            <a:srgbClr val="BCE5E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44" name="Freeform 132"/>
          <p:cNvSpPr>
            <a:spLocks/>
          </p:cNvSpPr>
          <p:nvPr/>
        </p:nvSpPr>
        <p:spPr bwMode="auto">
          <a:xfrm>
            <a:off x="1371600" y="2863869"/>
            <a:ext cx="22225" cy="73025"/>
          </a:xfrm>
          <a:custGeom>
            <a:avLst/>
            <a:gdLst>
              <a:gd name="T0" fmla="*/ 22225 w 14"/>
              <a:gd name="T1" fmla="*/ 1588 h 46"/>
              <a:gd name="T2" fmla="*/ 22225 w 14"/>
              <a:gd name="T3" fmla="*/ 0 h 46"/>
              <a:gd name="T4" fmla="*/ 20638 w 14"/>
              <a:gd name="T5" fmla="*/ 0 h 46"/>
              <a:gd name="T6" fmla="*/ 17463 w 14"/>
              <a:gd name="T7" fmla="*/ 0 h 46"/>
              <a:gd name="T8" fmla="*/ 14288 w 14"/>
              <a:gd name="T9" fmla="*/ 0 h 46"/>
              <a:gd name="T10" fmla="*/ 12700 w 14"/>
              <a:gd name="T11" fmla="*/ 0 h 46"/>
              <a:gd name="T12" fmla="*/ 9525 w 14"/>
              <a:gd name="T13" fmla="*/ 0 h 46"/>
              <a:gd name="T14" fmla="*/ 3175 w 14"/>
              <a:gd name="T15" fmla="*/ 0 h 46"/>
              <a:gd name="T16" fmla="*/ 0 w 14"/>
              <a:gd name="T17" fmla="*/ 3175 h 46"/>
              <a:gd name="T18" fmla="*/ 0 w 14"/>
              <a:gd name="T19" fmla="*/ 73025 h 46"/>
              <a:gd name="T20" fmla="*/ 1588 w 14"/>
              <a:gd name="T21" fmla="*/ 73025 h 46"/>
              <a:gd name="T22" fmla="*/ 1588 w 14"/>
              <a:gd name="T23" fmla="*/ 73025 h 46"/>
              <a:gd name="T24" fmla="*/ 4763 w 14"/>
              <a:gd name="T25" fmla="*/ 73025 h 46"/>
              <a:gd name="T26" fmla="*/ 6350 w 14"/>
              <a:gd name="T27" fmla="*/ 69850 h 46"/>
              <a:gd name="T28" fmla="*/ 11113 w 14"/>
              <a:gd name="T29" fmla="*/ 69850 h 46"/>
              <a:gd name="T30" fmla="*/ 14288 w 14"/>
              <a:gd name="T31" fmla="*/ 68263 h 46"/>
              <a:gd name="T32" fmla="*/ 17463 w 14"/>
              <a:gd name="T33" fmla="*/ 66675 h 46"/>
              <a:gd name="T34" fmla="*/ 22225 w 14"/>
              <a:gd name="T35" fmla="*/ 65088 h 46"/>
              <a:gd name="T36" fmla="*/ 22225 w 14"/>
              <a:gd name="T37" fmla="*/ 1588 h 4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4"/>
              <a:gd name="T58" fmla="*/ 0 h 46"/>
              <a:gd name="T59" fmla="*/ 14 w 14"/>
              <a:gd name="T60" fmla="*/ 46 h 4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4" h="46">
                <a:moveTo>
                  <a:pt x="14" y="1"/>
                </a:moveTo>
                <a:lnTo>
                  <a:pt x="14" y="0"/>
                </a:lnTo>
                <a:lnTo>
                  <a:pt x="13" y="0"/>
                </a:lnTo>
                <a:lnTo>
                  <a:pt x="11" y="0"/>
                </a:lnTo>
                <a:lnTo>
                  <a:pt x="9" y="0"/>
                </a:lnTo>
                <a:lnTo>
                  <a:pt x="8" y="0"/>
                </a:lnTo>
                <a:lnTo>
                  <a:pt x="6" y="0"/>
                </a:lnTo>
                <a:lnTo>
                  <a:pt x="2" y="0"/>
                </a:lnTo>
                <a:lnTo>
                  <a:pt x="0" y="2"/>
                </a:lnTo>
                <a:lnTo>
                  <a:pt x="0" y="46"/>
                </a:lnTo>
                <a:lnTo>
                  <a:pt x="1" y="46"/>
                </a:lnTo>
                <a:lnTo>
                  <a:pt x="3" y="46"/>
                </a:lnTo>
                <a:lnTo>
                  <a:pt x="4" y="44"/>
                </a:lnTo>
                <a:lnTo>
                  <a:pt x="7" y="44"/>
                </a:lnTo>
                <a:lnTo>
                  <a:pt x="9" y="43"/>
                </a:lnTo>
                <a:lnTo>
                  <a:pt x="11" y="42"/>
                </a:lnTo>
                <a:lnTo>
                  <a:pt x="14" y="41"/>
                </a:lnTo>
                <a:lnTo>
                  <a:pt x="14" y="1"/>
                </a:lnTo>
                <a:close/>
              </a:path>
            </a:pathLst>
          </a:custGeom>
          <a:solidFill>
            <a:srgbClr val="D1F2F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45" name="Freeform 133"/>
          <p:cNvSpPr>
            <a:spLocks/>
          </p:cNvSpPr>
          <p:nvPr/>
        </p:nvSpPr>
        <p:spPr bwMode="auto">
          <a:xfrm>
            <a:off x="1373188" y="2863869"/>
            <a:ext cx="14287" cy="42862"/>
          </a:xfrm>
          <a:custGeom>
            <a:avLst/>
            <a:gdLst>
              <a:gd name="T0" fmla="*/ 14287 w 9"/>
              <a:gd name="T1" fmla="*/ 1587 h 27"/>
              <a:gd name="T2" fmla="*/ 14287 w 9"/>
              <a:gd name="T3" fmla="*/ 1587 h 27"/>
              <a:gd name="T4" fmla="*/ 12700 w 9"/>
              <a:gd name="T5" fmla="*/ 1587 h 27"/>
              <a:gd name="T6" fmla="*/ 11112 w 9"/>
              <a:gd name="T7" fmla="*/ 1587 h 27"/>
              <a:gd name="T8" fmla="*/ 9525 w 9"/>
              <a:gd name="T9" fmla="*/ 0 h 27"/>
              <a:gd name="T10" fmla="*/ 7937 w 9"/>
              <a:gd name="T11" fmla="*/ 0 h 27"/>
              <a:gd name="T12" fmla="*/ 4762 w 9"/>
              <a:gd name="T13" fmla="*/ 1587 h 27"/>
              <a:gd name="T14" fmla="*/ 1587 w 9"/>
              <a:gd name="T15" fmla="*/ 1587 h 27"/>
              <a:gd name="T16" fmla="*/ 0 w 9"/>
              <a:gd name="T17" fmla="*/ 3175 h 27"/>
              <a:gd name="T18" fmla="*/ 0 w 9"/>
              <a:gd name="T19" fmla="*/ 42862 h 27"/>
              <a:gd name="T20" fmla="*/ 0 w 9"/>
              <a:gd name="T21" fmla="*/ 42862 h 27"/>
              <a:gd name="T22" fmla="*/ 1587 w 9"/>
              <a:gd name="T23" fmla="*/ 42862 h 27"/>
              <a:gd name="T24" fmla="*/ 3175 w 9"/>
              <a:gd name="T25" fmla="*/ 42862 h 27"/>
              <a:gd name="T26" fmla="*/ 4762 w 9"/>
              <a:gd name="T27" fmla="*/ 42862 h 27"/>
              <a:gd name="T28" fmla="*/ 7937 w 9"/>
              <a:gd name="T29" fmla="*/ 42862 h 27"/>
              <a:gd name="T30" fmla="*/ 9525 w 9"/>
              <a:gd name="T31" fmla="*/ 41275 h 27"/>
              <a:gd name="T32" fmla="*/ 12700 w 9"/>
              <a:gd name="T33" fmla="*/ 39687 h 27"/>
              <a:gd name="T34" fmla="*/ 14287 w 9"/>
              <a:gd name="T35" fmla="*/ 36512 h 27"/>
              <a:gd name="T36" fmla="*/ 14287 w 9"/>
              <a:gd name="T37" fmla="*/ 1587 h 2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9"/>
              <a:gd name="T58" fmla="*/ 0 h 27"/>
              <a:gd name="T59" fmla="*/ 9 w 9"/>
              <a:gd name="T60" fmla="*/ 27 h 2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9" h="27">
                <a:moveTo>
                  <a:pt x="9" y="1"/>
                </a:moveTo>
                <a:lnTo>
                  <a:pt x="9" y="1"/>
                </a:lnTo>
                <a:lnTo>
                  <a:pt x="8" y="1"/>
                </a:lnTo>
                <a:lnTo>
                  <a:pt x="7" y="1"/>
                </a:lnTo>
                <a:lnTo>
                  <a:pt x="6" y="0"/>
                </a:lnTo>
                <a:lnTo>
                  <a:pt x="5" y="0"/>
                </a:lnTo>
                <a:lnTo>
                  <a:pt x="3" y="1"/>
                </a:lnTo>
                <a:lnTo>
                  <a:pt x="1" y="1"/>
                </a:lnTo>
                <a:lnTo>
                  <a:pt x="0" y="2"/>
                </a:lnTo>
                <a:lnTo>
                  <a:pt x="0" y="27"/>
                </a:lnTo>
                <a:lnTo>
                  <a:pt x="1" y="27"/>
                </a:lnTo>
                <a:lnTo>
                  <a:pt x="2" y="27"/>
                </a:lnTo>
                <a:lnTo>
                  <a:pt x="3" y="27"/>
                </a:lnTo>
                <a:lnTo>
                  <a:pt x="5" y="27"/>
                </a:lnTo>
                <a:lnTo>
                  <a:pt x="6" y="26"/>
                </a:lnTo>
                <a:lnTo>
                  <a:pt x="8" y="25"/>
                </a:lnTo>
                <a:lnTo>
                  <a:pt x="9" y="23"/>
                </a:lnTo>
                <a:lnTo>
                  <a:pt x="9" y="1"/>
                </a:lnTo>
                <a:close/>
              </a:path>
            </a:pathLst>
          </a:custGeom>
          <a:solidFill>
            <a:srgbClr val="E5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46" name="Freeform 134"/>
          <p:cNvSpPr>
            <a:spLocks/>
          </p:cNvSpPr>
          <p:nvPr/>
        </p:nvSpPr>
        <p:spPr bwMode="auto">
          <a:xfrm>
            <a:off x="1549400" y="2986106"/>
            <a:ext cx="22225" cy="22225"/>
          </a:xfrm>
          <a:custGeom>
            <a:avLst/>
            <a:gdLst>
              <a:gd name="T0" fmla="*/ 11113 w 14"/>
              <a:gd name="T1" fmla="*/ 22225 h 14"/>
              <a:gd name="T2" fmla="*/ 12700 w 14"/>
              <a:gd name="T3" fmla="*/ 22225 h 14"/>
              <a:gd name="T4" fmla="*/ 14288 w 14"/>
              <a:gd name="T5" fmla="*/ 20638 h 14"/>
              <a:gd name="T6" fmla="*/ 15875 w 14"/>
              <a:gd name="T7" fmla="*/ 20638 h 14"/>
              <a:gd name="T8" fmla="*/ 17463 w 14"/>
              <a:gd name="T9" fmla="*/ 19050 h 14"/>
              <a:gd name="T10" fmla="*/ 20638 w 14"/>
              <a:gd name="T11" fmla="*/ 17463 h 14"/>
              <a:gd name="T12" fmla="*/ 20638 w 14"/>
              <a:gd name="T13" fmla="*/ 15875 h 14"/>
              <a:gd name="T14" fmla="*/ 22225 w 14"/>
              <a:gd name="T15" fmla="*/ 12700 h 14"/>
              <a:gd name="T16" fmla="*/ 22225 w 14"/>
              <a:gd name="T17" fmla="*/ 11113 h 14"/>
              <a:gd name="T18" fmla="*/ 22225 w 14"/>
              <a:gd name="T19" fmla="*/ 9525 h 14"/>
              <a:gd name="T20" fmla="*/ 20638 w 14"/>
              <a:gd name="T21" fmla="*/ 7938 h 14"/>
              <a:gd name="T22" fmla="*/ 20638 w 14"/>
              <a:gd name="T23" fmla="*/ 6350 h 14"/>
              <a:gd name="T24" fmla="*/ 17463 w 14"/>
              <a:gd name="T25" fmla="*/ 4763 h 14"/>
              <a:gd name="T26" fmla="*/ 15875 w 14"/>
              <a:gd name="T27" fmla="*/ 1588 h 14"/>
              <a:gd name="T28" fmla="*/ 14288 w 14"/>
              <a:gd name="T29" fmla="*/ 0 h 14"/>
              <a:gd name="T30" fmla="*/ 12700 w 14"/>
              <a:gd name="T31" fmla="*/ 0 h 14"/>
              <a:gd name="T32" fmla="*/ 11113 w 14"/>
              <a:gd name="T33" fmla="*/ 0 h 14"/>
              <a:gd name="T34" fmla="*/ 9525 w 14"/>
              <a:gd name="T35" fmla="*/ 0 h 14"/>
              <a:gd name="T36" fmla="*/ 6350 w 14"/>
              <a:gd name="T37" fmla="*/ 0 h 14"/>
              <a:gd name="T38" fmla="*/ 4763 w 14"/>
              <a:gd name="T39" fmla="*/ 1588 h 14"/>
              <a:gd name="T40" fmla="*/ 3175 w 14"/>
              <a:gd name="T41" fmla="*/ 4763 h 14"/>
              <a:gd name="T42" fmla="*/ 1588 w 14"/>
              <a:gd name="T43" fmla="*/ 6350 h 14"/>
              <a:gd name="T44" fmla="*/ 1588 w 14"/>
              <a:gd name="T45" fmla="*/ 7938 h 14"/>
              <a:gd name="T46" fmla="*/ 0 w 14"/>
              <a:gd name="T47" fmla="*/ 9525 h 14"/>
              <a:gd name="T48" fmla="*/ 0 w 14"/>
              <a:gd name="T49" fmla="*/ 11113 h 14"/>
              <a:gd name="T50" fmla="*/ 0 w 14"/>
              <a:gd name="T51" fmla="*/ 12700 h 14"/>
              <a:gd name="T52" fmla="*/ 1588 w 14"/>
              <a:gd name="T53" fmla="*/ 15875 h 14"/>
              <a:gd name="T54" fmla="*/ 1588 w 14"/>
              <a:gd name="T55" fmla="*/ 17463 h 14"/>
              <a:gd name="T56" fmla="*/ 3175 w 14"/>
              <a:gd name="T57" fmla="*/ 19050 h 14"/>
              <a:gd name="T58" fmla="*/ 4763 w 14"/>
              <a:gd name="T59" fmla="*/ 20638 h 14"/>
              <a:gd name="T60" fmla="*/ 6350 w 14"/>
              <a:gd name="T61" fmla="*/ 20638 h 14"/>
              <a:gd name="T62" fmla="*/ 9525 w 14"/>
              <a:gd name="T63" fmla="*/ 22225 h 14"/>
              <a:gd name="T64" fmla="*/ 11113 w 14"/>
              <a:gd name="T65" fmla="*/ 22225 h 14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4"/>
              <a:gd name="T100" fmla="*/ 0 h 14"/>
              <a:gd name="T101" fmla="*/ 14 w 14"/>
              <a:gd name="T102" fmla="*/ 14 h 14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4" h="14">
                <a:moveTo>
                  <a:pt x="7" y="14"/>
                </a:moveTo>
                <a:lnTo>
                  <a:pt x="8" y="14"/>
                </a:lnTo>
                <a:lnTo>
                  <a:pt x="9" y="13"/>
                </a:lnTo>
                <a:lnTo>
                  <a:pt x="10" y="13"/>
                </a:lnTo>
                <a:lnTo>
                  <a:pt x="11" y="12"/>
                </a:lnTo>
                <a:lnTo>
                  <a:pt x="13" y="11"/>
                </a:lnTo>
                <a:lnTo>
                  <a:pt x="13" y="10"/>
                </a:lnTo>
                <a:lnTo>
                  <a:pt x="14" y="8"/>
                </a:lnTo>
                <a:lnTo>
                  <a:pt x="14" y="7"/>
                </a:lnTo>
                <a:lnTo>
                  <a:pt x="14" y="6"/>
                </a:lnTo>
                <a:lnTo>
                  <a:pt x="13" y="5"/>
                </a:lnTo>
                <a:lnTo>
                  <a:pt x="13" y="4"/>
                </a:lnTo>
                <a:lnTo>
                  <a:pt x="11" y="3"/>
                </a:lnTo>
                <a:lnTo>
                  <a:pt x="10" y="1"/>
                </a:lnTo>
                <a:lnTo>
                  <a:pt x="9" y="0"/>
                </a:lnTo>
                <a:lnTo>
                  <a:pt x="8" y="0"/>
                </a:lnTo>
                <a:lnTo>
                  <a:pt x="7" y="0"/>
                </a:lnTo>
                <a:lnTo>
                  <a:pt x="6" y="0"/>
                </a:lnTo>
                <a:lnTo>
                  <a:pt x="4" y="0"/>
                </a:lnTo>
                <a:lnTo>
                  <a:pt x="3" y="1"/>
                </a:lnTo>
                <a:lnTo>
                  <a:pt x="2" y="3"/>
                </a:lnTo>
                <a:lnTo>
                  <a:pt x="1" y="4"/>
                </a:lnTo>
                <a:lnTo>
                  <a:pt x="1" y="5"/>
                </a:lnTo>
                <a:lnTo>
                  <a:pt x="0" y="6"/>
                </a:lnTo>
                <a:lnTo>
                  <a:pt x="0" y="7"/>
                </a:lnTo>
                <a:lnTo>
                  <a:pt x="0" y="8"/>
                </a:lnTo>
                <a:lnTo>
                  <a:pt x="1" y="10"/>
                </a:lnTo>
                <a:lnTo>
                  <a:pt x="1" y="11"/>
                </a:lnTo>
                <a:lnTo>
                  <a:pt x="2" y="12"/>
                </a:lnTo>
                <a:lnTo>
                  <a:pt x="3" y="13"/>
                </a:lnTo>
                <a:lnTo>
                  <a:pt x="4" y="13"/>
                </a:lnTo>
                <a:lnTo>
                  <a:pt x="6" y="14"/>
                </a:lnTo>
                <a:lnTo>
                  <a:pt x="7" y="14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47" name="Freeform 135"/>
          <p:cNvSpPr>
            <a:spLocks/>
          </p:cNvSpPr>
          <p:nvPr/>
        </p:nvSpPr>
        <p:spPr bwMode="auto">
          <a:xfrm>
            <a:off x="1484313" y="2986106"/>
            <a:ext cx="11112" cy="11113"/>
          </a:xfrm>
          <a:custGeom>
            <a:avLst/>
            <a:gdLst>
              <a:gd name="T0" fmla="*/ 4762 w 7"/>
              <a:gd name="T1" fmla="*/ 11113 h 7"/>
              <a:gd name="T2" fmla="*/ 7937 w 7"/>
              <a:gd name="T3" fmla="*/ 11113 h 7"/>
              <a:gd name="T4" fmla="*/ 9525 w 7"/>
              <a:gd name="T5" fmla="*/ 9525 h 7"/>
              <a:gd name="T6" fmla="*/ 9525 w 7"/>
              <a:gd name="T7" fmla="*/ 7938 h 7"/>
              <a:gd name="T8" fmla="*/ 11112 w 7"/>
              <a:gd name="T9" fmla="*/ 6350 h 7"/>
              <a:gd name="T10" fmla="*/ 9525 w 7"/>
              <a:gd name="T11" fmla="*/ 4763 h 7"/>
              <a:gd name="T12" fmla="*/ 9525 w 7"/>
              <a:gd name="T13" fmla="*/ 1588 h 7"/>
              <a:gd name="T14" fmla="*/ 7937 w 7"/>
              <a:gd name="T15" fmla="*/ 0 h 7"/>
              <a:gd name="T16" fmla="*/ 4762 w 7"/>
              <a:gd name="T17" fmla="*/ 0 h 7"/>
              <a:gd name="T18" fmla="*/ 3175 w 7"/>
              <a:gd name="T19" fmla="*/ 0 h 7"/>
              <a:gd name="T20" fmla="*/ 1587 w 7"/>
              <a:gd name="T21" fmla="*/ 1588 h 7"/>
              <a:gd name="T22" fmla="*/ 0 w 7"/>
              <a:gd name="T23" fmla="*/ 4763 h 7"/>
              <a:gd name="T24" fmla="*/ 0 w 7"/>
              <a:gd name="T25" fmla="*/ 6350 h 7"/>
              <a:gd name="T26" fmla="*/ 0 w 7"/>
              <a:gd name="T27" fmla="*/ 7938 h 7"/>
              <a:gd name="T28" fmla="*/ 1587 w 7"/>
              <a:gd name="T29" fmla="*/ 9525 h 7"/>
              <a:gd name="T30" fmla="*/ 3175 w 7"/>
              <a:gd name="T31" fmla="*/ 11113 h 7"/>
              <a:gd name="T32" fmla="*/ 4762 w 7"/>
              <a:gd name="T33" fmla="*/ 11113 h 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7"/>
              <a:gd name="T52" fmla="*/ 0 h 7"/>
              <a:gd name="T53" fmla="*/ 7 w 7"/>
              <a:gd name="T54" fmla="*/ 7 h 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7" h="7">
                <a:moveTo>
                  <a:pt x="3" y="7"/>
                </a:moveTo>
                <a:lnTo>
                  <a:pt x="5" y="7"/>
                </a:lnTo>
                <a:lnTo>
                  <a:pt x="6" y="6"/>
                </a:lnTo>
                <a:lnTo>
                  <a:pt x="6" y="5"/>
                </a:lnTo>
                <a:lnTo>
                  <a:pt x="7" y="4"/>
                </a:lnTo>
                <a:lnTo>
                  <a:pt x="6" y="3"/>
                </a:lnTo>
                <a:lnTo>
                  <a:pt x="6" y="1"/>
                </a:lnTo>
                <a:lnTo>
                  <a:pt x="5" y="0"/>
                </a:lnTo>
                <a:lnTo>
                  <a:pt x="3" y="0"/>
                </a:lnTo>
                <a:lnTo>
                  <a:pt x="2" y="0"/>
                </a:lnTo>
                <a:lnTo>
                  <a:pt x="1" y="1"/>
                </a:lnTo>
                <a:lnTo>
                  <a:pt x="0" y="3"/>
                </a:lnTo>
                <a:lnTo>
                  <a:pt x="0" y="4"/>
                </a:lnTo>
                <a:lnTo>
                  <a:pt x="0" y="5"/>
                </a:lnTo>
                <a:lnTo>
                  <a:pt x="1" y="6"/>
                </a:lnTo>
                <a:lnTo>
                  <a:pt x="2" y="7"/>
                </a:lnTo>
                <a:lnTo>
                  <a:pt x="3" y="7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48" name="Freeform 136"/>
          <p:cNvSpPr>
            <a:spLocks/>
          </p:cNvSpPr>
          <p:nvPr/>
        </p:nvSpPr>
        <p:spPr bwMode="auto">
          <a:xfrm>
            <a:off x="1503363" y="2986106"/>
            <a:ext cx="7937" cy="11113"/>
          </a:xfrm>
          <a:custGeom>
            <a:avLst/>
            <a:gdLst>
              <a:gd name="T0" fmla="*/ 4762 w 5"/>
              <a:gd name="T1" fmla="*/ 11113 h 7"/>
              <a:gd name="T2" fmla="*/ 6350 w 5"/>
              <a:gd name="T3" fmla="*/ 11113 h 7"/>
              <a:gd name="T4" fmla="*/ 7937 w 5"/>
              <a:gd name="T5" fmla="*/ 11113 h 7"/>
              <a:gd name="T6" fmla="*/ 7937 w 5"/>
              <a:gd name="T7" fmla="*/ 9525 h 7"/>
              <a:gd name="T8" fmla="*/ 7937 w 5"/>
              <a:gd name="T9" fmla="*/ 6350 h 7"/>
              <a:gd name="T10" fmla="*/ 7937 w 5"/>
              <a:gd name="T11" fmla="*/ 4763 h 7"/>
              <a:gd name="T12" fmla="*/ 7937 w 5"/>
              <a:gd name="T13" fmla="*/ 1588 h 7"/>
              <a:gd name="T14" fmla="*/ 6350 w 5"/>
              <a:gd name="T15" fmla="*/ 1588 h 7"/>
              <a:gd name="T16" fmla="*/ 4762 w 5"/>
              <a:gd name="T17" fmla="*/ 0 h 7"/>
              <a:gd name="T18" fmla="*/ 3175 w 5"/>
              <a:gd name="T19" fmla="*/ 1588 h 7"/>
              <a:gd name="T20" fmla="*/ 1587 w 5"/>
              <a:gd name="T21" fmla="*/ 1588 h 7"/>
              <a:gd name="T22" fmla="*/ 0 w 5"/>
              <a:gd name="T23" fmla="*/ 4763 h 7"/>
              <a:gd name="T24" fmla="*/ 0 w 5"/>
              <a:gd name="T25" fmla="*/ 6350 h 7"/>
              <a:gd name="T26" fmla="*/ 0 w 5"/>
              <a:gd name="T27" fmla="*/ 9525 h 7"/>
              <a:gd name="T28" fmla="*/ 1587 w 5"/>
              <a:gd name="T29" fmla="*/ 11113 h 7"/>
              <a:gd name="T30" fmla="*/ 3175 w 5"/>
              <a:gd name="T31" fmla="*/ 11113 h 7"/>
              <a:gd name="T32" fmla="*/ 4762 w 5"/>
              <a:gd name="T33" fmla="*/ 11113 h 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5"/>
              <a:gd name="T52" fmla="*/ 0 h 7"/>
              <a:gd name="T53" fmla="*/ 5 w 5"/>
              <a:gd name="T54" fmla="*/ 7 h 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5" h="7">
                <a:moveTo>
                  <a:pt x="3" y="7"/>
                </a:moveTo>
                <a:lnTo>
                  <a:pt x="4" y="7"/>
                </a:lnTo>
                <a:lnTo>
                  <a:pt x="5" y="7"/>
                </a:lnTo>
                <a:lnTo>
                  <a:pt x="5" y="6"/>
                </a:lnTo>
                <a:lnTo>
                  <a:pt x="5" y="4"/>
                </a:lnTo>
                <a:lnTo>
                  <a:pt x="5" y="3"/>
                </a:lnTo>
                <a:lnTo>
                  <a:pt x="5" y="1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1"/>
                </a:lnTo>
                <a:lnTo>
                  <a:pt x="0" y="3"/>
                </a:lnTo>
                <a:lnTo>
                  <a:pt x="0" y="4"/>
                </a:lnTo>
                <a:lnTo>
                  <a:pt x="0" y="6"/>
                </a:lnTo>
                <a:lnTo>
                  <a:pt x="1" y="7"/>
                </a:lnTo>
                <a:lnTo>
                  <a:pt x="2" y="7"/>
                </a:lnTo>
                <a:lnTo>
                  <a:pt x="3" y="7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49" name="Freeform 137"/>
          <p:cNvSpPr>
            <a:spLocks/>
          </p:cNvSpPr>
          <p:nvPr/>
        </p:nvSpPr>
        <p:spPr bwMode="auto">
          <a:xfrm>
            <a:off x="1430338" y="2840056"/>
            <a:ext cx="30162" cy="146050"/>
          </a:xfrm>
          <a:custGeom>
            <a:avLst/>
            <a:gdLst>
              <a:gd name="T0" fmla="*/ 9525 w 19"/>
              <a:gd name="T1" fmla="*/ 1588 h 92"/>
              <a:gd name="T2" fmla="*/ 9525 w 19"/>
              <a:gd name="T3" fmla="*/ 4762 h 92"/>
              <a:gd name="T4" fmla="*/ 6350 w 19"/>
              <a:gd name="T5" fmla="*/ 12700 h 92"/>
              <a:gd name="T6" fmla="*/ 3175 w 19"/>
              <a:gd name="T7" fmla="*/ 25400 h 92"/>
              <a:gd name="T8" fmla="*/ 1587 w 19"/>
              <a:gd name="T9" fmla="*/ 44450 h 92"/>
              <a:gd name="T10" fmla="*/ 0 w 19"/>
              <a:gd name="T11" fmla="*/ 65088 h 92"/>
              <a:gd name="T12" fmla="*/ 0 w 19"/>
              <a:gd name="T13" fmla="*/ 90487 h 92"/>
              <a:gd name="T14" fmla="*/ 1587 w 19"/>
              <a:gd name="T15" fmla="*/ 115888 h 92"/>
              <a:gd name="T16" fmla="*/ 7937 w 19"/>
              <a:gd name="T17" fmla="*/ 146050 h 92"/>
              <a:gd name="T18" fmla="*/ 30162 w 19"/>
              <a:gd name="T19" fmla="*/ 146050 h 92"/>
              <a:gd name="T20" fmla="*/ 28575 w 19"/>
              <a:gd name="T21" fmla="*/ 141288 h 92"/>
              <a:gd name="T22" fmla="*/ 25400 w 19"/>
              <a:gd name="T23" fmla="*/ 130175 h 92"/>
              <a:gd name="T24" fmla="*/ 23812 w 19"/>
              <a:gd name="T25" fmla="*/ 111125 h 92"/>
              <a:gd name="T26" fmla="*/ 22225 w 19"/>
              <a:gd name="T27" fmla="*/ 90487 h 92"/>
              <a:gd name="T28" fmla="*/ 20637 w 19"/>
              <a:gd name="T29" fmla="*/ 66675 h 92"/>
              <a:gd name="T30" fmla="*/ 20637 w 19"/>
              <a:gd name="T31" fmla="*/ 42862 h 92"/>
              <a:gd name="T32" fmla="*/ 23812 w 19"/>
              <a:gd name="T33" fmla="*/ 20637 h 92"/>
              <a:gd name="T34" fmla="*/ 30162 w 19"/>
              <a:gd name="T35" fmla="*/ 1588 h 92"/>
              <a:gd name="T36" fmla="*/ 30162 w 19"/>
              <a:gd name="T37" fmla="*/ 1588 h 92"/>
              <a:gd name="T38" fmla="*/ 30162 w 19"/>
              <a:gd name="T39" fmla="*/ 0 h 92"/>
              <a:gd name="T40" fmla="*/ 30162 w 19"/>
              <a:gd name="T41" fmla="*/ 0 h 92"/>
              <a:gd name="T42" fmla="*/ 28575 w 19"/>
              <a:gd name="T43" fmla="*/ 0 h 92"/>
              <a:gd name="T44" fmla="*/ 25400 w 19"/>
              <a:gd name="T45" fmla="*/ 0 h 92"/>
              <a:gd name="T46" fmla="*/ 22225 w 19"/>
              <a:gd name="T47" fmla="*/ 0 h 92"/>
              <a:gd name="T48" fmla="*/ 17462 w 19"/>
              <a:gd name="T49" fmla="*/ 0 h 92"/>
              <a:gd name="T50" fmla="*/ 9525 w 19"/>
              <a:gd name="T51" fmla="*/ 1588 h 92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9"/>
              <a:gd name="T79" fmla="*/ 0 h 92"/>
              <a:gd name="T80" fmla="*/ 19 w 19"/>
              <a:gd name="T81" fmla="*/ 92 h 92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9" h="92">
                <a:moveTo>
                  <a:pt x="6" y="1"/>
                </a:moveTo>
                <a:lnTo>
                  <a:pt x="6" y="3"/>
                </a:lnTo>
                <a:lnTo>
                  <a:pt x="4" y="8"/>
                </a:lnTo>
                <a:lnTo>
                  <a:pt x="2" y="16"/>
                </a:lnTo>
                <a:lnTo>
                  <a:pt x="1" y="28"/>
                </a:lnTo>
                <a:lnTo>
                  <a:pt x="0" y="41"/>
                </a:lnTo>
                <a:lnTo>
                  <a:pt x="0" y="57"/>
                </a:lnTo>
                <a:lnTo>
                  <a:pt x="1" y="73"/>
                </a:lnTo>
                <a:lnTo>
                  <a:pt x="5" y="92"/>
                </a:lnTo>
                <a:lnTo>
                  <a:pt x="19" y="92"/>
                </a:lnTo>
                <a:lnTo>
                  <a:pt x="18" y="89"/>
                </a:lnTo>
                <a:lnTo>
                  <a:pt x="16" y="82"/>
                </a:lnTo>
                <a:lnTo>
                  <a:pt x="15" y="70"/>
                </a:lnTo>
                <a:lnTo>
                  <a:pt x="14" y="57"/>
                </a:lnTo>
                <a:lnTo>
                  <a:pt x="13" y="42"/>
                </a:lnTo>
                <a:lnTo>
                  <a:pt x="13" y="27"/>
                </a:lnTo>
                <a:lnTo>
                  <a:pt x="15" y="13"/>
                </a:lnTo>
                <a:lnTo>
                  <a:pt x="19" y="1"/>
                </a:lnTo>
                <a:lnTo>
                  <a:pt x="19" y="0"/>
                </a:lnTo>
                <a:lnTo>
                  <a:pt x="18" y="0"/>
                </a:lnTo>
                <a:lnTo>
                  <a:pt x="16" y="0"/>
                </a:lnTo>
                <a:lnTo>
                  <a:pt x="14" y="0"/>
                </a:lnTo>
                <a:lnTo>
                  <a:pt x="11" y="0"/>
                </a:lnTo>
                <a:lnTo>
                  <a:pt x="6" y="1"/>
                </a:lnTo>
                <a:close/>
              </a:path>
            </a:pathLst>
          </a:custGeom>
          <a:solidFill>
            <a:srgbClr val="3F9E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50" name="Freeform 138"/>
          <p:cNvSpPr>
            <a:spLocks/>
          </p:cNvSpPr>
          <p:nvPr/>
        </p:nvSpPr>
        <p:spPr bwMode="auto">
          <a:xfrm>
            <a:off x="1585913" y="2821006"/>
            <a:ext cx="42862" cy="165100"/>
          </a:xfrm>
          <a:custGeom>
            <a:avLst/>
            <a:gdLst>
              <a:gd name="T0" fmla="*/ 42862 w 27"/>
              <a:gd name="T1" fmla="*/ 0 h 104"/>
              <a:gd name="T2" fmla="*/ 41275 w 27"/>
              <a:gd name="T3" fmla="*/ 1588 h 104"/>
              <a:gd name="T4" fmla="*/ 39687 w 27"/>
              <a:gd name="T5" fmla="*/ 6350 h 104"/>
              <a:gd name="T6" fmla="*/ 34925 w 27"/>
              <a:gd name="T7" fmla="*/ 15875 h 104"/>
              <a:gd name="T8" fmla="*/ 31750 w 27"/>
              <a:gd name="T9" fmla="*/ 30163 h 104"/>
              <a:gd name="T10" fmla="*/ 28575 w 27"/>
              <a:gd name="T11" fmla="*/ 50800 h 104"/>
              <a:gd name="T12" fmla="*/ 25400 w 27"/>
              <a:gd name="T13" fmla="*/ 77788 h 104"/>
              <a:gd name="T14" fmla="*/ 28575 w 27"/>
              <a:gd name="T15" fmla="*/ 117475 h 104"/>
              <a:gd name="T16" fmla="*/ 31750 w 27"/>
              <a:gd name="T17" fmla="*/ 165100 h 104"/>
              <a:gd name="T18" fmla="*/ 7937 w 27"/>
              <a:gd name="T19" fmla="*/ 165100 h 104"/>
              <a:gd name="T20" fmla="*/ 7937 w 27"/>
              <a:gd name="T21" fmla="*/ 160338 h 104"/>
              <a:gd name="T22" fmla="*/ 6350 w 27"/>
              <a:gd name="T23" fmla="*/ 146050 h 104"/>
              <a:gd name="T24" fmla="*/ 3175 w 27"/>
              <a:gd name="T25" fmla="*/ 127000 h 104"/>
              <a:gd name="T26" fmla="*/ 1587 w 27"/>
              <a:gd name="T27" fmla="*/ 101600 h 104"/>
              <a:gd name="T28" fmla="*/ 0 w 27"/>
              <a:gd name="T29" fmla="*/ 74613 h 104"/>
              <a:gd name="T30" fmla="*/ 1587 w 27"/>
              <a:gd name="T31" fmla="*/ 49212 h 104"/>
              <a:gd name="T32" fmla="*/ 6350 w 27"/>
              <a:gd name="T33" fmla="*/ 22225 h 104"/>
              <a:gd name="T34" fmla="*/ 14287 w 27"/>
              <a:gd name="T35" fmla="*/ 0 h 104"/>
              <a:gd name="T36" fmla="*/ 42862 w 27"/>
              <a:gd name="T37" fmla="*/ 0 h 10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7"/>
              <a:gd name="T58" fmla="*/ 0 h 104"/>
              <a:gd name="T59" fmla="*/ 27 w 27"/>
              <a:gd name="T60" fmla="*/ 104 h 104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7" h="104">
                <a:moveTo>
                  <a:pt x="27" y="0"/>
                </a:moveTo>
                <a:lnTo>
                  <a:pt x="26" y="1"/>
                </a:lnTo>
                <a:lnTo>
                  <a:pt x="25" y="4"/>
                </a:lnTo>
                <a:lnTo>
                  <a:pt x="22" y="10"/>
                </a:lnTo>
                <a:lnTo>
                  <a:pt x="20" y="19"/>
                </a:lnTo>
                <a:lnTo>
                  <a:pt x="18" y="32"/>
                </a:lnTo>
                <a:lnTo>
                  <a:pt x="16" y="49"/>
                </a:lnTo>
                <a:lnTo>
                  <a:pt x="18" y="74"/>
                </a:lnTo>
                <a:lnTo>
                  <a:pt x="20" y="104"/>
                </a:lnTo>
                <a:lnTo>
                  <a:pt x="5" y="104"/>
                </a:lnTo>
                <a:lnTo>
                  <a:pt x="5" y="101"/>
                </a:lnTo>
                <a:lnTo>
                  <a:pt x="4" y="92"/>
                </a:lnTo>
                <a:lnTo>
                  <a:pt x="2" y="80"/>
                </a:lnTo>
                <a:lnTo>
                  <a:pt x="1" y="64"/>
                </a:lnTo>
                <a:lnTo>
                  <a:pt x="0" y="47"/>
                </a:lnTo>
                <a:lnTo>
                  <a:pt x="1" y="31"/>
                </a:lnTo>
                <a:lnTo>
                  <a:pt x="4" y="14"/>
                </a:lnTo>
                <a:lnTo>
                  <a:pt x="9" y="0"/>
                </a:lnTo>
                <a:lnTo>
                  <a:pt x="27" y="0"/>
                </a:lnTo>
                <a:close/>
              </a:path>
            </a:pathLst>
          </a:custGeom>
          <a:solidFill>
            <a:srgbClr val="3F9E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51" name="Freeform 139"/>
          <p:cNvSpPr>
            <a:spLocks/>
          </p:cNvSpPr>
          <p:nvPr/>
        </p:nvSpPr>
        <p:spPr bwMode="auto">
          <a:xfrm>
            <a:off x="1430338" y="2847994"/>
            <a:ext cx="28575" cy="128587"/>
          </a:xfrm>
          <a:custGeom>
            <a:avLst/>
            <a:gdLst>
              <a:gd name="T0" fmla="*/ 9525 w 18"/>
              <a:gd name="T1" fmla="*/ 3175 h 81"/>
              <a:gd name="T2" fmla="*/ 9525 w 18"/>
              <a:gd name="T3" fmla="*/ 4762 h 81"/>
              <a:gd name="T4" fmla="*/ 7937 w 18"/>
              <a:gd name="T5" fmla="*/ 12700 h 81"/>
              <a:gd name="T6" fmla="*/ 3175 w 18"/>
              <a:gd name="T7" fmla="*/ 23812 h 81"/>
              <a:gd name="T8" fmla="*/ 1588 w 18"/>
              <a:gd name="T9" fmla="*/ 39687 h 81"/>
              <a:gd name="T10" fmla="*/ 0 w 18"/>
              <a:gd name="T11" fmla="*/ 58737 h 81"/>
              <a:gd name="T12" fmla="*/ 1588 w 18"/>
              <a:gd name="T13" fmla="*/ 79375 h 81"/>
              <a:gd name="T14" fmla="*/ 3175 w 18"/>
              <a:gd name="T15" fmla="*/ 103187 h 81"/>
              <a:gd name="T16" fmla="*/ 7937 w 18"/>
              <a:gd name="T17" fmla="*/ 128587 h 81"/>
              <a:gd name="T18" fmla="*/ 25400 w 18"/>
              <a:gd name="T19" fmla="*/ 127000 h 81"/>
              <a:gd name="T20" fmla="*/ 25400 w 18"/>
              <a:gd name="T21" fmla="*/ 123825 h 81"/>
              <a:gd name="T22" fmla="*/ 23812 w 18"/>
              <a:gd name="T23" fmla="*/ 114300 h 81"/>
              <a:gd name="T24" fmla="*/ 22225 w 18"/>
              <a:gd name="T25" fmla="*/ 96837 h 81"/>
              <a:gd name="T26" fmla="*/ 20637 w 18"/>
              <a:gd name="T27" fmla="*/ 79375 h 81"/>
              <a:gd name="T28" fmla="*/ 19050 w 18"/>
              <a:gd name="T29" fmla="*/ 58737 h 81"/>
              <a:gd name="T30" fmla="*/ 19050 w 18"/>
              <a:gd name="T31" fmla="*/ 38100 h 81"/>
              <a:gd name="T32" fmla="*/ 22225 w 18"/>
              <a:gd name="T33" fmla="*/ 17462 h 81"/>
              <a:gd name="T34" fmla="*/ 28575 w 18"/>
              <a:gd name="T35" fmla="*/ 1587 h 81"/>
              <a:gd name="T36" fmla="*/ 28575 w 18"/>
              <a:gd name="T37" fmla="*/ 1587 h 81"/>
              <a:gd name="T38" fmla="*/ 28575 w 18"/>
              <a:gd name="T39" fmla="*/ 1587 h 81"/>
              <a:gd name="T40" fmla="*/ 28575 w 18"/>
              <a:gd name="T41" fmla="*/ 1587 h 81"/>
              <a:gd name="T42" fmla="*/ 25400 w 18"/>
              <a:gd name="T43" fmla="*/ 0 h 81"/>
              <a:gd name="T44" fmla="*/ 23812 w 18"/>
              <a:gd name="T45" fmla="*/ 0 h 81"/>
              <a:gd name="T46" fmla="*/ 20637 w 18"/>
              <a:gd name="T47" fmla="*/ 1587 h 81"/>
              <a:gd name="T48" fmla="*/ 14288 w 18"/>
              <a:gd name="T49" fmla="*/ 1587 h 81"/>
              <a:gd name="T50" fmla="*/ 9525 w 18"/>
              <a:gd name="T51" fmla="*/ 3175 h 81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8"/>
              <a:gd name="T79" fmla="*/ 0 h 81"/>
              <a:gd name="T80" fmla="*/ 18 w 18"/>
              <a:gd name="T81" fmla="*/ 81 h 81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8" h="81">
                <a:moveTo>
                  <a:pt x="6" y="2"/>
                </a:moveTo>
                <a:lnTo>
                  <a:pt x="6" y="3"/>
                </a:lnTo>
                <a:lnTo>
                  <a:pt x="5" y="8"/>
                </a:lnTo>
                <a:lnTo>
                  <a:pt x="2" y="15"/>
                </a:lnTo>
                <a:lnTo>
                  <a:pt x="1" y="25"/>
                </a:lnTo>
                <a:lnTo>
                  <a:pt x="0" y="37"/>
                </a:lnTo>
                <a:lnTo>
                  <a:pt x="1" y="50"/>
                </a:lnTo>
                <a:lnTo>
                  <a:pt x="2" y="65"/>
                </a:lnTo>
                <a:lnTo>
                  <a:pt x="5" y="81"/>
                </a:lnTo>
                <a:lnTo>
                  <a:pt x="16" y="80"/>
                </a:lnTo>
                <a:lnTo>
                  <a:pt x="16" y="78"/>
                </a:lnTo>
                <a:lnTo>
                  <a:pt x="15" y="72"/>
                </a:lnTo>
                <a:lnTo>
                  <a:pt x="14" y="61"/>
                </a:lnTo>
                <a:lnTo>
                  <a:pt x="13" y="50"/>
                </a:lnTo>
                <a:lnTo>
                  <a:pt x="12" y="37"/>
                </a:lnTo>
                <a:lnTo>
                  <a:pt x="12" y="24"/>
                </a:lnTo>
                <a:lnTo>
                  <a:pt x="14" y="11"/>
                </a:lnTo>
                <a:lnTo>
                  <a:pt x="18" y="1"/>
                </a:lnTo>
                <a:lnTo>
                  <a:pt x="16" y="0"/>
                </a:lnTo>
                <a:lnTo>
                  <a:pt x="15" y="0"/>
                </a:lnTo>
                <a:lnTo>
                  <a:pt x="13" y="1"/>
                </a:lnTo>
                <a:lnTo>
                  <a:pt x="9" y="1"/>
                </a:lnTo>
                <a:lnTo>
                  <a:pt x="6" y="2"/>
                </a:lnTo>
                <a:close/>
              </a:path>
            </a:pathLst>
          </a:custGeom>
          <a:solidFill>
            <a:srgbClr val="59B2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52" name="Freeform 140"/>
          <p:cNvSpPr>
            <a:spLocks/>
          </p:cNvSpPr>
          <p:nvPr/>
        </p:nvSpPr>
        <p:spPr bwMode="auto">
          <a:xfrm>
            <a:off x="1431925" y="2855931"/>
            <a:ext cx="22225" cy="109538"/>
          </a:xfrm>
          <a:custGeom>
            <a:avLst/>
            <a:gdLst>
              <a:gd name="T0" fmla="*/ 7938 w 14"/>
              <a:gd name="T1" fmla="*/ 3175 h 69"/>
              <a:gd name="T2" fmla="*/ 7938 w 14"/>
              <a:gd name="T3" fmla="*/ 4763 h 69"/>
              <a:gd name="T4" fmla="*/ 6350 w 14"/>
              <a:gd name="T5" fmla="*/ 11113 h 69"/>
              <a:gd name="T6" fmla="*/ 4763 w 14"/>
              <a:gd name="T7" fmla="*/ 20638 h 69"/>
              <a:gd name="T8" fmla="*/ 1588 w 14"/>
              <a:gd name="T9" fmla="*/ 33338 h 69"/>
              <a:gd name="T10" fmla="*/ 0 w 14"/>
              <a:gd name="T11" fmla="*/ 50800 h 69"/>
              <a:gd name="T12" fmla="*/ 0 w 14"/>
              <a:gd name="T13" fmla="*/ 69850 h 69"/>
              <a:gd name="T14" fmla="*/ 1588 w 14"/>
              <a:gd name="T15" fmla="*/ 88900 h 69"/>
              <a:gd name="T16" fmla="*/ 6350 w 14"/>
              <a:gd name="T17" fmla="*/ 109538 h 69"/>
              <a:gd name="T18" fmla="*/ 22225 w 14"/>
              <a:gd name="T19" fmla="*/ 109538 h 69"/>
              <a:gd name="T20" fmla="*/ 20638 w 14"/>
              <a:gd name="T21" fmla="*/ 106363 h 69"/>
              <a:gd name="T22" fmla="*/ 20638 w 14"/>
              <a:gd name="T23" fmla="*/ 96838 h 69"/>
              <a:gd name="T24" fmla="*/ 19050 w 14"/>
              <a:gd name="T25" fmla="*/ 84138 h 69"/>
              <a:gd name="T26" fmla="*/ 17463 w 14"/>
              <a:gd name="T27" fmla="*/ 69850 h 69"/>
              <a:gd name="T28" fmla="*/ 15875 w 14"/>
              <a:gd name="T29" fmla="*/ 50800 h 69"/>
              <a:gd name="T30" fmla="*/ 15875 w 14"/>
              <a:gd name="T31" fmla="*/ 31750 h 69"/>
              <a:gd name="T32" fmla="*/ 19050 w 14"/>
              <a:gd name="T33" fmla="*/ 15875 h 69"/>
              <a:gd name="T34" fmla="*/ 22225 w 14"/>
              <a:gd name="T35" fmla="*/ 3175 h 69"/>
              <a:gd name="T36" fmla="*/ 22225 w 14"/>
              <a:gd name="T37" fmla="*/ 3175 h 69"/>
              <a:gd name="T38" fmla="*/ 22225 w 14"/>
              <a:gd name="T39" fmla="*/ 3175 h 69"/>
              <a:gd name="T40" fmla="*/ 22225 w 14"/>
              <a:gd name="T41" fmla="*/ 0 h 69"/>
              <a:gd name="T42" fmla="*/ 22225 w 14"/>
              <a:gd name="T43" fmla="*/ 0 h 69"/>
              <a:gd name="T44" fmla="*/ 20638 w 14"/>
              <a:gd name="T45" fmla="*/ 0 h 69"/>
              <a:gd name="T46" fmla="*/ 17463 w 14"/>
              <a:gd name="T47" fmla="*/ 0 h 69"/>
              <a:gd name="T48" fmla="*/ 12700 w 14"/>
              <a:gd name="T49" fmla="*/ 3175 h 69"/>
              <a:gd name="T50" fmla="*/ 7938 w 14"/>
              <a:gd name="T51" fmla="*/ 3175 h 69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4"/>
              <a:gd name="T79" fmla="*/ 0 h 69"/>
              <a:gd name="T80" fmla="*/ 14 w 14"/>
              <a:gd name="T81" fmla="*/ 69 h 69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4" h="69">
                <a:moveTo>
                  <a:pt x="5" y="2"/>
                </a:moveTo>
                <a:lnTo>
                  <a:pt x="5" y="3"/>
                </a:lnTo>
                <a:lnTo>
                  <a:pt x="4" y="7"/>
                </a:lnTo>
                <a:lnTo>
                  <a:pt x="3" y="13"/>
                </a:lnTo>
                <a:lnTo>
                  <a:pt x="1" y="21"/>
                </a:lnTo>
                <a:lnTo>
                  <a:pt x="0" y="32"/>
                </a:lnTo>
                <a:lnTo>
                  <a:pt x="0" y="44"/>
                </a:lnTo>
                <a:lnTo>
                  <a:pt x="1" y="56"/>
                </a:lnTo>
                <a:lnTo>
                  <a:pt x="4" y="69"/>
                </a:lnTo>
                <a:lnTo>
                  <a:pt x="14" y="69"/>
                </a:lnTo>
                <a:lnTo>
                  <a:pt x="13" y="67"/>
                </a:lnTo>
                <a:lnTo>
                  <a:pt x="13" y="61"/>
                </a:lnTo>
                <a:lnTo>
                  <a:pt x="12" y="53"/>
                </a:lnTo>
                <a:lnTo>
                  <a:pt x="11" y="44"/>
                </a:lnTo>
                <a:lnTo>
                  <a:pt x="10" y="32"/>
                </a:lnTo>
                <a:lnTo>
                  <a:pt x="10" y="20"/>
                </a:lnTo>
                <a:lnTo>
                  <a:pt x="12" y="10"/>
                </a:lnTo>
                <a:lnTo>
                  <a:pt x="14" y="2"/>
                </a:lnTo>
                <a:lnTo>
                  <a:pt x="14" y="0"/>
                </a:lnTo>
                <a:lnTo>
                  <a:pt x="13" y="0"/>
                </a:lnTo>
                <a:lnTo>
                  <a:pt x="11" y="0"/>
                </a:lnTo>
                <a:lnTo>
                  <a:pt x="8" y="2"/>
                </a:lnTo>
                <a:lnTo>
                  <a:pt x="5" y="2"/>
                </a:lnTo>
                <a:close/>
              </a:path>
            </a:pathLst>
          </a:custGeom>
          <a:solidFill>
            <a:srgbClr val="72C6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53" name="Freeform 141"/>
          <p:cNvSpPr>
            <a:spLocks/>
          </p:cNvSpPr>
          <p:nvPr/>
        </p:nvSpPr>
        <p:spPr bwMode="auto">
          <a:xfrm>
            <a:off x="1433513" y="2865456"/>
            <a:ext cx="19050" cy="90488"/>
          </a:xfrm>
          <a:custGeom>
            <a:avLst/>
            <a:gdLst>
              <a:gd name="T0" fmla="*/ 6350 w 12"/>
              <a:gd name="T1" fmla="*/ 1588 h 57"/>
              <a:gd name="T2" fmla="*/ 4763 w 12"/>
              <a:gd name="T3" fmla="*/ 4763 h 57"/>
              <a:gd name="T4" fmla="*/ 4763 w 12"/>
              <a:gd name="T5" fmla="*/ 7938 h 57"/>
              <a:gd name="T6" fmla="*/ 3175 w 12"/>
              <a:gd name="T7" fmla="*/ 17463 h 57"/>
              <a:gd name="T8" fmla="*/ 0 w 12"/>
              <a:gd name="T9" fmla="*/ 28575 h 57"/>
              <a:gd name="T10" fmla="*/ 0 w 12"/>
              <a:gd name="T11" fmla="*/ 41275 h 57"/>
              <a:gd name="T12" fmla="*/ 0 w 12"/>
              <a:gd name="T13" fmla="*/ 55563 h 57"/>
              <a:gd name="T14" fmla="*/ 3175 w 12"/>
              <a:gd name="T15" fmla="*/ 73025 h 57"/>
              <a:gd name="T16" fmla="*/ 4763 w 12"/>
              <a:gd name="T17" fmla="*/ 90488 h 57"/>
              <a:gd name="T18" fmla="*/ 17463 w 12"/>
              <a:gd name="T19" fmla="*/ 88900 h 57"/>
              <a:gd name="T20" fmla="*/ 17463 w 12"/>
              <a:gd name="T21" fmla="*/ 87313 h 57"/>
              <a:gd name="T22" fmla="*/ 15875 w 12"/>
              <a:gd name="T23" fmla="*/ 79375 h 57"/>
              <a:gd name="T24" fmla="*/ 15875 w 12"/>
              <a:gd name="T25" fmla="*/ 68263 h 57"/>
              <a:gd name="T26" fmla="*/ 14288 w 12"/>
              <a:gd name="T27" fmla="*/ 55563 h 57"/>
              <a:gd name="T28" fmla="*/ 11112 w 12"/>
              <a:gd name="T29" fmla="*/ 41275 h 57"/>
              <a:gd name="T30" fmla="*/ 14288 w 12"/>
              <a:gd name="T31" fmla="*/ 26988 h 57"/>
              <a:gd name="T32" fmla="*/ 15875 w 12"/>
              <a:gd name="T33" fmla="*/ 12700 h 57"/>
              <a:gd name="T34" fmla="*/ 19050 w 12"/>
              <a:gd name="T35" fmla="*/ 0 h 57"/>
              <a:gd name="T36" fmla="*/ 19050 w 12"/>
              <a:gd name="T37" fmla="*/ 0 h 57"/>
              <a:gd name="T38" fmla="*/ 19050 w 12"/>
              <a:gd name="T39" fmla="*/ 0 h 57"/>
              <a:gd name="T40" fmla="*/ 19050 w 12"/>
              <a:gd name="T41" fmla="*/ 0 h 57"/>
              <a:gd name="T42" fmla="*/ 17463 w 12"/>
              <a:gd name="T43" fmla="*/ 0 h 57"/>
              <a:gd name="T44" fmla="*/ 15875 w 12"/>
              <a:gd name="T45" fmla="*/ 0 h 57"/>
              <a:gd name="T46" fmla="*/ 14288 w 12"/>
              <a:gd name="T47" fmla="*/ 0 h 57"/>
              <a:gd name="T48" fmla="*/ 9525 w 12"/>
              <a:gd name="T49" fmla="*/ 0 h 57"/>
              <a:gd name="T50" fmla="*/ 6350 w 12"/>
              <a:gd name="T51" fmla="*/ 1588 h 57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2"/>
              <a:gd name="T79" fmla="*/ 0 h 57"/>
              <a:gd name="T80" fmla="*/ 12 w 12"/>
              <a:gd name="T81" fmla="*/ 57 h 57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2" h="57">
                <a:moveTo>
                  <a:pt x="4" y="1"/>
                </a:moveTo>
                <a:lnTo>
                  <a:pt x="3" y="3"/>
                </a:lnTo>
                <a:lnTo>
                  <a:pt x="3" y="5"/>
                </a:lnTo>
                <a:lnTo>
                  <a:pt x="2" y="11"/>
                </a:lnTo>
                <a:lnTo>
                  <a:pt x="0" y="18"/>
                </a:lnTo>
                <a:lnTo>
                  <a:pt x="0" y="26"/>
                </a:lnTo>
                <a:lnTo>
                  <a:pt x="0" y="35"/>
                </a:lnTo>
                <a:lnTo>
                  <a:pt x="2" y="46"/>
                </a:lnTo>
                <a:lnTo>
                  <a:pt x="3" y="57"/>
                </a:lnTo>
                <a:lnTo>
                  <a:pt x="11" y="56"/>
                </a:lnTo>
                <a:lnTo>
                  <a:pt x="11" y="55"/>
                </a:lnTo>
                <a:lnTo>
                  <a:pt x="10" y="50"/>
                </a:lnTo>
                <a:lnTo>
                  <a:pt x="10" y="43"/>
                </a:lnTo>
                <a:lnTo>
                  <a:pt x="9" y="35"/>
                </a:lnTo>
                <a:lnTo>
                  <a:pt x="7" y="26"/>
                </a:lnTo>
                <a:lnTo>
                  <a:pt x="9" y="17"/>
                </a:lnTo>
                <a:lnTo>
                  <a:pt x="10" y="8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6" y="0"/>
                </a:lnTo>
                <a:lnTo>
                  <a:pt x="4" y="1"/>
                </a:lnTo>
                <a:close/>
              </a:path>
            </a:pathLst>
          </a:custGeom>
          <a:solidFill>
            <a:srgbClr val="8CD8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54" name="Freeform 142"/>
          <p:cNvSpPr>
            <a:spLocks/>
          </p:cNvSpPr>
          <p:nvPr/>
        </p:nvSpPr>
        <p:spPr bwMode="auto">
          <a:xfrm>
            <a:off x="1433513" y="2873394"/>
            <a:ext cx="15875" cy="71437"/>
          </a:xfrm>
          <a:custGeom>
            <a:avLst/>
            <a:gdLst>
              <a:gd name="T0" fmla="*/ 6350 w 10"/>
              <a:gd name="T1" fmla="*/ 1587 h 45"/>
              <a:gd name="T2" fmla="*/ 4762 w 10"/>
              <a:gd name="T3" fmla="*/ 3175 h 45"/>
              <a:gd name="T4" fmla="*/ 4762 w 10"/>
              <a:gd name="T5" fmla="*/ 7937 h 45"/>
              <a:gd name="T6" fmla="*/ 3175 w 10"/>
              <a:gd name="T7" fmla="*/ 14287 h 45"/>
              <a:gd name="T8" fmla="*/ 3175 w 10"/>
              <a:gd name="T9" fmla="*/ 22225 h 45"/>
              <a:gd name="T10" fmla="*/ 0 w 10"/>
              <a:gd name="T11" fmla="*/ 33337 h 45"/>
              <a:gd name="T12" fmla="*/ 0 w 10"/>
              <a:gd name="T13" fmla="*/ 44450 h 45"/>
              <a:gd name="T14" fmla="*/ 3175 w 10"/>
              <a:gd name="T15" fmla="*/ 58737 h 45"/>
              <a:gd name="T16" fmla="*/ 4762 w 10"/>
              <a:gd name="T17" fmla="*/ 71437 h 45"/>
              <a:gd name="T18" fmla="*/ 15875 w 10"/>
              <a:gd name="T19" fmla="*/ 71437 h 45"/>
              <a:gd name="T20" fmla="*/ 15875 w 10"/>
              <a:gd name="T21" fmla="*/ 69850 h 45"/>
              <a:gd name="T22" fmla="*/ 14288 w 10"/>
              <a:gd name="T23" fmla="*/ 65087 h 45"/>
              <a:gd name="T24" fmla="*/ 11112 w 10"/>
              <a:gd name="T25" fmla="*/ 55562 h 45"/>
              <a:gd name="T26" fmla="*/ 11112 w 10"/>
              <a:gd name="T27" fmla="*/ 44450 h 45"/>
              <a:gd name="T28" fmla="*/ 9525 w 10"/>
              <a:gd name="T29" fmla="*/ 33337 h 45"/>
              <a:gd name="T30" fmla="*/ 11112 w 10"/>
              <a:gd name="T31" fmla="*/ 22225 h 45"/>
              <a:gd name="T32" fmla="*/ 11112 w 10"/>
              <a:gd name="T33" fmla="*/ 11112 h 45"/>
              <a:gd name="T34" fmla="*/ 15875 w 10"/>
              <a:gd name="T35" fmla="*/ 1587 h 45"/>
              <a:gd name="T36" fmla="*/ 15875 w 10"/>
              <a:gd name="T37" fmla="*/ 1587 h 45"/>
              <a:gd name="T38" fmla="*/ 15875 w 10"/>
              <a:gd name="T39" fmla="*/ 1587 h 45"/>
              <a:gd name="T40" fmla="*/ 15875 w 10"/>
              <a:gd name="T41" fmla="*/ 1587 h 45"/>
              <a:gd name="T42" fmla="*/ 15875 w 10"/>
              <a:gd name="T43" fmla="*/ 0 h 45"/>
              <a:gd name="T44" fmla="*/ 14288 w 10"/>
              <a:gd name="T45" fmla="*/ 0 h 45"/>
              <a:gd name="T46" fmla="*/ 11112 w 10"/>
              <a:gd name="T47" fmla="*/ 1587 h 45"/>
              <a:gd name="T48" fmla="*/ 9525 w 10"/>
              <a:gd name="T49" fmla="*/ 1587 h 45"/>
              <a:gd name="T50" fmla="*/ 6350 w 10"/>
              <a:gd name="T51" fmla="*/ 1587 h 45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0"/>
              <a:gd name="T79" fmla="*/ 0 h 45"/>
              <a:gd name="T80" fmla="*/ 10 w 10"/>
              <a:gd name="T81" fmla="*/ 45 h 45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0" h="45">
                <a:moveTo>
                  <a:pt x="4" y="1"/>
                </a:moveTo>
                <a:lnTo>
                  <a:pt x="3" y="2"/>
                </a:lnTo>
                <a:lnTo>
                  <a:pt x="3" y="5"/>
                </a:lnTo>
                <a:lnTo>
                  <a:pt x="2" y="9"/>
                </a:lnTo>
                <a:lnTo>
                  <a:pt x="2" y="14"/>
                </a:lnTo>
                <a:lnTo>
                  <a:pt x="0" y="21"/>
                </a:lnTo>
                <a:lnTo>
                  <a:pt x="0" y="28"/>
                </a:lnTo>
                <a:lnTo>
                  <a:pt x="2" y="37"/>
                </a:lnTo>
                <a:lnTo>
                  <a:pt x="3" y="45"/>
                </a:lnTo>
                <a:lnTo>
                  <a:pt x="10" y="45"/>
                </a:lnTo>
                <a:lnTo>
                  <a:pt x="10" y="44"/>
                </a:lnTo>
                <a:lnTo>
                  <a:pt x="9" y="41"/>
                </a:lnTo>
                <a:lnTo>
                  <a:pt x="7" y="35"/>
                </a:lnTo>
                <a:lnTo>
                  <a:pt x="7" y="28"/>
                </a:lnTo>
                <a:lnTo>
                  <a:pt x="6" y="21"/>
                </a:lnTo>
                <a:lnTo>
                  <a:pt x="7" y="14"/>
                </a:lnTo>
                <a:lnTo>
                  <a:pt x="7" y="7"/>
                </a:lnTo>
                <a:lnTo>
                  <a:pt x="10" y="1"/>
                </a:lnTo>
                <a:lnTo>
                  <a:pt x="10" y="0"/>
                </a:lnTo>
                <a:lnTo>
                  <a:pt x="9" y="0"/>
                </a:lnTo>
                <a:lnTo>
                  <a:pt x="7" y="1"/>
                </a:lnTo>
                <a:lnTo>
                  <a:pt x="6" y="1"/>
                </a:lnTo>
                <a:lnTo>
                  <a:pt x="4" y="1"/>
                </a:lnTo>
                <a:close/>
              </a:path>
            </a:pathLst>
          </a:custGeom>
          <a:solidFill>
            <a:srgbClr val="A5ED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55" name="Freeform 143"/>
          <p:cNvSpPr>
            <a:spLocks/>
          </p:cNvSpPr>
          <p:nvPr/>
        </p:nvSpPr>
        <p:spPr bwMode="auto">
          <a:xfrm>
            <a:off x="1436688" y="2882919"/>
            <a:ext cx="11112" cy="53975"/>
          </a:xfrm>
          <a:custGeom>
            <a:avLst/>
            <a:gdLst>
              <a:gd name="T0" fmla="*/ 3175 w 7"/>
              <a:gd name="T1" fmla="*/ 1588 h 34"/>
              <a:gd name="T2" fmla="*/ 1587 w 7"/>
              <a:gd name="T3" fmla="*/ 1588 h 34"/>
              <a:gd name="T4" fmla="*/ 1587 w 7"/>
              <a:gd name="T5" fmla="*/ 4762 h 34"/>
              <a:gd name="T6" fmla="*/ 0 w 7"/>
              <a:gd name="T7" fmla="*/ 9525 h 34"/>
              <a:gd name="T8" fmla="*/ 0 w 7"/>
              <a:gd name="T9" fmla="*/ 15875 h 34"/>
              <a:gd name="T10" fmla="*/ 0 w 7"/>
              <a:gd name="T11" fmla="*/ 23812 h 34"/>
              <a:gd name="T12" fmla="*/ 0 w 7"/>
              <a:gd name="T13" fmla="*/ 33337 h 34"/>
              <a:gd name="T14" fmla="*/ 0 w 7"/>
              <a:gd name="T15" fmla="*/ 42862 h 34"/>
              <a:gd name="T16" fmla="*/ 1587 w 7"/>
              <a:gd name="T17" fmla="*/ 53975 h 34"/>
              <a:gd name="T18" fmla="*/ 7937 w 7"/>
              <a:gd name="T19" fmla="*/ 53975 h 34"/>
              <a:gd name="T20" fmla="*/ 7937 w 7"/>
              <a:gd name="T21" fmla="*/ 50800 h 34"/>
              <a:gd name="T22" fmla="*/ 7937 w 7"/>
              <a:gd name="T23" fmla="*/ 46037 h 34"/>
              <a:gd name="T24" fmla="*/ 6350 w 7"/>
              <a:gd name="T25" fmla="*/ 39687 h 34"/>
              <a:gd name="T26" fmla="*/ 6350 w 7"/>
              <a:gd name="T27" fmla="*/ 33337 h 34"/>
              <a:gd name="T28" fmla="*/ 6350 w 7"/>
              <a:gd name="T29" fmla="*/ 23812 h 34"/>
              <a:gd name="T30" fmla="*/ 6350 w 7"/>
              <a:gd name="T31" fmla="*/ 15875 h 34"/>
              <a:gd name="T32" fmla="*/ 6350 w 7"/>
              <a:gd name="T33" fmla="*/ 6350 h 34"/>
              <a:gd name="T34" fmla="*/ 11112 w 7"/>
              <a:gd name="T35" fmla="*/ 1588 h 34"/>
              <a:gd name="T36" fmla="*/ 11112 w 7"/>
              <a:gd name="T37" fmla="*/ 1588 h 34"/>
              <a:gd name="T38" fmla="*/ 11112 w 7"/>
              <a:gd name="T39" fmla="*/ 0 h 34"/>
              <a:gd name="T40" fmla="*/ 7937 w 7"/>
              <a:gd name="T41" fmla="*/ 0 h 34"/>
              <a:gd name="T42" fmla="*/ 7937 w 7"/>
              <a:gd name="T43" fmla="*/ 0 h 34"/>
              <a:gd name="T44" fmla="*/ 7937 w 7"/>
              <a:gd name="T45" fmla="*/ 0 h 34"/>
              <a:gd name="T46" fmla="*/ 6350 w 7"/>
              <a:gd name="T47" fmla="*/ 0 h 34"/>
              <a:gd name="T48" fmla="*/ 4762 w 7"/>
              <a:gd name="T49" fmla="*/ 0 h 34"/>
              <a:gd name="T50" fmla="*/ 3175 w 7"/>
              <a:gd name="T51" fmla="*/ 1588 h 34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7"/>
              <a:gd name="T79" fmla="*/ 0 h 34"/>
              <a:gd name="T80" fmla="*/ 7 w 7"/>
              <a:gd name="T81" fmla="*/ 34 h 34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7" h="34">
                <a:moveTo>
                  <a:pt x="2" y="1"/>
                </a:moveTo>
                <a:lnTo>
                  <a:pt x="1" y="1"/>
                </a:lnTo>
                <a:lnTo>
                  <a:pt x="1" y="3"/>
                </a:lnTo>
                <a:lnTo>
                  <a:pt x="0" y="6"/>
                </a:lnTo>
                <a:lnTo>
                  <a:pt x="0" y="10"/>
                </a:lnTo>
                <a:lnTo>
                  <a:pt x="0" y="15"/>
                </a:lnTo>
                <a:lnTo>
                  <a:pt x="0" y="21"/>
                </a:lnTo>
                <a:lnTo>
                  <a:pt x="0" y="27"/>
                </a:lnTo>
                <a:lnTo>
                  <a:pt x="1" y="34"/>
                </a:lnTo>
                <a:lnTo>
                  <a:pt x="5" y="34"/>
                </a:lnTo>
                <a:lnTo>
                  <a:pt x="5" y="32"/>
                </a:lnTo>
                <a:lnTo>
                  <a:pt x="5" y="29"/>
                </a:lnTo>
                <a:lnTo>
                  <a:pt x="4" y="25"/>
                </a:lnTo>
                <a:lnTo>
                  <a:pt x="4" y="21"/>
                </a:lnTo>
                <a:lnTo>
                  <a:pt x="4" y="15"/>
                </a:lnTo>
                <a:lnTo>
                  <a:pt x="4" y="10"/>
                </a:lnTo>
                <a:lnTo>
                  <a:pt x="4" y="4"/>
                </a:lnTo>
                <a:lnTo>
                  <a:pt x="7" y="1"/>
                </a:lnTo>
                <a:lnTo>
                  <a:pt x="7" y="0"/>
                </a:lnTo>
                <a:lnTo>
                  <a:pt x="5" y="0"/>
                </a:lnTo>
                <a:lnTo>
                  <a:pt x="4" y="0"/>
                </a:lnTo>
                <a:lnTo>
                  <a:pt x="3" y="0"/>
                </a:lnTo>
                <a:lnTo>
                  <a:pt x="2" y="1"/>
                </a:lnTo>
                <a:close/>
              </a:path>
            </a:pathLst>
          </a:custGeom>
          <a:solidFill>
            <a:srgbClr val="B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56" name="Freeform 144"/>
          <p:cNvSpPr>
            <a:spLocks/>
          </p:cNvSpPr>
          <p:nvPr/>
        </p:nvSpPr>
        <p:spPr bwMode="auto">
          <a:xfrm>
            <a:off x="1587500" y="2830531"/>
            <a:ext cx="38100" cy="144463"/>
          </a:xfrm>
          <a:custGeom>
            <a:avLst/>
            <a:gdLst>
              <a:gd name="T0" fmla="*/ 38100 w 24"/>
              <a:gd name="T1" fmla="*/ 1588 h 91"/>
              <a:gd name="T2" fmla="*/ 34925 w 24"/>
              <a:gd name="T3" fmla="*/ 1588 h 91"/>
              <a:gd name="T4" fmla="*/ 33338 w 24"/>
              <a:gd name="T5" fmla="*/ 6350 h 91"/>
              <a:gd name="T6" fmla="*/ 30163 w 24"/>
              <a:gd name="T7" fmla="*/ 12700 h 91"/>
              <a:gd name="T8" fmla="*/ 26988 w 24"/>
              <a:gd name="T9" fmla="*/ 25400 h 91"/>
              <a:gd name="T10" fmla="*/ 23812 w 24"/>
              <a:gd name="T11" fmla="*/ 44450 h 91"/>
              <a:gd name="T12" fmla="*/ 22225 w 24"/>
              <a:gd name="T13" fmla="*/ 68263 h 91"/>
              <a:gd name="T14" fmla="*/ 23812 w 24"/>
              <a:gd name="T15" fmla="*/ 101600 h 91"/>
              <a:gd name="T16" fmla="*/ 28575 w 24"/>
              <a:gd name="T17" fmla="*/ 144463 h 91"/>
              <a:gd name="T18" fmla="*/ 7938 w 24"/>
              <a:gd name="T19" fmla="*/ 144463 h 91"/>
              <a:gd name="T20" fmla="*/ 6350 w 24"/>
              <a:gd name="T21" fmla="*/ 139700 h 91"/>
              <a:gd name="T22" fmla="*/ 4763 w 24"/>
              <a:gd name="T23" fmla="*/ 128588 h 91"/>
              <a:gd name="T24" fmla="*/ 1588 w 24"/>
              <a:gd name="T25" fmla="*/ 111125 h 91"/>
              <a:gd name="T26" fmla="*/ 0 w 24"/>
              <a:gd name="T27" fmla="*/ 88900 h 91"/>
              <a:gd name="T28" fmla="*/ 0 w 24"/>
              <a:gd name="T29" fmla="*/ 66675 h 91"/>
              <a:gd name="T30" fmla="*/ 1588 w 24"/>
              <a:gd name="T31" fmla="*/ 42863 h 91"/>
              <a:gd name="T32" fmla="*/ 6350 w 24"/>
              <a:gd name="T33" fmla="*/ 20638 h 91"/>
              <a:gd name="T34" fmla="*/ 11112 w 24"/>
              <a:gd name="T35" fmla="*/ 0 h 91"/>
              <a:gd name="T36" fmla="*/ 38100 w 24"/>
              <a:gd name="T37" fmla="*/ 1588 h 9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4"/>
              <a:gd name="T58" fmla="*/ 0 h 91"/>
              <a:gd name="T59" fmla="*/ 24 w 24"/>
              <a:gd name="T60" fmla="*/ 91 h 91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4" h="91">
                <a:moveTo>
                  <a:pt x="24" y="1"/>
                </a:moveTo>
                <a:lnTo>
                  <a:pt x="22" y="1"/>
                </a:lnTo>
                <a:lnTo>
                  <a:pt x="21" y="4"/>
                </a:lnTo>
                <a:lnTo>
                  <a:pt x="19" y="8"/>
                </a:lnTo>
                <a:lnTo>
                  <a:pt x="17" y="16"/>
                </a:lnTo>
                <a:lnTo>
                  <a:pt x="15" y="28"/>
                </a:lnTo>
                <a:lnTo>
                  <a:pt x="14" y="43"/>
                </a:lnTo>
                <a:lnTo>
                  <a:pt x="15" y="64"/>
                </a:lnTo>
                <a:lnTo>
                  <a:pt x="18" y="91"/>
                </a:lnTo>
                <a:lnTo>
                  <a:pt x="5" y="91"/>
                </a:lnTo>
                <a:lnTo>
                  <a:pt x="4" y="88"/>
                </a:lnTo>
                <a:lnTo>
                  <a:pt x="3" y="81"/>
                </a:lnTo>
                <a:lnTo>
                  <a:pt x="1" y="70"/>
                </a:lnTo>
                <a:lnTo>
                  <a:pt x="0" y="56"/>
                </a:lnTo>
                <a:lnTo>
                  <a:pt x="0" y="42"/>
                </a:lnTo>
                <a:lnTo>
                  <a:pt x="1" y="27"/>
                </a:lnTo>
                <a:lnTo>
                  <a:pt x="4" y="13"/>
                </a:lnTo>
                <a:lnTo>
                  <a:pt x="7" y="0"/>
                </a:lnTo>
                <a:lnTo>
                  <a:pt x="24" y="1"/>
                </a:lnTo>
                <a:close/>
              </a:path>
            </a:pathLst>
          </a:custGeom>
          <a:solidFill>
            <a:srgbClr val="59B2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57" name="Freeform 145"/>
          <p:cNvSpPr>
            <a:spLocks/>
          </p:cNvSpPr>
          <p:nvPr/>
        </p:nvSpPr>
        <p:spPr bwMode="auto">
          <a:xfrm>
            <a:off x="1589088" y="2841644"/>
            <a:ext cx="30162" cy="122237"/>
          </a:xfrm>
          <a:custGeom>
            <a:avLst/>
            <a:gdLst>
              <a:gd name="T0" fmla="*/ 30162 w 19"/>
              <a:gd name="T1" fmla="*/ 0 h 77"/>
              <a:gd name="T2" fmla="*/ 30162 w 19"/>
              <a:gd name="T3" fmla="*/ 1587 h 77"/>
              <a:gd name="T4" fmla="*/ 28575 w 19"/>
              <a:gd name="T5" fmla="*/ 3175 h 77"/>
              <a:gd name="T6" fmla="*/ 26987 w 19"/>
              <a:gd name="T7" fmla="*/ 11112 h 77"/>
              <a:gd name="T8" fmla="*/ 22225 w 19"/>
              <a:gd name="T9" fmla="*/ 20637 h 77"/>
              <a:gd name="T10" fmla="*/ 20637 w 19"/>
              <a:gd name="T11" fmla="*/ 36512 h 77"/>
              <a:gd name="T12" fmla="*/ 19050 w 19"/>
              <a:gd name="T13" fmla="*/ 57150 h 77"/>
              <a:gd name="T14" fmla="*/ 20637 w 19"/>
              <a:gd name="T15" fmla="*/ 85725 h 77"/>
              <a:gd name="T16" fmla="*/ 22225 w 19"/>
              <a:gd name="T17" fmla="*/ 122237 h 77"/>
              <a:gd name="T18" fmla="*/ 6350 w 19"/>
              <a:gd name="T19" fmla="*/ 122237 h 77"/>
              <a:gd name="T20" fmla="*/ 6350 w 19"/>
              <a:gd name="T21" fmla="*/ 119062 h 77"/>
              <a:gd name="T22" fmla="*/ 4762 w 19"/>
              <a:gd name="T23" fmla="*/ 109537 h 77"/>
              <a:gd name="T24" fmla="*/ 3175 w 19"/>
              <a:gd name="T25" fmla="*/ 95250 h 77"/>
              <a:gd name="T26" fmla="*/ 0 w 19"/>
              <a:gd name="T27" fmla="*/ 76200 h 77"/>
              <a:gd name="T28" fmla="*/ 0 w 19"/>
              <a:gd name="T29" fmla="*/ 55562 h 77"/>
              <a:gd name="T30" fmla="*/ 0 w 19"/>
              <a:gd name="T31" fmla="*/ 34925 h 77"/>
              <a:gd name="T32" fmla="*/ 4762 w 19"/>
              <a:gd name="T33" fmla="*/ 17462 h 77"/>
              <a:gd name="T34" fmla="*/ 9525 w 19"/>
              <a:gd name="T35" fmla="*/ 0 h 77"/>
              <a:gd name="T36" fmla="*/ 30162 w 19"/>
              <a:gd name="T37" fmla="*/ 0 h 7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9"/>
              <a:gd name="T58" fmla="*/ 0 h 77"/>
              <a:gd name="T59" fmla="*/ 19 w 19"/>
              <a:gd name="T60" fmla="*/ 77 h 7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9" h="77">
                <a:moveTo>
                  <a:pt x="19" y="0"/>
                </a:moveTo>
                <a:lnTo>
                  <a:pt x="19" y="1"/>
                </a:lnTo>
                <a:lnTo>
                  <a:pt x="18" y="2"/>
                </a:lnTo>
                <a:lnTo>
                  <a:pt x="17" y="7"/>
                </a:lnTo>
                <a:lnTo>
                  <a:pt x="14" y="13"/>
                </a:lnTo>
                <a:lnTo>
                  <a:pt x="13" y="23"/>
                </a:lnTo>
                <a:lnTo>
                  <a:pt x="12" y="36"/>
                </a:lnTo>
                <a:lnTo>
                  <a:pt x="13" y="54"/>
                </a:lnTo>
                <a:lnTo>
                  <a:pt x="14" y="77"/>
                </a:lnTo>
                <a:lnTo>
                  <a:pt x="4" y="77"/>
                </a:lnTo>
                <a:lnTo>
                  <a:pt x="4" y="75"/>
                </a:lnTo>
                <a:lnTo>
                  <a:pt x="3" y="69"/>
                </a:lnTo>
                <a:lnTo>
                  <a:pt x="2" y="60"/>
                </a:lnTo>
                <a:lnTo>
                  <a:pt x="0" y="48"/>
                </a:lnTo>
                <a:lnTo>
                  <a:pt x="0" y="35"/>
                </a:lnTo>
                <a:lnTo>
                  <a:pt x="0" y="22"/>
                </a:lnTo>
                <a:lnTo>
                  <a:pt x="3" y="11"/>
                </a:lnTo>
                <a:lnTo>
                  <a:pt x="6" y="0"/>
                </a:lnTo>
                <a:lnTo>
                  <a:pt x="19" y="0"/>
                </a:lnTo>
                <a:close/>
              </a:path>
            </a:pathLst>
          </a:custGeom>
          <a:solidFill>
            <a:srgbClr val="72C6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58" name="Freeform 146"/>
          <p:cNvSpPr>
            <a:spLocks/>
          </p:cNvSpPr>
          <p:nvPr/>
        </p:nvSpPr>
        <p:spPr bwMode="auto">
          <a:xfrm>
            <a:off x="1592263" y="2851169"/>
            <a:ext cx="23812" cy="101600"/>
          </a:xfrm>
          <a:custGeom>
            <a:avLst/>
            <a:gdLst>
              <a:gd name="T0" fmla="*/ 23812 w 15"/>
              <a:gd name="T1" fmla="*/ 0 h 64"/>
              <a:gd name="T2" fmla="*/ 23812 w 15"/>
              <a:gd name="T3" fmla="*/ 1588 h 64"/>
              <a:gd name="T4" fmla="*/ 22225 w 15"/>
              <a:gd name="T5" fmla="*/ 3175 h 64"/>
              <a:gd name="T6" fmla="*/ 19050 w 15"/>
              <a:gd name="T7" fmla="*/ 9525 h 64"/>
              <a:gd name="T8" fmla="*/ 17462 w 15"/>
              <a:gd name="T9" fmla="*/ 19050 h 64"/>
              <a:gd name="T10" fmla="*/ 15875 w 15"/>
              <a:gd name="T11" fmla="*/ 31750 h 64"/>
              <a:gd name="T12" fmla="*/ 14287 w 15"/>
              <a:gd name="T13" fmla="*/ 47625 h 64"/>
              <a:gd name="T14" fmla="*/ 15875 w 15"/>
              <a:gd name="T15" fmla="*/ 71437 h 64"/>
              <a:gd name="T16" fmla="*/ 17462 w 15"/>
              <a:gd name="T17" fmla="*/ 101600 h 64"/>
              <a:gd name="T18" fmla="*/ 3175 w 15"/>
              <a:gd name="T19" fmla="*/ 101600 h 64"/>
              <a:gd name="T20" fmla="*/ 3175 w 15"/>
              <a:gd name="T21" fmla="*/ 98425 h 64"/>
              <a:gd name="T22" fmla="*/ 1587 w 15"/>
              <a:gd name="T23" fmla="*/ 90487 h 64"/>
              <a:gd name="T24" fmla="*/ 0 w 15"/>
              <a:gd name="T25" fmla="*/ 77787 h 64"/>
              <a:gd name="T26" fmla="*/ 0 w 15"/>
              <a:gd name="T27" fmla="*/ 63500 h 64"/>
              <a:gd name="T28" fmla="*/ 0 w 15"/>
              <a:gd name="T29" fmla="*/ 46037 h 64"/>
              <a:gd name="T30" fmla="*/ 0 w 15"/>
              <a:gd name="T31" fmla="*/ 30162 h 64"/>
              <a:gd name="T32" fmla="*/ 1587 w 15"/>
              <a:gd name="T33" fmla="*/ 12700 h 64"/>
              <a:gd name="T34" fmla="*/ 6350 w 15"/>
              <a:gd name="T35" fmla="*/ 0 h 64"/>
              <a:gd name="T36" fmla="*/ 23812 w 15"/>
              <a:gd name="T37" fmla="*/ 0 h 6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5"/>
              <a:gd name="T58" fmla="*/ 0 h 64"/>
              <a:gd name="T59" fmla="*/ 15 w 15"/>
              <a:gd name="T60" fmla="*/ 64 h 64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5" h="64">
                <a:moveTo>
                  <a:pt x="15" y="0"/>
                </a:moveTo>
                <a:lnTo>
                  <a:pt x="15" y="1"/>
                </a:lnTo>
                <a:lnTo>
                  <a:pt x="14" y="2"/>
                </a:lnTo>
                <a:lnTo>
                  <a:pt x="12" y="6"/>
                </a:lnTo>
                <a:lnTo>
                  <a:pt x="11" y="12"/>
                </a:lnTo>
                <a:lnTo>
                  <a:pt x="10" y="20"/>
                </a:lnTo>
                <a:lnTo>
                  <a:pt x="9" y="30"/>
                </a:lnTo>
                <a:lnTo>
                  <a:pt x="10" y="45"/>
                </a:lnTo>
                <a:lnTo>
                  <a:pt x="11" y="64"/>
                </a:lnTo>
                <a:lnTo>
                  <a:pt x="2" y="64"/>
                </a:lnTo>
                <a:lnTo>
                  <a:pt x="2" y="62"/>
                </a:lnTo>
                <a:lnTo>
                  <a:pt x="1" y="57"/>
                </a:lnTo>
                <a:lnTo>
                  <a:pt x="0" y="49"/>
                </a:lnTo>
                <a:lnTo>
                  <a:pt x="0" y="40"/>
                </a:lnTo>
                <a:lnTo>
                  <a:pt x="0" y="29"/>
                </a:lnTo>
                <a:lnTo>
                  <a:pt x="0" y="19"/>
                </a:lnTo>
                <a:lnTo>
                  <a:pt x="1" y="8"/>
                </a:lnTo>
                <a:lnTo>
                  <a:pt x="4" y="0"/>
                </a:lnTo>
                <a:lnTo>
                  <a:pt x="15" y="0"/>
                </a:lnTo>
                <a:close/>
              </a:path>
            </a:pathLst>
          </a:custGeom>
          <a:solidFill>
            <a:srgbClr val="8CD8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59" name="Freeform 147"/>
          <p:cNvSpPr>
            <a:spLocks/>
          </p:cNvSpPr>
          <p:nvPr/>
        </p:nvSpPr>
        <p:spPr bwMode="auto">
          <a:xfrm>
            <a:off x="1592263" y="2860694"/>
            <a:ext cx="19050" cy="80962"/>
          </a:xfrm>
          <a:custGeom>
            <a:avLst/>
            <a:gdLst>
              <a:gd name="T0" fmla="*/ 19050 w 12"/>
              <a:gd name="T1" fmla="*/ 1587 h 51"/>
              <a:gd name="T2" fmla="*/ 19050 w 12"/>
              <a:gd name="T3" fmla="*/ 1587 h 51"/>
              <a:gd name="T4" fmla="*/ 17463 w 12"/>
              <a:gd name="T5" fmla="*/ 3175 h 51"/>
              <a:gd name="T6" fmla="*/ 15875 w 12"/>
              <a:gd name="T7" fmla="*/ 6350 h 51"/>
              <a:gd name="T8" fmla="*/ 14288 w 12"/>
              <a:gd name="T9" fmla="*/ 14287 h 51"/>
              <a:gd name="T10" fmla="*/ 14288 w 12"/>
              <a:gd name="T11" fmla="*/ 25400 h 51"/>
              <a:gd name="T12" fmla="*/ 12700 w 12"/>
              <a:gd name="T13" fmla="*/ 38100 h 51"/>
              <a:gd name="T14" fmla="*/ 12700 w 12"/>
              <a:gd name="T15" fmla="*/ 57150 h 51"/>
              <a:gd name="T16" fmla="*/ 14288 w 12"/>
              <a:gd name="T17" fmla="*/ 80962 h 51"/>
              <a:gd name="T18" fmla="*/ 3175 w 12"/>
              <a:gd name="T19" fmla="*/ 80962 h 51"/>
              <a:gd name="T20" fmla="*/ 3175 w 12"/>
              <a:gd name="T21" fmla="*/ 79375 h 51"/>
              <a:gd name="T22" fmla="*/ 3175 w 12"/>
              <a:gd name="T23" fmla="*/ 71437 h 51"/>
              <a:gd name="T24" fmla="*/ 1588 w 12"/>
              <a:gd name="T25" fmla="*/ 61912 h 51"/>
              <a:gd name="T26" fmla="*/ 1588 w 12"/>
              <a:gd name="T27" fmla="*/ 49212 h 51"/>
              <a:gd name="T28" fmla="*/ 0 w 12"/>
              <a:gd name="T29" fmla="*/ 36512 h 51"/>
              <a:gd name="T30" fmla="*/ 1588 w 12"/>
              <a:gd name="T31" fmla="*/ 23812 h 51"/>
              <a:gd name="T32" fmla="*/ 3175 w 12"/>
              <a:gd name="T33" fmla="*/ 11112 h 51"/>
              <a:gd name="T34" fmla="*/ 6350 w 12"/>
              <a:gd name="T35" fmla="*/ 0 h 51"/>
              <a:gd name="T36" fmla="*/ 19050 w 12"/>
              <a:gd name="T37" fmla="*/ 1587 h 5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2"/>
              <a:gd name="T58" fmla="*/ 0 h 51"/>
              <a:gd name="T59" fmla="*/ 12 w 12"/>
              <a:gd name="T60" fmla="*/ 51 h 51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2" h="51">
                <a:moveTo>
                  <a:pt x="12" y="1"/>
                </a:moveTo>
                <a:lnTo>
                  <a:pt x="12" y="1"/>
                </a:lnTo>
                <a:lnTo>
                  <a:pt x="11" y="2"/>
                </a:lnTo>
                <a:lnTo>
                  <a:pt x="10" y="4"/>
                </a:lnTo>
                <a:lnTo>
                  <a:pt x="9" y="9"/>
                </a:lnTo>
                <a:lnTo>
                  <a:pt x="9" y="16"/>
                </a:lnTo>
                <a:lnTo>
                  <a:pt x="8" y="24"/>
                </a:lnTo>
                <a:lnTo>
                  <a:pt x="8" y="36"/>
                </a:lnTo>
                <a:lnTo>
                  <a:pt x="9" y="51"/>
                </a:lnTo>
                <a:lnTo>
                  <a:pt x="2" y="51"/>
                </a:lnTo>
                <a:lnTo>
                  <a:pt x="2" y="50"/>
                </a:lnTo>
                <a:lnTo>
                  <a:pt x="2" y="45"/>
                </a:lnTo>
                <a:lnTo>
                  <a:pt x="1" y="39"/>
                </a:lnTo>
                <a:lnTo>
                  <a:pt x="1" y="31"/>
                </a:lnTo>
                <a:lnTo>
                  <a:pt x="0" y="23"/>
                </a:lnTo>
                <a:lnTo>
                  <a:pt x="1" y="15"/>
                </a:lnTo>
                <a:lnTo>
                  <a:pt x="2" y="7"/>
                </a:lnTo>
                <a:lnTo>
                  <a:pt x="4" y="0"/>
                </a:lnTo>
                <a:lnTo>
                  <a:pt x="12" y="1"/>
                </a:lnTo>
                <a:close/>
              </a:path>
            </a:pathLst>
          </a:custGeom>
          <a:solidFill>
            <a:srgbClr val="A5ED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60" name="Freeform 148"/>
          <p:cNvSpPr>
            <a:spLocks/>
          </p:cNvSpPr>
          <p:nvPr/>
        </p:nvSpPr>
        <p:spPr bwMode="auto">
          <a:xfrm>
            <a:off x="1593850" y="2871806"/>
            <a:ext cx="14288" cy="58738"/>
          </a:xfrm>
          <a:custGeom>
            <a:avLst/>
            <a:gdLst>
              <a:gd name="T0" fmla="*/ 14288 w 9"/>
              <a:gd name="T1" fmla="*/ 0 h 37"/>
              <a:gd name="T2" fmla="*/ 14288 w 9"/>
              <a:gd name="T3" fmla="*/ 0 h 37"/>
              <a:gd name="T4" fmla="*/ 12700 w 9"/>
              <a:gd name="T5" fmla="*/ 1588 h 37"/>
              <a:gd name="T6" fmla="*/ 12700 w 9"/>
              <a:gd name="T7" fmla="*/ 4763 h 37"/>
              <a:gd name="T8" fmla="*/ 11113 w 9"/>
              <a:gd name="T9" fmla="*/ 9525 h 37"/>
              <a:gd name="T10" fmla="*/ 9525 w 9"/>
              <a:gd name="T11" fmla="*/ 15875 h 37"/>
              <a:gd name="T12" fmla="*/ 9525 w 9"/>
              <a:gd name="T13" fmla="*/ 26988 h 37"/>
              <a:gd name="T14" fmla="*/ 9525 w 9"/>
              <a:gd name="T15" fmla="*/ 39688 h 37"/>
              <a:gd name="T16" fmla="*/ 11113 w 9"/>
              <a:gd name="T17" fmla="*/ 58738 h 37"/>
              <a:gd name="T18" fmla="*/ 3175 w 9"/>
              <a:gd name="T19" fmla="*/ 58738 h 37"/>
              <a:gd name="T20" fmla="*/ 1588 w 9"/>
              <a:gd name="T21" fmla="*/ 57150 h 37"/>
              <a:gd name="T22" fmla="*/ 1588 w 9"/>
              <a:gd name="T23" fmla="*/ 50800 h 37"/>
              <a:gd name="T24" fmla="*/ 1588 w 9"/>
              <a:gd name="T25" fmla="*/ 44450 h 37"/>
              <a:gd name="T26" fmla="*/ 0 w 9"/>
              <a:gd name="T27" fmla="*/ 36513 h 37"/>
              <a:gd name="T28" fmla="*/ 0 w 9"/>
              <a:gd name="T29" fmla="*/ 25400 h 37"/>
              <a:gd name="T30" fmla="*/ 0 w 9"/>
              <a:gd name="T31" fmla="*/ 15875 h 37"/>
              <a:gd name="T32" fmla="*/ 1588 w 9"/>
              <a:gd name="T33" fmla="*/ 6350 h 37"/>
              <a:gd name="T34" fmla="*/ 4763 w 9"/>
              <a:gd name="T35" fmla="*/ 0 h 37"/>
              <a:gd name="T36" fmla="*/ 14288 w 9"/>
              <a:gd name="T37" fmla="*/ 0 h 3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9"/>
              <a:gd name="T58" fmla="*/ 0 h 37"/>
              <a:gd name="T59" fmla="*/ 9 w 9"/>
              <a:gd name="T60" fmla="*/ 37 h 3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9" h="37">
                <a:moveTo>
                  <a:pt x="9" y="0"/>
                </a:moveTo>
                <a:lnTo>
                  <a:pt x="9" y="0"/>
                </a:lnTo>
                <a:lnTo>
                  <a:pt x="8" y="1"/>
                </a:lnTo>
                <a:lnTo>
                  <a:pt x="8" y="3"/>
                </a:lnTo>
                <a:lnTo>
                  <a:pt x="7" y="6"/>
                </a:lnTo>
                <a:lnTo>
                  <a:pt x="6" y="10"/>
                </a:lnTo>
                <a:lnTo>
                  <a:pt x="6" y="17"/>
                </a:lnTo>
                <a:lnTo>
                  <a:pt x="6" y="25"/>
                </a:lnTo>
                <a:lnTo>
                  <a:pt x="7" y="37"/>
                </a:lnTo>
                <a:lnTo>
                  <a:pt x="2" y="37"/>
                </a:lnTo>
                <a:lnTo>
                  <a:pt x="1" y="36"/>
                </a:lnTo>
                <a:lnTo>
                  <a:pt x="1" y="32"/>
                </a:lnTo>
                <a:lnTo>
                  <a:pt x="1" y="28"/>
                </a:lnTo>
                <a:lnTo>
                  <a:pt x="0" y="23"/>
                </a:lnTo>
                <a:lnTo>
                  <a:pt x="0" y="16"/>
                </a:lnTo>
                <a:lnTo>
                  <a:pt x="0" y="10"/>
                </a:lnTo>
                <a:lnTo>
                  <a:pt x="1" y="4"/>
                </a:lnTo>
                <a:lnTo>
                  <a:pt x="3" y="0"/>
                </a:lnTo>
                <a:lnTo>
                  <a:pt x="9" y="0"/>
                </a:lnTo>
                <a:close/>
              </a:path>
            </a:pathLst>
          </a:custGeom>
          <a:solidFill>
            <a:srgbClr val="B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61" name="Rectangle 149"/>
          <p:cNvSpPr>
            <a:spLocks noChangeArrowheads="1"/>
          </p:cNvSpPr>
          <p:nvPr/>
        </p:nvSpPr>
        <p:spPr bwMode="auto">
          <a:xfrm>
            <a:off x="1398588" y="2855931"/>
            <a:ext cx="6350" cy="1873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62" name="Freeform 150"/>
          <p:cNvSpPr>
            <a:spLocks/>
          </p:cNvSpPr>
          <p:nvPr/>
        </p:nvSpPr>
        <p:spPr bwMode="auto">
          <a:xfrm>
            <a:off x="1465263" y="2852756"/>
            <a:ext cx="73025" cy="87313"/>
          </a:xfrm>
          <a:custGeom>
            <a:avLst/>
            <a:gdLst>
              <a:gd name="T0" fmla="*/ 6350 w 46"/>
              <a:gd name="T1" fmla="*/ 9525 h 55"/>
              <a:gd name="T2" fmla="*/ 6350 w 46"/>
              <a:gd name="T3" fmla="*/ 11113 h 55"/>
              <a:gd name="T4" fmla="*/ 4762 w 46"/>
              <a:gd name="T5" fmla="*/ 14288 h 55"/>
              <a:gd name="T6" fmla="*/ 1588 w 46"/>
              <a:gd name="T7" fmla="*/ 22225 h 55"/>
              <a:gd name="T8" fmla="*/ 0 w 46"/>
              <a:gd name="T9" fmla="*/ 33338 h 55"/>
              <a:gd name="T10" fmla="*/ 0 w 46"/>
              <a:gd name="T11" fmla="*/ 44450 h 55"/>
              <a:gd name="T12" fmla="*/ 0 w 46"/>
              <a:gd name="T13" fmla="*/ 57150 h 55"/>
              <a:gd name="T14" fmla="*/ 0 w 46"/>
              <a:gd name="T15" fmla="*/ 73025 h 55"/>
              <a:gd name="T16" fmla="*/ 4762 w 46"/>
              <a:gd name="T17" fmla="*/ 87313 h 55"/>
              <a:gd name="T18" fmla="*/ 4762 w 46"/>
              <a:gd name="T19" fmla="*/ 87313 h 55"/>
              <a:gd name="T20" fmla="*/ 4762 w 46"/>
              <a:gd name="T21" fmla="*/ 85725 h 55"/>
              <a:gd name="T22" fmla="*/ 4762 w 46"/>
              <a:gd name="T23" fmla="*/ 80963 h 55"/>
              <a:gd name="T24" fmla="*/ 4762 w 46"/>
              <a:gd name="T25" fmla="*/ 77788 h 55"/>
              <a:gd name="T26" fmla="*/ 4762 w 46"/>
              <a:gd name="T27" fmla="*/ 73025 h 55"/>
              <a:gd name="T28" fmla="*/ 6350 w 46"/>
              <a:gd name="T29" fmla="*/ 68263 h 55"/>
              <a:gd name="T30" fmla="*/ 6350 w 46"/>
              <a:gd name="T31" fmla="*/ 61913 h 55"/>
              <a:gd name="T32" fmla="*/ 7938 w 46"/>
              <a:gd name="T33" fmla="*/ 55563 h 55"/>
              <a:gd name="T34" fmla="*/ 9525 w 46"/>
              <a:gd name="T35" fmla="*/ 50800 h 55"/>
              <a:gd name="T36" fmla="*/ 11112 w 46"/>
              <a:gd name="T37" fmla="*/ 44450 h 55"/>
              <a:gd name="T38" fmla="*/ 12700 w 46"/>
              <a:gd name="T39" fmla="*/ 39688 h 55"/>
              <a:gd name="T40" fmla="*/ 17463 w 46"/>
              <a:gd name="T41" fmla="*/ 33338 h 55"/>
              <a:gd name="T42" fmla="*/ 22225 w 46"/>
              <a:gd name="T43" fmla="*/ 30163 h 55"/>
              <a:gd name="T44" fmla="*/ 26988 w 46"/>
              <a:gd name="T45" fmla="*/ 25400 h 55"/>
              <a:gd name="T46" fmla="*/ 33338 w 46"/>
              <a:gd name="T47" fmla="*/ 23813 h 55"/>
              <a:gd name="T48" fmla="*/ 41275 w 46"/>
              <a:gd name="T49" fmla="*/ 22225 h 55"/>
              <a:gd name="T50" fmla="*/ 41275 w 46"/>
              <a:gd name="T51" fmla="*/ 20638 h 55"/>
              <a:gd name="T52" fmla="*/ 41275 w 46"/>
              <a:gd name="T53" fmla="*/ 20638 h 55"/>
              <a:gd name="T54" fmla="*/ 44450 w 46"/>
              <a:gd name="T55" fmla="*/ 19050 h 55"/>
              <a:gd name="T56" fmla="*/ 46037 w 46"/>
              <a:gd name="T57" fmla="*/ 17463 h 55"/>
              <a:gd name="T58" fmla="*/ 52388 w 46"/>
              <a:gd name="T59" fmla="*/ 14288 h 55"/>
              <a:gd name="T60" fmla="*/ 57150 w 46"/>
              <a:gd name="T61" fmla="*/ 11113 h 55"/>
              <a:gd name="T62" fmla="*/ 65088 w 46"/>
              <a:gd name="T63" fmla="*/ 7938 h 55"/>
              <a:gd name="T64" fmla="*/ 73025 w 46"/>
              <a:gd name="T65" fmla="*/ 3175 h 55"/>
              <a:gd name="T66" fmla="*/ 73025 w 46"/>
              <a:gd name="T67" fmla="*/ 3175 h 55"/>
              <a:gd name="T68" fmla="*/ 71438 w 46"/>
              <a:gd name="T69" fmla="*/ 3175 h 55"/>
              <a:gd name="T70" fmla="*/ 68263 w 46"/>
              <a:gd name="T71" fmla="*/ 3175 h 55"/>
              <a:gd name="T72" fmla="*/ 66675 w 46"/>
              <a:gd name="T73" fmla="*/ 3175 h 55"/>
              <a:gd name="T74" fmla="*/ 63500 w 46"/>
              <a:gd name="T75" fmla="*/ 1588 h 55"/>
              <a:gd name="T76" fmla="*/ 60325 w 46"/>
              <a:gd name="T77" fmla="*/ 1588 h 55"/>
              <a:gd name="T78" fmla="*/ 55563 w 46"/>
              <a:gd name="T79" fmla="*/ 1588 h 55"/>
              <a:gd name="T80" fmla="*/ 50800 w 46"/>
              <a:gd name="T81" fmla="*/ 1588 h 55"/>
              <a:gd name="T82" fmla="*/ 44450 w 46"/>
              <a:gd name="T83" fmla="*/ 0 h 55"/>
              <a:gd name="T84" fmla="*/ 41275 w 46"/>
              <a:gd name="T85" fmla="*/ 1588 h 55"/>
              <a:gd name="T86" fmla="*/ 34925 w 46"/>
              <a:gd name="T87" fmla="*/ 1588 h 55"/>
              <a:gd name="T88" fmla="*/ 30163 w 46"/>
              <a:gd name="T89" fmla="*/ 1588 h 55"/>
              <a:gd name="T90" fmla="*/ 22225 w 46"/>
              <a:gd name="T91" fmla="*/ 3175 h 55"/>
              <a:gd name="T92" fmla="*/ 17463 w 46"/>
              <a:gd name="T93" fmla="*/ 3175 h 55"/>
              <a:gd name="T94" fmla="*/ 11112 w 46"/>
              <a:gd name="T95" fmla="*/ 6350 h 55"/>
              <a:gd name="T96" fmla="*/ 6350 w 46"/>
              <a:gd name="T97" fmla="*/ 9525 h 5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46"/>
              <a:gd name="T148" fmla="*/ 0 h 55"/>
              <a:gd name="T149" fmla="*/ 46 w 46"/>
              <a:gd name="T150" fmla="*/ 55 h 55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46" h="55">
                <a:moveTo>
                  <a:pt x="4" y="6"/>
                </a:moveTo>
                <a:lnTo>
                  <a:pt x="4" y="7"/>
                </a:lnTo>
                <a:lnTo>
                  <a:pt x="3" y="9"/>
                </a:lnTo>
                <a:lnTo>
                  <a:pt x="1" y="14"/>
                </a:lnTo>
                <a:lnTo>
                  <a:pt x="0" y="21"/>
                </a:lnTo>
                <a:lnTo>
                  <a:pt x="0" y="28"/>
                </a:lnTo>
                <a:lnTo>
                  <a:pt x="0" y="36"/>
                </a:lnTo>
                <a:lnTo>
                  <a:pt x="0" y="46"/>
                </a:lnTo>
                <a:lnTo>
                  <a:pt x="3" y="55"/>
                </a:lnTo>
                <a:lnTo>
                  <a:pt x="3" y="54"/>
                </a:lnTo>
                <a:lnTo>
                  <a:pt x="3" y="51"/>
                </a:lnTo>
                <a:lnTo>
                  <a:pt x="3" y="49"/>
                </a:lnTo>
                <a:lnTo>
                  <a:pt x="3" y="46"/>
                </a:lnTo>
                <a:lnTo>
                  <a:pt x="4" y="43"/>
                </a:lnTo>
                <a:lnTo>
                  <a:pt x="4" y="39"/>
                </a:lnTo>
                <a:lnTo>
                  <a:pt x="5" y="35"/>
                </a:lnTo>
                <a:lnTo>
                  <a:pt x="6" y="32"/>
                </a:lnTo>
                <a:lnTo>
                  <a:pt x="7" y="28"/>
                </a:lnTo>
                <a:lnTo>
                  <a:pt x="8" y="25"/>
                </a:lnTo>
                <a:lnTo>
                  <a:pt x="11" y="21"/>
                </a:lnTo>
                <a:lnTo>
                  <a:pt x="14" y="19"/>
                </a:lnTo>
                <a:lnTo>
                  <a:pt x="17" y="16"/>
                </a:lnTo>
                <a:lnTo>
                  <a:pt x="21" y="15"/>
                </a:lnTo>
                <a:lnTo>
                  <a:pt x="26" y="14"/>
                </a:lnTo>
                <a:lnTo>
                  <a:pt x="26" y="13"/>
                </a:lnTo>
                <a:lnTo>
                  <a:pt x="28" y="12"/>
                </a:lnTo>
                <a:lnTo>
                  <a:pt x="29" y="11"/>
                </a:lnTo>
                <a:lnTo>
                  <a:pt x="33" y="9"/>
                </a:lnTo>
                <a:lnTo>
                  <a:pt x="36" y="7"/>
                </a:lnTo>
                <a:lnTo>
                  <a:pt x="41" y="5"/>
                </a:lnTo>
                <a:lnTo>
                  <a:pt x="46" y="2"/>
                </a:lnTo>
                <a:lnTo>
                  <a:pt x="45" y="2"/>
                </a:lnTo>
                <a:lnTo>
                  <a:pt x="43" y="2"/>
                </a:lnTo>
                <a:lnTo>
                  <a:pt x="42" y="2"/>
                </a:lnTo>
                <a:lnTo>
                  <a:pt x="40" y="1"/>
                </a:lnTo>
                <a:lnTo>
                  <a:pt x="38" y="1"/>
                </a:lnTo>
                <a:lnTo>
                  <a:pt x="35" y="1"/>
                </a:lnTo>
                <a:lnTo>
                  <a:pt x="32" y="1"/>
                </a:lnTo>
                <a:lnTo>
                  <a:pt x="28" y="0"/>
                </a:lnTo>
                <a:lnTo>
                  <a:pt x="26" y="1"/>
                </a:lnTo>
                <a:lnTo>
                  <a:pt x="22" y="1"/>
                </a:lnTo>
                <a:lnTo>
                  <a:pt x="19" y="1"/>
                </a:lnTo>
                <a:lnTo>
                  <a:pt x="14" y="2"/>
                </a:lnTo>
                <a:lnTo>
                  <a:pt x="11" y="2"/>
                </a:lnTo>
                <a:lnTo>
                  <a:pt x="7" y="4"/>
                </a:lnTo>
                <a:lnTo>
                  <a:pt x="4" y="6"/>
                </a:lnTo>
                <a:close/>
              </a:path>
            </a:pathLst>
          </a:custGeom>
          <a:solidFill>
            <a:srgbClr val="999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63" name="Freeform 151"/>
          <p:cNvSpPr>
            <a:spLocks/>
          </p:cNvSpPr>
          <p:nvPr/>
        </p:nvSpPr>
        <p:spPr bwMode="auto">
          <a:xfrm>
            <a:off x="1363663" y="2917844"/>
            <a:ext cx="58737" cy="15875"/>
          </a:xfrm>
          <a:custGeom>
            <a:avLst/>
            <a:gdLst>
              <a:gd name="T0" fmla="*/ 0 w 37"/>
              <a:gd name="T1" fmla="*/ 11112 h 10"/>
              <a:gd name="T2" fmla="*/ 0 w 37"/>
              <a:gd name="T3" fmla="*/ 11112 h 10"/>
              <a:gd name="T4" fmla="*/ 0 w 37"/>
              <a:gd name="T5" fmla="*/ 9525 h 10"/>
              <a:gd name="T6" fmla="*/ 1587 w 37"/>
              <a:gd name="T7" fmla="*/ 9525 h 10"/>
              <a:gd name="T8" fmla="*/ 1587 w 37"/>
              <a:gd name="T9" fmla="*/ 7938 h 10"/>
              <a:gd name="T10" fmla="*/ 3175 w 37"/>
              <a:gd name="T11" fmla="*/ 4762 h 10"/>
              <a:gd name="T12" fmla="*/ 6350 w 37"/>
              <a:gd name="T13" fmla="*/ 4762 h 10"/>
              <a:gd name="T14" fmla="*/ 7937 w 37"/>
              <a:gd name="T15" fmla="*/ 3175 h 10"/>
              <a:gd name="T16" fmla="*/ 11112 w 37"/>
              <a:gd name="T17" fmla="*/ 1588 h 10"/>
              <a:gd name="T18" fmla="*/ 14287 w 37"/>
              <a:gd name="T19" fmla="*/ 1588 h 10"/>
              <a:gd name="T20" fmla="*/ 19050 w 37"/>
              <a:gd name="T21" fmla="*/ 0 h 10"/>
              <a:gd name="T22" fmla="*/ 23812 w 37"/>
              <a:gd name="T23" fmla="*/ 0 h 10"/>
              <a:gd name="T24" fmla="*/ 30162 w 37"/>
              <a:gd name="T25" fmla="*/ 0 h 10"/>
              <a:gd name="T26" fmla="*/ 34925 w 37"/>
              <a:gd name="T27" fmla="*/ 0 h 10"/>
              <a:gd name="T28" fmla="*/ 42862 w 37"/>
              <a:gd name="T29" fmla="*/ 1588 h 10"/>
              <a:gd name="T30" fmla="*/ 50800 w 37"/>
              <a:gd name="T31" fmla="*/ 3175 h 10"/>
              <a:gd name="T32" fmla="*/ 58737 w 37"/>
              <a:gd name="T33" fmla="*/ 4762 h 10"/>
              <a:gd name="T34" fmla="*/ 58737 w 37"/>
              <a:gd name="T35" fmla="*/ 9525 h 10"/>
              <a:gd name="T36" fmla="*/ 57150 w 37"/>
              <a:gd name="T37" fmla="*/ 9525 h 10"/>
              <a:gd name="T38" fmla="*/ 57150 w 37"/>
              <a:gd name="T39" fmla="*/ 9525 h 10"/>
              <a:gd name="T40" fmla="*/ 53975 w 37"/>
              <a:gd name="T41" fmla="*/ 7938 h 10"/>
              <a:gd name="T42" fmla="*/ 52387 w 37"/>
              <a:gd name="T43" fmla="*/ 7938 h 10"/>
              <a:gd name="T44" fmla="*/ 47625 w 37"/>
              <a:gd name="T45" fmla="*/ 4762 h 10"/>
              <a:gd name="T46" fmla="*/ 44450 w 37"/>
              <a:gd name="T47" fmla="*/ 4762 h 10"/>
              <a:gd name="T48" fmla="*/ 39687 w 37"/>
              <a:gd name="T49" fmla="*/ 4762 h 10"/>
              <a:gd name="T50" fmla="*/ 34925 w 37"/>
              <a:gd name="T51" fmla="*/ 3175 h 10"/>
              <a:gd name="T52" fmla="*/ 30162 w 37"/>
              <a:gd name="T53" fmla="*/ 3175 h 10"/>
              <a:gd name="T54" fmla="*/ 23812 w 37"/>
              <a:gd name="T55" fmla="*/ 3175 h 10"/>
              <a:gd name="T56" fmla="*/ 20637 w 37"/>
              <a:gd name="T57" fmla="*/ 4762 h 10"/>
              <a:gd name="T58" fmla="*/ 14287 w 37"/>
              <a:gd name="T59" fmla="*/ 4762 h 10"/>
              <a:gd name="T60" fmla="*/ 11112 w 37"/>
              <a:gd name="T61" fmla="*/ 7938 h 10"/>
              <a:gd name="T62" fmla="*/ 7937 w 37"/>
              <a:gd name="T63" fmla="*/ 9525 h 10"/>
              <a:gd name="T64" fmla="*/ 3175 w 37"/>
              <a:gd name="T65" fmla="*/ 12700 h 10"/>
              <a:gd name="T66" fmla="*/ 0 w 37"/>
              <a:gd name="T67" fmla="*/ 15875 h 10"/>
              <a:gd name="T68" fmla="*/ 0 w 37"/>
              <a:gd name="T69" fmla="*/ 11112 h 1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7"/>
              <a:gd name="T106" fmla="*/ 0 h 10"/>
              <a:gd name="T107" fmla="*/ 37 w 37"/>
              <a:gd name="T108" fmla="*/ 10 h 10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7" h="10">
                <a:moveTo>
                  <a:pt x="0" y="7"/>
                </a:moveTo>
                <a:lnTo>
                  <a:pt x="0" y="7"/>
                </a:lnTo>
                <a:lnTo>
                  <a:pt x="0" y="6"/>
                </a:lnTo>
                <a:lnTo>
                  <a:pt x="1" y="6"/>
                </a:lnTo>
                <a:lnTo>
                  <a:pt x="1" y="5"/>
                </a:lnTo>
                <a:lnTo>
                  <a:pt x="2" y="3"/>
                </a:lnTo>
                <a:lnTo>
                  <a:pt x="4" y="3"/>
                </a:lnTo>
                <a:lnTo>
                  <a:pt x="5" y="2"/>
                </a:lnTo>
                <a:lnTo>
                  <a:pt x="7" y="1"/>
                </a:lnTo>
                <a:lnTo>
                  <a:pt x="9" y="1"/>
                </a:lnTo>
                <a:lnTo>
                  <a:pt x="12" y="0"/>
                </a:lnTo>
                <a:lnTo>
                  <a:pt x="15" y="0"/>
                </a:lnTo>
                <a:lnTo>
                  <a:pt x="19" y="0"/>
                </a:lnTo>
                <a:lnTo>
                  <a:pt x="22" y="0"/>
                </a:lnTo>
                <a:lnTo>
                  <a:pt x="27" y="1"/>
                </a:lnTo>
                <a:lnTo>
                  <a:pt x="32" y="2"/>
                </a:lnTo>
                <a:lnTo>
                  <a:pt x="37" y="3"/>
                </a:lnTo>
                <a:lnTo>
                  <a:pt x="37" y="6"/>
                </a:lnTo>
                <a:lnTo>
                  <a:pt x="36" y="6"/>
                </a:lnTo>
                <a:lnTo>
                  <a:pt x="34" y="5"/>
                </a:lnTo>
                <a:lnTo>
                  <a:pt x="33" y="5"/>
                </a:lnTo>
                <a:lnTo>
                  <a:pt x="30" y="3"/>
                </a:lnTo>
                <a:lnTo>
                  <a:pt x="28" y="3"/>
                </a:lnTo>
                <a:lnTo>
                  <a:pt x="25" y="3"/>
                </a:lnTo>
                <a:lnTo>
                  <a:pt x="22" y="2"/>
                </a:lnTo>
                <a:lnTo>
                  <a:pt x="19" y="2"/>
                </a:lnTo>
                <a:lnTo>
                  <a:pt x="15" y="2"/>
                </a:lnTo>
                <a:lnTo>
                  <a:pt x="13" y="3"/>
                </a:lnTo>
                <a:lnTo>
                  <a:pt x="9" y="3"/>
                </a:lnTo>
                <a:lnTo>
                  <a:pt x="7" y="5"/>
                </a:lnTo>
                <a:lnTo>
                  <a:pt x="5" y="6"/>
                </a:lnTo>
                <a:lnTo>
                  <a:pt x="2" y="8"/>
                </a:lnTo>
                <a:lnTo>
                  <a:pt x="0" y="10"/>
                </a:lnTo>
                <a:lnTo>
                  <a:pt x="0" y="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64" name="Freeform 152"/>
          <p:cNvSpPr>
            <a:spLocks/>
          </p:cNvSpPr>
          <p:nvPr/>
        </p:nvSpPr>
        <p:spPr bwMode="auto">
          <a:xfrm>
            <a:off x="1363663" y="2878156"/>
            <a:ext cx="58737" cy="17463"/>
          </a:xfrm>
          <a:custGeom>
            <a:avLst/>
            <a:gdLst>
              <a:gd name="T0" fmla="*/ 0 w 37"/>
              <a:gd name="T1" fmla="*/ 11113 h 11"/>
              <a:gd name="T2" fmla="*/ 0 w 37"/>
              <a:gd name="T3" fmla="*/ 11113 h 11"/>
              <a:gd name="T4" fmla="*/ 0 w 37"/>
              <a:gd name="T5" fmla="*/ 9525 h 11"/>
              <a:gd name="T6" fmla="*/ 1587 w 37"/>
              <a:gd name="T7" fmla="*/ 9525 h 11"/>
              <a:gd name="T8" fmla="*/ 1587 w 37"/>
              <a:gd name="T9" fmla="*/ 7938 h 11"/>
              <a:gd name="T10" fmla="*/ 3175 w 37"/>
              <a:gd name="T11" fmla="*/ 6350 h 11"/>
              <a:gd name="T12" fmla="*/ 6350 w 37"/>
              <a:gd name="T13" fmla="*/ 6350 h 11"/>
              <a:gd name="T14" fmla="*/ 7937 w 37"/>
              <a:gd name="T15" fmla="*/ 4763 h 11"/>
              <a:gd name="T16" fmla="*/ 11112 w 37"/>
              <a:gd name="T17" fmla="*/ 3175 h 11"/>
              <a:gd name="T18" fmla="*/ 14287 w 37"/>
              <a:gd name="T19" fmla="*/ 3175 h 11"/>
              <a:gd name="T20" fmla="*/ 19050 w 37"/>
              <a:gd name="T21" fmla="*/ 0 h 11"/>
              <a:gd name="T22" fmla="*/ 23812 w 37"/>
              <a:gd name="T23" fmla="*/ 0 h 11"/>
              <a:gd name="T24" fmla="*/ 30162 w 37"/>
              <a:gd name="T25" fmla="*/ 0 h 11"/>
              <a:gd name="T26" fmla="*/ 34925 w 37"/>
              <a:gd name="T27" fmla="*/ 0 h 11"/>
              <a:gd name="T28" fmla="*/ 42862 w 37"/>
              <a:gd name="T29" fmla="*/ 3175 h 11"/>
              <a:gd name="T30" fmla="*/ 50800 w 37"/>
              <a:gd name="T31" fmla="*/ 4763 h 11"/>
              <a:gd name="T32" fmla="*/ 58737 w 37"/>
              <a:gd name="T33" fmla="*/ 6350 h 11"/>
              <a:gd name="T34" fmla="*/ 58737 w 37"/>
              <a:gd name="T35" fmla="*/ 9525 h 11"/>
              <a:gd name="T36" fmla="*/ 57150 w 37"/>
              <a:gd name="T37" fmla="*/ 9525 h 11"/>
              <a:gd name="T38" fmla="*/ 57150 w 37"/>
              <a:gd name="T39" fmla="*/ 9525 h 11"/>
              <a:gd name="T40" fmla="*/ 53975 w 37"/>
              <a:gd name="T41" fmla="*/ 7938 h 11"/>
              <a:gd name="T42" fmla="*/ 52387 w 37"/>
              <a:gd name="T43" fmla="*/ 7938 h 11"/>
              <a:gd name="T44" fmla="*/ 47625 w 37"/>
              <a:gd name="T45" fmla="*/ 7938 h 11"/>
              <a:gd name="T46" fmla="*/ 44450 w 37"/>
              <a:gd name="T47" fmla="*/ 6350 h 11"/>
              <a:gd name="T48" fmla="*/ 39687 w 37"/>
              <a:gd name="T49" fmla="*/ 6350 h 11"/>
              <a:gd name="T50" fmla="*/ 34925 w 37"/>
              <a:gd name="T51" fmla="*/ 4763 h 11"/>
              <a:gd name="T52" fmla="*/ 30162 w 37"/>
              <a:gd name="T53" fmla="*/ 4763 h 11"/>
              <a:gd name="T54" fmla="*/ 23812 w 37"/>
              <a:gd name="T55" fmla="*/ 4763 h 11"/>
              <a:gd name="T56" fmla="*/ 20637 w 37"/>
              <a:gd name="T57" fmla="*/ 6350 h 11"/>
              <a:gd name="T58" fmla="*/ 14287 w 37"/>
              <a:gd name="T59" fmla="*/ 6350 h 11"/>
              <a:gd name="T60" fmla="*/ 11112 w 37"/>
              <a:gd name="T61" fmla="*/ 7938 h 11"/>
              <a:gd name="T62" fmla="*/ 7937 w 37"/>
              <a:gd name="T63" fmla="*/ 9525 h 11"/>
              <a:gd name="T64" fmla="*/ 3175 w 37"/>
              <a:gd name="T65" fmla="*/ 14288 h 11"/>
              <a:gd name="T66" fmla="*/ 0 w 37"/>
              <a:gd name="T67" fmla="*/ 17463 h 11"/>
              <a:gd name="T68" fmla="*/ 0 w 37"/>
              <a:gd name="T69" fmla="*/ 11113 h 11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7"/>
              <a:gd name="T106" fmla="*/ 0 h 11"/>
              <a:gd name="T107" fmla="*/ 37 w 37"/>
              <a:gd name="T108" fmla="*/ 11 h 11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7" h="11">
                <a:moveTo>
                  <a:pt x="0" y="7"/>
                </a:moveTo>
                <a:lnTo>
                  <a:pt x="0" y="7"/>
                </a:lnTo>
                <a:lnTo>
                  <a:pt x="0" y="6"/>
                </a:lnTo>
                <a:lnTo>
                  <a:pt x="1" y="6"/>
                </a:lnTo>
                <a:lnTo>
                  <a:pt x="1" y="5"/>
                </a:lnTo>
                <a:lnTo>
                  <a:pt x="2" y="4"/>
                </a:lnTo>
                <a:lnTo>
                  <a:pt x="4" y="4"/>
                </a:lnTo>
                <a:lnTo>
                  <a:pt x="5" y="3"/>
                </a:lnTo>
                <a:lnTo>
                  <a:pt x="7" y="2"/>
                </a:lnTo>
                <a:lnTo>
                  <a:pt x="9" y="2"/>
                </a:lnTo>
                <a:lnTo>
                  <a:pt x="12" y="0"/>
                </a:lnTo>
                <a:lnTo>
                  <a:pt x="15" y="0"/>
                </a:lnTo>
                <a:lnTo>
                  <a:pt x="19" y="0"/>
                </a:lnTo>
                <a:lnTo>
                  <a:pt x="22" y="0"/>
                </a:lnTo>
                <a:lnTo>
                  <a:pt x="27" y="2"/>
                </a:lnTo>
                <a:lnTo>
                  <a:pt x="32" y="3"/>
                </a:lnTo>
                <a:lnTo>
                  <a:pt x="37" y="4"/>
                </a:lnTo>
                <a:lnTo>
                  <a:pt x="37" y="6"/>
                </a:lnTo>
                <a:lnTo>
                  <a:pt x="36" y="6"/>
                </a:lnTo>
                <a:lnTo>
                  <a:pt x="34" y="5"/>
                </a:lnTo>
                <a:lnTo>
                  <a:pt x="33" y="5"/>
                </a:lnTo>
                <a:lnTo>
                  <a:pt x="30" y="5"/>
                </a:lnTo>
                <a:lnTo>
                  <a:pt x="28" y="4"/>
                </a:lnTo>
                <a:lnTo>
                  <a:pt x="25" y="4"/>
                </a:lnTo>
                <a:lnTo>
                  <a:pt x="22" y="3"/>
                </a:lnTo>
                <a:lnTo>
                  <a:pt x="19" y="3"/>
                </a:lnTo>
                <a:lnTo>
                  <a:pt x="15" y="3"/>
                </a:lnTo>
                <a:lnTo>
                  <a:pt x="13" y="4"/>
                </a:lnTo>
                <a:lnTo>
                  <a:pt x="9" y="4"/>
                </a:lnTo>
                <a:lnTo>
                  <a:pt x="7" y="5"/>
                </a:lnTo>
                <a:lnTo>
                  <a:pt x="5" y="6"/>
                </a:lnTo>
                <a:lnTo>
                  <a:pt x="2" y="9"/>
                </a:lnTo>
                <a:lnTo>
                  <a:pt x="0" y="11"/>
                </a:lnTo>
                <a:lnTo>
                  <a:pt x="0" y="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65" name="Freeform 153"/>
          <p:cNvSpPr>
            <a:spLocks/>
          </p:cNvSpPr>
          <p:nvPr/>
        </p:nvSpPr>
        <p:spPr bwMode="auto">
          <a:xfrm>
            <a:off x="1419225" y="2860694"/>
            <a:ext cx="96838" cy="179387"/>
          </a:xfrm>
          <a:custGeom>
            <a:avLst/>
            <a:gdLst>
              <a:gd name="T0" fmla="*/ 0 w 61"/>
              <a:gd name="T1" fmla="*/ 0 h 113"/>
              <a:gd name="T2" fmla="*/ 0 w 61"/>
              <a:gd name="T3" fmla="*/ 174625 h 113"/>
              <a:gd name="T4" fmla="*/ 30163 w 61"/>
              <a:gd name="T5" fmla="*/ 179387 h 113"/>
              <a:gd name="T6" fmla="*/ 28575 w 61"/>
              <a:gd name="T7" fmla="*/ 155575 h 113"/>
              <a:gd name="T8" fmla="*/ 96838 w 61"/>
              <a:gd name="T9" fmla="*/ 166687 h 113"/>
              <a:gd name="T10" fmla="*/ 96838 w 61"/>
              <a:gd name="T11" fmla="*/ 157162 h 113"/>
              <a:gd name="T12" fmla="*/ 47625 w 61"/>
              <a:gd name="T13" fmla="*/ 152400 h 113"/>
              <a:gd name="T14" fmla="*/ 46038 w 61"/>
              <a:gd name="T15" fmla="*/ 131762 h 113"/>
              <a:gd name="T16" fmla="*/ 14288 w 61"/>
              <a:gd name="T17" fmla="*/ 131762 h 113"/>
              <a:gd name="T18" fmla="*/ 12700 w 61"/>
              <a:gd name="T19" fmla="*/ 127000 h 113"/>
              <a:gd name="T20" fmla="*/ 11113 w 61"/>
              <a:gd name="T21" fmla="*/ 120650 h 113"/>
              <a:gd name="T22" fmla="*/ 9525 w 61"/>
              <a:gd name="T23" fmla="*/ 109537 h 113"/>
              <a:gd name="T24" fmla="*/ 6350 w 61"/>
              <a:gd name="T25" fmla="*/ 93662 h 113"/>
              <a:gd name="T26" fmla="*/ 3175 w 61"/>
              <a:gd name="T27" fmla="*/ 76200 h 113"/>
              <a:gd name="T28" fmla="*/ 1588 w 61"/>
              <a:gd name="T29" fmla="*/ 53975 h 113"/>
              <a:gd name="T30" fmla="*/ 3175 w 61"/>
              <a:gd name="T31" fmla="*/ 31750 h 113"/>
              <a:gd name="T32" fmla="*/ 9525 w 61"/>
              <a:gd name="T33" fmla="*/ 4762 h 113"/>
              <a:gd name="T34" fmla="*/ 0 w 61"/>
              <a:gd name="T35" fmla="*/ 0 h 11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61"/>
              <a:gd name="T55" fmla="*/ 0 h 113"/>
              <a:gd name="T56" fmla="*/ 61 w 61"/>
              <a:gd name="T57" fmla="*/ 113 h 11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61" h="113">
                <a:moveTo>
                  <a:pt x="0" y="0"/>
                </a:moveTo>
                <a:lnTo>
                  <a:pt x="0" y="110"/>
                </a:lnTo>
                <a:lnTo>
                  <a:pt x="19" y="113"/>
                </a:lnTo>
                <a:lnTo>
                  <a:pt x="18" y="98"/>
                </a:lnTo>
                <a:lnTo>
                  <a:pt x="61" y="105"/>
                </a:lnTo>
                <a:lnTo>
                  <a:pt x="61" y="99"/>
                </a:lnTo>
                <a:lnTo>
                  <a:pt x="30" y="96"/>
                </a:lnTo>
                <a:lnTo>
                  <a:pt x="29" y="83"/>
                </a:lnTo>
                <a:lnTo>
                  <a:pt x="9" y="83"/>
                </a:lnTo>
                <a:lnTo>
                  <a:pt x="8" y="80"/>
                </a:lnTo>
                <a:lnTo>
                  <a:pt x="7" y="76"/>
                </a:lnTo>
                <a:lnTo>
                  <a:pt x="6" y="69"/>
                </a:lnTo>
                <a:lnTo>
                  <a:pt x="4" y="59"/>
                </a:lnTo>
                <a:lnTo>
                  <a:pt x="2" y="48"/>
                </a:lnTo>
                <a:lnTo>
                  <a:pt x="1" y="34"/>
                </a:lnTo>
                <a:lnTo>
                  <a:pt x="2" y="20"/>
                </a:lnTo>
                <a:lnTo>
                  <a:pt x="6" y="3"/>
                </a:lnTo>
                <a:lnTo>
                  <a:pt x="0" y="0"/>
                </a:lnTo>
                <a:close/>
              </a:path>
            </a:pathLst>
          </a:custGeom>
          <a:solidFill>
            <a:srgbClr val="001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66" name="Freeform 154"/>
          <p:cNvSpPr>
            <a:spLocks/>
          </p:cNvSpPr>
          <p:nvPr/>
        </p:nvSpPr>
        <p:spPr bwMode="auto">
          <a:xfrm>
            <a:off x="1466850" y="2819419"/>
            <a:ext cx="125413" cy="23812"/>
          </a:xfrm>
          <a:custGeom>
            <a:avLst/>
            <a:gdLst>
              <a:gd name="T0" fmla="*/ 0 w 79"/>
              <a:gd name="T1" fmla="*/ 23812 h 15"/>
              <a:gd name="T2" fmla="*/ 0 w 79"/>
              <a:gd name="T3" fmla="*/ 23812 h 15"/>
              <a:gd name="T4" fmla="*/ 4763 w 79"/>
              <a:gd name="T5" fmla="*/ 22225 h 15"/>
              <a:gd name="T6" fmla="*/ 6350 w 79"/>
              <a:gd name="T7" fmla="*/ 22225 h 15"/>
              <a:gd name="T8" fmla="*/ 11113 w 79"/>
              <a:gd name="T9" fmla="*/ 20637 h 15"/>
              <a:gd name="T10" fmla="*/ 17463 w 79"/>
              <a:gd name="T11" fmla="*/ 19050 h 15"/>
              <a:gd name="T12" fmla="*/ 22225 w 79"/>
              <a:gd name="T13" fmla="*/ 17462 h 15"/>
              <a:gd name="T14" fmla="*/ 30163 w 79"/>
              <a:gd name="T15" fmla="*/ 14287 h 15"/>
              <a:gd name="T16" fmla="*/ 38100 w 79"/>
              <a:gd name="T17" fmla="*/ 12700 h 15"/>
              <a:gd name="T18" fmla="*/ 47625 w 79"/>
              <a:gd name="T19" fmla="*/ 12700 h 15"/>
              <a:gd name="T20" fmla="*/ 55563 w 79"/>
              <a:gd name="T21" fmla="*/ 11112 h 15"/>
              <a:gd name="T22" fmla="*/ 66675 w 79"/>
              <a:gd name="T23" fmla="*/ 11112 h 15"/>
              <a:gd name="T24" fmla="*/ 76200 w 79"/>
              <a:gd name="T25" fmla="*/ 9525 h 15"/>
              <a:gd name="T26" fmla="*/ 87313 w 79"/>
              <a:gd name="T27" fmla="*/ 11112 h 15"/>
              <a:gd name="T28" fmla="*/ 98425 w 79"/>
              <a:gd name="T29" fmla="*/ 11112 h 15"/>
              <a:gd name="T30" fmla="*/ 109538 w 79"/>
              <a:gd name="T31" fmla="*/ 12700 h 15"/>
              <a:gd name="T32" fmla="*/ 120650 w 79"/>
              <a:gd name="T33" fmla="*/ 14287 h 15"/>
              <a:gd name="T34" fmla="*/ 125413 w 79"/>
              <a:gd name="T35" fmla="*/ 0 h 15"/>
              <a:gd name="T36" fmla="*/ 125413 w 79"/>
              <a:gd name="T37" fmla="*/ 0 h 15"/>
              <a:gd name="T38" fmla="*/ 120650 w 79"/>
              <a:gd name="T39" fmla="*/ 0 h 15"/>
              <a:gd name="T40" fmla="*/ 117475 w 79"/>
              <a:gd name="T41" fmla="*/ 0 h 15"/>
              <a:gd name="T42" fmla="*/ 111125 w 79"/>
              <a:gd name="T43" fmla="*/ 0 h 15"/>
              <a:gd name="T44" fmla="*/ 104775 w 79"/>
              <a:gd name="T45" fmla="*/ 0 h 15"/>
              <a:gd name="T46" fmla="*/ 96838 w 79"/>
              <a:gd name="T47" fmla="*/ 0 h 15"/>
              <a:gd name="T48" fmla="*/ 88900 w 79"/>
              <a:gd name="T49" fmla="*/ 0 h 15"/>
              <a:gd name="T50" fmla="*/ 80963 w 79"/>
              <a:gd name="T51" fmla="*/ 1587 h 15"/>
              <a:gd name="T52" fmla="*/ 69850 w 79"/>
              <a:gd name="T53" fmla="*/ 1587 h 15"/>
              <a:gd name="T54" fmla="*/ 60325 w 79"/>
              <a:gd name="T55" fmla="*/ 1587 h 15"/>
              <a:gd name="T56" fmla="*/ 49213 w 79"/>
              <a:gd name="T57" fmla="*/ 3175 h 15"/>
              <a:gd name="T58" fmla="*/ 39688 w 79"/>
              <a:gd name="T59" fmla="*/ 6350 h 15"/>
              <a:gd name="T60" fmla="*/ 28575 w 79"/>
              <a:gd name="T61" fmla="*/ 7937 h 15"/>
              <a:gd name="T62" fmla="*/ 19050 w 79"/>
              <a:gd name="T63" fmla="*/ 9525 h 15"/>
              <a:gd name="T64" fmla="*/ 9525 w 79"/>
              <a:gd name="T65" fmla="*/ 11112 h 15"/>
              <a:gd name="T66" fmla="*/ 0 w 79"/>
              <a:gd name="T67" fmla="*/ 12700 h 15"/>
              <a:gd name="T68" fmla="*/ 0 w 79"/>
              <a:gd name="T69" fmla="*/ 23812 h 1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79"/>
              <a:gd name="T106" fmla="*/ 0 h 15"/>
              <a:gd name="T107" fmla="*/ 79 w 79"/>
              <a:gd name="T108" fmla="*/ 15 h 15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79" h="15">
                <a:moveTo>
                  <a:pt x="0" y="15"/>
                </a:moveTo>
                <a:lnTo>
                  <a:pt x="0" y="15"/>
                </a:lnTo>
                <a:lnTo>
                  <a:pt x="3" y="14"/>
                </a:lnTo>
                <a:lnTo>
                  <a:pt x="4" y="14"/>
                </a:lnTo>
                <a:lnTo>
                  <a:pt x="7" y="13"/>
                </a:lnTo>
                <a:lnTo>
                  <a:pt x="11" y="12"/>
                </a:lnTo>
                <a:lnTo>
                  <a:pt x="14" y="11"/>
                </a:lnTo>
                <a:lnTo>
                  <a:pt x="19" y="9"/>
                </a:lnTo>
                <a:lnTo>
                  <a:pt x="24" y="8"/>
                </a:lnTo>
                <a:lnTo>
                  <a:pt x="30" y="8"/>
                </a:lnTo>
                <a:lnTo>
                  <a:pt x="35" y="7"/>
                </a:lnTo>
                <a:lnTo>
                  <a:pt x="42" y="7"/>
                </a:lnTo>
                <a:lnTo>
                  <a:pt x="48" y="6"/>
                </a:lnTo>
                <a:lnTo>
                  <a:pt x="55" y="7"/>
                </a:lnTo>
                <a:lnTo>
                  <a:pt x="62" y="7"/>
                </a:lnTo>
                <a:lnTo>
                  <a:pt x="69" y="8"/>
                </a:lnTo>
                <a:lnTo>
                  <a:pt x="76" y="9"/>
                </a:lnTo>
                <a:lnTo>
                  <a:pt x="79" y="0"/>
                </a:lnTo>
                <a:lnTo>
                  <a:pt x="76" y="0"/>
                </a:lnTo>
                <a:lnTo>
                  <a:pt x="74" y="0"/>
                </a:lnTo>
                <a:lnTo>
                  <a:pt x="70" y="0"/>
                </a:lnTo>
                <a:lnTo>
                  <a:pt x="66" y="0"/>
                </a:lnTo>
                <a:lnTo>
                  <a:pt x="61" y="0"/>
                </a:lnTo>
                <a:lnTo>
                  <a:pt x="56" y="0"/>
                </a:lnTo>
                <a:lnTo>
                  <a:pt x="51" y="1"/>
                </a:lnTo>
                <a:lnTo>
                  <a:pt x="44" y="1"/>
                </a:lnTo>
                <a:lnTo>
                  <a:pt x="38" y="1"/>
                </a:lnTo>
                <a:lnTo>
                  <a:pt x="31" y="2"/>
                </a:lnTo>
                <a:lnTo>
                  <a:pt x="25" y="4"/>
                </a:lnTo>
                <a:lnTo>
                  <a:pt x="18" y="5"/>
                </a:lnTo>
                <a:lnTo>
                  <a:pt x="12" y="6"/>
                </a:lnTo>
                <a:lnTo>
                  <a:pt x="6" y="7"/>
                </a:lnTo>
                <a:lnTo>
                  <a:pt x="0" y="8"/>
                </a:lnTo>
                <a:lnTo>
                  <a:pt x="0" y="15"/>
                </a:lnTo>
                <a:close/>
              </a:path>
            </a:pathLst>
          </a:custGeom>
          <a:solidFill>
            <a:srgbClr val="33333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67" name="Freeform 155"/>
          <p:cNvSpPr>
            <a:spLocks/>
          </p:cNvSpPr>
          <p:nvPr/>
        </p:nvSpPr>
        <p:spPr bwMode="auto">
          <a:xfrm>
            <a:off x="1395413" y="3043256"/>
            <a:ext cx="209550" cy="71438"/>
          </a:xfrm>
          <a:custGeom>
            <a:avLst/>
            <a:gdLst>
              <a:gd name="T0" fmla="*/ 87312 w 132"/>
              <a:gd name="T1" fmla="*/ 69850 h 45"/>
              <a:gd name="T2" fmla="*/ 88900 w 132"/>
              <a:gd name="T3" fmla="*/ 66675 h 45"/>
              <a:gd name="T4" fmla="*/ 88900 w 132"/>
              <a:gd name="T5" fmla="*/ 66675 h 45"/>
              <a:gd name="T6" fmla="*/ 90487 w 132"/>
              <a:gd name="T7" fmla="*/ 66675 h 45"/>
              <a:gd name="T8" fmla="*/ 93662 w 132"/>
              <a:gd name="T9" fmla="*/ 65088 h 45"/>
              <a:gd name="T10" fmla="*/ 96837 w 132"/>
              <a:gd name="T11" fmla="*/ 65088 h 45"/>
              <a:gd name="T12" fmla="*/ 100012 w 132"/>
              <a:gd name="T13" fmla="*/ 63500 h 45"/>
              <a:gd name="T14" fmla="*/ 103188 w 132"/>
              <a:gd name="T15" fmla="*/ 61913 h 45"/>
              <a:gd name="T16" fmla="*/ 107950 w 132"/>
              <a:gd name="T17" fmla="*/ 60325 h 45"/>
              <a:gd name="T18" fmla="*/ 112712 w 132"/>
              <a:gd name="T19" fmla="*/ 58738 h 45"/>
              <a:gd name="T20" fmla="*/ 115887 w 132"/>
              <a:gd name="T21" fmla="*/ 53975 h 45"/>
              <a:gd name="T22" fmla="*/ 120650 w 132"/>
              <a:gd name="T23" fmla="*/ 52388 h 45"/>
              <a:gd name="T24" fmla="*/ 123825 w 132"/>
              <a:gd name="T25" fmla="*/ 49213 h 45"/>
              <a:gd name="T26" fmla="*/ 127000 w 132"/>
              <a:gd name="T27" fmla="*/ 47625 h 45"/>
              <a:gd name="T28" fmla="*/ 130175 w 132"/>
              <a:gd name="T29" fmla="*/ 42863 h 45"/>
              <a:gd name="T30" fmla="*/ 133350 w 132"/>
              <a:gd name="T31" fmla="*/ 41275 h 45"/>
              <a:gd name="T32" fmla="*/ 134937 w 132"/>
              <a:gd name="T33" fmla="*/ 38100 h 45"/>
              <a:gd name="T34" fmla="*/ 0 w 132"/>
              <a:gd name="T35" fmla="*/ 4763 h 45"/>
              <a:gd name="T36" fmla="*/ 9525 w 132"/>
              <a:gd name="T37" fmla="*/ 0 h 45"/>
              <a:gd name="T38" fmla="*/ 209550 w 132"/>
              <a:gd name="T39" fmla="*/ 50800 h 45"/>
              <a:gd name="T40" fmla="*/ 200025 w 132"/>
              <a:gd name="T41" fmla="*/ 53975 h 45"/>
              <a:gd name="T42" fmla="*/ 142875 w 132"/>
              <a:gd name="T43" fmla="*/ 39688 h 45"/>
              <a:gd name="T44" fmla="*/ 142875 w 132"/>
              <a:gd name="T45" fmla="*/ 39688 h 45"/>
              <a:gd name="T46" fmla="*/ 142875 w 132"/>
              <a:gd name="T47" fmla="*/ 41275 h 45"/>
              <a:gd name="T48" fmla="*/ 141287 w 132"/>
              <a:gd name="T49" fmla="*/ 41275 h 45"/>
              <a:gd name="T50" fmla="*/ 141287 w 132"/>
              <a:gd name="T51" fmla="*/ 42863 h 45"/>
              <a:gd name="T52" fmla="*/ 138112 w 132"/>
              <a:gd name="T53" fmla="*/ 44450 h 45"/>
              <a:gd name="T54" fmla="*/ 136525 w 132"/>
              <a:gd name="T55" fmla="*/ 47625 h 45"/>
              <a:gd name="T56" fmla="*/ 134937 w 132"/>
              <a:gd name="T57" fmla="*/ 49213 h 45"/>
              <a:gd name="T58" fmla="*/ 131762 w 132"/>
              <a:gd name="T59" fmla="*/ 50800 h 45"/>
              <a:gd name="T60" fmla="*/ 127000 w 132"/>
              <a:gd name="T61" fmla="*/ 52388 h 45"/>
              <a:gd name="T62" fmla="*/ 123825 w 132"/>
              <a:gd name="T63" fmla="*/ 53975 h 45"/>
              <a:gd name="T64" fmla="*/ 120650 w 132"/>
              <a:gd name="T65" fmla="*/ 58738 h 45"/>
              <a:gd name="T66" fmla="*/ 114300 w 132"/>
              <a:gd name="T67" fmla="*/ 60325 h 45"/>
              <a:gd name="T68" fmla="*/ 111125 w 132"/>
              <a:gd name="T69" fmla="*/ 63500 h 45"/>
              <a:gd name="T70" fmla="*/ 103188 w 132"/>
              <a:gd name="T71" fmla="*/ 65088 h 45"/>
              <a:gd name="T72" fmla="*/ 98425 w 132"/>
              <a:gd name="T73" fmla="*/ 66675 h 45"/>
              <a:gd name="T74" fmla="*/ 90487 w 132"/>
              <a:gd name="T75" fmla="*/ 71438 h 45"/>
              <a:gd name="T76" fmla="*/ 87312 w 132"/>
              <a:gd name="T77" fmla="*/ 69850 h 45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132"/>
              <a:gd name="T118" fmla="*/ 0 h 45"/>
              <a:gd name="T119" fmla="*/ 132 w 132"/>
              <a:gd name="T120" fmla="*/ 45 h 45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132" h="45">
                <a:moveTo>
                  <a:pt x="55" y="44"/>
                </a:moveTo>
                <a:lnTo>
                  <a:pt x="56" y="42"/>
                </a:lnTo>
                <a:lnTo>
                  <a:pt x="57" y="42"/>
                </a:lnTo>
                <a:lnTo>
                  <a:pt x="59" y="41"/>
                </a:lnTo>
                <a:lnTo>
                  <a:pt x="61" y="41"/>
                </a:lnTo>
                <a:lnTo>
                  <a:pt x="63" y="40"/>
                </a:lnTo>
                <a:lnTo>
                  <a:pt x="65" y="39"/>
                </a:lnTo>
                <a:lnTo>
                  <a:pt x="68" y="38"/>
                </a:lnTo>
                <a:lnTo>
                  <a:pt x="71" y="37"/>
                </a:lnTo>
                <a:lnTo>
                  <a:pt x="73" y="34"/>
                </a:lnTo>
                <a:lnTo>
                  <a:pt x="76" y="33"/>
                </a:lnTo>
                <a:lnTo>
                  <a:pt x="78" y="31"/>
                </a:lnTo>
                <a:lnTo>
                  <a:pt x="80" y="30"/>
                </a:lnTo>
                <a:lnTo>
                  <a:pt x="82" y="27"/>
                </a:lnTo>
                <a:lnTo>
                  <a:pt x="84" y="26"/>
                </a:lnTo>
                <a:lnTo>
                  <a:pt x="85" y="24"/>
                </a:lnTo>
                <a:lnTo>
                  <a:pt x="0" y="3"/>
                </a:lnTo>
                <a:lnTo>
                  <a:pt x="6" y="0"/>
                </a:lnTo>
                <a:lnTo>
                  <a:pt x="132" y="32"/>
                </a:lnTo>
                <a:lnTo>
                  <a:pt x="126" y="34"/>
                </a:lnTo>
                <a:lnTo>
                  <a:pt x="90" y="25"/>
                </a:lnTo>
                <a:lnTo>
                  <a:pt x="90" y="26"/>
                </a:lnTo>
                <a:lnTo>
                  <a:pt x="89" y="26"/>
                </a:lnTo>
                <a:lnTo>
                  <a:pt x="89" y="27"/>
                </a:lnTo>
                <a:lnTo>
                  <a:pt x="87" y="28"/>
                </a:lnTo>
                <a:lnTo>
                  <a:pt x="86" y="30"/>
                </a:lnTo>
                <a:lnTo>
                  <a:pt x="85" y="31"/>
                </a:lnTo>
                <a:lnTo>
                  <a:pt x="83" y="32"/>
                </a:lnTo>
                <a:lnTo>
                  <a:pt x="80" y="33"/>
                </a:lnTo>
                <a:lnTo>
                  <a:pt x="78" y="34"/>
                </a:lnTo>
                <a:lnTo>
                  <a:pt x="76" y="37"/>
                </a:lnTo>
                <a:lnTo>
                  <a:pt x="72" y="38"/>
                </a:lnTo>
                <a:lnTo>
                  <a:pt x="70" y="40"/>
                </a:lnTo>
                <a:lnTo>
                  <a:pt x="65" y="41"/>
                </a:lnTo>
                <a:lnTo>
                  <a:pt x="62" y="42"/>
                </a:lnTo>
                <a:lnTo>
                  <a:pt x="57" y="45"/>
                </a:lnTo>
                <a:lnTo>
                  <a:pt x="55" y="44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68" name="Freeform 156"/>
          <p:cNvSpPr>
            <a:spLocks/>
          </p:cNvSpPr>
          <p:nvPr/>
        </p:nvSpPr>
        <p:spPr bwMode="auto">
          <a:xfrm>
            <a:off x="1350963" y="3062306"/>
            <a:ext cx="214312" cy="63500"/>
          </a:xfrm>
          <a:custGeom>
            <a:avLst/>
            <a:gdLst>
              <a:gd name="T0" fmla="*/ 0 w 135"/>
              <a:gd name="T1" fmla="*/ 0 h 40"/>
              <a:gd name="T2" fmla="*/ 209550 w 135"/>
              <a:gd name="T3" fmla="*/ 63500 h 40"/>
              <a:gd name="T4" fmla="*/ 214312 w 135"/>
              <a:gd name="T5" fmla="*/ 63500 h 40"/>
              <a:gd name="T6" fmla="*/ 7937 w 135"/>
              <a:gd name="T7" fmla="*/ 0 h 40"/>
              <a:gd name="T8" fmla="*/ 0 w 135"/>
              <a:gd name="T9" fmla="*/ 0 h 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5"/>
              <a:gd name="T16" fmla="*/ 0 h 40"/>
              <a:gd name="T17" fmla="*/ 135 w 135"/>
              <a:gd name="T18" fmla="*/ 40 h 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5" h="40">
                <a:moveTo>
                  <a:pt x="0" y="0"/>
                </a:moveTo>
                <a:lnTo>
                  <a:pt x="132" y="40"/>
                </a:lnTo>
                <a:lnTo>
                  <a:pt x="135" y="40"/>
                </a:lnTo>
                <a:lnTo>
                  <a:pt x="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69" name="Freeform 157"/>
          <p:cNvSpPr>
            <a:spLocks/>
          </p:cNvSpPr>
          <p:nvPr/>
        </p:nvSpPr>
        <p:spPr bwMode="auto">
          <a:xfrm>
            <a:off x="1387475" y="3052781"/>
            <a:ext cx="209550" cy="57150"/>
          </a:xfrm>
          <a:custGeom>
            <a:avLst/>
            <a:gdLst>
              <a:gd name="T0" fmla="*/ 0 w 132"/>
              <a:gd name="T1" fmla="*/ 0 h 36"/>
              <a:gd name="T2" fmla="*/ 206375 w 132"/>
              <a:gd name="T3" fmla="*/ 57150 h 36"/>
              <a:gd name="T4" fmla="*/ 209550 w 132"/>
              <a:gd name="T5" fmla="*/ 55563 h 36"/>
              <a:gd name="T6" fmla="*/ 6350 w 132"/>
              <a:gd name="T7" fmla="*/ 0 h 36"/>
              <a:gd name="T8" fmla="*/ 0 w 132"/>
              <a:gd name="T9" fmla="*/ 0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2"/>
              <a:gd name="T16" fmla="*/ 0 h 36"/>
              <a:gd name="T17" fmla="*/ 132 w 132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2" h="36">
                <a:moveTo>
                  <a:pt x="0" y="0"/>
                </a:moveTo>
                <a:lnTo>
                  <a:pt x="130" y="36"/>
                </a:lnTo>
                <a:lnTo>
                  <a:pt x="132" y="35"/>
                </a:lnTo>
                <a:lnTo>
                  <a:pt x="4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70" name="Freeform 158"/>
          <p:cNvSpPr>
            <a:spLocks/>
          </p:cNvSpPr>
          <p:nvPr/>
        </p:nvSpPr>
        <p:spPr bwMode="auto">
          <a:xfrm>
            <a:off x="1371600" y="3057544"/>
            <a:ext cx="211138" cy="60325"/>
          </a:xfrm>
          <a:custGeom>
            <a:avLst/>
            <a:gdLst>
              <a:gd name="T0" fmla="*/ 0 w 133"/>
              <a:gd name="T1" fmla="*/ 0 h 38"/>
              <a:gd name="T2" fmla="*/ 206375 w 133"/>
              <a:gd name="T3" fmla="*/ 60325 h 38"/>
              <a:gd name="T4" fmla="*/ 211138 w 133"/>
              <a:gd name="T5" fmla="*/ 60325 h 38"/>
              <a:gd name="T6" fmla="*/ 4763 w 133"/>
              <a:gd name="T7" fmla="*/ 0 h 38"/>
              <a:gd name="T8" fmla="*/ 0 w 133"/>
              <a:gd name="T9" fmla="*/ 0 h 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3"/>
              <a:gd name="T16" fmla="*/ 0 h 38"/>
              <a:gd name="T17" fmla="*/ 133 w 133"/>
              <a:gd name="T18" fmla="*/ 38 h 3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3" h="38">
                <a:moveTo>
                  <a:pt x="0" y="0"/>
                </a:moveTo>
                <a:lnTo>
                  <a:pt x="130" y="38"/>
                </a:lnTo>
                <a:lnTo>
                  <a:pt x="133" y="38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71" name="Freeform 159"/>
          <p:cNvSpPr>
            <a:spLocks/>
          </p:cNvSpPr>
          <p:nvPr/>
        </p:nvSpPr>
        <p:spPr bwMode="auto">
          <a:xfrm>
            <a:off x="2262188" y="2921019"/>
            <a:ext cx="395287" cy="331787"/>
          </a:xfrm>
          <a:custGeom>
            <a:avLst/>
            <a:gdLst>
              <a:gd name="T0" fmla="*/ 111125 w 249"/>
              <a:gd name="T1" fmla="*/ 22225 h 209"/>
              <a:gd name="T2" fmla="*/ 111125 w 249"/>
              <a:gd name="T3" fmla="*/ 22225 h 209"/>
              <a:gd name="T4" fmla="*/ 114300 w 249"/>
              <a:gd name="T5" fmla="*/ 22225 h 209"/>
              <a:gd name="T6" fmla="*/ 119062 w 249"/>
              <a:gd name="T7" fmla="*/ 20637 h 209"/>
              <a:gd name="T8" fmla="*/ 123825 w 249"/>
              <a:gd name="T9" fmla="*/ 19050 h 209"/>
              <a:gd name="T10" fmla="*/ 131762 w 249"/>
              <a:gd name="T11" fmla="*/ 17462 h 209"/>
              <a:gd name="T12" fmla="*/ 139700 w 249"/>
              <a:gd name="T13" fmla="*/ 15875 h 209"/>
              <a:gd name="T14" fmla="*/ 150812 w 249"/>
              <a:gd name="T15" fmla="*/ 12700 h 209"/>
              <a:gd name="T16" fmla="*/ 163512 w 249"/>
              <a:gd name="T17" fmla="*/ 9525 h 209"/>
              <a:gd name="T18" fmla="*/ 176212 w 249"/>
              <a:gd name="T19" fmla="*/ 7937 h 209"/>
              <a:gd name="T20" fmla="*/ 190500 w 249"/>
              <a:gd name="T21" fmla="*/ 6350 h 209"/>
              <a:gd name="T22" fmla="*/ 209550 w 249"/>
              <a:gd name="T23" fmla="*/ 4762 h 209"/>
              <a:gd name="T24" fmla="*/ 228600 w 249"/>
              <a:gd name="T25" fmla="*/ 1587 h 209"/>
              <a:gd name="T26" fmla="*/ 247650 w 249"/>
              <a:gd name="T27" fmla="*/ 0 h 209"/>
              <a:gd name="T28" fmla="*/ 268287 w 249"/>
              <a:gd name="T29" fmla="*/ 0 h 209"/>
              <a:gd name="T30" fmla="*/ 292100 w 249"/>
              <a:gd name="T31" fmla="*/ 0 h 209"/>
              <a:gd name="T32" fmla="*/ 319087 w 249"/>
              <a:gd name="T33" fmla="*/ 0 h 209"/>
              <a:gd name="T34" fmla="*/ 330200 w 249"/>
              <a:gd name="T35" fmla="*/ 44450 h 209"/>
              <a:gd name="T36" fmla="*/ 333375 w 249"/>
              <a:gd name="T37" fmla="*/ 46037 h 209"/>
              <a:gd name="T38" fmla="*/ 342900 w 249"/>
              <a:gd name="T39" fmla="*/ 53975 h 209"/>
              <a:gd name="T40" fmla="*/ 352425 w 249"/>
              <a:gd name="T41" fmla="*/ 63500 h 209"/>
              <a:gd name="T42" fmla="*/ 357187 w 249"/>
              <a:gd name="T43" fmla="*/ 80962 h 209"/>
              <a:gd name="T44" fmla="*/ 379412 w 249"/>
              <a:gd name="T45" fmla="*/ 185737 h 209"/>
              <a:gd name="T46" fmla="*/ 390525 w 249"/>
              <a:gd name="T47" fmla="*/ 230187 h 209"/>
              <a:gd name="T48" fmla="*/ 390525 w 249"/>
              <a:gd name="T49" fmla="*/ 231775 h 209"/>
              <a:gd name="T50" fmla="*/ 393700 w 249"/>
              <a:gd name="T51" fmla="*/ 241300 h 209"/>
              <a:gd name="T52" fmla="*/ 393700 w 249"/>
              <a:gd name="T53" fmla="*/ 254000 h 209"/>
              <a:gd name="T54" fmla="*/ 387350 w 249"/>
              <a:gd name="T55" fmla="*/ 271462 h 209"/>
              <a:gd name="T56" fmla="*/ 0 w 249"/>
              <a:gd name="T57" fmla="*/ 260350 h 209"/>
              <a:gd name="T58" fmla="*/ 39687 w 249"/>
              <a:gd name="T59" fmla="*/ 239712 h 209"/>
              <a:gd name="T60" fmla="*/ 39687 w 249"/>
              <a:gd name="T61" fmla="*/ 44450 h 209"/>
              <a:gd name="T62" fmla="*/ 41275 w 249"/>
              <a:gd name="T63" fmla="*/ 42862 h 209"/>
              <a:gd name="T64" fmla="*/ 44450 w 249"/>
              <a:gd name="T65" fmla="*/ 41275 h 209"/>
              <a:gd name="T66" fmla="*/ 50800 w 249"/>
              <a:gd name="T67" fmla="*/ 39687 h 209"/>
              <a:gd name="T68" fmla="*/ 57150 w 249"/>
              <a:gd name="T69" fmla="*/ 38100 h 209"/>
              <a:gd name="T70" fmla="*/ 66675 w 249"/>
              <a:gd name="T71" fmla="*/ 34925 h 209"/>
              <a:gd name="T72" fmla="*/ 77787 w 249"/>
              <a:gd name="T73" fmla="*/ 34925 h 209"/>
              <a:gd name="T74" fmla="*/ 90487 w 249"/>
              <a:gd name="T75" fmla="*/ 38100 h 209"/>
              <a:gd name="T76" fmla="*/ 107950 w 249"/>
              <a:gd name="T77" fmla="*/ 42862 h 209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249"/>
              <a:gd name="T118" fmla="*/ 0 h 209"/>
              <a:gd name="T119" fmla="*/ 249 w 249"/>
              <a:gd name="T120" fmla="*/ 209 h 209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249" h="209">
                <a:moveTo>
                  <a:pt x="68" y="27"/>
                </a:moveTo>
                <a:lnTo>
                  <a:pt x="70" y="14"/>
                </a:lnTo>
                <a:lnTo>
                  <a:pt x="71" y="14"/>
                </a:lnTo>
                <a:lnTo>
                  <a:pt x="72" y="14"/>
                </a:lnTo>
                <a:lnTo>
                  <a:pt x="74" y="13"/>
                </a:lnTo>
                <a:lnTo>
                  <a:pt x="75" y="13"/>
                </a:lnTo>
                <a:lnTo>
                  <a:pt x="76" y="13"/>
                </a:lnTo>
                <a:lnTo>
                  <a:pt x="78" y="12"/>
                </a:lnTo>
                <a:lnTo>
                  <a:pt x="81" y="12"/>
                </a:lnTo>
                <a:lnTo>
                  <a:pt x="83" y="11"/>
                </a:lnTo>
                <a:lnTo>
                  <a:pt x="85" y="11"/>
                </a:lnTo>
                <a:lnTo>
                  <a:pt x="88" y="10"/>
                </a:lnTo>
                <a:lnTo>
                  <a:pt x="91" y="8"/>
                </a:lnTo>
                <a:lnTo>
                  <a:pt x="95" y="8"/>
                </a:lnTo>
                <a:lnTo>
                  <a:pt x="98" y="7"/>
                </a:lnTo>
                <a:lnTo>
                  <a:pt x="103" y="6"/>
                </a:lnTo>
                <a:lnTo>
                  <a:pt x="106" y="6"/>
                </a:lnTo>
                <a:lnTo>
                  <a:pt x="111" y="5"/>
                </a:lnTo>
                <a:lnTo>
                  <a:pt x="116" y="5"/>
                </a:lnTo>
                <a:lnTo>
                  <a:pt x="120" y="4"/>
                </a:lnTo>
                <a:lnTo>
                  <a:pt x="126" y="3"/>
                </a:lnTo>
                <a:lnTo>
                  <a:pt x="132" y="3"/>
                </a:lnTo>
                <a:lnTo>
                  <a:pt x="137" y="1"/>
                </a:lnTo>
                <a:lnTo>
                  <a:pt x="144" y="1"/>
                </a:lnTo>
                <a:lnTo>
                  <a:pt x="149" y="1"/>
                </a:lnTo>
                <a:lnTo>
                  <a:pt x="156" y="0"/>
                </a:lnTo>
                <a:lnTo>
                  <a:pt x="162" y="0"/>
                </a:lnTo>
                <a:lnTo>
                  <a:pt x="169" y="0"/>
                </a:lnTo>
                <a:lnTo>
                  <a:pt x="177" y="0"/>
                </a:lnTo>
                <a:lnTo>
                  <a:pt x="184" y="0"/>
                </a:lnTo>
                <a:lnTo>
                  <a:pt x="193" y="0"/>
                </a:lnTo>
                <a:lnTo>
                  <a:pt x="201" y="0"/>
                </a:lnTo>
                <a:lnTo>
                  <a:pt x="210" y="5"/>
                </a:lnTo>
                <a:lnTo>
                  <a:pt x="208" y="28"/>
                </a:lnTo>
                <a:lnTo>
                  <a:pt x="208" y="29"/>
                </a:lnTo>
                <a:lnTo>
                  <a:pt x="210" y="29"/>
                </a:lnTo>
                <a:lnTo>
                  <a:pt x="212" y="32"/>
                </a:lnTo>
                <a:lnTo>
                  <a:pt x="216" y="34"/>
                </a:lnTo>
                <a:lnTo>
                  <a:pt x="219" y="37"/>
                </a:lnTo>
                <a:lnTo>
                  <a:pt x="222" y="40"/>
                </a:lnTo>
                <a:lnTo>
                  <a:pt x="224" y="45"/>
                </a:lnTo>
                <a:lnTo>
                  <a:pt x="225" y="51"/>
                </a:lnTo>
                <a:lnTo>
                  <a:pt x="245" y="69"/>
                </a:lnTo>
                <a:lnTo>
                  <a:pt x="239" y="117"/>
                </a:lnTo>
                <a:lnTo>
                  <a:pt x="208" y="133"/>
                </a:lnTo>
                <a:lnTo>
                  <a:pt x="246" y="145"/>
                </a:lnTo>
                <a:lnTo>
                  <a:pt x="246" y="146"/>
                </a:lnTo>
                <a:lnTo>
                  <a:pt x="248" y="149"/>
                </a:lnTo>
                <a:lnTo>
                  <a:pt x="248" y="152"/>
                </a:lnTo>
                <a:lnTo>
                  <a:pt x="249" y="156"/>
                </a:lnTo>
                <a:lnTo>
                  <a:pt x="248" y="160"/>
                </a:lnTo>
                <a:lnTo>
                  <a:pt x="246" y="165"/>
                </a:lnTo>
                <a:lnTo>
                  <a:pt x="244" y="171"/>
                </a:lnTo>
                <a:lnTo>
                  <a:pt x="144" y="209"/>
                </a:lnTo>
                <a:lnTo>
                  <a:pt x="0" y="164"/>
                </a:lnTo>
                <a:lnTo>
                  <a:pt x="2" y="159"/>
                </a:lnTo>
                <a:lnTo>
                  <a:pt x="25" y="151"/>
                </a:lnTo>
                <a:lnTo>
                  <a:pt x="25" y="28"/>
                </a:lnTo>
                <a:lnTo>
                  <a:pt x="26" y="27"/>
                </a:lnTo>
                <a:lnTo>
                  <a:pt x="27" y="27"/>
                </a:lnTo>
                <a:lnTo>
                  <a:pt x="28" y="26"/>
                </a:lnTo>
                <a:lnTo>
                  <a:pt x="30" y="26"/>
                </a:lnTo>
                <a:lnTo>
                  <a:pt x="32" y="25"/>
                </a:lnTo>
                <a:lnTo>
                  <a:pt x="34" y="24"/>
                </a:lnTo>
                <a:lnTo>
                  <a:pt x="36" y="24"/>
                </a:lnTo>
                <a:lnTo>
                  <a:pt x="40" y="22"/>
                </a:lnTo>
                <a:lnTo>
                  <a:pt x="42" y="22"/>
                </a:lnTo>
                <a:lnTo>
                  <a:pt x="46" y="22"/>
                </a:lnTo>
                <a:lnTo>
                  <a:pt x="49" y="22"/>
                </a:lnTo>
                <a:lnTo>
                  <a:pt x="53" y="22"/>
                </a:lnTo>
                <a:lnTo>
                  <a:pt x="57" y="24"/>
                </a:lnTo>
                <a:lnTo>
                  <a:pt x="61" y="25"/>
                </a:lnTo>
                <a:lnTo>
                  <a:pt x="68" y="2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72" name="Freeform 160"/>
          <p:cNvSpPr>
            <a:spLocks/>
          </p:cNvSpPr>
          <p:nvPr/>
        </p:nvSpPr>
        <p:spPr bwMode="auto">
          <a:xfrm>
            <a:off x="2398713" y="2944831"/>
            <a:ext cx="127000" cy="146050"/>
          </a:xfrm>
          <a:custGeom>
            <a:avLst/>
            <a:gdLst>
              <a:gd name="T0" fmla="*/ 125413 w 80"/>
              <a:gd name="T1" fmla="*/ 6350 h 92"/>
              <a:gd name="T2" fmla="*/ 125413 w 80"/>
              <a:gd name="T3" fmla="*/ 6350 h 92"/>
              <a:gd name="T4" fmla="*/ 122238 w 80"/>
              <a:gd name="T5" fmla="*/ 6350 h 92"/>
              <a:gd name="T6" fmla="*/ 119063 w 80"/>
              <a:gd name="T7" fmla="*/ 4762 h 92"/>
              <a:gd name="T8" fmla="*/ 115888 w 80"/>
              <a:gd name="T9" fmla="*/ 4762 h 92"/>
              <a:gd name="T10" fmla="*/ 109538 w 80"/>
              <a:gd name="T11" fmla="*/ 3175 h 92"/>
              <a:gd name="T12" fmla="*/ 104775 w 80"/>
              <a:gd name="T13" fmla="*/ 3175 h 92"/>
              <a:gd name="T14" fmla="*/ 96837 w 80"/>
              <a:gd name="T15" fmla="*/ 3175 h 92"/>
              <a:gd name="T16" fmla="*/ 88900 w 80"/>
              <a:gd name="T17" fmla="*/ 0 h 92"/>
              <a:gd name="T18" fmla="*/ 80962 w 80"/>
              <a:gd name="T19" fmla="*/ 0 h 92"/>
              <a:gd name="T20" fmla="*/ 71437 w 80"/>
              <a:gd name="T21" fmla="*/ 3175 h 92"/>
              <a:gd name="T22" fmla="*/ 61913 w 80"/>
              <a:gd name="T23" fmla="*/ 3175 h 92"/>
              <a:gd name="T24" fmla="*/ 50800 w 80"/>
              <a:gd name="T25" fmla="*/ 4762 h 92"/>
              <a:gd name="T26" fmla="*/ 41275 w 80"/>
              <a:gd name="T27" fmla="*/ 6350 h 92"/>
              <a:gd name="T28" fmla="*/ 30163 w 80"/>
              <a:gd name="T29" fmla="*/ 9525 h 92"/>
              <a:gd name="T30" fmla="*/ 19050 w 80"/>
              <a:gd name="T31" fmla="*/ 14288 h 92"/>
              <a:gd name="T32" fmla="*/ 7938 w 80"/>
              <a:gd name="T33" fmla="*/ 19050 h 92"/>
              <a:gd name="T34" fmla="*/ 7938 w 80"/>
              <a:gd name="T35" fmla="*/ 20637 h 92"/>
              <a:gd name="T36" fmla="*/ 6350 w 80"/>
              <a:gd name="T37" fmla="*/ 28575 h 92"/>
              <a:gd name="T38" fmla="*/ 3175 w 80"/>
              <a:gd name="T39" fmla="*/ 41275 h 92"/>
              <a:gd name="T40" fmla="*/ 0 w 80"/>
              <a:gd name="T41" fmla="*/ 57150 h 92"/>
              <a:gd name="T42" fmla="*/ 0 w 80"/>
              <a:gd name="T43" fmla="*/ 74612 h 92"/>
              <a:gd name="T44" fmla="*/ 0 w 80"/>
              <a:gd name="T45" fmla="*/ 96837 h 92"/>
              <a:gd name="T46" fmla="*/ 4762 w 80"/>
              <a:gd name="T47" fmla="*/ 119063 h 92"/>
              <a:gd name="T48" fmla="*/ 9525 w 80"/>
              <a:gd name="T49" fmla="*/ 141288 h 92"/>
              <a:gd name="T50" fmla="*/ 11112 w 80"/>
              <a:gd name="T51" fmla="*/ 141288 h 92"/>
              <a:gd name="T52" fmla="*/ 14288 w 80"/>
              <a:gd name="T53" fmla="*/ 141288 h 92"/>
              <a:gd name="T54" fmla="*/ 15875 w 80"/>
              <a:gd name="T55" fmla="*/ 141288 h 92"/>
              <a:gd name="T56" fmla="*/ 19050 w 80"/>
              <a:gd name="T57" fmla="*/ 141288 h 92"/>
              <a:gd name="T58" fmla="*/ 25400 w 80"/>
              <a:gd name="T59" fmla="*/ 139700 h 92"/>
              <a:gd name="T60" fmla="*/ 30163 w 80"/>
              <a:gd name="T61" fmla="*/ 139700 h 92"/>
              <a:gd name="T62" fmla="*/ 36512 w 80"/>
              <a:gd name="T63" fmla="*/ 139700 h 92"/>
              <a:gd name="T64" fmla="*/ 42862 w 80"/>
              <a:gd name="T65" fmla="*/ 139700 h 92"/>
              <a:gd name="T66" fmla="*/ 52388 w 80"/>
              <a:gd name="T67" fmla="*/ 139700 h 92"/>
              <a:gd name="T68" fmla="*/ 61913 w 80"/>
              <a:gd name="T69" fmla="*/ 139700 h 92"/>
              <a:gd name="T70" fmla="*/ 71437 w 80"/>
              <a:gd name="T71" fmla="*/ 139700 h 92"/>
              <a:gd name="T72" fmla="*/ 80962 w 80"/>
              <a:gd name="T73" fmla="*/ 139700 h 92"/>
              <a:gd name="T74" fmla="*/ 92075 w 80"/>
              <a:gd name="T75" fmla="*/ 141288 h 92"/>
              <a:gd name="T76" fmla="*/ 103188 w 80"/>
              <a:gd name="T77" fmla="*/ 141288 h 92"/>
              <a:gd name="T78" fmla="*/ 114300 w 80"/>
              <a:gd name="T79" fmla="*/ 142875 h 92"/>
              <a:gd name="T80" fmla="*/ 127000 w 80"/>
              <a:gd name="T81" fmla="*/ 146050 h 92"/>
              <a:gd name="T82" fmla="*/ 127000 w 80"/>
              <a:gd name="T83" fmla="*/ 141288 h 92"/>
              <a:gd name="T84" fmla="*/ 125413 w 80"/>
              <a:gd name="T85" fmla="*/ 130175 h 92"/>
              <a:gd name="T86" fmla="*/ 122238 w 80"/>
              <a:gd name="T87" fmla="*/ 112713 h 92"/>
              <a:gd name="T88" fmla="*/ 120650 w 80"/>
              <a:gd name="T89" fmla="*/ 92075 h 92"/>
              <a:gd name="T90" fmla="*/ 120650 w 80"/>
              <a:gd name="T91" fmla="*/ 69850 h 92"/>
              <a:gd name="T92" fmla="*/ 120650 w 80"/>
              <a:gd name="T93" fmla="*/ 47625 h 92"/>
              <a:gd name="T94" fmla="*/ 122238 w 80"/>
              <a:gd name="T95" fmla="*/ 25400 h 92"/>
              <a:gd name="T96" fmla="*/ 125413 w 80"/>
              <a:gd name="T97" fmla="*/ 6350 h 92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80"/>
              <a:gd name="T148" fmla="*/ 0 h 92"/>
              <a:gd name="T149" fmla="*/ 80 w 80"/>
              <a:gd name="T150" fmla="*/ 92 h 92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80" h="92">
                <a:moveTo>
                  <a:pt x="79" y="4"/>
                </a:moveTo>
                <a:lnTo>
                  <a:pt x="79" y="4"/>
                </a:lnTo>
                <a:lnTo>
                  <a:pt x="77" y="4"/>
                </a:lnTo>
                <a:lnTo>
                  <a:pt x="75" y="3"/>
                </a:lnTo>
                <a:lnTo>
                  <a:pt x="73" y="3"/>
                </a:lnTo>
                <a:lnTo>
                  <a:pt x="69" y="2"/>
                </a:lnTo>
                <a:lnTo>
                  <a:pt x="66" y="2"/>
                </a:lnTo>
                <a:lnTo>
                  <a:pt x="61" y="2"/>
                </a:lnTo>
                <a:lnTo>
                  <a:pt x="56" y="0"/>
                </a:lnTo>
                <a:lnTo>
                  <a:pt x="51" y="0"/>
                </a:lnTo>
                <a:lnTo>
                  <a:pt x="45" y="2"/>
                </a:lnTo>
                <a:lnTo>
                  <a:pt x="39" y="2"/>
                </a:lnTo>
                <a:lnTo>
                  <a:pt x="32" y="3"/>
                </a:lnTo>
                <a:lnTo>
                  <a:pt x="26" y="4"/>
                </a:lnTo>
                <a:lnTo>
                  <a:pt x="19" y="6"/>
                </a:lnTo>
                <a:lnTo>
                  <a:pt x="12" y="9"/>
                </a:lnTo>
                <a:lnTo>
                  <a:pt x="5" y="12"/>
                </a:lnTo>
                <a:lnTo>
                  <a:pt x="5" y="13"/>
                </a:lnTo>
                <a:lnTo>
                  <a:pt x="4" y="18"/>
                </a:lnTo>
                <a:lnTo>
                  <a:pt x="2" y="26"/>
                </a:lnTo>
                <a:lnTo>
                  <a:pt x="0" y="36"/>
                </a:lnTo>
                <a:lnTo>
                  <a:pt x="0" y="47"/>
                </a:lnTo>
                <a:lnTo>
                  <a:pt x="0" y="61"/>
                </a:lnTo>
                <a:lnTo>
                  <a:pt x="3" y="75"/>
                </a:lnTo>
                <a:lnTo>
                  <a:pt x="6" y="89"/>
                </a:lnTo>
                <a:lnTo>
                  <a:pt x="7" y="89"/>
                </a:lnTo>
                <a:lnTo>
                  <a:pt x="9" y="89"/>
                </a:lnTo>
                <a:lnTo>
                  <a:pt x="10" y="89"/>
                </a:lnTo>
                <a:lnTo>
                  <a:pt x="12" y="89"/>
                </a:lnTo>
                <a:lnTo>
                  <a:pt x="16" y="88"/>
                </a:lnTo>
                <a:lnTo>
                  <a:pt x="19" y="88"/>
                </a:lnTo>
                <a:lnTo>
                  <a:pt x="23" y="88"/>
                </a:lnTo>
                <a:lnTo>
                  <a:pt x="27" y="88"/>
                </a:lnTo>
                <a:lnTo>
                  <a:pt x="33" y="88"/>
                </a:lnTo>
                <a:lnTo>
                  <a:pt x="39" y="88"/>
                </a:lnTo>
                <a:lnTo>
                  <a:pt x="45" y="88"/>
                </a:lnTo>
                <a:lnTo>
                  <a:pt x="51" y="88"/>
                </a:lnTo>
                <a:lnTo>
                  <a:pt x="58" y="89"/>
                </a:lnTo>
                <a:lnTo>
                  <a:pt x="65" y="89"/>
                </a:lnTo>
                <a:lnTo>
                  <a:pt x="72" y="90"/>
                </a:lnTo>
                <a:lnTo>
                  <a:pt x="80" y="92"/>
                </a:lnTo>
                <a:lnTo>
                  <a:pt x="80" y="89"/>
                </a:lnTo>
                <a:lnTo>
                  <a:pt x="79" y="82"/>
                </a:lnTo>
                <a:lnTo>
                  <a:pt x="77" y="71"/>
                </a:lnTo>
                <a:lnTo>
                  <a:pt x="76" y="58"/>
                </a:lnTo>
                <a:lnTo>
                  <a:pt x="76" y="44"/>
                </a:lnTo>
                <a:lnTo>
                  <a:pt x="76" y="30"/>
                </a:lnTo>
                <a:lnTo>
                  <a:pt x="77" y="16"/>
                </a:lnTo>
                <a:lnTo>
                  <a:pt x="79" y="4"/>
                </a:lnTo>
                <a:close/>
              </a:path>
            </a:pathLst>
          </a:custGeom>
          <a:solidFill>
            <a:srgbClr val="33333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73" name="Freeform 161"/>
          <p:cNvSpPr>
            <a:spLocks/>
          </p:cNvSpPr>
          <p:nvPr/>
        </p:nvSpPr>
        <p:spPr bwMode="auto">
          <a:xfrm>
            <a:off x="2413000" y="2986106"/>
            <a:ext cx="207963" cy="142875"/>
          </a:xfrm>
          <a:custGeom>
            <a:avLst/>
            <a:gdLst>
              <a:gd name="T0" fmla="*/ 1588 w 131"/>
              <a:gd name="T1" fmla="*/ 107950 h 90"/>
              <a:gd name="T2" fmla="*/ 0 w 131"/>
              <a:gd name="T3" fmla="*/ 123825 h 90"/>
              <a:gd name="T4" fmla="*/ 136525 w 131"/>
              <a:gd name="T5" fmla="*/ 142875 h 90"/>
              <a:gd name="T6" fmla="*/ 136525 w 131"/>
              <a:gd name="T7" fmla="*/ 142875 h 90"/>
              <a:gd name="T8" fmla="*/ 139700 w 131"/>
              <a:gd name="T9" fmla="*/ 141288 h 90"/>
              <a:gd name="T10" fmla="*/ 144463 w 131"/>
              <a:gd name="T11" fmla="*/ 139700 h 90"/>
              <a:gd name="T12" fmla="*/ 149225 w 131"/>
              <a:gd name="T13" fmla="*/ 134938 h 90"/>
              <a:gd name="T14" fmla="*/ 155575 w 131"/>
              <a:gd name="T15" fmla="*/ 131763 h 90"/>
              <a:gd name="T16" fmla="*/ 161925 w 131"/>
              <a:gd name="T17" fmla="*/ 127000 h 90"/>
              <a:gd name="T18" fmla="*/ 169863 w 131"/>
              <a:gd name="T19" fmla="*/ 119063 h 90"/>
              <a:gd name="T20" fmla="*/ 177800 w 131"/>
              <a:gd name="T21" fmla="*/ 112713 h 90"/>
              <a:gd name="T22" fmla="*/ 184150 w 131"/>
              <a:gd name="T23" fmla="*/ 104775 h 90"/>
              <a:gd name="T24" fmla="*/ 192088 w 131"/>
              <a:gd name="T25" fmla="*/ 95250 h 90"/>
              <a:gd name="T26" fmla="*/ 196850 w 131"/>
              <a:gd name="T27" fmla="*/ 85725 h 90"/>
              <a:gd name="T28" fmla="*/ 203200 w 131"/>
              <a:gd name="T29" fmla="*/ 74612 h 90"/>
              <a:gd name="T30" fmla="*/ 206375 w 131"/>
              <a:gd name="T31" fmla="*/ 63500 h 90"/>
              <a:gd name="T32" fmla="*/ 207963 w 131"/>
              <a:gd name="T33" fmla="*/ 50800 h 90"/>
              <a:gd name="T34" fmla="*/ 207963 w 131"/>
              <a:gd name="T35" fmla="*/ 34925 h 90"/>
              <a:gd name="T36" fmla="*/ 204788 w 131"/>
              <a:gd name="T37" fmla="*/ 20637 h 90"/>
              <a:gd name="T38" fmla="*/ 204788 w 131"/>
              <a:gd name="T39" fmla="*/ 20637 h 90"/>
              <a:gd name="T40" fmla="*/ 203200 w 131"/>
              <a:gd name="T41" fmla="*/ 17463 h 90"/>
              <a:gd name="T42" fmla="*/ 201613 w 131"/>
              <a:gd name="T43" fmla="*/ 15875 h 90"/>
              <a:gd name="T44" fmla="*/ 200025 w 131"/>
              <a:gd name="T45" fmla="*/ 11112 h 90"/>
              <a:gd name="T46" fmla="*/ 195263 w 131"/>
              <a:gd name="T47" fmla="*/ 6350 h 90"/>
              <a:gd name="T48" fmla="*/ 190500 w 131"/>
              <a:gd name="T49" fmla="*/ 4762 h 90"/>
              <a:gd name="T50" fmla="*/ 184150 w 131"/>
              <a:gd name="T51" fmla="*/ 0 h 90"/>
              <a:gd name="T52" fmla="*/ 179388 w 131"/>
              <a:gd name="T53" fmla="*/ 0 h 90"/>
              <a:gd name="T54" fmla="*/ 179388 w 131"/>
              <a:gd name="T55" fmla="*/ 1588 h 90"/>
              <a:gd name="T56" fmla="*/ 180975 w 131"/>
              <a:gd name="T57" fmla="*/ 7938 h 90"/>
              <a:gd name="T58" fmla="*/ 184150 w 131"/>
              <a:gd name="T59" fmla="*/ 19050 h 90"/>
              <a:gd name="T60" fmla="*/ 185738 w 131"/>
              <a:gd name="T61" fmla="*/ 30163 h 90"/>
              <a:gd name="T62" fmla="*/ 185738 w 131"/>
              <a:gd name="T63" fmla="*/ 46037 h 90"/>
              <a:gd name="T64" fmla="*/ 184150 w 131"/>
              <a:gd name="T65" fmla="*/ 63500 h 90"/>
              <a:gd name="T66" fmla="*/ 180975 w 131"/>
              <a:gd name="T67" fmla="*/ 82550 h 90"/>
              <a:gd name="T68" fmla="*/ 171450 w 131"/>
              <a:gd name="T69" fmla="*/ 100012 h 90"/>
              <a:gd name="T70" fmla="*/ 171450 w 131"/>
              <a:gd name="T71" fmla="*/ 100012 h 90"/>
              <a:gd name="T72" fmla="*/ 171450 w 131"/>
              <a:gd name="T73" fmla="*/ 101600 h 90"/>
              <a:gd name="T74" fmla="*/ 169863 w 131"/>
              <a:gd name="T75" fmla="*/ 101600 h 90"/>
              <a:gd name="T76" fmla="*/ 168275 w 131"/>
              <a:gd name="T77" fmla="*/ 104775 h 90"/>
              <a:gd name="T78" fmla="*/ 166688 w 131"/>
              <a:gd name="T79" fmla="*/ 106363 h 90"/>
              <a:gd name="T80" fmla="*/ 161925 w 131"/>
              <a:gd name="T81" fmla="*/ 107950 h 90"/>
              <a:gd name="T82" fmla="*/ 158750 w 131"/>
              <a:gd name="T83" fmla="*/ 109538 h 90"/>
              <a:gd name="T84" fmla="*/ 155575 w 131"/>
              <a:gd name="T85" fmla="*/ 111125 h 90"/>
              <a:gd name="T86" fmla="*/ 150813 w 131"/>
              <a:gd name="T87" fmla="*/ 111125 h 90"/>
              <a:gd name="T88" fmla="*/ 146050 w 131"/>
              <a:gd name="T89" fmla="*/ 112713 h 90"/>
              <a:gd name="T90" fmla="*/ 141288 w 131"/>
              <a:gd name="T91" fmla="*/ 115888 h 90"/>
              <a:gd name="T92" fmla="*/ 134938 w 131"/>
              <a:gd name="T93" fmla="*/ 115888 h 90"/>
              <a:gd name="T94" fmla="*/ 128588 w 131"/>
              <a:gd name="T95" fmla="*/ 115888 h 90"/>
              <a:gd name="T96" fmla="*/ 123825 w 131"/>
              <a:gd name="T97" fmla="*/ 115888 h 90"/>
              <a:gd name="T98" fmla="*/ 115888 w 131"/>
              <a:gd name="T99" fmla="*/ 115888 h 90"/>
              <a:gd name="T100" fmla="*/ 107950 w 131"/>
              <a:gd name="T101" fmla="*/ 112713 h 90"/>
              <a:gd name="T102" fmla="*/ 107950 w 131"/>
              <a:gd name="T103" fmla="*/ 131763 h 90"/>
              <a:gd name="T104" fmla="*/ 4763 w 131"/>
              <a:gd name="T105" fmla="*/ 120650 h 90"/>
              <a:gd name="T106" fmla="*/ 1588 w 131"/>
              <a:gd name="T107" fmla="*/ 107950 h 9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131"/>
              <a:gd name="T163" fmla="*/ 0 h 90"/>
              <a:gd name="T164" fmla="*/ 131 w 131"/>
              <a:gd name="T165" fmla="*/ 90 h 90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131" h="90">
                <a:moveTo>
                  <a:pt x="1" y="68"/>
                </a:moveTo>
                <a:lnTo>
                  <a:pt x="0" y="78"/>
                </a:lnTo>
                <a:lnTo>
                  <a:pt x="86" y="90"/>
                </a:lnTo>
                <a:lnTo>
                  <a:pt x="88" y="89"/>
                </a:lnTo>
                <a:lnTo>
                  <a:pt x="91" y="88"/>
                </a:lnTo>
                <a:lnTo>
                  <a:pt x="94" y="85"/>
                </a:lnTo>
                <a:lnTo>
                  <a:pt x="98" y="83"/>
                </a:lnTo>
                <a:lnTo>
                  <a:pt x="102" y="80"/>
                </a:lnTo>
                <a:lnTo>
                  <a:pt x="107" y="75"/>
                </a:lnTo>
                <a:lnTo>
                  <a:pt x="112" y="71"/>
                </a:lnTo>
                <a:lnTo>
                  <a:pt x="116" y="66"/>
                </a:lnTo>
                <a:lnTo>
                  <a:pt x="121" y="60"/>
                </a:lnTo>
                <a:lnTo>
                  <a:pt x="124" y="54"/>
                </a:lnTo>
                <a:lnTo>
                  <a:pt x="128" y="47"/>
                </a:lnTo>
                <a:lnTo>
                  <a:pt x="130" y="40"/>
                </a:lnTo>
                <a:lnTo>
                  <a:pt x="131" y="32"/>
                </a:lnTo>
                <a:lnTo>
                  <a:pt x="131" y="22"/>
                </a:lnTo>
                <a:lnTo>
                  <a:pt x="129" y="13"/>
                </a:lnTo>
                <a:lnTo>
                  <a:pt x="128" y="11"/>
                </a:lnTo>
                <a:lnTo>
                  <a:pt x="127" y="10"/>
                </a:lnTo>
                <a:lnTo>
                  <a:pt x="126" y="7"/>
                </a:lnTo>
                <a:lnTo>
                  <a:pt x="123" y="4"/>
                </a:lnTo>
                <a:lnTo>
                  <a:pt x="120" y="3"/>
                </a:lnTo>
                <a:lnTo>
                  <a:pt x="116" y="0"/>
                </a:lnTo>
                <a:lnTo>
                  <a:pt x="113" y="0"/>
                </a:lnTo>
                <a:lnTo>
                  <a:pt x="113" y="1"/>
                </a:lnTo>
                <a:lnTo>
                  <a:pt x="114" y="5"/>
                </a:lnTo>
                <a:lnTo>
                  <a:pt x="116" y="12"/>
                </a:lnTo>
                <a:lnTo>
                  <a:pt x="117" y="19"/>
                </a:lnTo>
                <a:lnTo>
                  <a:pt x="117" y="29"/>
                </a:lnTo>
                <a:lnTo>
                  <a:pt x="116" y="40"/>
                </a:lnTo>
                <a:lnTo>
                  <a:pt x="114" y="52"/>
                </a:lnTo>
                <a:lnTo>
                  <a:pt x="108" y="63"/>
                </a:lnTo>
                <a:lnTo>
                  <a:pt x="108" y="64"/>
                </a:lnTo>
                <a:lnTo>
                  <a:pt x="107" y="64"/>
                </a:lnTo>
                <a:lnTo>
                  <a:pt x="106" y="66"/>
                </a:lnTo>
                <a:lnTo>
                  <a:pt x="105" y="67"/>
                </a:lnTo>
                <a:lnTo>
                  <a:pt x="102" y="68"/>
                </a:lnTo>
                <a:lnTo>
                  <a:pt x="100" y="69"/>
                </a:lnTo>
                <a:lnTo>
                  <a:pt x="98" y="70"/>
                </a:lnTo>
                <a:lnTo>
                  <a:pt x="95" y="70"/>
                </a:lnTo>
                <a:lnTo>
                  <a:pt x="92" y="71"/>
                </a:lnTo>
                <a:lnTo>
                  <a:pt x="89" y="73"/>
                </a:lnTo>
                <a:lnTo>
                  <a:pt x="85" y="73"/>
                </a:lnTo>
                <a:lnTo>
                  <a:pt x="81" y="73"/>
                </a:lnTo>
                <a:lnTo>
                  <a:pt x="78" y="73"/>
                </a:lnTo>
                <a:lnTo>
                  <a:pt x="73" y="73"/>
                </a:lnTo>
                <a:lnTo>
                  <a:pt x="68" y="71"/>
                </a:lnTo>
                <a:lnTo>
                  <a:pt x="68" y="83"/>
                </a:lnTo>
                <a:lnTo>
                  <a:pt x="3" y="76"/>
                </a:lnTo>
                <a:lnTo>
                  <a:pt x="1" y="68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74" name="Freeform 162"/>
          <p:cNvSpPr>
            <a:spLocks/>
          </p:cNvSpPr>
          <p:nvPr/>
        </p:nvSpPr>
        <p:spPr bwMode="auto">
          <a:xfrm>
            <a:off x="2386013" y="3127394"/>
            <a:ext cx="153987" cy="47625"/>
          </a:xfrm>
          <a:custGeom>
            <a:avLst/>
            <a:gdLst>
              <a:gd name="T0" fmla="*/ 153987 w 97"/>
              <a:gd name="T1" fmla="*/ 15875 h 30"/>
              <a:gd name="T2" fmla="*/ 1587 w 97"/>
              <a:gd name="T3" fmla="*/ 0 h 30"/>
              <a:gd name="T4" fmla="*/ 0 w 97"/>
              <a:gd name="T5" fmla="*/ 15875 h 30"/>
              <a:gd name="T6" fmla="*/ 149225 w 97"/>
              <a:gd name="T7" fmla="*/ 47625 h 30"/>
              <a:gd name="T8" fmla="*/ 153987 w 97"/>
              <a:gd name="T9" fmla="*/ 15875 h 3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7"/>
              <a:gd name="T16" fmla="*/ 0 h 30"/>
              <a:gd name="T17" fmla="*/ 97 w 97"/>
              <a:gd name="T18" fmla="*/ 30 h 3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7" h="30">
                <a:moveTo>
                  <a:pt x="97" y="10"/>
                </a:moveTo>
                <a:lnTo>
                  <a:pt x="1" y="0"/>
                </a:lnTo>
                <a:lnTo>
                  <a:pt x="0" y="10"/>
                </a:lnTo>
                <a:lnTo>
                  <a:pt x="94" y="30"/>
                </a:lnTo>
                <a:lnTo>
                  <a:pt x="97" y="1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75" name="Freeform 163"/>
          <p:cNvSpPr>
            <a:spLocks/>
          </p:cNvSpPr>
          <p:nvPr/>
        </p:nvSpPr>
        <p:spPr bwMode="auto">
          <a:xfrm>
            <a:off x="2462213" y="3141681"/>
            <a:ext cx="66675" cy="22225"/>
          </a:xfrm>
          <a:custGeom>
            <a:avLst/>
            <a:gdLst>
              <a:gd name="T0" fmla="*/ 66675 w 42"/>
              <a:gd name="T1" fmla="*/ 9525 h 14"/>
              <a:gd name="T2" fmla="*/ 1588 w 42"/>
              <a:gd name="T3" fmla="*/ 0 h 14"/>
              <a:gd name="T4" fmla="*/ 0 w 42"/>
              <a:gd name="T5" fmla="*/ 9525 h 14"/>
              <a:gd name="T6" fmla="*/ 63500 w 42"/>
              <a:gd name="T7" fmla="*/ 22225 h 14"/>
              <a:gd name="T8" fmla="*/ 66675 w 42"/>
              <a:gd name="T9" fmla="*/ 9525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"/>
              <a:gd name="T16" fmla="*/ 0 h 14"/>
              <a:gd name="T17" fmla="*/ 42 w 42"/>
              <a:gd name="T18" fmla="*/ 14 h 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" h="14">
                <a:moveTo>
                  <a:pt x="42" y="6"/>
                </a:moveTo>
                <a:lnTo>
                  <a:pt x="1" y="0"/>
                </a:lnTo>
                <a:lnTo>
                  <a:pt x="0" y="6"/>
                </a:lnTo>
                <a:lnTo>
                  <a:pt x="40" y="14"/>
                </a:lnTo>
                <a:lnTo>
                  <a:pt x="42" y="6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76" name="Freeform 164"/>
          <p:cNvSpPr>
            <a:spLocks/>
          </p:cNvSpPr>
          <p:nvPr/>
        </p:nvSpPr>
        <p:spPr bwMode="auto">
          <a:xfrm>
            <a:off x="2395538" y="3130569"/>
            <a:ext cx="44450" cy="17462"/>
          </a:xfrm>
          <a:custGeom>
            <a:avLst/>
            <a:gdLst>
              <a:gd name="T0" fmla="*/ 44450 w 28"/>
              <a:gd name="T1" fmla="*/ 7937 h 11"/>
              <a:gd name="T2" fmla="*/ 0 w 28"/>
              <a:gd name="T3" fmla="*/ 0 h 11"/>
              <a:gd name="T4" fmla="*/ 0 w 28"/>
              <a:gd name="T5" fmla="*/ 9525 h 11"/>
              <a:gd name="T6" fmla="*/ 42863 w 28"/>
              <a:gd name="T7" fmla="*/ 17462 h 11"/>
              <a:gd name="T8" fmla="*/ 44450 w 28"/>
              <a:gd name="T9" fmla="*/ 7937 h 1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"/>
              <a:gd name="T16" fmla="*/ 0 h 11"/>
              <a:gd name="T17" fmla="*/ 28 w 28"/>
              <a:gd name="T18" fmla="*/ 11 h 1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" h="11">
                <a:moveTo>
                  <a:pt x="28" y="5"/>
                </a:moveTo>
                <a:lnTo>
                  <a:pt x="0" y="0"/>
                </a:lnTo>
                <a:lnTo>
                  <a:pt x="0" y="6"/>
                </a:lnTo>
                <a:lnTo>
                  <a:pt x="27" y="11"/>
                </a:lnTo>
                <a:lnTo>
                  <a:pt x="28" y="5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77" name="Freeform 165"/>
          <p:cNvSpPr>
            <a:spLocks/>
          </p:cNvSpPr>
          <p:nvPr/>
        </p:nvSpPr>
        <p:spPr bwMode="auto">
          <a:xfrm>
            <a:off x="2286000" y="3148031"/>
            <a:ext cx="257175" cy="85725"/>
          </a:xfrm>
          <a:custGeom>
            <a:avLst/>
            <a:gdLst>
              <a:gd name="T0" fmla="*/ 0 w 162"/>
              <a:gd name="T1" fmla="*/ 25400 h 54"/>
              <a:gd name="T2" fmla="*/ 0 w 162"/>
              <a:gd name="T3" fmla="*/ 25400 h 54"/>
              <a:gd name="T4" fmla="*/ 1588 w 162"/>
              <a:gd name="T5" fmla="*/ 25400 h 54"/>
              <a:gd name="T6" fmla="*/ 4762 w 162"/>
              <a:gd name="T7" fmla="*/ 25400 h 54"/>
              <a:gd name="T8" fmla="*/ 7938 w 162"/>
              <a:gd name="T9" fmla="*/ 23812 h 54"/>
              <a:gd name="T10" fmla="*/ 11112 w 162"/>
              <a:gd name="T11" fmla="*/ 23812 h 54"/>
              <a:gd name="T12" fmla="*/ 17462 w 162"/>
              <a:gd name="T13" fmla="*/ 22225 h 54"/>
              <a:gd name="T14" fmla="*/ 22225 w 162"/>
              <a:gd name="T15" fmla="*/ 22225 h 54"/>
              <a:gd name="T16" fmla="*/ 28575 w 162"/>
              <a:gd name="T17" fmla="*/ 20638 h 54"/>
              <a:gd name="T18" fmla="*/ 33337 w 162"/>
              <a:gd name="T19" fmla="*/ 19050 h 54"/>
              <a:gd name="T20" fmla="*/ 39687 w 162"/>
              <a:gd name="T21" fmla="*/ 15875 h 54"/>
              <a:gd name="T22" fmla="*/ 44450 w 162"/>
              <a:gd name="T23" fmla="*/ 14288 h 54"/>
              <a:gd name="T24" fmla="*/ 50800 w 162"/>
              <a:gd name="T25" fmla="*/ 12700 h 54"/>
              <a:gd name="T26" fmla="*/ 55563 w 162"/>
              <a:gd name="T27" fmla="*/ 9525 h 54"/>
              <a:gd name="T28" fmla="*/ 60325 w 162"/>
              <a:gd name="T29" fmla="*/ 6350 h 54"/>
              <a:gd name="T30" fmla="*/ 65087 w 162"/>
              <a:gd name="T31" fmla="*/ 3175 h 54"/>
              <a:gd name="T32" fmla="*/ 68262 w 162"/>
              <a:gd name="T33" fmla="*/ 0 h 54"/>
              <a:gd name="T34" fmla="*/ 257175 w 162"/>
              <a:gd name="T35" fmla="*/ 44450 h 54"/>
              <a:gd name="T36" fmla="*/ 257175 w 162"/>
              <a:gd name="T37" fmla="*/ 44450 h 54"/>
              <a:gd name="T38" fmla="*/ 255588 w 162"/>
              <a:gd name="T39" fmla="*/ 44450 h 54"/>
              <a:gd name="T40" fmla="*/ 254000 w 162"/>
              <a:gd name="T41" fmla="*/ 46037 h 54"/>
              <a:gd name="T42" fmla="*/ 252413 w 162"/>
              <a:gd name="T43" fmla="*/ 47625 h 54"/>
              <a:gd name="T44" fmla="*/ 250825 w 162"/>
              <a:gd name="T45" fmla="*/ 52388 h 54"/>
              <a:gd name="T46" fmla="*/ 246063 w 162"/>
              <a:gd name="T47" fmla="*/ 53975 h 54"/>
              <a:gd name="T48" fmla="*/ 242888 w 162"/>
              <a:gd name="T49" fmla="*/ 57150 h 54"/>
              <a:gd name="T50" fmla="*/ 239713 w 162"/>
              <a:gd name="T51" fmla="*/ 60325 h 54"/>
              <a:gd name="T52" fmla="*/ 233363 w 162"/>
              <a:gd name="T53" fmla="*/ 65088 h 54"/>
              <a:gd name="T54" fmla="*/ 230188 w 162"/>
              <a:gd name="T55" fmla="*/ 68263 h 54"/>
              <a:gd name="T56" fmla="*/ 223838 w 162"/>
              <a:gd name="T57" fmla="*/ 71438 h 54"/>
              <a:gd name="T58" fmla="*/ 219075 w 162"/>
              <a:gd name="T59" fmla="*/ 76200 h 54"/>
              <a:gd name="T60" fmla="*/ 215900 w 162"/>
              <a:gd name="T61" fmla="*/ 77788 h 54"/>
              <a:gd name="T62" fmla="*/ 209550 w 162"/>
              <a:gd name="T63" fmla="*/ 80963 h 54"/>
              <a:gd name="T64" fmla="*/ 204788 w 162"/>
              <a:gd name="T65" fmla="*/ 82550 h 54"/>
              <a:gd name="T66" fmla="*/ 200025 w 162"/>
              <a:gd name="T67" fmla="*/ 85725 h 54"/>
              <a:gd name="T68" fmla="*/ 0 w 162"/>
              <a:gd name="T69" fmla="*/ 25400 h 5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62"/>
              <a:gd name="T106" fmla="*/ 0 h 54"/>
              <a:gd name="T107" fmla="*/ 162 w 162"/>
              <a:gd name="T108" fmla="*/ 54 h 5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62" h="54">
                <a:moveTo>
                  <a:pt x="0" y="16"/>
                </a:moveTo>
                <a:lnTo>
                  <a:pt x="0" y="16"/>
                </a:lnTo>
                <a:lnTo>
                  <a:pt x="1" y="16"/>
                </a:lnTo>
                <a:lnTo>
                  <a:pt x="3" y="16"/>
                </a:lnTo>
                <a:lnTo>
                  <a:pt x="5" y="15"/>
                </a:lnTo>
                <a:lnTo>
                  <a:pt x="7" y="15"/>
                </a:lnTo>
                <a:lnTo>
                  <a:pt x="11" y="14"/>
                </a:lnTo>
                <a:lnTo>
                  <a:pt x="14" y="14"/>
                </a:lnTo>
                <a:lnTo>
                  <a:pt x="18" y="13"/>
                </a:lnTo>
                <a:lnTo>
                  <a:pt x="21" y="12"/>
                </a:lnTo>
                <a:lnTo>
                  <a:pt x="25" y="10"/>
                </a:lnTo>
                <a:lnTo>
                  <a:pt x="28" y="9"/>
                </a:lnTo>
                <a:lnTo>
                  <a:pt x="32" y="8"/>
                </a:lnTo>
                <a:lnTo>
                  <a:pt x="35" y="6"/>
                </a:lnTo>
                <a:lnTo>
                  <a:pt x="38" y="4"/>
                </a:lnTo>
                <a:lnTo>
                  <a:pt x="41" y="2"/>
                </a:lnTo>
                <a:lnTo>
                  <a:pt x="43" y="0"/>
                </a:lnTo>
                <a:lnTo>
                  <a:pt x="162" y="28"/>
                </a:lnTo>
                <a:lnTo>
                  <a:pt x="161" y="28"/>
                </a:lnTo>
                <a:lnTo>
                  <a:pt x="160" y="29"/>
                </a:lnTo>
                <a:lnTo>
                  <a:pt x="159" y="30"/>
                </a:lnTo>
                <a:lnTo>
                  <a:pt x="158" y="33"/>
                </a:lnTo>
                <a:lnTo>
                  <a:pt x="155" y="34"/>
                </a:lnTo>
                <a:lnTo>
                  <a:pt x="153" y="36"/>
                </a:lnTo>
                <a:lnTo>
                  <a:pt x="151" y="38"/>
                </a:lnTo>
                <a:lnTo>
                  <a:pt x="147" y="41"/>
                </a:lnTo>
                <a:lnTo>
                  <a:pt x="145" y="43"/>
                </a:lnTo>
                <a:lnTo>
                  <a:pt x="141" y="45"/>
                </a:lnTo>
                <a:lnTo>
                  <a:pt x="138" y="48"/>
                </a:lnTo>
                <a:lnTo>
                  <a:pt x="136" y="49"/>
                </a:lnTo>
                <a:lnTo>
                  <a:pt x="132" y="51"/>
                </a:lnTo>
                <a:lnTo>
                  <a:pt x="129" y="52"/>
                </a:lnTo>
                <a:lnTo>
                  <a:pt x="126" y="54"/>
                </a:lnTo>
                <a:lnTo>
                  <a:pt x="0" y="16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78" name="Freeform 166"/>
          <p:cNvSpPr>
            <a:spLocks/>
          </p:cNvSpPr>
          <p:nvPr/>
        </p:nvSpPr>
        <p:spPr bwMode="auto">
          <a:xfrm>
            <a:off x="2543175" y="3138506"/>
            <a:ext cx="92075" cy="41275"/>
          </a:xfrm>
          <a:custGeom>
            <a:avLst/>
            <a:gdLst>
              <a:gd name="T0" fmla="*/ 9525 w 58"/>
              <a:gd name="T1" fmla="*/ 41275 h 26"/>
              <a:gd name="T2" fmla="*/ 92075 w 58"/>
              <a:gd name="T3" fmla="*/ 15875 h 26"/>
              <a:gd name="T4" fmla="*/ 41275 w 58"/>
              <a:gd name="T5" fmla="*/ 0 h 26"/>
              <a:gd name="T6" fmla="*/ 0 w 58"/>
              <a:gd name="T7" fmla="*/ 4763 h 26"/>
              <a:gd name="T8" fmla="*/ 0 w 58"/>
              <a:gd name="T9" fmla="*/ 39688 h 26"/>
              <a:gd name="T10" fmla="*/ 9525 w 58"/>
              <a:gd name="T11" fmla="*/ 41275 h 2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8"/>
              <a:gd name="T19" fmla="*/ 0 h 26"/>
              <a:gd name="T20" fmla="*/ 58 w 58"/>
              <a:gd name="T21" fmla="*/ 26 h 2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8" h="26">
                <a:moveTo>
                  <a:pt x="6" y="26"/>
                </a:moveTo>
                <a:lnTo>
                  <a:pt x="58" y="10"/>
                </a:lnTo>
                <a:lnTo>
                  <a:pt x="26" y="0"/>
                </a:lnTo>
                <a:lnTo>
                  <a:pt x="0" y="3"/>
                </a:lnTo>
                <a:lnTo>
                  <a:pt x="0" y="25"/>
                </a:lnTo>
                <a:lnTo>
                  <a:pt x="6" y="26"/>
                </a:lnTo>
                <a:close/>
              </a:path>
            </a:pathLst>
          </a:custGeom>
          <a:solidFill>
            <a:srgbClr val="001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79" name="Freeform 167"/>
          <p:cNvSpPr>
            <a:spLocks/>
          </p:cNvSpPr>
          <p:nvPr/>
        </p:nvSpPr>
        <p:spPr bwMode="auto">
          <a:xfrm>
            <a:off x="2305050" y="2962294"/>
            <a:ext cx="49213" cy="196850"/>
          </a:xfrm>
          <a:custGeom>
            <a:avLst/>
            <a:gdLst>
              <a:gd name="T0" fmla="*/ 49213 w 31"/>
              <a:gd name="T1" fmla="*/ 4763 h 124"/>
              <a:gd name="T2" fmla="*/ 49213 w 31"/>
              <a:gd name="T3" fmla="*/ 3175 h 124"/>
              <a:gd name="T4" fmla="*/ 47625 w 31"/>
              <a:gd name="T5" fmla="*/ 3175 h 124"/>
              <a:gd name="T6" fmla="*/ 47625 w 31"/>
              <a:gd name="T7" fmla="*/ 3175 h 124"/>
              <a:gd name="T8" fmla="*/ 46038 w 31"/>
              <a:gd name="T9" fmla="*/ 3175 h 124"/>
              <a:gd name="T10" fmla="*/ 42863 w 31"/>
              <a:gd name="T11" fmla="*/ 1588 h 124"/>
              <a:gd name="T12" fmla="*/ 41275 w 31"/>
              <a:gd name="T13" fmla="*/ 1588 h 124"/>
              <a:gd name="T14" fmla="*/ 36513 w 31"/>
              <a:gd name="T15" fmla="*/ 0 h 124"/>
              <a:gd name="T16" fmla="*/ 34925 w 31"/>
              <a:gd name="T17" fmla="*/ 0 h 124"/>
              <a:gd name="T18" fmla="*/ 31750 w 31"/>
              <a:gd name="T19" fmla="*/ 0 h 124"/>
              <a:gd name="T20" fmla="*/ 26988 w 31"/>
              <a:gd name="T21" fmla="*/ 0 h 124"/>
              <a:gd name="T22" fmla="*/ 22225 w 31"/>
              <a:gd name="T23" fmla="*/ 0 h 124"/>
              <a:gd name="T24" fmla="*/ 19050 w 31"/>
              <a:gd name="T25" fmla="*/ 1588 h 124"/>
              <a:gd name="T26" fmla="*/ 14288 w 31"/>
              <a:gd name="T27" fmla="*/ 1588 h 124"/>
              <a:gd name="T28" fmla="*/ 9525 w 31"/>
              <a:gd name="T29" fmla="*/ 3175 h 124"/>
              <a:gd name="T30" fmla="*/ 4763 w 31"/>
              <a:gd name="T31" fmla="*/ 4763 h 124"/>
              <a:gd name="T32" fmla="*/ 0 w 31"/>
              <a:gd name="T33" fmla="*/ 9525 h 124"/>
              <a:gd name="T34" fmla="*/ 0 w 31"/>
              <a:gd name="T35" fmla="*/ 196850 h 124"/>
              <a:gd name="T36" fmla="*/ 1588 w 31"/>
              <a:gd name="T37" fmla="*/ 196850 h 124"/>
              <a:gd name="T38" fmla="*/ 1588 w 31"/>
              <a:gd name="T39" fmla="*/ 196850 h 124"/>
              <a:gd name="T40" fmla="*/ 3175 w 31"/>
              <a:gd name="T41" fmla="*/ 196850 h 124"/>
              <a:gd name="T42" fmla="*/ 4763 w 31"/>
              <a:gd name="T43" fmla="*/ 196850 h 124"/>
              <a:gd name="T44" fmla="*/ 7938 w 31"/>
              <a:gd name="T45" fmla="*/ 195263 h 124"/>
              <a:gd name="T46" fmla="*/ 11113 w 31"/>
              <a:gd name="T47" fmla="*/ 195263 h 124"/>
              <a:gd name="T48" fmla="*/ 12700 w 31"/>
              <a:gd name="T49" fmla="*/ 195263 h 124"/>
              <a:gd name="T50" fmla="*/ 15875 w 31"/>
              <a:gd name="T51" fmla="*/ 192088 h 124"/>
              <a:gd name="T52" fmla="*/ 20638 w 31"/>
              <a:gd name="T53" fmla="*/ 192088 h 124"/>
              <a:gd name="T54" fmla="*/ 23813 w 31"/>
              <a:gd name="T55" fmla="*/ 190500 h 124"/>
              <a:gd name="T56" fmla="*/ 26988 w 31"/>
              <a:gd name="T57" fmla="*/ 188913 h 124"/>
              <a:gd name="T58" fmla="*/ 33338 w 31"/>
              <a:gd name="T59" fmla="*/ 187325 h 124"/>
              <a:gd name="T60" fmla="*/ 36513 w 31"/>
              <a:gd name="T61" fmla="*/ 185738 h 124"/>
              <a:gd name="T62" fmla="*/ 41275 w 31"/>
              <a:gd name="T63" fmla="*/ 184150 h 124"/>
              <a:gd name="T64" fmla="*/ 46038 w 31"/>
              <a:gd name="T65" fmla="*/ 179388 h 124"/>
              <a:gd name="T66" fmla="*/ 49213 w 31"/>
              <a:gd name="T67" fmla="*/ 177800 h 124"/>
              <a:gd name="T68" fmla="*/ 49213 w 31"/>
              <a:gd name="T69" fmla="*/ 4763 h 12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1"/>
              <a:gd name="T106" fmla="*/ 0 h 124"/>
              <a:gd name="T107" fmla="*/ 31 w 31"/>
              <a:gd name="T108" fmla="*/ 124 h 12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1" h="124">
                <a:moveTo>
                  <a:pt x="31" y="3"/>
                </a:moveTo>
                <a:lnTo>
                  <a:pt x="31" y="2"/>
                </a:lnTo>
                <a:lnTo>
                  <a:pt x="30" y="2"/>
                </a:lnTo>
                <a:lnTo>
                  <a:pt x="29" y="2"/>
                </a:lnTo>
                <a:lnTo>
                  <a:pt x="27" y="1"/>
                </a:lnTo>
                <a:lnTo>
                  <a:pt x="26" y="1"/>
                </a:lnTo>
                <a:lnTo>
                  <a:pt x="23" y="0"/>
                </a:lnTo>
                <a:lnTo>
                  <a:pt x="22" y="0"/>
                </a:lnTo>
                <a:lnTo>
                  <a:pt x="20" y="0"/>
                </a:lnTo>
                <a:lnTo>
                  <a:pt x="17" y="0"/>
                </a:lnTo>
                <a:lnTo>
                  <a:pt x="14" y="0"/>
                </a:lnTo>
                <a:lnTo>
                  <a:pt x="12" y="1"/>
                </a:lnTo>
                <a:lnTo>
                  <a:pt x="9" y="1"/>
                </a:lnTo>
                <a:lnTo>
                  <a:pt x="6" y="2"/>
                </a:lnTo>
                <a:lnTo>
                  <a:pt x="3" y="3"/>
                </a:lnTo>
                <a:lnTo>
                  <a:pt x="0" y="6"/>
                </a:lnTo>
                <a:lnTo>
                  <a:pt x="0" y="124"/>
                </a:lnTo>
                <a:lnTo>
                  <a:pt x="1" y="124"/>
                </a:lnTo>
                <a:lnTo>
                  <a:pt x="2" y="124"/>
                </a:lnTo>
                <a:lnTo>
                  <a:pt x="3" y="124"/>
                </a:lnTo>
                <a:lnTo>
                  <a:pt x="5" y="123"/>
                </a:lnTo>
                <a:lnTo>
                  <a:pt x="7" y="123"/>
                </a:lnTo>
                <a:lnTo>
                  <a:pt x="8" y="123"/>
                </a:lnTo>
                <a:lnTo>
                  <a:pt x="10" y="121"/>
                </a:lnTo>
                <a:lnTo>
                  <a:pt x="13" y="121"/>
                </a:lnTo>
                <a:lnTo>
                  <a:pt x="15" y="120"/>
                </a:lnTo>
                <a:lnTo>
                  <a:pt x="17" y="119"/>
                </a:lnTo>
                <a:lnTo>
                  <a:pt x="21" y="118"/>
                </a:lnTo>
                <a:lnTo>
                  <a:pt x="23" y="117"/>
                </a:lnTo>
                <a:lnTo>
                  <a:pt x="26" y="116"/>
                </a:lnTo>
                <a:lnTo>
                  <a:pt x="29" y="113"/>
                </a:lnTo>
                <a:lnTo>
                  <a:pt x="31" y="112"/>
                </a:lnTo>
                <a:lnTo>
                  <a:pt x="31" y="3"/>
                </a:lnTo>
                <a:close/>
              </a:path>
            </a:pathLst>
          </a:custGeom>
          <a:solidFill>
            <a:srgbClr val="7FBFB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80" name="Freeform 168"/>
          <p:cNvSpPr>
            <a:spLocks/>
          </p:cNvSpPr>
          <p:nvPr/>
        </p:nvSpPr>
        <p:spPr bwMode="auto">
          <a:xfrm>
            <a:off x="2306638" y="2963881"/>
            <a:ext cx="42862" cy="165100"/>
          </a:xfrm>
          <a:custGeom>
            <a:avLst/>
            <a:gdLst>
              <a:gd name="T0" fmla="*/ 42862 w 27"/>
              <a:gd name="T1" fmla="*/ 3175 h 104"/>
              <a:gd name="T2" fmla="*/ 42862 w 27"/>
              <a:gd name="T3" fmla="*/ 3175 h 104"/>
              <a:gd name="T4" fmla="*/ 41275 w 27"/>
              <a:gd name="T5" fmla="*/ 3175 h 104"/>
              <a:gd name="T6" fmla="*/ 41275 w 27"/>
              <a:gd name="T7" fmla="*/ 3175 h 104"/>
              <a:gd name="T8" fmla="*/ 39687 w 27"/>
              <a:gd name="T9" fmla="*/ 1588 h 104"/>
              <a:gd name="T10" fmla="*/ 36512 w 27"/>
              <a:gd name="T11" fmla="*/ 1588 h 104"/>
              <a:gd name="T12" fmla="*/ 34925 w 27"/>
              <a:gd name="T13" fmla="*/ 0 h 104"/>
              <a:gd name="T14" fmla="*/ 31750 w 27"/>
              <a:gd name="T15" fmla="*/ 0 h 104"/>
              <a:gd name="T16" fmla="*/ 30162 w 27"/>
              <a:gd name="T17" fmla="*/ 0 h 104"/>
              <a:gd name="T18" fmla="*/ 25400 w 27"/>
              <a:gd name="T19" fmla="*/ 0 h 104"/>
              <a:gd name="T20" fmla="*/ 22225 w 27"/>
              <a:gd name="T21" fmla="*/ 0 h 104"/>
              <a:gd name="T22" fmla="*/ 19050 w 27"/>
              <a:gd name="T23" fmla="*/ 0 h 104"/>
              <a:gd name="T24" fmla="*/ 14287 w 27"/>
              <a:gd name="T25" fmla="*/ 0 h 104"/>
              <a:gd name="T26" fmla="*/ 12700 w 27"/>
              <a:gd name="T27" fmla="*/ 1588 h 104"/>
              <a:gd name="T28" fmla="*/ 7937 w 27"/>
              <a:gd name="T29" fmla="*/ 3175 h 104"/>
              <a:gd name="T30" fmla="*/ 3175 w 27"/>
              <a:gd name="T31" fmla="*/ 6350 h 104"/>
              <a:gd name="T32" fmla="*/ 0 w 27"/>
              <a:gd name="T33" fmla="*/ 7938 h 104"/>
              <a:gd name="T34" fmla="*/ 0 w 27"/>
              <a:gd name="T35" fmla="*/ 165100 h 104"/>
              <a:gd name="T36" fmla="*/ 0 w 27"/>
              <a:gd name="T37" fmla="*/ 165100 h 104"/>
              <a:gd name="T38" fmla="*/ 1587 w 27"/>
              <a:gd name="T39" fmla="*/ 165100 h 104"/>
              <a:gd name="T40" fmla="*/ 1587 w 27"/>
              <a:gd name="T41" fmla="*/ 165100 h 104"/>
              <a:gd name="T42" fmla="*/ 3175 w 27"/>
              <a:gd name="T43" fmla="*/ 165100 h 104"/>
              <a:gd name="T44" fmla="*/ 6350 w 27"/>
              <a:gd name="T45" fmla="*/ 165100 h 104"/>
              <a:gd name="T46" fmla="*/ 9525 w 27"/>
              <a:gd name="T47" fmla="*/ 165100 h 104"/>
              <a:gd name="T48" fmla="*/ 11112 w 27"/>
              <a:gd name="T49" fmla="*/ 163513 h 104"/>
              <a:gd name="T50" fmla="*/ 14287 w 27"/>
              <a:gd name="T51" fmla="*/ 163513 h 104"/>
              <a:gd name="T52" fmla="*/ 17462 w 27"/>
              <a:gd name="T53" fmla="*/ 161925 h 104"/>
              <a:gd name="T54" fmla="*/ 20637 w 27"/>
              <a:gd name="T55" fmla="*/ 161925 h 104"/>
              <a:gd name="T56" fmla="*/ 23812 w 27"/>
              <a:gd name="T57" fmla="*/ 160338 h 104"/>
              <a:gd name="T58" fmla="*/ 28575 w 27"/>
              <a:gd name="T59" fmla="*/ 157163 h 104"/>
              <a:gd name="T60" fmla="*/ 31750 w 27"/>
              <a:gd name="T61" fmla="*/ 155575 h 104"/>
              <a:gd name="T62" fmla="*/ 34925 w 27"/>
              <a:gd name="T63" fmla="*/ 153988 h 104"/>
              <a:gd name="T64" fmla="*/ 39687 w 27"/>
              <a:gd name="T65" fmla="*/ 152400 h 104"/>
              <a:gd name="T66" fmla="*/ 42862 w 27"/>
              <a:gd name="T67" fmla="*/ 149225 h 104"/>
              <a:gd name="T68" fmla="*/ 42862 w 27"/>
              <a:gd name="T69" fmla="*/ 3175 h 10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7"/>
              <a:gd name="T106" fmla="*/ 0 h 104"/>
              <a:gd name="T107" fmla="*/ 27 w 27"/>
              <a:gd name="T108" fmla="*/ 104 h 10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7" h="104">
                <a:moveTo>
                  <a:pt x="27" y="2"/>
                </a:moveTo>
                <a:lnTo>
                  <a:pt x="27" y="2"/>
                </a:lnTo>
                <a:lnTo>
                  <a:pt x="26" y="2"/>
                </a:lnTo>
                <a:lnTo>
                  <a:pt x="25" y="1"/>
                </a:lnTo>
                <a:lnTo>
                  <a:pt x="23" y="1"/>
                </a:lnTo>
                <a:lnTo>
                  <a:pt x="22" y="0"/>
                </a:lnTo>
                <a:lnTo>
                  <a:pt x="20" y="0"/>
                </a:lnTo>
                <a:lnTo>
                  <a:pt x="19" y="0"/>
                </a:lnTo>
                <a:lnTo>
                  <a:pt x="16" y="0"/>
                </a:lnTo>
                <a:lnTo>
                  <a:pt x="14" y="0"/>
                </a:lnTo>
                <a:lnTo>
                  <a:pt x="12" y="0"/>
                </a:lnTo>
                <a:lnTo>
                  <a:pt x="9" y="0"/>
                </a:lnTo>
                <a:lnTo>
                  <a:pt x="8" y="1"/>
                </a:lnTo>
                <a:lnTo>
                  <a:pt x="5" y="2"/>
                </a:lnTo>
                <a:lnTo>
                  <a:pt x="2" y="4"/>
                </a:lnTo>
                <a:lnTo>
                  <a:pt x="0" y="5"/>
                </a:lnTo>
                <a:lnTo>
                  <a:pt x="0" y="104"/>
                </a:lnTo>
                <a:lnTo>
                  <a:pt x="1" y="104"/>
                </a:lnTo>
                <a:lnTo>
                  <a:pt x="2" y="104"/>
                </a:lnTo>
                <a:lnTo>
                  <a:pt x="4" y="104"/>
                </a:lnTo>
                <a:lnTo>
                  <a:pt x="6" y="104"/>
                </a:lnTo>
                <a:lnTo>
                  <a:pt x="7" y="103"/>
                </a:lnTo>
                <a:lnTo>
                  <a:pt x="9" y="103"/>
                </a:lnTo>
                <a:lnTo>
                  <a:pt x="11" y="102"/>
                </a:lnTo>
                <a:lnTo>
                  <a:pt x="13" y="102"/>
                </a:lnTo>
                <a:lnTo>
                  <a:pt x="15" y="101"/>
                </a:lnTo>
                <a:lnTo>
                  <a:pt x="18" y="99"/>
                </a:lnTo>
                <a:lnTo>
                  <a:pt x="20" y="98"/>
                </a:lnTo>
                <a:lnTo>
                  <a:pt x="22" y="97"/>
                </a:lnTo>
                <a:lnTo>
                  <a:pt x="25" y="96"/>
                </a:lnTo>
                <a:lnTo>
                  <a:pt x="27" y="94"/>
                </a:lnTo>
                <a:lnTo>
                  <a:pt x="27" y="2"/>
                </a:lnTo>
                <a:close/>
              </a:path>
            </a:pathLst>
          </a:custGeom>
          <a:solidFill>
            <a:srgbClr val="93CC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81" name="Freeform 169"/>
          <p:cNvSpPr>
            <a:spLocks/>
          </p:cNvSpPr>
          <p:nvPr/>
        </p:nvSpPr>
        <p:spPr bwMode="auto">
          <a:xfrm>
            <a:off x="2308225" y="2965469"/>
            <a:ext cx="34925" cy="133350"/>
          </a:xfrm>
          <a:custGeom>
            <a:avLst/>
            <a:gdLst>
              <a:gd name="T0" fmla="*/ 34925 w 22"/>
              <a:gd name="T1" fmla="*/ 4762 h 84"/>
              <a:gd name="T2" fmla="*/ 34925 w 22"/>
              <a:gd name="T3" fmla="*/ 4762 h 84"/>
              <a:gd name="T4" fmla="*/ 33338 w 22"/>
              <a:gd name="T5" fmla="*/ 1588 h 84"/>
              <a:gd name="T6" fmla="*/ 33338 w 22"/>
              <a:gd name="T7" fmla="*/ 1588 h 84"/>
              <a:gd name="T8" fmla="*/ 31750 w 22"/>
              <a:gd name="T9" fmla="*/ 1588 h 84"/>
              <a:gd name="T10" fmla="*/ 30163 w 22"/>
              <a:gd name="T11" fmla="*/ 1588 h 84"/>
              <a:gd name="T12" fmla="*/ 28575 w 22"/>
              <a:gd name="T13" fmla="*/ 0 h 84"/>
              <a:gd name="T14" fmla="*/ 26988 w 22"/>
              <a:gd name="T15" fmla="*/ 0 h 84"/>
              <a:gd name="T16" fmla="*/ 23812 w 22"/>
              <a:gd name="T17" fmla="*/ 0 h 84"/>
              <a:gd name="T18" fmla="*/ 22225 w 22"/>
              <a:gd name="T19" fmla="*/ 0 h 84"/>
              <a:gd name="T20" fmla="*/ 19050 w 22"/>
              <a:gd name="T21" fmla="*/ 0 h 84"/>
              <a:gd name="T22" fmla="*/ 15875 w 22"/>
              <a:gd name="T23" fmla="*/ 0 h 84"/>
              <a:gd name="T24" fmla="*/ 12700 w 22"/>
              <a:gd name="T25" fmla="*/ 0 h 84"/>
              <a:gd name="T26" fmla="*/ 9525 w 22"/>
              <a:gd name="T27" fmla="*/ 1588 h 84"/>
              <a:gd name="T28" fmla="*/ 6350 w 22"/>
              <a:gd name="T29" fmla="*/ 1588 h 84"/>
              <a:gd name="T30" fmla="*/ 4762 w 22"/>
              <a:gd name="T31" fmla="*/ 4762 h 84"/>
              <a:gd name="T32" fmla="*/ 0 w 22"/>
              <a:gd name="T33" fmla="*/ 6350 h 84"/>
              <a:gd name="T34" fmla="*/ 0 w 22"/>
              <a:gd name="T35" fmla="*/ 133350 h 84"/>
              <a:gd name="T36" fmla="*/ 0 w 22"/>
              <a:gd name="T37" fmla="*/ 133350 h 84"/>
              <a:gd name="T38" fmla="*/ 0 w 22"/>
              <a:gd name="T39" fmla="*/ 133350 h 84"/>
              <a:gd name="T40" fmla="*/ 1588 w 22"/>
              <a:gd name="T41" fmla="*/ 133350 h 84"/>
              <a:gd name="T42" fmla="*/ 4762 w 22"/>
              <a:gd name="T43" fmla="*/ 133350 h 84"/>
              <a:gd name="T44" fmla="*/ 6350 w 22"/>
              <a:gd name="T45" fmla="*/ 133350 h 84"/>
              <a:gd name="T46" fmla="*/ 7938 w 22"/>
              <a:gd name="T47" fmla="*/ 133350 h 84"/>
              <a:gd name="T48" fmla="*/ 9525 w 22"/>
              <a:gd name="T49" fmla="*/ 133350 h 84"/>
              <a:gd name="T50" fmla="*/ 11112 w 22"/>
              <a:gd name="T51" fmla="*/ 131763 h 84"/>
              <a:gd name="T52" fmla="*/ 15875 w 22"/>
              <a:gd name="T53" fmla="*/ 131763 h 84"/>
              <a:gd name="T54" fmla="*/ 17463 w 22"/>
              <a:gd name="T55" fmla="*/ 130175 h 84"/>
              <a:gd name="T56" fmla="*/ 20637 w 22"/>
              <a:gd name="T57" fmla="*/ 130175 h 84"/>
              <a:gd name="T58" fmla="*/ 22225 w 22"/>
              <a:gd name="T59" fmla="*/ 128588 h 84"/>
              <a:gd name="T60" fmla="*/ 26988 w 22"/>
              <a:gd name="T61" fmla="*/ 127000 h 84"/>
              <a:gd name="T62" fmla="*/ 30163 w 22"/>
              <a:gd name="T63" fmla="*/ 125413 h 84"/>
              <a:gd name="T64" fmla="*/ 31750 w 22"/>
              <a:gd name="T65" fmla="*/ 122238 h 84"/>
              <a:gd name="T66" fmla="*/ 34925 w 22"/>
              <a:gd name="T67" fmla="*/ 120650 h 84"/>
              <a:gd name="T68" fmla="*/ 34925 w 22"/>
              <a:gd name="T69" fmla="*/ 4762 h 8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2"/>
              <a:gd name="T106" fmla="*/ 0 h 84"/>
              <a:gd name="T107" fmla="*/ 22 w 22"/>
              <a:gd name="T108" fmla="*/ 84 h 8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2" h="84">
                <a:moveTo>
                  <a:pt x="22" y="3"/>
                </a:moveTo>
                <a:lnTo>
                  <a:pt x="22" y="3"/>
                </a:lnTo>
                <a:lnTo>
                  <a:pt x="21" y="1"/>
                </a:lnTo>
                <a:lnTo>
                  <a:pt x="20" y="1"/>
                </a:lnTo>
                <a:lnTo>
                  <a:pt x="19" y="1"/>
                </a:lnTo>
                <a:lnTo>
                  <a:pt x="18" y="0"/>
                </a:lnTo>
                <a:lnTo>
                  <a:pt x="17" y="0"/>
                </a:lnTo>
                <a:lnTo>
                  <a:pt x="15" y="0"/>
                </a:lnTo>
                <a:lnTo>
                  <a:pt x="14" y="0"/>
                </a:lnTo>
                <a:lnTo>
                  <a:pt x="12" y="0"/>
                </a:lnTo>
                <a:lnTo>
                  <a:pt x="10" y="0"/>
                </a:lnTo>
                <a:lnTo>
                  <a:pt x="8" y="0"/>
                </a:lnTo>
                <a:lnTo>
                  <a:pt x="6" y="1"/>
                </a:lnTo>
                <a:lnTo>
                  <a:pt x="4" y="1"/>
                </a:lnTo>
                <a:lnTo>
                  <a:pt x="3" y="3"/>
                </a:lnTo>
                <a:lnTo>
                  <a:pt x="0" y="4"/>
                </a:lnTo>
                <a:lnTo>
                  <a:pt x="0" y="84"/>
                </a:lnTo>
                <a:lnTo>
                  <a:pt x="1" y="84"/>
                </a:lnTo>
                <a:lnTo>
                  <a:pt x="3" y="84"/>
                </a:lnTo>
                <a:lnTo>
                  <a:pt x="4" y="84"/>
                </a:lnTo>
                <a:lnTo>
                  <a:pt x="5" y="84"/>
                </a:lnTo>
                <a:lnTo>
                  <a:pt x="6" y="84"/>
                </a:lnTo>
                <a:lnTo>
                  <a:pt x="7" y="83"/>
                </a:lnTo>
                <a:lnTo>
                  <a:pt x="10" y="83"/>
                </a:lnTo>
                <a:lnTo>
                  <a:pt x="11" y="82"/>
                </a:lnTo>
                <a:lnTo>
                  <a:pt x="13" y="82"/>
                </a:lnTo>
                <a:lnTo>
                  <a:pt x="14" y="81"/>
                </a:lnTo>
                <a:lnTo>
                  <a:pt x="17" y="80"/>
                </a:lnTo>
                <a:lnTo>
                  <a:pt x="19" y="79"/>
                </a:lnTo>
                <a:lnTo>
                  <a:pt x="20" y="77"/>
                </a:lnTo>
                <a:lnTo>
                  <a:pt x="22" y="76"/>
                </a:lnTo>
                <a:lnTo>
                  <a:pt x="22" y="3"/>
                </a:lnTo>
                <a:close/>
              </a:path>
            </a:pathLst>
          </a:custGeom>
          <a:solidFill>
            <a:srgbClr val="A8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82" name="Freeform 170"/>
          <p:cNvSpPr>
            <a:spLocks/>
          </p:cNvSpPr>
          <p:nvPr/>
        </p:nvSpPr>
        <p:spPr bwMode="auto">
          <a:xfrm>
            <a:off x="2309813" y="2967056"/>
            <a:ext cx="28575" cy="104775"/>
          </a:xfrm>
          <a:custGeom>
            <a:avLst/>
            <a:gdLst>
              <a:gd name="T0" fmla="*/ 28575 w 18"/>
              <a:gd name="T1" fmla="*/ 3175 h 66"/>
              <a:gd name="T2" fmla="*/ 28575 w 18"/>
              <a:gd name="T3" fmla="*/ 3175 h 66"/>
              <a:gd name="T4" fmla="*/ 26988 w 18"/>
              <a:gd name="T5" fmla="*/ 3175 h 66"/>
              <a:gd name="T6" fmla="*/ 22225 w 18"/>
              <a:gd name="T7" fmla="*/ 0 h 66"/>
              <a:gd name="T8" fmla="*/ 19050 w 18"/>
              <a:gd name="T9" fmla="*/ 0 h 66"/>
              <a:gd name="T10" fmla="*/ 15875 w 18"/>
              <a:gd name="T11" fmla="*/ 0 h 66"/>
              <a:gd name="T12" fmla="*/ 9525 w 18"/>
              <a:gd name="T13" fmla="*/ 0 h 66"/>
              <a:gd name="T14" fmla="*/ 4762 w 18"/>
              <a:gd name="T15" fmla="*/ 3175 h 66"/>
              <a:gd name="T16" fmla="*/ 0 w 18"/>
              <a:gd name="T17" fmla="*/ 4762 h 66"/>
              <a:gd name="T18" fmla="*/ 0 w 18"/>
              <a:gd name="T19" fmla="*/ 104775 h 66"/>
              <a:gd name="T20" fmla="*/ 0 w 18"/>
              <a:gd name="T21" fmla="*/ 104775 h 66"/>
              <a:gd name="T22" fmla="*/ 3175 w 18"/>
              <a:gd name="T23" fmla="*/ 104775 h 66"/>
              <a:gd name="T24" fmla="*/ 6350 w 18"/>
              <a:gd name="T25" fmla="*/ 103188 h 66"/>
              <a:gd name="T26" fmla="*/ 9525 w 18"/>
              <a:gd name="T27" fmla="*/ 103188 h 66"/>
              <a:gd name="T28" fmla="*/ 14288 w 18"/>
              <a:gd name="T29" fmla="*/ 101600 h 66"/>
              <a:gd name="T30" fmla="*/ 19050 w 18"/>
              <a:gd name="T31" fmla="*/ 98425 h 66"/>
              <a:gd name="T32" fmla="*/ 22225 w 18"/>
              <a:gd name="T33" fmla="*/ 96837 h 66"/>
              <a:gd name="T34" fmla="*/ 28575 w 18"/>
              <a:gd name="T35" fmla="*/ 93662 h 66"/>
              <a:gd name="T36" fmla="*/ 28575 w 18"/>
              <a:gd name="T37" fmla="*/ 3175 h 6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8"/>
              <a:gd name="T58" fmla="*/ 0 h 66"/>
              <a:gd name="T59" fmla="*/ 18 w 18"/>
              <a:gd name="T60" fmla="*/ 66 h 6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8" h="66">
                <a:moveTo>
                  <a:pt x="18" y="2"/>
                </a:moveTo>
                <a:lnTo>
                  <a:pt x="18" y="2"/>
                </a:lnTo>
                <a:lnTo>
                  <a:pt x="17" y="2"/>
                </a:lnTo>
                <a:lnTo>
                  <a:pt x="14" y="0"/>
                </a:lnTo>
                <a:lnTo>
                  <a:pt x="12" y="0"/>
                </a:lnTo>
                <a:lnTo>
                  <a:pt x="10" y="0"/>
                </a:lnTo>
                <a:lnTo>
                  <a:pt x="6" y="0"/>
                </a:lnTo>
                <a:lnTo>
                  <a:pt x="3" y="2"/>
                </a:lnTo>
                <a:lnTo>
                  <a:pt x="0" y="3"/>
                </a:lnTo>
                <a:lnTo>
                  <a:pt x="0" y="66"/>
                </a:lnTo>
                <a:lnTo>
                  <a:pt x="2" y="66"/>
                </a:lnTo>
                <a:lnTo>
                  <a:pt x="4" y="65"/>
                </a:lnTo>
                <a:lnTo>
                  <a:pt x="6" y="65"/>
                </a:lnTo>
                <a:lnTo>
                  <a:pt x="9" y="64"/>
                </a:lnTo>
                <a:lnTo>
                  <a:pt x="12" y="62"/>
                </a:lnTo>
                <a:lnTo>
                  <a:pt x="14" y="61"/>
                </a:lnTo>
                <a:lnTo>
                  <a:pt x="18" y="59"/>
                </a:lnTo>
                <a:lnTo>
                  <a:pt x="18" y="2"/>
                </a:lnTo>
                <a:close/>
              </a:path>
            </a:pathLst>
          </a:custGeom>
          <a:solidFill>
            <a:srgbClr val="BCE5E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83" name="Freeform 171"/>
          <p:cNvSpPr>
            <a:spLocks/>
          </p:cNvSpPr>
          <p:nvPr/>
        </p:nvSpPr>
        <p:spPr bwMode="auto">
          <a:xfrm>
            <a:off x="2309813" y="2970231"/>
            <a:ext cx="22225" cy="71438"/>
          </a:xfrm>
          <a:custGeom>
            <a:avLst/>
            <a:gdLst>
              <a:gd name="T0" fmla="*/ 22225 w 14"/>
              <a:gd name="T1" fmla="*/ 1588 h 45"/>
              <a:gd name="T2" fmla="*/ 22225 w 14"/>
              <a:gd name="T3" fmla="*/ 0 h 45"/>
              <a:gd name="T4" fmla="*/ 20638 w 14"/>
              <a:gd name="T5" fmla="*/ 0 h 45"/>
              <a:gd name="T6" fmla="*/ 19050 w 14"/>
              <a:gd name="T7" fmla="*/ 0 h 45"/>
              <a:gd name="T8" fmla="*/ 15875 w 14"/>
              <a:gd name="T9" fmla="*/ 0 h 45"/>
              <a:gd name="T10" fmla="*/ 14288 w 14"/>
              <a:gd name="T11" fmla="*/ 0 h 45"/>
              <a:gd name="T12" fmla="*/ 9525 w 14"/>
              <a:gd name="T13" fmla="*/ 0 h 45"/>
              <a:gd name="T14" fmla="*/ 4763 w 14"/>
              <a:gd name="T15" fmla="*/ 0 h 45"/>
              <a:gd name="T16" fmla="*/ 0 w 14"/>
              <a:gd name="T17" fmla="*/ 3175 h 45"/>
              <a:gd name="T18" fmla="*/ 0 w 14"/>
              <a:gd name="T19" fmla="*/ 71438 h 45"/>
              <a:gd name="T20" fmla="*/ 3175 w 14"/>
              <a:gd name="T21" fmla="*/ 71438 h 45"/>
              <a:gd name="T22" fmla="*/ 3175 w 14"/>
              <a:gd name="T23" fmla="*/ 71438 h 45"/>
              <a:gd name="T24" fmla="*/ 6350 w 14"/>
              <a:gd name="T25" fmla="*/ 71438 h 45"/>
              <a:gd name="T26" fmla="*/ 7938 w 14"/>
              <a:gd name="T27" fmla="*/ 69850 h 45"/>
              <a:gd name="T28" fmla="*/ 11113 w 14"/>
              <a:gd name="T29" fmla="*/ 69850 h 45"/>
              <a:gd name="T30" fmla="*/ 15875 w 14"/>
              <a:gd name="T31" fmla="*/ 68263 h 45"/>
              <a:gd name="T32" fmla="*/ 19050 w 14"/>
              <a:gd name="T33" fmla="*/ 66675 h 45"/>
              <a:gd name="T34" fmla="*/ 22225 w 14"/>
              <a:gd name="T35" fmla="*/ 65088 h 45"/>
              <a:gd name="T36" fmla="*/ 22225 w 14"/>
              <a:gd name="T37" fmla="*/ 1588 h 4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4"/>
              <a:gd name="T58" fmla="*/ 0 h 45"/>
              <a:gd name="T59" fmla="*/ 14 w 14"/>
              <a:gd name="T60" fmla="*/ 45 h 45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4" h="45">
                <a:moveTo>
                  <a:pt x="14" y="1"/>
                </a:moveTo>
                <a:lnTo>
                  <a:pt x="14" y="0"/>
                </a:lnTo>
                <a:lnTo>
                  <a:pt x="13" y="0"/>
                </a:lnTo>
                <a:lnTo>
                  <a:pt x="12" y="0"/>
                </a:lnTo>
                <a:lnTo>
                  <a:pt x="10" y="0"/>
                </a:lnTo>
                <a:lnTo>
                  <a:pt x="9" y="0"/>
                </a:lnTo>
                <a:lnTo>
                  <a:pt x="6" y="0"/>
                </a:lnTo>
                <a:lnTo>
                  <a:pt x="3" y="0"/>
                </a:lnTo>
                <a:lnTo>
                  <a:pt x="0" y="2"/>
                </a:lnTo>
                <a:lnTo>
                  <a:pt x="0" y="45"/>
                </a:lnTo>
                <a:lnTo>
                  <a:pt x="2" y="45"/>
                </a:lnTo>
                <a:lnTo>
                  <a:pt x="4" y="45"/>
                </a:lnTo>
                <a:lnTo>
                  <a:pt x="5" y="44"/>
                </a:lnTo>
                <a:lnTo>
                  <a:pt x="7" y="44"/>
                </a:lnTo>
                <a:lnTo>
                  <a:pt x="10" y="43"/>
                </a:lnTo>
                <a:lnTo>
                  <a:pt x="12" y="42"/>
                </a:lnTo>
                <a:lnTo>
                  <a:pt x="14" y="41"/>
                </a:lnTo>
                <a:lnTo>
                  <a:pt x="14" y="1"/>
                </a:lnTo>
                <a:close/>
              </a:path>
            </a:pathLst>
          </a:custGeom>
          <a:solidFill>
            <a:srgbClr val="D1F2F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84" name="Freeform 172"/>
          <p:cNvSpPr>
            <a:spLocks/>
          </p:cNvSpPr>
          <p:nvPr/>
        </p:nvSpPr>
        <p:spPr bwMode="auto">
          <a:xfrm>
            <a:off x="2312988" y="2970231"/>
            <a:ext cx="14287" cy="42863"/>
          </a:xfrm>
          <a:custGeom>
            <a:avLst/>
            <a:gdLst>
              <a:gd name="T0" fmla="*/ 14287 w 9"/>
              <a:gd name="T1" fmla="*/ 1588 h 27"/>
              <a:gd name="T2" fmla="*/ 14287 w 9"/>
              <a:gd name="T3" fmla="*/ 1588 h 27"/>
              <a:gd name="T4" fmla="*/ 12700 w 9"/>
              <a:gd name="T5" fmla="*/ 1588 h 27"/>
              <a:gd name="T6" fmla="*/ 11112 w 9"/>
              <a:gd name="T7" fmla="*/ 1588 h 27"/>
              <a:gd name="T8" fmla="*/ 7937 w 9"/>
              <a:gd name="T9" fmla="*/ 0 h 27"/>
              <a:gd name="T10" fmla="*/ 6350 w 9"/>
              <a:gd name="T11" fmla="*/ 0 h 27"/>
              <a:gd name="T12" fmla="*/ 4762 w 9"/>
              <a:gd name="T13" fmla="*/ 1588 h 27"/>
              <a:gd name="T14" fmla="*/ 1587 w 9"/>
              <a:gd name="T15" fmla="*/ 1588 h 27"/>
              <a:gd name="T16" fmla="*/ 0 w 9"/>
              <a:gd name="T17" fmla="*/ 3175 h 27"/>
              <a:gd name="T18" fmla="*/ 0 w 9"/>
              <a:gd name="T19" fmla="*/ 42863 h 27"/>
              <a:gd name="T20" fmla="*/ 0 w 9"/>
              <a:gd name="T21" fmla="*/ 42863 h 27"/>
              <a:gd name="T22" fmla="*/ 1587 w 9"/>
              <a:gd name="T23" fmla="*/ 42863 h 27"/>
              <a:gd name="T24" fmla="*/ 3175 w 9"/>
              <a:gd name="T25" fmla="*/ 42863 h 27"/>
              <a:gd name="T26" fmla="*/ 4762 w 9"/>
              <a:gd name="T27" fmla="*/ 42863 h 27"/>
              <a:gd name="T28" fmla="*/ 6350 w 9"/>
              <a:gd name="T29" fmla="*/ 42863 h 27"/>
              <a:gd name="T30" fmla="*/ 7937 w 9"/>
              <a:gd name="T31" fmla="*/ 39688 h 27"/>
              <a:gd name="T32" fmla="*/ 12700 w 9"/>
              <a:gd name="T33" fmla="*/ 38100 h 27"/>
              <a:gd name="T34" fmla="*/ 14287 w 9"/>
              <a:gd name="T35" fmla="*/ 36513 h 27"/>
              <a:gd name="T36" fmla="*/ 14287 w 9"/>
              <a:gd name="T37" fmla="*/ 1588 h 2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9"/>
              <a:gd name="T58" fmla="*/ 0 h 27"/>
              <a:gd name="T59" fmla="*/ 9 w 9"/>
              <a:gd name="T60" fmla="*/ 27 h 2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9" h="27">
                <a:moveTo>
                  <a:pt x="9" y="1"/>
                </a:moveTo>
                <a:lnTo>
                  <a:pt x="9" y="1"/>
                </a:lnTo>
                <a:lnTo>
                  <a:pt x="8" y="1"/>
                </a:lnTo>
                <a:lnTo>
                  <a:pt x="7" y="1"/>
                </a:lnTo>
                <a:lnTo>
                  <a:pt x="5" y="0"/>
                </a:lnTo>
                <a:lnTo>
                  <a:pt x="4" y="0"/>
                </a:lnTo>
                <a:lnTo>
                  <a:pt x="3" y="1"/>
                </a:lnTo>
                <a:lnTo>
                  <a:pt x="1" y="1"/>
                </a:lnTo>
                <a:lnTo>
                  <a:pt x="0" y="2"/>
                </a:lnTo>
                <a:lnTo>
                  <a:pt x="0" y="27"/>
                </a:lnTo>
                <a:lnTo>
                  <a:pt x="1" y="27"/>
                </a:lnTo>
                <a:lnTo>
                  <a:pt x="2" y="27"/>
                </a:lnTo>
                <a:lnTo>
                  <a:pt x="3" y="27"/>
                </a:lnTo>
                <a:lnTo>
                  <a:pt x="4" y="27"/>
                </a:lnTo>
                <a:lnTo>
                  <a:pt x="5" y="25"/>
                </a:lnTo>
                <a:lnTo>
                  <a:pt x="8" y="24"/>
                </a:lnTo>
                <a:lnTo>
                  <a:pt x="9" y="23"/>
                </a:lnTo>
                <a:lnTo>
                  <a:pt x="9" y="1"/>
                </a:lnTo>
                <a:close/>
              </a:path>
            </a:pathLst>
          </a:custGeom>
          <a:solidFill>
            <a:srgbClr val="E5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85" name="Freeform 173"/>
          <p:cNvSpPr>
            <a:spLocks/>
          </p:cNvSpPr>
          <p:nvPr/>
        </p:nvSpPr>
        <p:spPr bwMode="auto">
          <a:xfrm>
            <a:off x="2487613" y="3092469"/>
            <a:ext cx="22225" cy="22225"/>
          </a:xfrm>
          <a:custGeom>
            <a:avLst/>
            <a:gdLst>
              <a:gd name="T0" fmla="*/ 11113 w 14"/>
              <a:gd name="T1" fmla="*/ 22225 h 14"/>
              <a:gd name="T2" fmla="*/ 14288 w 14"/>
              <a:gd name="T3" fmla="*/ 22225 h 14"/>
              <a:gd name="T4" fmla="*/ 15875 w 14"/>
              <a:gd name="T5" fmla="*/ 20638 h 14"/>
              <a:gd name="T6" fmla="*/ 17463 w 14"/>
              <a:gd name="T7" fmla="*/ 20638 h 14"/>
              <a:gd name="T8" fmla="*/ 19050 w 14"/>
              <a:gd name="T9" fmla="*/ 17463 h 14"/>
              <a:gd name="T10" fmla="*/ 20638 w 14"/>
              <a:gd name="T11" fmla="*/ 15875 h 14"/>
              <a:gd name="T12" fmla="*/ 20638 w 14"/>
              <a:gd name="T13" fmla="*/ 14288 h 14"/>
              <a:gd name="T14" fmla="*/ 22225 w 14"/>
              <a:gd name="T15" fmla="*/ 12700 h 14"/>
              <a:gd name="T16" fmla="*/ 22225 w 14"/>
              <a:gd name="T17" fmla="*/ 11113 h 14"/>
              <a:gd name="T18" fmla="*/ 22225 w 14"/>
              <a:gd name="T19" fmla="*/ 9525 h 14"/>
              <a:gd name="T20" fmla="*/ 20638 w 14"/>
              <a:gd name="T21" fmla="*/ 6350 h 14"/>
              <a:gd name="T22" fmla="*/ 20638 w 14"/>
              <a:gd name="T23" fmla="*/ 4763 h 14"/>
              <a:gd name="T24" fmla="*/ 19050 w 14"/>
              <a:gd name="T25" fmla="*/ 3175 h 14"/>
              <a:gd name="T26" fmla="*/ 17463 w 14"/>
              <a:gd name="T27" fmla="*/ 1588 h 14"/>
              <a:gd name="T28" fmla="*/ 15875 w 14"/>
              <a:gd name="T29" fmla="*/ 0 h 14"/>
              <a:gd name="T30" fmla="*/ 14288 w 14"/>
              <a:gd name="T31" fmla="*/ 0 h 14"/>
              <a:gd name="T32" fmla="*/ 11113 w 14"/>
              <a:gd name="T33" fmla="*/ 0 h 14"/>
              <a:gd name="T34" fmla="*/ 9525 w 14"/>
              <a:gd name="T35" fmla="*/ 0 h 14"/>
              <a:gd name="T36" fmla="*/ 7938 w 14"/>
              <a:gd name="T37" fmla="*/ 0 h 14"/>
              <a:gd name="T38" fmla="*/ 6350 w 14"/>
              <a:gd name="T39" fmla="*/ 1588 h 14"/>
              <a:gd name="T40" fmla="*/ 4763 w 14"/>
              <a:gd name="T41" fmla="*/ 3175 h 14"/>
              <a:gd name="T42" fmla="*/ 3175 w 14"/>
              <a:gd name="T43" fmla="*/ 4763 h 14"/>
              <a:gd name="T44" fmla="*/ 3175 w 14"/>
              <a:gd name="T45" fmla="*/ 6350 h 14"/>
              <a:gd name="T46" fmla="*/ 0 w 14"/>
              <a:gd name="T47" fmla="*/ 9525 h 14"/>
              <a:gd name="T48" fmla="*/ 0 w 14"/>
              <a:gd name="T49" fmla="*/ 11113 h 14"/>
              <a:gd name="T50" fmla="*/ 0 w 14"/>
              <a:gd name="T51" fmla="*/ 12700 h 14"/>
              <a:gd name="T52" fmla="*/ 3175 w 14"/>
              <a:gd name="T53" fmla="*/ 14288 h 14"/>
              <a:gd name="T54" fmla="*/ 3175 w 14"/>
              <a:gd name="T55" fmla="*/ 15875 h 14"/>
              <a:gd name="T56" fmla="*/ 4763 w 14"/>
              <a:gd name="T57" fmla="*/ 17463 h 14"/>
              <a:gd name="T58" fmla="*/ 6350 w 14"/>
              <a:gd name="T59" fmla="*/ 20638 h 14"/>
              <a:gd name="T60" fmla="*/ 7938 w 14"/>
              <a:gd name="T61" fmla="*/ 20638 h 14"/>
              <a:gd name="T62" fmla="*/ 9525 w 14"/>
              <a:gd name="T63" fmla="*/ 22225 h 14"/>
              <a:gd name="T64" fmla="*/ 11113 w 14"/>
              <a:gd name="T65" fmla="*/ 22225 h 14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4"/>
              <a:gd name="T100" fmla="*/ 0 h 14"/>
              <a:gd name="T101" fmla="*/ 14 w 14"/>
              <a:gd name="T102" fmla="*/ 14 h 14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4" h="14">
                <a:moveTo>
                  <a:pt x="7" y="14"/>
                </a:moveTo>
                <a:lnTo>
                  <a:pt x="9" y="14"/>
                </a:lnTo>
                <a:lnTo>
                  <a:pt x="10" y="13"/>
                </a:lnTo>
                <a:lnTo>
                  <a:pt x="11" y="13"/>
                </a:lnTo>
                <a:lnTo>
                  <a:pt x="12" y="11"/>
                </a:lnTo>
                <a:lnTo>
                  <a:pt x="13" y="10"/>
                </a:lnTo>
                <a:lnTo>
                  <a:pt x="13" y="9"/>
                </a:lnTo>
                <a:lnTo>
                  <a:pt x="14" y="8"/>
                </a:lnTo>
                <a:lnTo>
                  <a:pt x="14" y="7"/>
                </a:lnTo>
                <a:lnTo>
                  <a:pt x="14" y="6"/>
                </a:lnTo>
                <a:lnTo>
                  <a:pt x="13" y="4"/>
                </a:lnTo>
                <a:lnTo>
                  <a:pt x="13" y="3"/>
                </a:lnTo>
                <a:lnTo>
                  <a:pt x="12" y="2"/>
                </a:lnTo>
                <a:lnTo>
                  <a:pt x="11" y="1"/>
                </a:lnTo>
                <a:lnTo>
                  <a:pt x="10" y="0"/>
                </a:lnTo>
                <a:lnTo>
                  <a:pt x="9" y="0"/>
                </a:lnTo>
                <a:lnTo>
                  <a:pt x="7" y="0"/>
                </a:lnTo>
                <a:lnTo>
                  <a:pt x="6" y="0"/>
                </a:lnTo>
                <a:lnTo>
                  <a:pt x="5" y="0"/>
                </a:lnTo>
                <a:lnTo>
                  <a:pt x="4" y="1"/>
                </a:lnTo>
                <a:lnTo>
                  <a:pt x="3" y="2"/>
                </a:lnTo>
                <a:lnTo>
                  <a:pt x="2" y="3"/>
                </a:lnTo>
                <a:lnTo>
                  <a:pt x="2" y="4"/>
                </a:lnTo>
                <a:lnTo>
                  <a:pt x="0" y="6"/>
                </a:lnTo>
                <a:lnTo>
                  <a:pt x="0" y="7"/>
                </a:lnTo>
                <a:lnTo>
                  <a:pt x="0" y="8"/>
                </a:lnTo>
                <a:lnTo>
                  <a:pt x="2" y="9"/>
                </a:lnTo>
                <a:lnTo>
                  <a:pt x="2" y="10"/>
                </a:lnTo>
                <a:lnTo>
                  <a:pt x="3" y="11"/>
                </a:lnTo>
                <a:lnTo>
                  <a:pt x="4" y="13"/>
                </a:lnTo>
                <a:lnTo>
                  <a:pt x="5" y="13"/>
                </a:lnTo>
                <a:lnTo>
                  <a:pt x="6" y="14"/>
                </a:lnTo>
                <a:lnTo>
                  <a:pt x="7" y="14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86" name="Freeform 174"/>
          <p:cNvSpPr>
            <a:spLocks/>
          </p:cNvSpPr>
          <p:nvPr/>
        </p:nvSpPr>
        <p:spPr bwMode="auto">
          <a:xfrm>
            <a:off x="2424113" y="3092469"/>
            <a:ext cx="11112" cy="11112"/>
          </a:xfrm>
          <a:custGeom>
            <a:avLst/>
            <a:gdLst>
              <a:gd name="T0" fmla="*/ 4762 w 7"/>
              <a:gd name="T1" fmla="*/ 11112 h 7"/>
              <a:gd name="T2" fmla="*/ 6350 w 7"/>
              <a:gd name="T3" fmla="*/ 11112 h 7"/>
              <a:gd name="T4" fmla="*/ 7937 w 7"/>
              <a:gd name="T5" fmla="*/ 9525 h 7"/>
              <a:gd name="T6" fmla="*/ 7937 w 7"/>
              <a:gd name="T7" fmla="*/ 6350 h 7"/>
              <a:gd name="T8" fmla="*/ 11112 w 7"/>
              <a:gd name="T9" fmla="*/ 4762 h 7"/>
              <a:gd name="T10" fmla="*/ 7937 w 7"/>
              <a:gd name="T11" fmla="*/ 3175 h 7"/>
              <a:gd name="T12" fmla="*/ 7937 w 7"/>
              <a:gd name="T13" fmla="*/ 1587 h 7"/>
              <a:gd name="T14" fmla="*/ 6350 w 7"/>
              <a:gd name="T15" fmla="*/ 0 h 7"/>
              <a:gd name="T16" fmla="*/ 4762 w 7"/>
              <a:gd name="T17" fmla="*/ 0 h 7"/>
              <a:gd name="T18" fmla="*/ 3175 w 7"/>
              <a:gd name="T19" fmla="*/ 0 h 7"/>
              <a:gd name="T20" fmla="*/ 1587 w 7"/>
              <a:gd name="T21" fmla="*/ 1587 h 7"/>
              <a:gd name="T22" fmla="*/ 0 w 7"/>
              <a:gd name="T23" fmla="*/ 3175 h 7"/>
              <a:gd name="T24" fmla="*/ 0 w 7"/>
              <a:gd name="T25" fmla="*/ 4762 h 7"/>
              <a:gd name="T26" fmla="*/ 0 w 7"/>
              <a:gd name="T27" fmla="*/ 6350 h 7"/>
              <a:gd name="T28" fmla="*/ 1587 w 7"/>
              <a:gd name="T29" fmla="*/ 9525 h 7"/>
              <a:gd name="T30" fmla="*/ 3175 w 7"/>
              <a:gd name="T31" fmla="*/ 11112 h 7"/>
              <a:gd name="T32" fmla="*/ 4762 w 7"/>
              <a:gd name="T33" fmla="*/ 11112 h 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7"/>
              <a:gd name="T52" fmla="*/ 0 h 7"/>
              <a:gd name="T53" fmla="*/ 7 w 7"/>
              <a:gd name="T54" fmla="*/ 7 h 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7" h="7">
                <a:moveTo>
                  <a:pt x="3" y="7"/>
                </a:moveTo>
                <a:lnTo>
                  <a:pt x="4" y="7"/>
                </a:lnTo>
                <a:lnTo>
                  <a:pt x="5" y="6"/>
                </a:lnTo>
                <a:lnTo>
                  <a:pt x="5" y="4"/>
                </a:lnTo>
                <a:lnTo>
                  <a:pt x="7" y="3"/>
                </a:lnTo>
                <a:lnTo>
                  <a:pt x="5" y="2"/>
                </a:lnTo>
                <a:lnTo>
                  <a:pt x="5" y="1"/>
                </a:lnTo>
                <a:lnTo>
                  <a:pt x="4" y="0"/>
                </a:lnTo>
                <a:lnTo>
                  <a:pt x="3" y="0"/>
                </a:lnTo>
                <a:lnTo>
                  <a:pt x="2" y="0"/>
                </a:lnTo>
                <a:lnTo>
                  <a:pt x="1" y="1"/>
                </a:lnTo>
                <a:lnTo>
                  <a:pt x="0" y="2"/>
                </a:lnTo>
                <a:lnTo>
                  <a:pt x="0" y="3"/>
                </a:lnTo>
                <a:lnTo>
                  <a:pt x="0" y="4"/>
                </a:lnTo>
                <a:lnTo>
                  <a:pt x="1" y="6"/>
                </a:lnTo>
                <a:lnTo>
                  <a:pt x="2" y="7"/>
                </a:lnTo>
                <a:lnTo>
                  <a:pt x="3" y="7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87" name="Freeform 175"/>
          <p:cNvSpPr>
            <a:spLocks/>
          </p:cNvSpPr>
          <p:nvPr/>
        </p:nvSpPr>
        <p:spPr bwMode="auto">
          <a:xfrm>
            <a:off x="2441575" y="3092469"/>
            <a:ext cx="9525" cy="11112"/>
          </a:xfrm>
          <a:custGeom>
            <a:avLst/>
            <a:gdLst>
              <a:gd name="T0" fmla="*/ 6350 w 6"/>
              <a:gd name="T1" fmla="*/ 11112 h 7"/>
              <a:gd name="T2" fmla="*/ 7938 w 6"/>
              <a:gd name="T3" fmla="*/ 11112 h 7"/>
              <a:gd name="T4" fmla="*/ 9525 w 6"/>
              <a:gd name="T5" fmla="*/ 11112 h 7"/>
              <a:gd name="T6" fmla="*/ 9525 w 6"/>
              <a:gd name="T7" fmla="*/ 9525 h 7"/>
              <a:gd name="T8" fmla="*/ 9525 w 6"/>
              <a:gd name="T9" fmla="*/ 4762 h 7"/>
              <a:gd name="T10" fmla="*/ 9525 w 6"/>
              <a:gd name="T11" fmla="*/ 3175 h 7"/>
              <a:gd name="T12" fmla="*/ 9525 w 6"/>
              <a:gd name="T13" fmla="*/ 1587 h 7"/>
              <a:gd name="T14" fmla="*/ 7938 w 6"/>
              <a:gd name="T15" fmla="*/ 1587 h 7"/>
              <a:gd name="T16" fmla="*/ 6350 w 6"/>
              <a:gd name="T17" fmla="*/ 0 h 7"/>
              <a:gd name="T18" fmla="*/ 4763 w 6"/>
              <a:gd name="T19" fmla="*/ 1587 h 7"/>
              <a:gd name="T20" fmla="*/ 1588 w 6"/>
              <a:gd name="T21" fmla="*/ 1587 h 7"/>
              <a:gd name="T22" fmla="*/ 0 w 6"/>
              <a:gd name="T23" fmla="*/ 3175 h 7"/>
              <a:gd name="T24" fmla="*/ 0 w 6"/>
              <a:gd name="T25" fmla="*/ 4762 h 7"/>
              <a:gd name="T26" fmla="*/ 0 w 6"/>
              <a:gd name="T27" fmla="*/ 9525 h 7"/>
              <a:gd name="T28" fmla="*/ 1588 w 6"/>
              <a:gd name="T29" fmla="*/ 11112 h 7"/>
              <a:gd name="T30" fmla="*/ 4763 w 6"/>
              <a:gd name="T31" fmla="*/ 11112 h 7"/>
              <a:gd name="T32" fmla="*/ 6350 w 6"/>
              <a:gd name="T33" fmla="*/ 11112 h 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6"/>
              <a:gd name="T52" fmla="*/ 0 h 7"/>
              <a:gd name="T53" fmla="*/ 6 w 6"/>
              <a:gd name="T54" fmla="*/ 7 h 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6" h="7">
                <a:moveTo>
                  <a:pt x="4" y="7"/>
                </a:moveTo>
                <a:lnTo>
                  <a:pt x="5" y="7"/>
                </a:lnTo>
                <a:lnTo>
                  <a:pt x="6" y="7"/>
                </a:lnTo>
                <a:lnTo>
                  <a:pt x="6" y="6"/>
                </a:lnTo>
                <a:lnTo>
                  <a:pt x="6" y="3"/>
                </a:lnTo>
                <a:lnTo>
                  <a:pt x="6" y="2"/>
                </a:lnTo>
                <a:lnTo>
                  <a:pt x="6" y="1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1" y="1"/>
                </a:lnTo>
                <a:lnTo>
                  <a:pt x="0" y="2"/>
                </a:lnTo>
                <a:lnTo>
                  <a:pt x="0" y="3"/>
                </a:lnTo>
                <a:lnTo>
                  <a:pt x="0" y="6"/>
                </a:lnTo>
                <a:lnTo>
                  <a:pt x="1" y="7"/>
                </a:lnTo>
                <a:lnTo>
                  <a:pt x="3" y="7"/>
                </a:lnTo>
                <a:lnTo>
                  <a:pt x="4" y="7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88" name="Freeform 176"/>
          <p:cNvSpPr>
            <a:spLocks/>
          </p:cNvSpPr>
          <p:nvPr/>
        </p:nvSpPr>
        <p:spPr bwMode="auto">
          <a:xfrm>
            <a:off x="2370138" y="2944831"/>
            <a:ext cx="28575" cy="147638"/>
          </a:xfrm>
          <a:custGeom>
            <a:avLst/>
            <a:gdLst>
              <a:gd name="T0" fmla="*/ 9525 w 18"/>
              <a:gd name="T1" fmla="*/ 3175 h 93"/>
              <a:gd name="T2" fmla="*/ 9525 w 18"/>
              <a:gd name="T3" fmla="*/ 6350 h 93"/>
              <a:gd name="T4" fmla="*/ 4762 w 18"/>
              <a:gd name="T5" fmla="*/ 14288 h 93"/>
              <a:gd name="T6" fmla="*/ 3175 w 18"/>
              <a:gd name="T7" fmla="*/ 26988 h 93"/>
              <a:gd name="T8" fmla="*/ 1588 w 18"/>
              <a:gd name="T9" fmla="*/ 46038 h 93"/>
              <a:gd name="T10" fmla="*/ 0 w 18"/>
              <a:gd name="T11" fmla="*/ 65088 h 93"/>
              <a:gd name="T12" fmla="*/ 0 w 18"/>
              <a:gd name="T13" fmla="*/ 92075 h 93"/>
              <a:gd name="T14" fmla="*/ 1588 w 18"/>
              <a:gd name="T15" fmla="*/ 117475 h 93"/>
              <a:gd name="T16" fmla="*/ 6350 w 18"/>
              <a:gd name="T17" fmla="*/ 147638 h 93"/>
              <a:gd name="T18" fmla="*/ 28575 w 18"/>
              <a:gd name="T19" fmla="*/ 147638 h 93"/>
              <a:gd name="T20" fmla="*/ 26988 w 18"/>
              <a:gd name="T21" fmla="*/ 141288 h 93"/>
              <a:gd name="T22" fmla="*/ 25400 w 18"/>
              <a:gd name="T23" fmla="*/ 130175 h 93"/>
              <a:gd name="T24" fmla="*/ 23812 w 18"/>
              <a:gd name="T25" fmla="*/ 112713 h 93"/>
              <a:gd name="T26" fmla="*/ 22225 w 18"/>
              <a:gd name="T27" fmla="*/ 92075 h 93"/>
              <a:gd name="T28" fmla="*/ 20637 w 18"/>
              <a:gd name="T29" fmla="*/ 68263 h 93"/>
              <a:gd name="T30" fmla="*/ 20637 w 18"/>
              <a:gd name="T31" fmla="*/ 42863 h 93"/>
              <a:gd name="T32" fmla="*/ 23812 w 18"/>
              <a:gd name="T33" fmla="*/ 20638 h 93"/>
              <a:gd name="T34" fmla="*/ 28575 w 18"/>
              <a:gd name="T35" fmla="*/ 3175 h 93"/>
              <a:gd name="T36" fmla="*/ 28575 w 18"/>
              <a:gd name="T37" fmla="*/ 3175 h 93"/>
              <a:gd name="T38" fmla="*/ 28575 w 18"/>
              <a:gd name="T39" fmla="*/ 0 h 93"/>
              <a:gd name="T40" fmla="*/ 28575 w 18"/>
              <a:gd name="T41" fmla="*/ 0 h 93"/>
              <a:gd name="T42" fmla="*/ 26988 w 18"/>
              <a:gd name="T43" fmla="*/ 0 h 93"/>
              <a:gd name="T44" fmla="*/ 25400 w 18"/>
              <a:gd name="T45" fmla="*/ 0 h 93"/>
              <a:gd name="T46" fmla="*/ 22225 w 18"/>
              <a:gd name="T47" fmla="*/ 0 h 93"/>
              <a:gd name="T48" fmla="*/ 15875 w 18"/>
              <a:gd name="T49" fmla="*/ 0 h 93"/>
              <a:gd name="T50" fmla="*/ 9525 w 18"/>
              <a:gd name="T51" fmla="*/ 3175 h 93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8"/>
              <a:gd name="T79" fmla="*/ 0 h 93"/>
              <a:gd name="T80" fmla="*/ 18 w 18"/>
              <a:gd name="T81" fmla="*/ 93 h 93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8" h="93">
                <a:moveTo>
                  <a:pt x="6" y="2"/>
                </a:moveTo>
                <a:lnTo>
                  <a:pt x="6" y="4"/>
                </a:lnTo>
                <a:lnTo>
                  <a:pt x="3" y="9"/>
                </a:lnTo>
                <a:lnTo>
                  <a:pt x="2" y="17"/>
                </a:lnTo>
                <a:lnTo>
                  <a:pt x="1" y="29"/>
                </a:lnTo>
                <a:lnTo>
                  <a:pt x="0" y="41"/>
                </a:lnTo>
                <a:lnTo>
                  <a:pt x="0" y="58"/>
                </a:lnTo>
                <a:lnTo>
                  <a:pt x="1" y="74"/>
                </a:lnTo>
                <a:lnTo>
                  <a:pt x="4" y="93"/>
                </a:lnTo>
                <a:lnTo>
                  <a:pt x="18" y="93"/>
                </a:lnTo>
                <a:lnTo>
                  <a:pt x="17" y="89"/>
                </a:lnTo>
                <a:lnTo>
                  <a:pt x="16" y="82"/>
                </a:lnTo>
                <a:lnTo>
                  <a:pt x="15" y="71"/>
                </a:lnTo>
                <a:lnTo>
                  <a:pt x="14" y="58"/>
                </a:lnTo>
                <a:lnTo>
                  <a:pt x="13" y="43"/>
                </a:lnTo>
                <a:lnTo>
                  <a:pt x="13" y="27"/>
                </a:lnTo>
                <a:lnTo>
                  <a:pt x="15" y="13"/>
                </a:lnTo>
                <a:lnTo>
                  <a:pt x="18" y="2"/>
                </a:lnTo>
                <a:lnTo>
                  <a:pt x="18" y="0"/>
                </a:lnTo>
                <a:lnTo>
                  <a:pt x="17" y="0"/>
                </a:lnTo>
                <a:lnTo>
                  <a:pt x="16" y="0"/>
                </a:lnTo>
                <a:lnTo>
                  <a:pt x="14" y="0"/>
                </a:lnTo>
                <a:lnTo>
                  <a:pt x="10" y="0"/>
                </a:lnTo>
                <a:lnTo>
                  <a:pt x="6" y="2"/>
                </a:lnTo>
                <a:close/>
              </a:path>
            </a:pathLst>
          </a:custGeom>
          <a:solidFill>
            <a:srgbClr val="3F9E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89" name="Freeform 177"/>
          <p:cNvSpPr>
            <a:spLocks/>
          </p:cNvSpPr>
          <p:nvPr/>
        </p:nvSpPr>
        <p:spPr bwMode="auto">
          <a:xfrm>
            <a:off x="2525713" y="2927369"/>
            <a:ext cx="42862" cy="165100"/>
          </a:xfrm>
          <a:custGeom>
            <a:avLst/>
            <a:gdLst>
              <a:gd name="T0" fmla="*/ 42862 w 27"/>
              <a:gd name="T1" fmla="*/ 0 h 104"/>
              <a:gd name="T2" fmla="*/ 39687 w 27"/>
              <a:gd name="T3" fmla="*/ 1588 h 104"/>
              <a:gd name="T4" fmla="*/ 38100 w 27"/>
              <a:gd name="T5" fmla="*/ 4763 h 104"/>
              <a:gd name="T6" fmla="*/ 34925 w 27"/>
              <a:gd name="T7" fmla="*/ 14288 h 104"/>
              <a:gd name="T8" fmla="*/ 31750 w 27"/>
              <a:gd name="T9" fmla="*/ 28575 h 104"/>
              <a:gd name="T10" fmla="*/ 26987 w 27"/>
              <a:gd name="T11" fmla="*/ 49212 h 104"/>
              <a:gd name="T12" fmla="*/ 25400 w 27"/>
              <a:gd name="T13" fmla="*/ 77788 h 104"/>
              <a:gd name="T14" fmla="*/ 26987 w 27"/>
              <a:gd name="T15" fmla="*/ 115888 h 104"/>
              <a:gd name="T16" fmla="*/ 31750 w 27"/>
              <a:gd name="T17" fmla="*/ 165100 h 104"/>
              <a:gd name="T18" fmla="*/ 6350 w 27"/>
              <a:gd name="T19" fmla="*/ 165100 h 104"/>
              <a:gd name="T20" fmla="*/ 6350 w 27"/>
              <a:gd name="T21" fmla="*/ 158750 h 104"/>
              <a:gd name="T22" fmla="*/ 4762 w 27"/>
              <a:gd name="T23" fmla="*/ 146050 h 104"/>
              <a:gd name="T24" fmla="*/ 3175 w 27"/>
              <a:gd name="T25" fmla="*/ 125413 h 104"/>
              <a:gd name="T26" fmla="*/ 1587 w 27"/>
              <a:gd name="T27" fmla="*/ 101600 h 104"/>
              <a:gd name="T28" fmla="*/ 0 w 27"/>
              <a:gd name="T29" fmla="*/ 74613 h 104"/>
              <a:gd name="T30" fmla="*/ 1587 w 27"/>
              <a:gd name="T31" fmla="*/ 47625 h 104"/>
              <a:gd name="T32" fmla="*/ 4762 w 27"/>
              <a:gd name="T33" fmla="*/ 22225 h 104"/>
              <a:gd name="T34" fmla="*/ 14287 w 27"/>
              <a:gd name="T35" fmla="*/ 0 h 104"/>
              <a:gd name="T36" fmla="*/ 42862 w 27"/>
              <a:gd name="T37" fmla="*/ 0 h 10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7"/>
              <a:gd name="T58" fmla="*/ 0 h 104"/>
              <a:gd name="T59" fmla="*/ 27 w 27"/>
              <a:gd name="T60" fmla="*/ 104 h 104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7" h="104">
                <a:moveTo>
                  <a:pt x="27" y="0"/>
                </a:moveTo>
                <a:lnTo>
                  <a:pt x="25" y="1"/>
                </a:lnTo>
                <a:lnTo>
                  <a:pt x="24" y="3"/>
                </a:lnTo>
                <a:lnTo>
                  <a:pt x="22" y="9"/>
                </a:lnTo>
                <a:lnTo>
                  <a:pt x="20" y="18"/>
                </a:lnTo>
                <a:lnTo>
                  <a:pt x="17" y="31"/>
                </a:lnTo>
                <a:lnTo>
                  <a:pt x="16" y="49"/>
                </a:lnTo>
                <a:lnTo>
                  <a:pt x="17" y="73"/>
                </a:lnTo>
                <a:lnTo>
                  <a:pt x="20" y="104"/>
                </a:lnTo>
                <a:lnTo>
                  <a:pt x="4" y="104"/>
                </a:lnTo>
                <a:lnTo>
                  <a:pt x="4" y="100"/>
                </a:lnTo>
                <a:lnTo>
                  <a:pt x="3" y="92"/>
                </a:lnTo>
                <a:lnTo>
                  <a:pt x="2" y="79"/>
                </a:lnTo>
                <a:lnTo>
                  <a:pt x="1" y="64"/>
                </a:lnTo>
                <a:lnTo>
                  <a:pt x="0" y="47"/>
                </a:lnTo>
                <a:lnTo>
                  <a:pt x="1" y="30"/>
                </a:lnTo>
                <a:lnTo>
                  <a:pt x="3" y="14"/>
                </a:lnTo>
                <a:lnTo>
                  <a:pt x="9" y="0"/>
                </a:lnTo>
                <a:lnTo>
                  <a:pt x="27" y="0"/>
                </a:lnTo>
                <a:close/>
              </a:path>
            </a:pathLst>
          </a:custGeom>
          <a:solidFill>
            <a:srgbClr val="3F9E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90" name="Freeform 178"/>
          <p:cNvSpPr>
            <a:spLocks/>
          </p:cNvSpPr>
          <p:nvPr/>
        </p:nvSpPr>
        <p:spPr bwMode="auto">
          <a:xfrm>
            <a:off x="2370138" y="2952769"/>
            <a:ext cx="26987" cy="130175"/>
          </a:xfrm>
          <a:custGeom>
            <a:avLst/>
            <a:gdLst>
              <a:gd name="T0" fmla="*/ 9525 w 17"/>
              <a:gd name="T1" fmla="*/ 3175 h 82"/>
              <a:gd name="T2" fmla="*/ 9525 w 17"/>
              <a:gd name="T3" fmla="*/ 6350 h 82"/>
              <a:gd name="T4" fmla="*/ 6350 w 17"/>
              <a:gd name="T5" fmla="*/ 12700 h 82"/>
              <a:gd name="T6" fmla="*/ 3175 w 17"/>
              <a:gd name="T7" fmla="*/ 23812 h 82"/>
              <a:gd name="T8" fmla="*/ 1587 w 17"/>
              <a:gd name="T9" fmla="*/ 41275 h 82"/>
              <a:gd name="T10" fmla="*/ 0 w 17"/>
              <a:gd name="T11" fmla="*/ 60325 h 82"/>
              <a:gd name="T12" fmla="*/ 1587 w 17"/>
              <a:gd name="T13" fmla="*/ 79375 h 82"/>
              <a:gd name="T14" fmla="*/ 3175 w 17"/>
              <a:gd name="T15" fmla="*/ 104775 h 82"/>
              <a:gd name="T16" fmla="*/ 6350 w 17"/>
              <a:gd name="T17" fmla="*/ 130175 h 82"/>
              <a:gd name="T18" fmla="*/ 25400 w 17"/>
              <a:gd name="T19" fmla="*/ 128588 h 82"/>
              <a:gd name="T20" fmla="*/ 25400 w 17"/>
              <a:gd name="T21" fmla="*/ 123825 h 82"/>
              <a:gd name="T22" fmla="*/ 23812 w 17"/>
              <a:gd name="T23" fmla="*/ 115888 h 82"/>
              <a:gd name="T24" fmla="*/ 22225 w 17"/>
              <a:gd name="T25" fmla="*/ 98425 h 82"/>
              <a:gd name="T26" fmla="*/ 20637 w 17"/>
              <a:gd name="T27" fmla="*/ 79375 h 82"/>
              <a:gd name="T28" fmla="*/ 17462 w 17"/>
              <a:gd name="T29" fmla="*/ 60325 h 82"/>
              <a:gd name="T30" fmla="*/ 17462 w 17"/>
              <a:gd name="T31" fmla="*/ 39687 h 82"/>
              <a:gd name="T32" fmla="*/ 22225 w 17"/>
              <a:gd name="T33" fmla="*/ 19050 h 82"/>
              <a:gd name="T34" fmla="*/ 26987 w 17"/>
              <a:gd name="T35" fmla="*/ 1588 h 82"/>
              <a:gd name="T36" fmla="*/ 26987 w 17"/>
              <a:gd name="T37" fmla="*/ 1588 h 82"/>
              <a:gd name="T38" fmla="*/ 26987 w 17"/>
              <a:gd name="T39" fmla="*/ 1588 h 82"/>
              <a:gd name="T40" fmla="*/ 26987 w 17"/>
              <a:gd name="T41" fmla="*/ 1588 h 82"/>
              <a:gd name="T42" fmla="*/ 25400 w 17"/>
              <a:gd name="T43" fmla="*/ 0 h 82"/>
              <a:gd name="T44" fmla="*/ 23812 w 17"/>
              <a:gd name="T45" fmla="*/ 0 h 82"/>
              <a:gd name="T46" fmla="*/ 20637 w 17"/>
              <a:gd name="T47" fmla="*/ 1588 h 82"/>
              <a:gd name="T48" fmla="*/ 14287 w 17"/>
              <a:gd name="T49" fmla="*/ 1588 h 82"/>
              <a:gd name="T50" fmla="*/ 9525 w 17"/>
              <a:gd name="T51" fmla="*/ 3175 h 82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7"/>
              <a:gd name="T79" fmla="*/ 0 h 82"/>
              <a:gd name="T80" fmla="*/ 17 w 17"/>
              <a:gd name="T81" fmla="*/ 82 h 82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7" h="82">
                <a:moveTo>
                  <a:pt x="6" y="2"/>
                </a:moveTo>
                <a:lnTo>
                  <a:pt x="6" y="4"/>
                </a:lnTo>
                <a:lnTo>
                  <a:pt x="4" y="8"/>
                </a:lnTo>
                <a:lnTo>
                  <a:pt x="2" y="15"/>
                </a:lnTo>
                <a:lnTo>
                  <a:pt x="1" y="26"/>
                </a:lnTo>
                <a:lnTo>
                  <a:pt x="0" y="38"/>
                </a:lnTo>
                <a:lnTo>
                  <a:pt x="1" y="50"/>
                </a:lnTo>
                <a:lnTo>
                  <a:pt x="2" y="66"/>
                </a:lnTo>
                <a:lnTo>
                  <a:pt x="4" y="82"/>
                </a:lnTo>
                <a:lnTo>
                  <a:pt x="16" y="81"/>
                </a:lnTo>
                <a:lnTo>
                  <a:pt x="16" y="78"/>
                </a:lnTo>
                <a:lnTo>
                  <a:pt x="15" y="73"/>
                </a:lnTo>
                <a:lnTo>
                  <a:pt x="14" y="62"/>
                </a:lnTo>
                <a:lnTo>
                  <a:pt x="13" y="50"/>
                </a:lnTo>
                <a:lnTo>
                  <a:pt x="11" y="38"/>
                </a:lnTo>
                <a:lnTo>
                  <a:pt x="11" y="25"/>
                </a:lnTo>
                <a:lnTo>
                  <a:pt x="14" y="12"/>
                </a:lnTo>
                <a:lnTo>
                  <a:pt x="17" y="1"/>
                </a:lnTo>
                <a:lnTo>
                  <a:pt x="16" y="0"/>
                </a:lnTo>
                <a:lnTo>
                  <a:pt x="15" y="0"/>
                </a:lnTo>
                <a:lnTo>
                  <a:pt x="13" y="1"/>
                </a:lnTo>
                <a:lnTo>
                  <a:pt x="9" y="1"/>
                </a:lnTo>
                <a:lnTo>
                  <a:pt x="6" y="2"/>
                </a:lnTo>
                <a:close/>
              </a:path>
            </a:pathLst>
          </a:custGeom>
          <a:solidFill>
            <a:srgbClr val="59B2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91" name="Freeform 179"/>
          <p:cNvSpPr>
            <a:spLocks/>
          </p:cNvSpPr>
          <p:nvPr/>
        </p:nvSpPr>
        <p:spPr bwMode="auto">
          <a:xfrm>
            <a:off x="2371725" y="2962294"/>
            <a:ext cx="22225" cy="109537"/>
          </a:xfrm>
          <a:custGeom>
            <a:avLst/>
            <a:gdLst>
              <a:gd name="T0" fmla="*/ 7938 w 14"/>
              <a:gd name="T1" fmla="*/ 1587 h 69"/>
              <a:gd name="T2" fmla="*/ 7938 w 14"/>
              <a:gd name="T3" fmla="*/ 3175 h 69"/>
              <a:gd name="T4" fmla="*/ 4763 w 14"/>
              <a:gd name="T5" fmla="*/ 11112 h 69"/>
              <a:gd name="T6" fmla="*/ 3175 w 14"/>
              <a:gd name="T7" fmla="*/ 20637 h 69"/>
              <a:gd name="T8" fmla="*/ 1588 w 14"/>
              <a:gd name="T9" fmla="*/ 33337 h 69"/>
              <a:gd name="T10" fmla="*/ 0 w 14"/>
              <a:gd name="T11" fmla="*/ 50800 h 69"/>
              <a:gd name="T12" fmla="*/ 0 w 14"/>
              <a:gd name="T13" fmla="*/ 68262 h 69"/>
              <a:gd name="T14" fmla="*/ 1588 w 14"/>
              <a:gd name="T15" fmla="*/ 88900 h 69"/>
              <a:gd name="T16" fmla="*/ 4763 w 14"/>
              <a:gd name="T17" fmla="*/ 109537 h 69"/>
              <a:gd name="T18" fmla="*/ 22225 w 14"/>
              <a:gd name="T19" fmla="*/ 109537 h 69"/>
              <a:gd name="T20" fmla="*/ 20638 w 14"/>
              <a:gd name="T21" fmla="*/ 106362 h 69"/>
              <a:gd name="T22" fmla="*/ 20638 w 14"/>
              <a:gd name="T23" fmla="*/ 96837 h 69"/>
              <a:gd name="T24" fmla="*/ 19050 w 14"/>
              <a:gd name="T25" fmla="*/ 84137 h 69"/>
              <a:gd name="T26" fmla="*/ 15875 w 14"/>
              <a:gd name="T27" fmla="*/ 68262 h 69"/>
              <a:gd name="T28" fmla="*/ 14288 w 14"/>
              <a:gd name="T29" fmla="*/ 50800 h 69"/>
              <a:gd name="T30" fmla="*/ 14288 w 14"/>
              <a:gd name="T31" fmla="*/ 31750 h 69"/>
              <a:gd name="T32" fmla="*/ 19050 w 14"/>
              <a:gd name="T33" fmla="*/ 14287 h 69"/>
              <a:gd name="T34" fmla="*/ 22225 w 14"/>
              <a:gd name="T35" fmla="*/ 1587 h 69"/>
              <a:gd name="T36" fmla="*/ 22225 w 14"/>
              <a:gd name="T37" fmla="*/ 1587 h 69"/>
              <a:gd name="T38" fmla="*/ 22225 w 14"/>
              <a:gd name="T39" fmla="*/ 1587 h 69"/>
              <a:gd name="T40" fmla="*/ 22225 w 14"/>
              <a:gd name="T41" fmla="*/ 0 h 69"/>
              <a:gd name="T42" fmla="*/ 22225 w 14"/>
              <a:gd name="T43" fmla="*/ 0 h 69"/>
              <a:gd name="T44" fmla="*/ 20638 w 14"/>
              <a:gd name="T45" fmla="*/ 0 h 69"/>
              <a:gd name="T46" fmla="*/ 15875 w 14"/>
              <a:gd name="T47" fmla="*/ 0 h 69"/>
              <a:gd name="T48" fmla="*/ 12700 w 14"/>
              <a:gd name="T49" fmla="*/ 1587 h 69"/>
              <a:gd name="T50" fmla="*/ 7938 w 14"/>
              <a:gd name="T51" fmla="*/ 1587 h 69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4"/>
              <a:gd name="T79" fmla="*/ 0 h 69"/>
              <a:gd name="T80" fmla="*/ 14 w 14"/>
              <a:gd name="T81" fmla="*/ 69 h 69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4" h="69">
                <a:moveTo>
                  <a:pt x="5" y="1"/>
                </a:moveTo>
                <a:lnTo>
                  <a:pt x="5" y="2"/>
                </a:lnTo>
                <a:lnTo>
                  <a:pt x="3" y="7"/>
                </a:lnTo>
                <a:lnTo>
                  <a:pt x="2" y="13"/>
                </a:lnTo>
                <a:lnTo>
                  <a:pt x="1" y="21"/>
                </a:lnTo>
                <a:lnTo>
                  <a:pt x="0" y="32"/>
                </a:lnTo>
                <a:lnTo>
                  <a:pt x="0" y="43"/>
                </a:lnTo>
                <a:lnTo>
                  <a:pt x="1" y="56"/>
                </a:lnTo>
                <a:lnTo>
                  <a:pt x="3" y="69"/>
                </a:lnTo>
                <a:lnTo>
                  <a:pt x="14" y="69"/>
                </a:lnTo>
                <a:lnTo>
                  <a:pt x="13" y="67"/>
                </a:lnTo>
                <a:lnTo>
                  <a:pt x="13" y="61"/>
                </a:lnTo>
                <a:lnTo>
                  <a:pt x="12" y="53"/>
                </a:lnTo>
                <a:lnTo>
                  <a:pt x="10" y="43"/>
                </a:lnTo>
                <a:lnTo>
                  <a:pt x="9" y="32"/>
                </a:lnTo>
                <a:lnTo>
                  <a:pt x="9" y="20"/>
                </a:lnTo>
                <a:lnTo>
                  <a:pt x="12" y="9"/>
                </a:lnTo>
                <a:lnTo>
                  <a:pt x="14" y="1"/>
                </a:lnTo>
                <a:lnTo>
                  <a:pt x="14" y="0"/>
                </a:lnTo>
                <a:lnTo>
                  <a:pt x="13" y="0"/>
                </a:lnTo>
                <a:lnTo>
                  <a:pt x="10" y="0"/>
                </a:lnTo>
                <a:lnTo>
                  <a:pt x="8" y="1"/>
                </a:lnTo>
                <a:lnTo>
                  <a:pt x="5" y="1"/>
                </a:lnTo>
                <a:close/>
              </a:path>
            </a:pathLst>
          </a:custGeom>
          <a:solidFill>
            <a:srgbClr val="72C6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92" name="Freeform 180"/>
          <p:cNvSpPr>
            <a:spLocks/>
          </p:cNvSpPr>
          <p:nvPr/>
        </p:nvSpPr>
        <p:spPr bwMode="auto">
          <a:xfrm>
            <a:off x="2373313" y="2971819"/>
            <a:ext cx="19050" cy="90487"/>
          </a:xfrm>
          <a:custGeom>
            <a:avLst/>
            <a:gdLst>
              <a:gd name="T0" fmla="*/ 6350 w 12"/>
              <a:gd name="T1" fmla="*/ 1587 h 57"/>
              <a:gd name="T2" fmla="*/ 3175 w 12"/>
              <a:gd name="T3" fmla="*/ 3175 h 57"/>
              <a:gd name="T4" fmla="*/ 3175 w 12"/>
              <a:gd name="T5" fmla="*/ 7937 h 57"/>
              <a:gd name="T6" fmla="*/ 1588 w 12"/>
              <a:gd name="T7" fmla="*/ 15875 h 57"/>
              <a:gd name="T8" fmla="*/ 0 w 12"/>
              <a:gd name="T9" fmla="*/ 26987 h 57"/>
              <a:gd name="T10" fmla="*/ 0 w 12"/>
              <a:gd name="T11" fmla="*/ 41275 h 57"/>
              <a:gd name="T12" fmla="*/ 0 w 12"/>
              <a:gd name="T13" fmla="*/ 55562 h 57"/>
              <a:gd name="T14" fmla="*/ 1588 w 12"/>
              <a:gd name="T15" fmla="*/ 71437 h 57"/>
              <a:gd name="T16" fmla="*/ 3175 w 12"/>
              <a:gd name="T17" fmla="*/ 90487 h 57"/>
              <a:gd name="T18" fmla="*/ 17463 w 12"/>
              <a:gd name="T19" fmla="*/ 88900 h 57"/>
              <a:gd name="T20" fmla="*/ 17463 w 12"/>
              <a:gd name="T21" fmla="*/ 87312 h 57"/>
              <a:gd name="T22" fmla="*/ 14288 w 12"/>
              <a:gd name="T23" fmla="*/ 79375 h 57"/>
              <a:gd name="T24" fmla="*/ 14288 w 12"/>
              <a:gd name="T25" fmla="*/ 68262 h 57"/>
              <a:gd name="T26" fmla="*/ 12700 w 12"/>
              <a:gd name="T27" fmla="*/ 55562 h 57"/>
              <a:gd name="T28" fmla="*/ 11112 w 12"/>
              <a:gd name="T29" fmla="*/ 41275 h 57"/>
              <a:gd name="T30" fmla="*/ 12700 w 12"/>
              <a:gd name="T31" fmla="*/ 25400 h 57"/>
              <a:gd name="T32" fmla="*/ 14288 w 12"/>
              <a:gd name="T33" fmla="*/ 12700 h 57"/>
              <a:gd name="T34" fmla="*/ 19050 w 12"/>
              <a:gd name="T35" fmla="*/ 0 h 57"/>
              <a:gd name="T36" fmla="*/ 19050 w 12"/>
              <a:gd name="T37" fmla="*/ 0 h 57"/>
              <a:gd name="T38" fmla="*/ 19050 w 12"/>
              <a:gd name="T39" fmla="*/ 0 h 57"/>
              <a:gd name="T40" fmla="*/ 19050 w 12"/>
              <a:gd name="T41" fmla="*/ 0 h 57"/>
              <a:gd name="T42" fmla="*/ 17463 w 12"/>
              <a:gd name="T43" fmla="*/ 0 h 57"/>
              <a:gd name="T44" fmla="*/ 14288 w 12"/>
              <a:gd name="T45" fmla="*/ 0 h 57"/>
              <a:gd name="T46" fmla="*/ 12700 w 12"/>
              <a:gd name="T47" fmla="*/ 0 h 57"/>
              <a:gd name="T48" fmla="*/ 9525 w 12"/>
              <a:gd name="T49" fmla="*/ 0 h 57"/>
              <a:gd name="T50" fmla="*/ 6350 w 12"/>
              <a:gd name="T51" fmla="*/ 1587 h 57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2"/>
              <a:gd name="T79" fmla="*/ 0 h 57"/>
              <a:gd name="T80" fmla="*/ 12 w 12"/>
              <a:gd name="T81" fmla="*/ 57 h 57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2" h="57">
                <a:moveTo>
                  <a:pt x="4" y="1"/>
                </a:moveTo>
                <a:lnTo>
                  <a:pt x="2" y="2"/>
                </a:lnTo>
                <a:lnTo>
                  <a:pt x="2" y="5"/>
                </a:lnTo>
                <a:lnTo>
                  <a:pt x="1" y="10"/>
                </a:lnTo>
                <a:lnTo>
                  <a:pt x="0" y="17"/>
                </a:lnTo>
                <a:lnTo>
                  <a:pt x="0" y="26"/>
                </a:lnTo>
                <a:lnTo>
                  <a:pt x="0" y="35"/>
                </a:lnTo>
                <a:lnTo>
                  <a:pt x="1" y="45"/>
                </a:lnTo>
                <a:lnTo>
                  <a:pt x="2" y="57"/>
                </a:lnTo>
                <a:lnTo>
                  <a:pt x="11" y="56"/>
                </a:lnTo>
                <a:lnTo>
                  <a:pt x="11" y="55"/>
                </a:lnTo>
                <a:lnTo>
                  <a:pt x="9" y="50"/>
                </a:lnTo>
                <a:lnTo>
                  <a:pt x="9" y="43"/>
                </a:lnTo>
                <a:lnTo>
                  <a:pt x="8" y="35"/>
                </a:lnTo>
                <a:lnTo>
                  <a:pt x="7" y="26"/>
                </a:lnTo>
                <a:lnTo>
                  <a:pt x="8" y="16"/>
                </a:lnTo>
                <a:lnTo>
                  <a:pt x="9" y="8"/>
                </a:lnTo>
                <a:lnTo>
                  <a:pt x="12" y="0"/>
                </a:lnTo>
                <a:lnTo>
                  <a:pt x="11" y="0"/>
                </a:lnTo>
                <a:lnTo>
                  <a:pt x="9" y="0"/>
                </a:lnTo>
                <a:lnTo>
                  <a:pt x="8" y="0"/>
                </a:lnTo>
                <a:lnTo>
                  <a:pt x="6" y="0"/>
                </a:lnTo>
                <a:lnTo>
                  <a:pt x="4" y="1"/>
                </a:lnTo>
                <a:close/>
              </a:path>
            </a:pathLst>
          </a:custGeom>
          <a:solidFill>
            <a:srgbClr val="8CD8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93" name="Freeform 181"/>
          <p:cNvSpPr>
            <a:spLocks/>
          </p:cNvSpPr>
          <p:nvPr/>
        </p:nvSpPr>
        <p:spPr bwMode="auto">
          <a:xfrm>
            <a:off x="2373313" y="2979756"/>
            <a:ext cx="14287" cy="71438"/>
          </a:xfrm>
          <a:custGeom>
            <a:avLst/>
            <a:gdLst>
              <a:gd name="T0" fmla="*/ 6350 w 9"/>
              <a:gd name="T1" fmla="*/ 1588 h 45"/>
              <a:gd name="T2" fmla="*/ 3175 w 9"/>
              <a:gd name="T3" fmla="*/ 3175 h 45"/>
              <a:gd name="T4" fmla="*/ 3175 w 9"/>
              <a:gd name="T5" fmla="*/ 6350 h 45"/>
              <a:gd name="T6" fmla="*/ 1587 w 9"/>
              <a:gd name="T7" fmla="*/ 14288 h 45"/>
              <a:gd name="T8" fmla="*/ 1587 w 9"/>
              <a:gd name="T9" fmla="*/ 22225 h 45"/>
              <a:gd name="T10" fmla="*/ 0 w 9"/>
              <a:gd name="T11" fmla="*/ 33338 h 45"/>
              <a:gd name="T12" fmla="*/ 0 w 9"/>
              <a:gd name="T13" fmla="*/ 44450 h 45"/>
              <a:gd name="T14" fmla="*/ 1587 w 9"/>
              <a:gd name="T15" fmla="*/ 58738 h 45"/>
              <a:gd name="T16" fmla="*/ 3175 w 9"/>
              <a:gd name="T17" fmla="*/ 71438 h 45"/>
              <a:gd name="T18" fmla="*/ 14287 w 9"/>
              <a:gd name="T19" fmla="*/ 71438 h 45"/>
              <a:gd name="T20" fmla="*/ 14287 w 9"/>
              <a:gd name="T21" fmla="*/ 69850 h 45"/>
              <a:gd name="T22" fmla="*/ 12700 w 9"/>
              <a:gd name="T23" fmla="*/ 63500 h 45"/>
              <a:gd name="T24" fmla="*/ 11112 w 9"/>
              <a:gd name="T25" fmla="*/ 55563 h 45"/>
              <a:gd name="T26" fmla="*/ 11112 w 9"/>
              <a:gd name="T27" fmla="*/ 44450 h 45"/>
              <a:gd name="T28" fmla="*/ 9525 w 9"/>
              <a:gd name="T29" fmla="*/ 33338 h 45"/>
              <a:gd name="T30" fmla="*/ 11112 w 9"/>
              <a:gd name="T31" fmla="*/ 22225 h 45"/>
              <a:gd name="T32" fmla="*/ 11112 w 9"/>
              <a:gd name="T33" fmla="*/ 11113 h 45"/>
              <a:gd name="T34" fmla="*/ 14287 w 9"/>
              <a:gd name="T35" fmla="*/ 1588 h 45"/>
              <a:gd name="T36" fmla="*/ 14287 w 9"/>
              <a:gd name="T37" fmla="*/ 1588 h 45"/>
              <a:gd name="T38" fmla="*/ 14287 w 9"/>
              <a:gd name="T39" fmla="*/ 1588 h 45"/>
              <a:gd name="T40" fmla="*/ 14287 w 9"/>
              <a:gd name="T41" fmla="*/ 1588 h 45"/>
              <a:gd name="T42" fmla="*/ 14287 w 9"/>
              <a:gd name="T43" fmla="*/ 0 h 45"/>
              <a:gd name="T44" fmla="*/ 12700 w 9"/>
              <a:gd name="T45" fmla="*/ 0 h 45"/>
              <a:gd name="T46" fmla="*/ 11112 w 9"/>
              <a:gd name="T47" fmla="*/ 1588 h 45"/>
              <a:gd name="T48" fmla="*/ 9525 w 9"/>
              <a:gd name="T49" fmla="*/ 1588 h 45"/>
              <a:gd name="T50" fmla="*/ 6350 w 9"/>
              <a:gd name="T51" fmla="*/ 1588 h 45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9"/>
              <a:gd name="T79" fmla="*/ 0 h 45"/>
              <a:gd name="T80" fmla="*/ 9 w 9"/>
              <a:gd name="T81" fmla="*/ 45 h 45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9" h="45">
                <a:moveTo>
                  <a:pt x="4" y="1"/>
                </a:moveTo>
                <a:lnTo>
                  <a:pt x="2" y="2"/>
                </a:lnTo>
                <a:lnTo>
                  <a:pt x="2" y="4"/>
                </a:lnTo>
                <a:lnTo>
                  <a:pt x="1" y="9"/>
                </a:lnTo>
                <a:lnTo>
                  <a:pt x="1" y="14"/>
                </a:lnTo>
                <a:lnTo>
                  <a:pt x="0" y="21"/>
                </a:lnTo>
                <a:lnTo>
                  <a:pt x="0" y="28"/>
                </a:lnTo>
                <a:lnTo>
                  <a:pt x="1" y="37"/>
                </a:lnTo>
                <a:lnTo>
                  <a:pt x="2" y="45"/>
                </a:lnTo>
                <a:lnTo>
                  <a:pt x="9" y="45"/>
                </a:lnTo>
                <a:lnTo>
                  <a:pt x="9" y="44"/>
                </a:lnTo>
                <a:lnTo>
                  <a:pt x="8" y="40"/>
                </a:lnTo>
                <a:lnTo>
                  <a:pt x="7" y="35"/>
                </a:lnTo>
                <a:lnTo>
                  <a:pt x="7" y="28"/>
                </a:lnTo>
                <a:lnTo>
                  <a:pt x="6" y="21"/>
                </a:lnTo>
                <a:lnTo>
                  <a:pt x="7" y="14"/>
                </a:lnTo>
                <a:lnTo>
                  <a:pt x="7" y="7"/>
                </a:lnTo>
                <a:lnTo>
                  <a:pt x="9" y="1"/>
                </a:lnTo>
                <a:lnTo>
                  <a:pt x="9" y="0"/>
                </a:lnTo>
                <a:lnTo>
                  <a:pt x="8" y="0"/>
                </a:lnTo>
                <a:lnTo>
                  <a:pt x="7" y="1"/>
                </a:lnTo>
                <a:lnTo>
                  <a:pt x="6" y="1"/>
                </a:lnTo>
                <a:lnTo>
                  <a:pt x="4" y="1"/>
                </a:lnTo>
                <a:close/>
              </a:path>
            </a:pathLst>
          </a:custGeom>
          <a:solidFill>
            <a:srgbClr val="A5ED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94" name="Freeform 182"/>
          <p:cNvSpPr>
            <a:spLocks/>
          </p:cNvSpPr>
          <p:nvPr/>
        </p:nvSpPr>
        <p:spPr bwMode="auto">
          <a:xfrm>
            <a:off x="2374900" y="2987694"/>
            <a:ext cx="11113" cy="53975"/>
          </a:xfrm>
          <a:custGeom>
            <a:avLst/>
            <a:gdLst>
              <a:gd name="T0" fmla="*/ 4763 w 7"/>
              <a:gd name="T1" fmla="*/ 3175 h 34"/>
              <a:gd name="T2" fmla="*/ 1588 w 7"/>
              <a:gd name="T3" fmla="*/ 3175 h 34"/>
              <a:gd name="T4" fmla="*/ 1588 w 7"/>
              <a:gd name="T5" fmla="*/ 6350 h 34"/>
              <a:gd name="T6" fmla="*/ 0 w 7"/>
              <a:gd name="T7" fmla="*/ 9525 h 34"/>
              <a:gd name="T8" fmla="*/ 0 w 7"/>
              <a:gd name="T9" fmla="*/ 17462 h 34"/>
              <a:gd name="T10" fmla="*/ 0 w 7"/>
              <a:gd name="T11" fmla="*/ 25400 h 34"/>
              <a:gd name="T12" fmla="*/ 0 w 7"/>
              <a:gd name="T13" fmla="*/ 33337 h 34"/>
              <a:gd name="T14" fmla="*/ 0 w 7"/>
              <a:gd name="T15" fmla="*/ 42862 h 34"/>
              <a:gd name="T16" fmla="*/ 1588 w 7"/>
              <a:gd name="T17" fmla="*/ 53975 h 34"/>
              <a:gd name="T18" fmla="*/ 9525 w 7"/>
              <a:gd name="T19" fmla="*/ 53975 h 34"/>
              <a:gd name="T20" fmla="*/ 9525 w 7"/>
              <a:gd name="T21" fmla="*/ 52388 h 34"/>
              <a:gd name="T22" fmla="*/ 9525 w 7"/>
              <a:gd name="T23" fmla="*/ 47625 h 34"/>
              <a:gd name="T24" fmla="*/ 7938 w 7"/>
              <a:gd name="T25" fmla="*/ 41275 h 34"/>
              <a:gd name="T26" fmla="*/ 7938 w 7"/>
              <a:gd name="T27" fmla="*/ 33337 h 34"/>
              <a:gd name="T28" fmla="*/ 7938 w 7"/>
              <a:gd name="T29" fmla="*/ 25400 h 34"/>
              <a:gd name="T30" fmla="*/ 7938 w 7"/>
              <a:gd name="T31" fmla="*/ 17462 h 34"/>
              <a:gd name="T32" fmla="*/ 7938 w 7"/>
              <a:gd name="T33" fmla="*/ 7937 h 34"/>
              <a:gd name="T34" fmla="*/ 11113 w 7"/>
              <a:gd name="T35" fmla="*/ 3175 h 34"/>
              <a:gd name="T36" fmla="*/ 11113 w 7"/>
              <a:gd name="T37" fmla="*/ 3175 h 34"/>
              <a:gd name="T38" fmla="*/ 11113 w 7"/>
              <a:gd name="T39" fmla="*/ 0 h 34"/>
              <a:gd name="T40" fmla="*/ 9525 w 7"/>
              <a:gd name="T41" fmla="*/ 0 h 34"/>
              <a:gd name="T42" fmla="*/ 9525 w 7"/>
              <a:gd name="T43" fmla="*/ 0 h 34"/>
              <a:gd name="T44" fmla="*/ 9525 w 7"/>
              <a:gd name="T45" fmla="*/ 0 h 34"/>
              <a:gd name="T46" fmla="*/ 7938 w 7"/>
              <a:gd name="T47" fmla="*/ 0 h 34"/>
              <a:gd name="T48" fmla="*/ 6350 w 7"/>
              <a:gd name="T49" fmla="*/ 0 h 34"/>
              <a:gd name="T50" fmla="*/ 4763 w 7"/>
              <a:gd name="T51" fmla="*/ 3175 h 34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7"/>
              <a:gd name="T79" fmla="*/ 0 h 34"/>
              <a:gd name="T80" fmla="*/ 7 w 7"/>
              <a:gd name="T81" fmla="*/ 34 h 34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7" h="34">
                <a:moveTo>
                  <a:pt x="3" y="2"/>
                </a:moveTo>
                <a:lnTo>
                  <a:pt x="1" y="2"/>
                </a:lnTo>
                <a:lnTo>
                  <a:pt x="1" y="4"/>
                </a:lnTo>
                <a:lnTo>
                  <a:pt x="0" y="6"/>
                </a:lnTo>
                <a:lnTo>
                  <a:pt x="0" y="11"/>
                </a:lnTo>
                <a:lnTo>
                  <a:pt x="0" y="16"/>
                </a:lnTo>
                <a:lnTo>
                  <a:pt x="0" y="21"/>
                </a:lnTo>
                <a:lnTo>
                  <a:pt x="0" y="27"/>
                </a:lnTo>
                <a:lnTo>
                  <a:pt x="1" y="34"/>
                </a:lnTo>
                <a:lnTo>
                  <a:pt x="6" y="34"/>
                </a:lnTo>
                <a:lnTo>
                  <a:pt x="6" y="33"/>
                </a:lnTo>
                <a:lnTo>
                  <a:pt x="6" y="30"/>
                </a:lnTo>
                <a:lnTo>
                  <a:pt x="5" y="26"/>
                </a:lnTo>
                <a:lnTo>
                  <a:pt x="5" y="21"/>
                </a:lnTo>
                <a:lnTo>
                  <a:pt x="5" y="16"/>
                </a:lnTo>
                <a:lnTo>
                  <a:pt x="5" y="11"/>
                </a:lnTo>
                <a:lnTo>
                  <a:pt x="5" y="5"/>
                </a:lnTo>
                <a:lnTo>
                  <a:pt x="7" y="2"/>
                </a:lnTo>
                <a:lnTo>
                  <a:pt x="7" y="0"/>
                </a:lnTo>
                <a:lnTo>
                  <a:pt x="6" y="0"/>
                </a:lnTo>
                <a:lnTo>
                  <a:pt x="5" y="0"/>
                </a:lnTo>
                <a:lnTo>
                  <a:pt x="4" y="0"/>
                </a:lnTo>
                <a:lnTo>
                  <a:pt x="3" y="2"/>
                </a:lnTo>
                <a:close/>
              </a:path>
            </a:pathLst>
          </a:custGeom>
          <a:solidFill>
            <a:srgbClr val="B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95" name="Freeform 183"/>
          <p:cNvSpPr>
            <a:spLocks/>
          </p:cNvSpPr>
          <p:nvPr/>
        </p:nvSpPr>
        <p:spPr bwMode="auto">
          <a:xfrm>
            <a:off x="2527300" y="2936894"/>
            <a:ext cx="36513" cy="144462"/>
          </a:xfrm>
          <a:custGeom>
            <a:avLst/>
            <a:gdLst>
              <a:gd name="T0" fmla="*/ 36513 w 23"/>
              <a:gd name="T1" fmla="*/ 1587 h 91"/>
              <a:gd name="T2" fmla="*/ 34925 w 23"/>
              <a:gd name="T3" fmla="*/ 1587 h 91"/>
              <a:gd name="T4" fmla="*/ 33338 w 23"/>
              <a:gd name="T5" fmla="*/ 4762 h 91"/>
              <a:gd name="T6" fmla="*/ 30163 w 23"/>
              <a:gd name="T7" fmla="*/ 12700 h 91"/>
              <a:gd name="T8" fmla="*/ 25400 w 23"/>
              <a:gd name="T9" fmla="*/ 25400 h 91"/>
              <a:gd name="T10" fmla="*/ 23813 w 23"/>
              <a:gd name="T11" fmla="*/ 44450 h 91"/>
              <a:gd name="T12" fmla="*/ 22225 w 23"/>
              <a:gd name="T13" fmla="*/ 68262 h 91"/>
              <a:gd name="T14" fmla="*/ 23813 w 23"/>
              <a:gd name="T15" fmla="*/ 101600 h 91"/>
              <a:gd name="T16" fmla="*/ 26988 w 23"/>
              <a:gd name="T17" fmla="*/ 144462 h 91"/>
              <a:gd name="T18" fmla="*/ 7938 w 23"/>
              <a:gd name="T19" fmla="*/ 144462 h 91"/>
              <a:gd name="T20" fmla="*/ 4763 w 23"/>
              <a:gd name="T21" fmla="*/ 138112 h 91"/>
              <a:gd name="T22" fmla="*/ 3175 w 23"/>
              <a:gd name="T23" fmla="*/ 127000 h 91"/>
              <a:gd name="T24" fmla="*/ 1588 w 23"/>
              <a:gd name="T25" fmla="*/ 111125 h 91"/>
              <a:gd name="T26" fmla="*/ 0 w 23"/>
              <a:gd name="T27" fmla="*/ 88900 h 91"/>
              <a:gd name="T28" fmla="*/ 0 w 23"/>
              <a:gd name="T29" fmla="*/ 66675 h 91"/>
              <a:gd name="T30" fmla="*/ 1588 w 23"/>
              <a:gd name="T31" fmla="*/ 42862 h 91"/>
              <a:gd name="T32" fmla="*/ 4763 w 23"/>
              <a:gd name="T33" fmla="*/ 19050 h 91"/>
              <a:gd name="T34" fmla="*/ 11113 w 23"/>
              <a:gd name="T35" fmla="*/ 0 h 91"/>
              <a:gd name="T36" fmla="*/ 36513 w 23"/>
              <a:gd name="T37" fmla="*/ 1587 h 9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3"/>
              <a:gd name="T58" fmla="*/ 0 h 91"/>
              <a:gd name="T59" fmla="*/ 23 w 23"/>
              <a:gd name="T60" fmla="*/ 91 h 91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3" h="91">
                <a:moveTo>
                  <a:pt x="23" y="1"/>
                </a:moveTo>
                <a:lnTo>
                  <a:pt x="22" y="1"/>
                </a:lnTo>
                <a:lnTo>
                  <a:pt x="21" y="3"/>
                </a:lnTo>
                <a:lnTo>
                  <a:pt x="19" y="8"/>
                </a:lnTo>
                <a:lnTo>
                  <a:pt x="16" y="16"/>
                </a:lnTo>
                <a:lnTo>
                  <a:pt x="15" y="28"/>
                </a:lnTo>
                <a:lnTo>
                  <a:pt x="14" y="43"/>
                </a:lnTo>
                <a:lnTo>
                  <a:pt x="15" y="64"/>
                </a:lnTo>
                <a:lnTo>
                  <a:pt x="17" y="91"/>
                </a:lnTo>
                <a:lnTo>
                  <a:pt x="5" y="91"/>
                </a:lnTo>
                <a:lnTo>
                  <a:pt x="3" y="87"/>
                </a:lnTo>
                <a:lnTo>
                  <a:pt x="2" y="80"/>
                </a:lnTo>
                <a:lnTo>
                  <a:pt x="1" y="70"/>
                </a:lnTo>
                <a:lnTo>
                  <a:pt x="0" y="56"/>
                </a:lnTo>
                <a:lnTo>
                  <a:pt x="0" y="42"/>
                </a:lnTo>
                <a:lnTo>
                  <a:pt x="1" y="27"/>
                </a:lnTo>
                <a:lnTo>
                  <a:pt x="3" y="12"/>
                </a:lnTo>
                <a:lnTo>
                  <a:pt x="7" y="0"/>
                </a:lnTo>
                <a:lnTo>
                  <a:pt x="23" y="1"/>
                </a:lnTo>
                <a:close/>
              </a:path>
            </a:pathLst>
          </a:custGeom>
          <a:solidFill>
            <a:srgbClr val="59B2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96" name="Freeform 184"/>
          <p:cNvSpPr>
            <a:spLocks/>
          </p:cNvSpPr>
          <p:nvPr/>
        </p:nvSpPr>
        <p:spPr bwMode="auto">
          <a:xfrm>
            <a:off x="2528888" y="2948006"/>
            <a:ext cx="30162" cy="122238"/>
          </a:xfrm>
          <a:custGeom>
            <a:avLst/>
            <a:gdLst>
              <a:gd name="T0" fmla="*/ 30162 w 19"/>
              <a:gd name="T1" fmla="*/ 0 h 77"/>
              <a:gd name="T2" fmla="*/ 30162 w 19"/>
              <a:gd name="T3" fmla="*/ 1588 h 77"/>
              <a:gd name="T4" fmla="*/ 28575 w 19"/>
              <a:gd name="T5" fmla="*/ 3175 h 77"/>
              <a:gd name="T6" fmla="*/ 25400 w 19"/>
              <a:gd name="T7" fmla="*/ 11113 h 77"/>
              <a:gd name="T8" fmla="*/ 22225 w 19"/>
              <a:gd name="T9" fmla="*/ 19050 h 77"/>
              <a:gd name="T10" fmla="*/ 20637 w 19"/>
              <a:gd name="T11" fmla="*/ 36513 h 77"/>
              <a:gd name="T12" fmla="*/ 19050 w 19"/>
              <a:gd name="T13" fmla="*/ 57150 h 77"/>
              <a:gd name="T14" fmla="*/ 20637 w 19"/>
              <a:gd name="T15" fmla="*/ 84138 h 77"/>
              <a:gd name="T16" fmla="*/ 22225 w 19"/>
              <a:gd name="T17" fmla="*/ 122238 h 77"/>
              <a:gd name="T18" fmla="*/ 6350 w 19"/>
              <a:gd name="T19" fmla="*/ 122238 h 77"/>
              <a:gd name="T20" fmla="*/ 6350 w 19"/>
              <a:gd name="T21" fmla="*/ 117475 h 77"/>
              <a:gd name="T22" fmla="*/ 3175 w 19"/>
              <a:gd name="T23" fmla="*/ 109538 h 77"/>
              <a:gd name="T24" fmla="*/ 1587 w 19"/>
              <a:gd name="T25" fmla="*/ 93663 h 77"/>
              <a:gd name="T26" fmla="*/ 0 w 19"/>
              <a:gd name="T27" fmla="*/ 76200 h 77"/>
              <a:gd name="T28" fmla="*/ 0 w 19"/>
              <a:gd name="T29" fmla="*/ 55563 h 77"/>
              <a:gd name="T30" fmla="*/ 0 w 19"/>
              <a:gd name="T31" fmla="*/ 34925 h 77"/>
              <a:gd name="T32" fmla="*/ 3175 w 19"/>
              <a:gd name="T33" fmla="*/ 15875 h 77"/>
              <a:gd name="T34" fmla="*/ 9525 w 19"/>
              <a:gd name="T35" fmla="*/ 0 h 77"/>
              <a:gd name="T36" fmla="*/ 30162 w 19"/>
              <a:gd name="T37" fmla="*/ 0 h 7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9"/>
              <a:gd name="T58" fmla="*/ 0 h 77"/>
              <a:gd name="T59" fmla="*/ 19 w 19"/>
              <a:gd name="T60" fmla="*/ 77 h 7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9" h="77">
                <a:moveTo>
                  <a:pt x="19" y="0"/>
                </a:moveTo>
                <a:lnTo>
                  <a:pt x="19" y="1"/>
                </a:lnTo>
                <a:lnTo>
                  <a:pt x="18" y="2"/>
                </a:lnTo>
                <a:lnTo>
                  <a:pt x="16" y="7"/>
                </a:lnTo>
                <a:lnTo>
                  <a:pt x="14" y="12"/>
                </a:lnTo>
                <a:lnTo>
                  <a:pt x="13" y="23"/>
                </a:lnTo>
                <a:lnTo>
                  <a:pt x="12" y="36"/>
                </a:lnTo>
                <a:lnTo>
                  <a:pt x="13" y="53"/>
                </a:lnTo>
                <a:lnTo>
                  <a:pt x="14" y="77"/>
                </a:lnTo>
                <a:lnTo>
                  <a:pt x="4" y="77"/>
                </a:lnTo>
                <a:lnTo>
                  <a:pt x="4" y="74"/>
                </a:lnTo>
                <a:lnTo>
                  <a:pt x="2" y="69"/>
                </a:lnTo>
                <a:lnTo>
                  <a:pt x="1" y="59"/>
                </a:lnTo>
                <a:lnTo>
                  <a:pt x="0" y="48"/>
                </a:lnTo>
                <a:lnTo>
                  <a:pt x="0" y="35"/>
                </a:lnTo>
                <a:lnTo>
                  <a:pt x="0" y="22"/>
                </a:lnTo>
                <a:lnTo>
                  <a:pt x="2" y="10"/>
                </a:lnTo>
                <a:lnTo>
                  <a:pt x="6" y="0"/>
                </a:lnTo>
                <a:lnTo>
                  <a:pt x="19" y="0"/>
                </a:lnTo>
                <a:close/>
              </a:path>
            </a:pathLst>
          </a:custGeom>
          <a:solidFill>
            <a:srgbClr val="72C6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97" name="Freeform 185"/>
          <p:cNvSpPr>
            <a:spLocks/>
          </p:cNvSpPr>
          <p:nvPr/>
        </p:nvSpPr>
        <p:spPr bwMode="auto">
          <a:xfrm>
            <a:off x="2530475" y="2955944"/>
            <a:ext cx="23813" cy="103187"/>
          </a:xfrm>
          <a:custGeom>
            <a:avLst/>
            <a:gdLst>
              <a:gd name="T0" fmla="*/ 23813 w 15"/>
              <a:gd name="T1" fmla="*/ 0 h 65"/>
              <a:gd name="T2" fmla="*/ 23813 w 15"/>
              <a:gd name="T3" fmla="*/ 3175 h 65"/>
              <a:gd name="T4" fmla="*/ 22225 w 15"/>
              <a:gd name="T5" fmla="*/ 4762 h 65"/>
              <a:gd name="T6" fmla="*/ 20638 w 15"/>
              <a:gd name="T7" fmla="*/ 9525 h 65"/>
              <a:gd name="T8" fmla="*/ 19050 w 15"/>
              <a:gd name="T9" fmla="*/ 19050 h 65"/>
              <a:gd name="T10" fmla="*/ 17463 w 15"/>
              <a:gd name="T11" fmla="*/ 31750 h 65"/>
              <a:gd name="T12" fmla="*/ 15875 w 15"/>
              <a:gd name="T13" fmla="*/ 49212 h 65"/>
              <a:gd name="T14" fmla="*/ 17463 w 15"/>
              <a:gd name="T15" fmla="*/ 73025 h 65"/>
              <a:gd name="T16" fmla="*/ 19050 w 15"/>
              <a:gd name="T17" fmla="*/ 103187 h 65"/>
              <a:gd name="T18" fmla="*/ 4763 w 15"/>
              <a:gd name="T19" fmla="*/ 103187 h 65"/>
              <a:gd name="T20" fmla="*/ 4763 w 15"/>
              <a:gd name="T21" fmla="*/ 98425 h 65"/>
              <a:gd name="T22" fmla="*/ 1588 w 15"/>
              <a:gd name="T23" fmla="*/ 92075 h 65"/>
              <a:gd name="T24" fmla="*/ 0 w 15"/>
              <a:gd name="T25" fmla="*/ 79375 h 65"/>
              <a:gd name="T26" fmla="*/ 0 w 15"/>
              <a:gd name="T27" fmla="*/ 63500 h 65"/>
              <a:gd name="T28" fmla="*/ 0 w 15"/>
              <a:gd name="T29" fmla="*/ 47625 h 65"/>
              <a:gd name="T30" fmla="*/ 0 w 15"/>
              <a:gd name="T31" fmla="*/ 30162 h 65"/>
              <a:gd name="T32" fmla="*/ 1588 w 15"/>
              <a:gd name="T33" fmla="*/ 14287 h 65"/>
              <a:gd name="T34" fmla="*/ 7938 w 15"/>
              <a:gd name="T35" fmla="*/ 0 h 65"/>
              <a:gd name="T36" fmla="*/ 23813 w 15"/>
              <a:gd name="T37" fmla="*/ 0 h 6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5"/>
              <a:gd name="T58" fmla="*/ 0 h 65"/>
              <a:gd name="T59" fmla="*/ 15 w 15"/>
              <a:gd name="T60" fmla="*/ 65 h 65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5" h="65">
                <a:moveTo>
                  <a:pt x="15" y="0"/>
                </a:moveTo>
                <a:lnTo>
                  <a:pt x="15" y="2"/>
                </a:lnTo>
                <a:lnTo>
                  <a:pt x="14" y="3"/>
                </a:lnTo>
                <a:lnTo>
                  <a:pt x="13" y="6"/>
                </a:lnTo>
                <a:lnTo>
                  <a:pt x="12" y="12"/>
                </a:lnTo>
                <a:lnTo>
                  <a:pt x="11" y="20"/>
                </a:lnTo>
                <a:lnTo>
                  <a:pt x="10" y="31"/>
                </a:lnTo>
                <a:lnTo>
                  <a:pt x="11" y="46"/>
                </a:lnTo>
                <a:lnTo>
                  <a:pt x="12" y="65"/>
                </a:lnTo>
                <a:lnTo>
                  <a:pt x="3" y="65"/>
                </a:lnTo>
                <a:lnTo>
                  <a:pt x="3" y="62"/>
                </a:lnTo>
                <a:lnTo>
                  <a:pt x="1" y="58"/>
                </a:lnTo>
                <a:lnTo>
                  <a:pt x="0" y="50"/>
                </a:lnTo>
                <a:lnTo>
                  <a:pt x="0" y="40"/>
                </a:lnTo>
                <a:lnTo>
                  <a:pt x="0" y="30"/>
                </a:lnTo>
                <a:lnTo>
                  <a:pt x="0" y="19"/>
                </a:lnTo>
                <a:lnTo>
                  <a:pt x="1" y="9"/>
                </a:lnTo>
                <a:lnTo>
                  <a:pt x="5" y="0"/>
                </a:lnTo>
                <a:lnTo>
                  <a:pt x="15" y="0"/>
                </a:lnTo>
                <a:close/>
              </a:path>
            </a:pathLst>
          </a:custGeom>
          <a:solidFill>
            <a:srgbClr val="8CD8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98" name="Freeform 186"/>
          <p:cNvSpPr>
            <a:spLocks/>
          </p:cNvSpPr>
          <p:nvPr/>
        </p:nvSpPr>
        <p:spPr bwMode="auto">
          <a:xfrm>
            <a:off x="2530475" y="2965469"/>
            <a:ext cx="20638" cy="82550"/>
          </a:xfrm>
          <a:custGeom>
            <a:avLst/>
            <a:gdLst>
              <a:gd name="T0" fmla="*/ 20638 w 13"/>
              <a:gd name="T1" fmla="*/ 1588 h 52"/>
              <a:gd name="T2" fmla="*/ 20638 w 13"/>
              <a:gd name="T3" fmla="*/ 1588 h 52"/>
              <a:gd name="T4" fmla="*/ 19050 w 13"/>
              <a:gd name="T5" fmla="*/ 4763 h 52"/>
              <a:gd name="T6" fmla="*/ 17463 w 13"/>
              <a:gd name="T7" fmla="*/ 7938 h 52"/>
              <a:gd name="T8" fmla="*/ 15875 w 13"/>
              <a:gd name="T9" fmla="*/ 15875 h 52"/>
              <a:gd name="T10" fmla="*/ 15875 w 13"/>
              <a:gd name="T11" fmla="*/ 26988 h 52"/>
              <a:gd name="T12" fmla="*/ 12700 w 13"/>
              <a:gd name="T13" fmla="*/ 39688 h 52"/>
              <a:gd name="T14" fmla="*/ 12700 w 13"/>
              <a:gd name="T15" fmla="*/ 58738 h 52"/>
              <a:gd name="T16" fmla="*/ 15875 w 13"/>
              <a:gd name="T17" fmla="*/ 82550 h 52"/>
              <a:gd name="T18" fmla="*/ 4763 w 13"/>
              <a:gd name="T19" fmla="*/ 82550 h 52"/>
              <a:gd name="T20" fmla="*/ 4763 w 13"/>
              <a:gd name="T21" fmla="*/ 80963 h 52"/>
              <a:gd name="T22" fmla="*/ 4763 w 13"/>
              <a:gd name="T23" fmla="*/ 73025 h 52"/>
              <a:gd name="T24" fmla="*/ 1588 w 13"/>
              <a:gd name="T25" fmla="*/ 63500 h 52"/>
              <a:gd name="T26" fmla="*/ 1588 w 13"/>
              <a:gd name="T27" fmla="*/ 50800 h 52"/>
              <a:gd name="T28" fmla="*/ 0 w 13"/>
              <a:gd name="T29" fmla="*/ 38100 h 52"/>
              <a:gd name="T30" fmla="*/ 1588 w 13"/>
              <a:gd name="T31" fmla="*/ 25400 h 52"/>
              <a:gd name="T32" fmla="*/ 4763 w 13"/>
              <a:gd name="T33" fmla="*/ 11112 h 52"/>
              <a:gd name="T34" fmla="*/ 7938 w 13"/>
              <a:gd name="T35" fmla="*/ 0 h 52"/>
              <a:gd name="T36" fmla="*/ 20638 w 13"/>
              <a:gd name="T37" fmla="*/ 1588 h 5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3"/>
              <a:gd name="T58" fmla="*/ 0 h 52"/>
              <a:gd name="T59" fmla="*/ 13 w 13"/>
              <a:gd name="T60" fmla="*/ 52 h 52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3" h="52">
                <a:moveTo>
                  <a:pt x="13" y="1"/>
                </a:moveTo>
                <a:lnTo>
                  <a:pt x="13" y="1"/>
                </a:lnTo>
                <a:lnTo>
                  <a:pt x="12" y="3"/>
                </a:lnTo>
                <a:lnTo>
                  <a:pt x="11" y="5"/>
                </a:lnTo>
                <a:lnTo>
                  <a:pt x="10" y="10"/>
                </a:lnTo>
                <a:lnTo>
                  <a:pt x="10" y="17"/>
                </a:lnTo>
                <a:lnTo>
                  <a:pt x="8" y="25"/>
                </a:lnTo>
                <a:lnTo>
                  <a:pt x="8" y="37"/>
                </a:lnTo>
                <a:lnTo>
                  <a:pt x="10" y="52"/>
                </a:lnTo>
                <a:lnTo>
                  <a:pt x="3" y="52"/>
                </a:lnTo>
                <a:lnTo>
                  <a:pt x="3" y="51"/>
                </a:lnTo>
                <a:lnTo>
                  <a:pt x="3" y="46"/>
                </a:lnTo>
                <a:lnTo>
                  <a:pt x="1" y="40"/>
                </a:lnTo>
                <a:lnTo>
                  <a:pt x="1" y="32"/>
                </a:lnTo>
                <a:lnTo>
                  <a:pt x="0" y="24"/>
                </a:lnTo>
                <a:lnTo>
                  <a:pt x="1" y="16"/>
                </a:lnTo>
                <a:lnTo>
                  <a:pt x="3" y="7"/>
                </a:lnTo>
                <a:lnTo>
                  <a:pt x="5" y="0"/>
                </a:lnTo>
                <a:lnTo>
                  <a:pt x="13" y="1"/>
                </a:lnTo>
                <a:close/>
              </a:path>
            </a:pathLst>
          </a:custGeom>
          <a:solidFill>
            <a:srgbClr val="A5ED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499" name="Freeform 187"/>
          <p:cNvSpPr>
            <a:spLocks/>
          </p:cNvSpPr>
          <p:nvPr/>
        </p:nvSpPr>
        <p:spPr bwMode="auto">
          <a:xfrm>
            <a:off x="2532063" y="2976581"/>
            <a:ext cx="15875" cy="60325"/>
          </a:xfrm>
          <a:custGeom>
            <a:avLst/>
            <a:gdLst>
              <a:gd name="T0" fmla="*/ 15875 w 10"/>
              <a:gd name="T1" fmla="*/ 0 h 38"/>
              <a:gd name="T2" fmla="*/ 15875 w 10"/>
              <a:gd name="T3" fmla="*/ 0 h 38"/>
              <a:gd name="T4" fmla="*/ 14288 w 10"/>
              <a:gd name="T5" fmla="*/ 3175 h 38"/>
              <a:gd name="T6" fmla="*/ 14288 w 10"/>
              <a:gd name="T7" fmla="*/ 6350 h 38"/>
              <a:gd name="T8" fmla="*/ 11112 w 10"/>
              <a:gd name="T9" fmla="*/ 9525 h 38"/>
              <a:gd name="T10" fmla="*/ 9525 w 10"/>
              <a:gd name="T11" fmla="*/ 17462 h 38"/>
              <a:gd name="T12" fmla="*/ 9525 w 10"/>
              <a:gd name="T13" fmla="*/ 28575 h 38"/>
              <a:gd name="T14" fmla="*/ 9525 w 10"/>
              <a:gd name="T15" fmla="*/ 41275 h 38"/>
              <a:gd name="T16" fmla="*/ 11112 w 10"/>
              <a:gd name="T17" fmla="*/ 60325 h 38"/>
              <a:gd name="T18" fmla="*/ 4762 w 10"/>
              <a:gd name="T19" fmla="*/ 60325 h 38"/>
              <a:gd name="T20" fmla="*/ 3175 w 10"/>
              <a:gd name="T21" fmla="*/ 58738 h 38"/>
              <a:gd name="T22" fmla="*/ 3175 w 10"/>
              <a:gd name="T23" fmla="*/ 52388 h 38"/>
              <a:gd name="T24" fmla="*/ 3175 w 10"/>
              <a:gd name="T25" fmla="*/ 44450 h 38"/>
              <a:gd name="T26" fmla="*/ 0 w 10"/>
              <a:gd name="T27" fmla="*/ 38100 h 38"/>
              <a:gd name="T28" fmla="*/ 0 w 10"/>
              <a:gd name="T29" fmla="*/ 26988 h 38"/>
              <a:gd name="T30" fmla="*/ 0 w 10"/>
              <a:gd name="T31" fmla="*/ 17462 h 38"/>
              <a:gd name="T32" fmla="*/ 3175 w 10"/>
              <a:gd name="T33" fmla="*/ 7937 h 38"/>
              <a:gd name="T34" fmla="*/ 6350 w 10"/>
              <a:gd name="T35" fmla="*/ 0 h 38"/>
              <a:gd name="T36" fmla="*/ 15875 w 10"/>
              <a:gd name="T37" fmla="*/ 0 h 38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0"/>
              <a:gd name="T58" fmla="*/ 0 h 38"/>
              <a:gd name="T59" fmla="*/ 10 w 10"/>
              <a:gd name="T60" fmla="*/ 38 h 38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0" h="38">
                <a:moveTo>
                  <a:pt x="10" y="0"/>
                </a:moveTo>
                <a:lnTo>
                  <a:pt x="10" y="0"/>
                </a:lnTo>
                <a:lnTo>
                  <a:pt x="9" y="2"/>
                </a:lnTo>
                <a:lnTo>
                  <a:pt x="9" y="4"/>
                </a:lnTo>
                <a:lnTo>
                  <a:pt x="7" y="6"/>
                </a:lnTo>
                <a:lnTo>
                  <a:pt x="6" y="11"/>
                </a:lnTo>
                <a:lnTo>
                  <a:pt x="6" y="18"/>
                </a:lnTo>
                <a:lnTo>
                  <a:pt x="6" y="26"/>
                </a:lnTo>
                <a:lnTo>
                  <a:pt x="7" y="38"/>
                </a:lnTo>
                <a:lnTo>
                  <a:pt x="3" y="38"/>
                </a:lnTo>
                <a:lnTo>
                  <a:pt x="2" y="37"/>
                </a:lnTo>
                <a:lnTo>
                  <a:pt x="2" y="33"/>
                </a:lnTo>
                <a:lnTo>
                  <a:pt x="2" y="28"/>
                </a:lnTo>
                <a:lnTo>
                  <a:pt x="0" y="24"/>
                </a:lnTo>
                <a:lnTo>
                  <a:pt x="0" y="17"/>
                </a:lnTo>
                <a:lnTo>
                  <a:pt x="0" y="11"/>
                </a:lnTo>
                <a:lnTo>
                  <a:pt x="2" y="5"/>
                </a:lnTo>
                <a:lnTo>
                  <a:pt x="4" y="0"/>
                </a:lnTo>
                <a:lnTo>
                  <a:pt x="10" y="0"/>
                </a:lnTo>
                <a:close/>
              </a:path>
            </a:pathLst>
          </a:custGeom>
          <a:solidFill>
            <a:srgbClr val="B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500" name="Freeform 188"/>
          <p:cNvSpPr>
            <a:spLocks/>
          </p:cNvSpPr>
          <p:nvPr/>
        </p:nvSpPr>
        <p:spPr bwMode="auto">
          <a:xfrm>
            <a:off x="2405063" y="2959119"/>
            <a:ext cx="71437" cy="87312"/>
          </a:xfrm>
          <a:custGeom>
            <a:avLst/>
            <a:gdLst>
              <a:gd name="T0" fmla="*/ 4762 w 45"/>
              <a:gd name="T1" fmla="*/ 7937 h 55"/>
              <a:gd name="T2" fmla="*/ 4762 w 45"/>
              <a:gd name="T3" fmla="*/ 11112 h 55"/>
              <a:gd name="T4" fmla="*/ 3175 w 45"/>
              <a:gd name="T5" fmla="*/ 14287 h 55"/>
              <a:gd name="T6" fmla="*/ 1587 w 45"/>
              <a:gd name="T7" fmla="*/ 22225 h 55"/>
              <a:gd name="T8" fmla="*/ 0 w 45"/>
              <a:gd name="T9" fmla="*/ 33337 h 55"/>
              <a:gd name="T10" fmla="*/ 0 w 45"/>
              <a:gd name="T11" fmla="*/ 44450 h 55"/>
              <a:gd name="T12" fmla="*/ 0 w 45"/>
              <a:gd name="T13" fmla="*/ 57150 h 55"/>
              <a:gd name="T14" fmla="*/ 0 w 45"/>
              <a:gd name="T15" fmla="*/ 71437 h 55"/>
              <a:gd name="T16" fmla="*/ 3175 w 45"/>
              <a:gd name="T17" fmla="*/ 87312 h 55"/>
              <a:gd name="T18" fmla="*/ 3175 w 45"/>
              <a:gd name="T19" fmla="*/ 87312 h 55"/>
              <a:gd name="T20" fmla="*/ 3175 w 45"/>
              <a:gd name="T21" fmla="*/ 84137 h 55"/>
              <a:gd name="T22" fmla="*/ 3175 w 45"/>
              <a:gd name="T23" fmla="*/ 80962 h 55"/>
              <a:gd name="T24" fmla="*/ 3175 w 45"/>
              <a:gd name="T25" fmla="*/ 77787 h 55"/>
              <a:gd name="T26" fmla="*/ 3175 w 45"/>
              <a:gd name="T27" fmla="*/ 71437 h 55"/>
              <a:gd name="T28" fmla="*/ 4762 w 45"/>
              <a:gd name="T29" fmla="*/ 68262 h 55"/>
              <a:gd name="T30" fmla="*/ 4762 w 45"/>
              <a:gd name="T31" fmla="*/ 60325 h 55"/>
              <a:gd name="T32" fmla="*/ 7937 w 45"/>
              <a:gd name="T33" fmla="*/ 55562 h 55"/>
              <a:gd name="T34" fmla="*/ 9525 w 45"/>
              <a:gd name="T35" fmla="*/ 49212 h 55"/>
              <a:gd name="T36" fmla="*/ 11112 w 45"/>
              <a:gd name="T37" fmla="*/ 44450 h 55"/>
              <a:gd name="T38" fmla="*/ 12700 w 45"/>
              <a:gd name="T39" fmla="*/ 38100 h 55"/>
              <a:gd name="T40" fmla="*/ 15875 w 45"/>
              <a:gd name="T41" fmla="*/ 33337 h 55"/>
              <a:gd name="T42" fmla="*/ 22225 w 45"/>
              <a:gd name="T43" fmla="*/ 28575 h 55"/>
              <a:gd name="T44" fmla="*/ 25400 w 45"/>
              <a:gd name="T45" fmla="*/ 25400 h 55"/>
              <a:gd name="T46" fmla="*/ 33337 w 45"/>
              <a:gd name="T47" fmla="*/ 23812 h 55"/>
              <a:gd name="T48" fmla="*/ 41275 w 45"/>
              <a:gd name="T49" fmla="*/ 22225 h 55"/>
              <a:gd name="T50" fmla="*/ 41275 w 45"/>
              <a:gd name="T51" fmla="*/ 20637 h 55"/>
              <a:gd name="T52" fmla="*/ 41275 w 45"/>
              <a:gd name="T53" fmla="*/ 20637 h 55"/>
              <a:gd name="T54" fmla="*/ 44450 w 45"/>
              <a:gd name="T55" fmla="*/ 17462 h 55"/>
              <a:gd name="T56" fmla="*/ 46037 w 45"/>
              <a:gd name="T57" fmla="*/ 15875 h 55"/>
              <a:gd name="T58" fmla="*/ 52387 w 45"/>
              <a:gd name="T59" fmla="*/ 14287 h 55"/>
              <a:gd name="T60" fmla="*/ 57150 w 45"/>
              <a:gd name="T61" fmla="*/ 11112 h 55"/>
              <a:gd name="T62" fmla="*/ 65087 w 45"/>
              <a:gd name="T63" fmla="*/ 6350 h 55"/>
              <a:gd name="T64" fmla="*/ 71437 w 45"/>
              <a:gd name="T65" fmla="*/ 3175 h 55"/>
              <a:gd name="T66" fmla="*/ 71437 w 45"/>
              <a:gd name="T67" fmla="*/ 3175 h 55"/>
              <a:gd name="T68" fmla="*/ 69850 w 45"/>
              <a:gd name="T69" fmla="*/ 3175 h 55"/>
              <a:gd name="T70" fmla="*/ 68262 w 45"/>
              <a:gd name="T71" fmla="*/ 3175 h 55"/>
              <a:gd name="T72" fmla="*/ 66675 w 45"/>
              <a:gd name="T73" fmla="*/ 3175 h 55"/>
              <a:gd name="T74" fmla="*/ 63500 w 45"/>
              <a:gd name="T75" fmla="*/ 1587 h 55"/>
              <a:gd name="T76" fmla="*/ 58737 w 45"/>
              <a:gd name="T77" fmla="*/ 1587 h 55"/>
              <a:gd name="T78" fmla="*/ 55562 w 45"/>
              <a:gd name="T79" fmla="*/ 1587 h 55"/>
              <a:gd name="T80" fmla="*/ 49212 w 45"/>
              <a:gd name="T81" fmla="*/ 1587 h 55"/>
              <a:gd name="T82" fmla="*/ 44450 w 45"/>
              <a:gd name="T83" fmla="*/ 0 h 55"/>
              <a:gd name="T84" fmla="*/ 41275 w 45"/>
              <a:gd name="T85" fmla="*/ 1587 h 55"/>
              <a:gd name="T86" fmla="*/ 34925 w 45"/>
              <a:gd name="T87" fmla="*/ 1587 h 55"/>
              <a:gd name="T88" fmla="*/ 30162 w 45"/>
              <a:gd name="T89" fmla="*/ 1587 h 55"/>
              <a:gd name="T90" fmla="*/ 22225 w 45"/>
              <a:gd name="T91" fmla="*/ 3175 h 55"/>
              <a:gd name="T92" fmla="*/ 15875 w 45"/>
              <a:gd name="T93" fmla="*/ 3175 h 55"/>
              <a:gd name="T94" fmla="*/ 11112 w 45"/>
              <a:gd name="T95" fmla="*/ 4762 h 55"/>
              <a:gd name="T96" fmla="*/ 4762 w 45"/>
              <a:gd name="T97" fmla="*/ 7937 h 5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45"/>
              <a:gd name="T148" fmla="*/ 0 h 55"/>
              <a:gd name="T149" fmla="*/ 45 w 45"/>
              <a:gd name="T150" fmla="*/ 55 h 55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45" h="55">
                <a:moveTo>
                  <a:pt x="3" y="5"/>
                </a:moveTo>
                <a:lnTo>
                  <a:pt x="3" y="7"/>
                </a:lnTo>
                <a:lnTo>
                  <a:pt x="2" y="9"/>
                </a:lnTo>
                <a:lnTo>
                  <a:pt x="1" y="14"/>
                </a:lnTo>
                <a:lnTo>
                  <a:pt x="0" y="21"/>
                </a:lnTo>
                <a:lnTo>
                  <a:pt x="0" y="28"/>
                </a:lnTo>
                <a:lnTo>
                  <a:pt x="0" y="36"/>
                </a:lnTo>
                <a:lnTo>
                  <a:pt x="0" y="45"/>
                </a:lnTo>
                <a:lnTo>
                  <a:pt x="2" y="55"/>
                </a:lnTo>
                <a:lnTo>
                  <a:pt x="2" y="53"/>
                </a:lnTo>
                <a:lnTo>
                  <a:pt x="2" y="51"/>
                </a:lnTo>
                <a:lnTo>
                  <a:pt x="2" y="49"/>
                </a:lnTo>
                <a:lnTo>
                  <a:pt x="2" y="45"/>
                </a:lnTo>
                <a:lnTo>
                  <a:pt x="3" y="43"/>
                </a:lnTo>
                <a:lnTo>
                  <a:pt x="3" y="38"/>
                </a:lnTo>
                <a:lnTo>
                  <a:pt x="5" y="35"/>
                </a:lnTo>
                <a:lnTo>
                  <a:pt x="6" y="31"/>
                </a:lnTo>
                <a:lnTo>
                  <a:pt x="7" y="28"/>
                </a:lnTo>
                <a:lnTo>
                  <a:pt x="8" y="24"/>
                </a:lnTo>
                <a:lnTo>
                  <a:pt x="10" y="21"/>
                </a:lnTo>
                <a:lnTo>
                  <a:pt x="14" y="18"/>
                </a:lnTo>
                <a:lnTo>
                  <a:pt x="16" y="16"/>
                </a:lnTo>
                <a:lnTo>
                  <a:pt x="21" y="15"/>
                </a:lnTo>
                <a:lnTo>
                  <a:pt x="26" y="14"/>
                </a:lnTo>
                <a:lnTo>
                  <a:pt x="26" y="13"/>
                </a:lnTo>
                <a:lnTo>
                  <a:pt x="28" y="11"/>
                </a:lnTo>
                <a:lnTo>
                  <a:pt x="29" y="10"/>
                </a:lnTo>
                <a:lnTo>
                  <a:pt x="33" y="9"/>
                </a:lnTo>
                <a:lnTo>
                  <a:pt x="36" y="7"/>
                </a:lnTo>
                <a:lnTo>
                  <a:pt x="41" y="4"/>
                </a:lnTo>
                <a:lnTo>
                  <a:pt x="45" y="2"/>
                </a:lnTo>
                <a:lnTo>
                  <a:pt x="44" y="2"/>
                </a:lnTo>
                <a:lnTo>
                  <a:pt x="43" y="2"/>
                </a:lnTo>
                <a:lnTo>
                  <a:pt x="42" y="2"/>
                </a:lnTo>
                <a:lnTo>
                  <a:pt x="40" y="1"/>
                </a:lnTo>
                <a:lnTo>
                  <a:pt x="37" y="1"/>
                </a:lnTo>
                <a:lnTo>
                  <a:pt x="35" y="1"/>
                </a:lnTo>
                <a:lnTo>
                  <a:pt x="31" y="1"/>
                </a:lnTo>
                <a:lnTo>
                  <a:pt x="28" y="0"/>
                </a:lnTo>
                <a:lnTo>
                  <a:pt x="26" y="1"/>
                </a:lnTo>
                <a:lnTo>
                  <a:pt x="22" y="1"/>
                </a:lnTo>
                <a:lnTo>
                  <a:pt x="19" y="1"/>
                </a:lnTo>
                <a:lnTo>
                  <a:pt x="14" y="2"/>
                </a:lnTo>
                <a:lnTo>
                  <a:pt x="10" y="2"/>
                </a:lnTo>
                <a:lnTo>
                  <a:pt x="7" y="3"/>
                </a:lnTo>
                <a:lnTo>
                  <a:pt x="3" y="5"/>
                </a:lnTo>
                <a:close/>
              </a:path>
            </a:pathLst>
          </a:custGeom>
          <a:solidFill>
            <a:srgbClr val="999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501" name="Freeform 189"/>
          <p:cNvSpPr>
            <a:spLocks/>
          </p:cNvSpPr>
          <p:nvPr/>
        </p:nvSpPr>
        <p:spPr bwMode="auto">
          <a:xfrm>
            <a:off x="2303463" y="3024206"/>
            <a:ext cx="58737" cy="15875"/>
          </a:xfrm>
          <a:custGeom>
            <a:avLst/>
            <a:gdLst>
              <a:gd name="T0" fmla="*/ 0 w 37"/>
              <a:gd name="T1" fmla="*/ 11112 h 10"/>
              <a:gd name="T2" fmla="*/ 0 w 37"/>
              <a:gd name="T3" fmla="*/ 11112 h 10"/>
              <a:gd name="T4" fmla="*/ 0 w 37"/>
              <a:gd name="T5" fmla="*/ 7938 h 10"/>
              <a:gd name="T6" fmla="*/ 1587 w 37"/>
              <a:gd name="T7" fmla="*/ 7938 h 10"/>
              <a:gd name="T8" fmla="*/ 1587 w 37"/>
              <a:gd name="T9" fmla="*/ 6350 h 10"/>
              <a:gd name="T10" fmla="*/ 3175 w 37"/>
              <a:gd name="T11" fmla="*/ 4762 h 10"/>
              <a:gd name="T12" fmla="*/ 4762 w 37"/>
              <a:gd name="T13" fmla="*/ 4762 h 10"/>
              <a:gd name="T14" fmla="*/ 6350 w 37"/>
              <a:gd name="T15" fmla="*/ 3175 h 10"/>
              <a:gd name="T16" fmla="*/ 11112 w 37"/>
              <a:gd name="T17" fmla="*/ 1588 h 10"/>
              <a:gd name="T18" fmla="*/ 14287 w 37"/>
              <a:gd name="T19" fmla="*/ 1588 h 10"/>
              <a:gd name="T20" fmla="*/ 17462 w 37"/>
              <a:gd name="T21" fmla="*/ 0 h 10"/>
              <a:gd name="T22" fmla="*/ 23812 w 37"/>
              <a:gd name="T23" fmla="*/ 0 h 10"/>
              <a:gd name="T24" fmla="*/ 28575 w 37"/>
              <a:gd name="T25" fmla="*/ 0 h 10"/>
              <a:gd name="T26" fmla="*/ 34925 w 37"/>
              <a:gd name="T27" fmla="*/ 0 h 10"/>
              <a:gd name="T28" fmla="*/ 42862 w 37"/>
              <a:gd name="T29" fmla="*/ 1588 h 10"/>
              <a:gd name="T30" fmla="*/ 49212 w 37"/>
              <a:gd name="T31" fmla="*/ 3175 h 10"/>
              <a:gd name="T32" fmla="*/ 58737 w 37"/>
              <a:gd name="T33" fmla="*/ 4762 h 10"/>
              <a:gd name="T34" fmla="*/ 58737 w 37"/>
              <a:gd name="T35" fmla="*/ 7938 h 10"/>
              <a:gd name="T36" fmla="*/ 57150 w 37"/>
              <a:gd name="T37" fmla="*/ 7938 h 10"/>
              <a:gd name="T38" fmla="*/ 57150 w 37"/>
              <a:gd name="T39" fmla="*/ 7938 h 10"/>
              <a:gd name="T40" fmla="*/ 53975 w 37"/>
              <a:gd name="T41" fmla="*/ 6350 h 10"/>
              <a:gd name="T42" fmla="*/ 50800 w 37"/>
              <a:gd name="T43" fmla="*/ 6350 h 10"/>
              <a:gd name="T44" fmla="*/ 47625 w 37"/>
              <a:gd name="T45" fmla="*/ 4762 h 10"/>
              <a:gd name="T46" fmla="*/ 44450 w 37"/>
              <a:gd name="T47" fmla="*/ 4762 h 10"/>
              <a:gd name="T48" fmla="*/ 38100 w 37"/>
              <a:gd name="T49" fmla="*/ 4762 h 10"/>
              <a:gd name="T50" fmla="*/ 34925 w 37"/>
              <a:gd name="T51" fmla="*/ 3175 h 10"/>
              <a:gd name="T52" fmla="*/ 28575 w 37"/>
              <a:gd name="T53" fmla="*/ 3175 h 10"/>
              <a:gd name="T54" fmla="*/ 23812 w 37"/>
              <a:gd name="T55" fmla="*/ 3175 h 10"/>
              <a:gd name="T56" fmla="*/ 20637 w 37"/>
              <a:gd name="T57" fmla="*/ 4762 h 10"/>
              <a:gd name="T58" fmla="*/ 14287 w 37"/>
              <a:gd name="T59" fmla="*/ 4762 h 10"/>
              <a:gd name="T60" fmla="*/ 11112 w 37"/>
              <a:gd name="T61" fmla="*/ 6350 h 10"/>
              <a:gd name="T62" fmla="*/ 6350 w 37"/>
              <a:gd name="T63" fmla="*/ 7938 h 10"/>
              <a:gd name="T64" fmla="*/ 3175 w 37"/>
              <a:gd name="T65" fmla="*/ 12700 h 10"/>
              <a:gd name="T66" fmla="*/ 0 w 37"/>
              <a:gd name="T67" fmla="*/ 15875 h 10"/>
              <a:gd name="T68" fmla="*/ 0 w 37"/>
              <a:gd name="T69" fmla="*/ 11112 h 1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7"/>
              <a:gd name="T106" fmla="*/ 0 h 10"/>
              <a:gd name="T107" fmla="*/ 37 w 37"/>
              <a:gd name="T108" fmla="*/ 10 h 10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7" h="10">
                <a:moveTo>
                  <a:pt x="0" y="7"/>
                </a:moveTo>
                <a:lnTo>
                  <a:pt x="0" y="7"/>
                </a:lnTo>
                <a:lnTo>
                  <a:pt x="0" y="5"/>
                </a:lnTo>
                <a:lnTo>
                  <a:pt x="1" y="5"/>
                </a:lnTo>
                <a:lnTo>
                  <a:pt x="1" y="4"/>
                </a:lnTo>
                <a:lnTo>
                  <a:pt x="2" y="3"/>
                </a:lnTo>
                <a:lnTo>
                  <a:pt x="3" y="3"/>
                </a:lnTo>
                <a:lnTo>
                  <a:pt x="4" y="2"/>
                </a:lnTo>
                <a:lnTo>
                  <a:pt x="7" y="1"/>
                </a:lnTo>
                <a:lnTo>
                  <a:pt x="9" y="1"/>
                </a:lnTo>
                <a:lnTo>
                  <a:pt x="11" y="0"/>
                </a:lnTo>
                <a:lnTo>
                  <a:pt x="15" y="0"/>
                </a:lnTo>
                <a:lnTo>
                  <a:pt x="18" y="0"/>
                </a:lnTo>
                <a:lnTo>
                  <a:pt x="22" y="0"/>
                </a:lnTo>
                <a:lnTo>
                  <a:pt x="27" y="1"/>
                </a:lnTo>
                <a:lnTo>
                  <a:pt x="31" y="2"/>
                </a:lnTo>
                <a:lnTo>
                  <a:pt x="37" y="3"/>
                </a:lnTo>
                <a:lnTo>
                  <a:pt x="37" y="5"/>
                </a:lnTo>
                <a:lnTo>
                  <a:pt x="36" y="5"/>
                </a:lnTo>
                <a:lnTo>
                  <a:pt x="34" y="4"/>
                </a:lnTo>
                <a:lnTo>
                  <a:pt x="32" y="4"/>
                </a:lnTo>
                <a:lnTo>
                  <a:pt x="30" y="3"/>
                </a:lnTo>
                <a:lnTo>
                  <a:pt x="28" y="3"/>
                </a:lnTo>
                <a:lnTo>
                  <a:pt x="24" y="3"/>
                </a:lnTo>
                <a:lnTo>
                  <a:pt x="22" y="2"/>
                </a:lnTo>
                <a:lnTo>
                  <a:pt x="18" y="2"/>
                </a:lnTo>
                <a:lnTo>
                  <a:pt x="15" y="2"/>
                </a:lnTo>
                <a:lnTo>
                  <a:pt x="13" y="3"/>
                </a:lnTo>
                <a:lnTo>
                  <a:pt x="9" y="3"/>
                </a:lnTo>
                <a:lnTo>
                  <a:pt x="7" y="4"/>
                </a:lnTo>
                <a:lnTo>
                  <a:pt x="4" y="5"/>
                </a:lnTo>
                <a:lnTo>
                  <a:pt x="2" y="8"/>
                </a:lnTo>
                <a:lnTo>
                  <a:pt x="0" y="10"/>
                </a:lnTo>
                <a:lnTo>
                  <a:pt x="0" y="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502" name="Freeform 190"/>
          <p:cNvSpPr>
            <a:spLocks/>
          </p:cNvSpPr>
          <p:nvPr/>
        </p:nvSpPr>
        <p:spPr bwMode="auto">
          <a:xfrm>
            <a:off x="2303463" y="2984519"/>
            <a:ext cx="58737" cy="17462"/>
          </a:xfrm>
          <a:custGeom>
            <a:avLst/>
            <a:gdLst>
              <a:gd name="T0" fmla="*/ 0 w 37"/>
              <a:gd name="T1" fmla="*/ 11112 h 11"/>
              <a:gd name="T2" fmla="*/ 0 w 37"/>
              <a:gd name="T3" fmla="*/ 11112 h 11"/>
              <a:gd name="T4" fmla="*/ 0 w 37"/>
              <a:gd name="T5" fmla="*/ 9525 h 11"/>
              <a:gd name="T6" fmla="*/ 1587 w 37"/>
              <a:gd name="T7" fmla="*/ 9525 h 11"/>
              <a:gd name="T8" fmla="*/ 1587 w 37"/>
              <a:gd name="T9" fmla="*/ 7937 h 11"/>
              <a:gd name="T10" fmla="*/ 3175 w 37"/>
              <a:gd name="T11" fmla="*/ 6350 h 11"/>
              <a:gd name="T12" fmla="*/ 4762 w 37"/>
              <a:gd name="T13" fmla="*/ 6350 h 11"/>
              <a:gd name="T14" fmla="*/ 6350 w 37"/>
              <a:gd name="T15" fmla="*/ 3175 h 11"/>
              <a:gd name="T16" fmla="*/ 11112 w 37"/>
              <a:gd name="T17" fmla="*/ 1587 h 11"/>
              <a:gd name="T18" fmla="*/ 14287 w 37"/>
              <a:gd name="T19" fmla="*/ 1587 h 11"/>
              <a:gd name="T20" fmla="*/ 17462 w 37"/>
              <a:gd name="T21" fmla="*/ 0 h 11"/>
              <a:gd name="T22" fmla="*/ 23812 w 37"/>
              <a:gd name="T23" fmla="*/ 0 h 11"/>
              <a:gd name="T24" fmla="*/ 28575 w 37"/>
              <a:gd name="T25" fmla="*/ 0 h 11"/>
              <a:gd name="T26" fmla="*/ 34925 w 37"/>
              <a:gd name="T27" fmla="*/ 0 h 11"/>
              <a:gd name="T28" fmla="*/ 42862 w 37"/>
              <a:gd name="T29" fmla="*/ 1587 h 11"/>
              <a:gd name="T30" fmla="*/ 49212 w 37"/>
              <a:gd name="T31" fmla="*/ 3175 h 11"/>
              <a:gd name="T32" fmla="*/ 58737 w 37"/>
              <a:gd name="T33" fmla="*/ 6350 h 11"/>
              <a:gd name="T34" fmla="*/ 58737 w 37"/>
              <a:gd name="T35" fmla="*/ 9525 h 11"/>
              <a:gd name="T36" fmla="*/ 57150 w 37"/>
              <a:gd name="T37" fmla="*/ 9525 h 11"/>
              <a:gd name="T38" fmla="*/ 57150 w 37"/>
              <a:gd name="T39" fmla="*/ 9525 h 11"/>
              <a:gd name="T40" fmla="*/ 53975 w 37"/>
              <a:gd name="T41" fmla="*/ 7937 h 11"/>
              <a:gd name="T42" fmla="*/ 50800 w 37"/>
              <a:gd name="T43" fmla="*/ 7937 h 11"/>
              <a:gd name="T44" fmla="*/ 47625 w 37"/>
              <a:gd name="T45" fmla="*/ 7937 h 11"/>
              <a:gd name="T46" fmla="*/ 44450 w 37"/>
              <a:gd name="T47" fmla="*/ 6350 h 11"/>
              <a:gd name="T48" fmla="*/ 38100 w 37"/>
              <a:gd name="T49" fmla="*/ 6350 h 11"/>
              <a:gd name="T50" fmla="*/ 34925 w 37"/>
              <a:gd name="T51" fmla="*/ 3175 h 11"/>
              <a:gd name="T52" fmla="*/ 28575 w 37"/>
              <a:gd name="T53" fmla="*/ 3175 h 11"/>
              <a:gd name="T54" fmla="*/ 23812 w 37"/>
              <a:gd name="T55" fmla="*/ 3175 h 11"/>
              <a:gd name="T56" fmla="*/ 20637 w 37"/>
              <a:gd name="T57" fmla="*/ 6350 h 11"/>
              <a:gd name="T58" fmla="*/ 14287 w 37"/>
              <a:gd name="T59" fmla="*/ 6350 h 11"/>
              <a:gd name="T60" fmla="*/ 11112 w 37"/>
              <a:gd name="T61" fmla="*/ 7937 h 11"/>
              <a:gd name="T62" fmla="*/ 6350 w 37"/>
              <a:gd name="T63" fmla="*/ 9525 h 11"/>
              <a:gd name="T64" fmla="*/ 3175 w 37"/>
              <a:gd name="T65" fmla="*/ 12700 h 11"/>
              <a:gd name="T66" fmla="*/ 0 w 37"/>
              <a:gd name="T67" fmla="*/ 17462 h 11"/>
              <a:gd name="T68" fmla="*/ 0 w 37"/>
              <a:gd name="T69" fmla="*/ 11112 h 11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7"/>
              <a:gd name="T106" fmla="*/ 0 h 11"/>
              <a:gd name="T107" fmla="*/ 37 w 37"/>
              <a:gd name="T108" fmla="*/ 11 h 11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7" h="11">
                <a:moveTo>
                  <a:pt x="0" y="7"/>
                </a:moveTo>
                <a:lnTo>
                  <a:pt x="0" y="7"/>
                </a:lnTo>
                <a:lnTo>
                  <a:pt x="0" y="6"/>
                </a:lnTo>
                <a:lnTo>
                  <a:pt x="1" y="6"/>
                </a:lnTo>
                <a:lnTo>
                  <a:pt x="1" y="5"/>
                </a:lnTo>
                <a:lnTo>
                  <a:pt x="2" y="4"/>
                </a:lnTo>
                <a:lnTo>
                  <a:pt x="3" y="4"/>
                </a:lnTo>
                <a:lnTo>
                  <a:pt x="4" y="2"/>
                </a:lnTo>
                <a:lnTo>
                  <a:pt x="7" y="1"/>
                </a:lnTo>
                <a:lnTo>
                  <a:pt x="9" y="1"/>
                </a:lnTo>
                <a:lnTo>
                  <a:pt x="11" y="0"/>
                </a:lnTo>
                <a:lnTo>
                  <a:pt x="15" y="0"/>
                </a:lnTo>
                <a:lnTo>
                  <a:pt x="18" y="0"/>
                </a:lnTo>
                <a:lnTo>
                  <a:pt x="22" y="0"/>
                </a:lnTo>
                <a:lnTo>
                  <a:pt x="27" y="1"/>
                </a:lnTo>
                <a:lnTo>
                  <a:pt x="31" y="2"/>
                </a:lnTo>
                <a:lnTo>
                  <a:pt x="37" y="4"/>
                </a:lnTo>
                <a:lnTo>
                  <a:pt x="37" y="6"/>
                </a:lnTo>
                <a:lnTo>
                  <a:pt x="36" y="6"/>
                </a:lnTo>
                <a:lnTo>
                  <a:pt x="34" y="5"/>
                </a:lnTo>
                <a:lnTo>
                  <a:pt x="32" y="5"/>
                </a:lnTo>
                <a:lnTo>
                  <a:pt x="30" y="5"/>
                </a:lnTo>
                <a:lnTo>
                  <a:pt x="28" y="4"/>
                </a:lnTo>
                <a:lnTo>
                  <a:pt x="24" y="4"/>
                </a:lnTo>
                <a:lnTo>
                  <a:pt x="22" y="2"/>
                </a:lnTo>
                <a:lnTo>
                  <a:pt x="18" y="2"/>
                </a:lnTo>
                <a:lnTo>
                  <a:pt x="15" y="2"/>
                </a:lnTo>
                <a:lnTo>
                  <a:pt x="13" y="4"/>
                </a:lnTo>
                <a:lnTo>
                  <a:pt x="9" y="4"/>
                </a:lnTo>
                <a:lnTo>
                  <a:pt x="7" y="5"/>
                </a:lnTo>
                <a:lnTo>
                  <a:pt x="4" y="6"/>
                </a:lnTo>
                <a:lnTo>
                  <a:pt x="2" y="8"/>
                </a:lnTo>
                <a:lnTo>
                  <a:pt x="0" y="11"/>
                </a:lnTo>
                <a:lnTo>
                  <a:pt x="0" y="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503" name="Freeform 191"/>
          <p:cNvSpPr>
            <a:spLocks/>
          </p:cNvSpPr>
          <p:nvPr/>
        </p:nvSpPr>
        <p:spPr bwMode="auto">
          <a:xfrm>
            <a:off x="2359025" y="2965469"/>
            <a:ext cx="95250" cy="180975"/>
          </a:xfrm>
          <a:custGeom>
            <a:avLst/>
            <a:gdLst>
              <a:gd name="T0" fmla="*/ 0 w 60"/>
              <a:gd name="T1" fmla="*/ 0 h 114"/>
              <a:gd name="T2" fmla="*/ 0 w 60"/>
              <a:gd name="T3" fmla="*/ 174625 h 114"/>
              <a:gd name="T4" fmla="*/ 28575 w 60"/>
              <a:gd name="T5" fmla="*/ 180975 h 114"/>
              <a:gd name="T6" fmla="*/ 26988 w 60"/>
              <a:gd name="T7" fmla="*/ 155575 h 114"/>
              <a:gd name="T8" fmla="*/ 95250 w 60"/>
              <a:gd name="T9" fmla="*/ 166688 h 114"/>
              <a:gd name="T10" fmla="*/ 95250 w 60"/>
              <a:gd name="T11" fmla="*/ 158750 h 114"/>
              <a:gd name="T12" fmla="*/ 47625 w 60"/>
              <a:gd name="T13" fmla="*/ 152400 h 114"/>
              <a:gd name="T14" fmla="*/ 46038 w 60"/>
              <a:gd name="T15" fmla="*/ 131763 h 114"/>
              <a:gd name="T16" fmla="*/ 14288 w 60"/>
              <a:gd name="T17" fmla="*/ 131763 h 114"/>
              <a:gd name="T18" fmla="*/ 12700 w 60"/>
              <a:gd name="T19" fmla="*/ 128588 h 114"/>
              <a:gd name="T20" fmla="*/ 11113 w 60"/>
              <a:gd name="T21" fmla="*/ 120650 h 114"/>
              <a:gd name="T22" fmla="*/ 9525 w 60"/>
              <a:gd name="T23" fmla="*/ 109538 h 114"/>
              <a:gd name="T24" fmla="*/ 4763 w 60"/>
              <a:gd name="T25" fmla="*/ 95250 h 114"/>
              <a:gd name="T26" fmla="*/ 3175 w 60"/>
              <a:gd name="T27" fmla="*/ 76200 h 114"/>
              <a:gd name="T28" fmla="*/ 1588 w 60"/>
              <a:gd name="T29" fmla="*/ 53975 h 114"/>
              <a:gd name="T30" fmla="*/ 3175 w 60"/>
              <a:gd name="T31" fmla="*/ 31750 h 114"/>
              <a:gd name="T32" fmla="*/ 9525 w 60"/>
              <a:gd name="T33" fmla="*/ 6350 h 114"/>
              <a:gd name="T34" fmla="*/ 0 w 60"/>
              <a:gd name="T35" fmla="*/ 0 h 11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60"/>
              <a:gd name="T55" fmla="*/ 0 h 114"/>
              <a:gd name="T56" fmla="*/ 60 w 60"/>
              <a:gd name="T57" fmla="*/ 114 h 11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60" h="114">
                <a:moveTo>
                  <a:pt x="0" y="0"/>
                </a:moveTo>
                <a:lnTo>
                  <a:pt x="0" y="110"/>
                </a:lnTo>
                <a:lnTo>
                  <a:pt x="18" y="114"/>
                </a:lnTo>
                <a:lnTo>
                  <a:pt x="17" y="98"/>
                </a:lnTo>
                <a:lnTo>
                  <a:pt x="60" y="105"/>
                </a:lnTo>
                <a:lnTo>
                  <a:pt x="60" y="100"/>
                </a:lnTo>
                <a:lnTo>
                  <a:pt x="30" y="96"/>
                </a:lnTo>
                <a:lnTo>
                  <a:pt x="29" y="83"/>
                </a:lnTo>
                <a:lnTo>
                  <a:pt x="9" y="83"/>
                </a:lnTo>
                <a:lnTo>
                  <a:pt x="8" y="81"/>
                </a:lnTo>
                <a:lnTo>
                  <a:pt x="7" y="76"/>
                </a:lnTo>
                <a:lnTo>
                  <a:pt x="6" y="69"/>
                </a:lnTo>
                <a:lnTo>
                  <a:pt x="3" y="60"/>
                </a:lnTo>
                <a:lnTo>
                  <a:pt x="2" y="48"/>
                </a:lnTo>
                <a:lnTo>
                  <a:pt x="1" y="34"/>
                </a:lnTo>
                <a:lnTo>
                  <a:pt x="2" y="20"/>
                </a:lnTo>
                <a:lnTo>
                  <a:pt x="6" y="4"/>
                </a:lnTo>
                <a:lnTo>
                  <a:pt x="0" y="0"/>
                </a:lnTo>
                <a:close/>
              </a:path>
            </a:pathLst>
          </a:custGeom>
          <a:solidFill>
            <a:srgbClr val="001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504" name="Freeform 192"/>
          <p:cNvSpPr>
            <a:spLocks/>
          </p:cNvSpPr>
          <p:nvPr/>
        </p:nvSpPr>
        <p:spPr bwMode="auto">
          <a:xfrm>
            <a:off x="2406650" y="2925781"/>
            <a:ext cx="123825" cy="23813"/>
          </a:xfrm>
          <a:custGeom>
            <a:avLst/>
            <a:gdLst>
              <a:gd name="T0" fmla="*/ 0 w 78"/>
              <a:gd name="T1" fmla="*/ 23813 h 15"/>
              <a:gd name="T2" fmla="*/ 0 w 78"/>
              <a:gd name="T3" fmla="*/ 23813 h 15"/>
              <a:gd name="T4" fmla="*/ 3175 w 78"/>
              <a:gd name="T5" fmla="*/ 22225 h 15"/>
              <a:gd name="T6" fmla="*/ 6350 w 78"/>
              <a:gd name="T7" fmla="*/ 22225 h 15"/>
              <a:gd name="T8" fmla="*/ 11112 w 78"/>
              <a:gd name="T9" fmla="*/ 19050 h 15"/>
              <a:gd name="T10" fmla="*/ 17462 w 78"/>
              <a:gd name="T11" fmla="*/ 17463 h 15"/>
              <a:gd name="T12" fmla="*/ 22225 w 78"/>
              <a:gd name="T13" fmla="*/ 15875 h 15"/>
              <a:gd name="T14" fmla="*/ 30163 w 78"/>
              <a:gd name="T15" fmla="*/ 14288 h 15"/>
              <a:gd name="T16" fmla="*/ 36512 w 78"/>
              <a:gd name="T17" fmla="*/ 12700 h 15"/>
              <a:gd name="T18" fmla="*/ 46037 w 78"/>
              <a:gd name="T19" fmla="*/ 12700 h 15"/>
              <a:gd name="T20" fmla="*/ 55563 w 78"/>
              <a:gd name="T21" fmla="*/ 11113 h 15"/>
              <a:gd name="T22" fmla="*/ 66675 w 78"/>
              <a:gd name="T23" fmla="*/ 11113 h 15"/>
              <a:gd name="T24" fmla="*/ 76200 w 78"/>
              <a:gd name="T25" fmla="*/ 7938 h 15"/>
              <a:gd name="T26" fmla="*/ 87312 w 78"/>
              <a:gd name="T27" fmla="*/ 11113 h 15"/>
              <a:gd name="T28" fmla="*/ 98425 w 78"/>
              <a:gd name="T29" fmla="*/ 11113 h 15"/>
              <a:gd name="T30" fmla="*/ 109538 w 78"/>
              <a:gd name="T31" fmla="*/ 12700 h 15"/>
              <a:gd name="T32" fmla="*/ 120650 w 78"/>
              <a:gd name="T33" fmla="*/ 14288 h 15"/>
              <a:gd name="T34" fmla="*/ 123825 w 78"/>
              <a:gd name="T35" fmla="*/ 0 h 15"/>
              <a:gd name="T36" fmla="*/ 123825 w 78"/>
              <a:gd name="T37" fmla="*/ 0 h 15"/>
              <a:gd name="T38" fmla="*/ 120650 w 78"/>
              <a:gd name="T39" fmla="*/ 0 h 15"/>
              <a:gd name="T40" fmla="*/ 117475 w 78"/>
              <a:gd name="T41" fmla="*/ 0 h 15"/>
              <a:gd name="T42" fmla="*/ 111125 w 78"/>
              <a:gd name="T43" fmla="*/ 0 h 15"/>
              <a:gd name="T44" fmla="*/ 103188 w 78"/>
              <a:gd name="T45" fmla="*/ 0 h 15"/>
              <a:gd name="T46" fmla="*/ 96837 w 78"/>
              <a:gd name="T47" fmla="*/ 0 h 15"/>
              <a:gd name="T48" fmla="*/ 88900 w 78"/>
              <a:gd name="T49" fmla="*/ 0 h 15"/>
              <a:gd name="T50" fmla="*/ 79375 w 78"/>
              <a:gd name="T51" fmla="*/ 1588 h 15"/>
              <a:gd name="T52" fmla="*/ 68262 w 78"/>
              <a:gd name="T53" fmla="*/ 1588 h 15"/>
              <a:gd name="T54" fmla="*/ 58738 w 78"/>
              <a:gd name="T55" fmla="*/ 1588 h 15"/>
              <a:gd name="T56" fmla="*/ 47625 w 78"/>
              <a:gd name="T57" fmla="*/ 3175 h 15"/>
              <a:gd name="T58" fmla="*/ 39687 w 78"/>
              <a:gd name="T59" fmla="*/ 4763 h 15"/>
              <a:gd name="T60" fmla="*/ 28575 w 78"/>
              <a:gd name="T61" fmla="*/ 6350 h 15"/>
              <a:gd name="T62" fmla="*/ 19050 w 78"/>
              <a:gd name="T63" fmla="*/ 7938 h 15"/>
              <a:gd name="T64" fmla="*/ 9525 w 78"/>
              <a:gd name="T65" fmla="*/ 11113 h 15"/>
              <a:gd name="T66" fmla="*/ 0 w 78"/>
              <a:gd name="T67" fmla="*/ 12700 h 15"/>
              <a:gd name="T68" fmla="*/ 0 w 78"/>
              <a:gd name="T69" fmla="*/ 23813 h 1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78"/>
              <a:gd name="T106" fmla="*/ 0 h 15"/>
              <a:gd name="T107" fmla="*/ 78 w 78"/>
              <a:gd name="T108" fmla="*/ 15 h 15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78" h="15">
                <a:moveTo>
                  <a:pt x="0" y="15"/>
                </a:moveTo>
                <a:lnTo>
                  <a:pt x="0" y="15"/>
                </a:lnTo>
                <a:lnTo>
                  <a:pt x="2" y="14"/>
                </a:lnTo>
                <a:lnTo>
                  <a:pt x="4" y="14"/>
                </a:lnTo>
                <a:lnTo>
                  <a:pt x="7" y="12"/>
                </a:lnTo>
                <a:lnTo>
                  <a:pt x="11" y="11"/>
                </a:lnTo>
                <a:lnTo>
                  <a:pt x="14" y="10"/>
                </a:lnTo>
                <a:lnTo>
                  <a:pt x="19" y="9"/>
                </a:lnTo>
                <a:lnTo>
                  <a:pt x="23" y="8"/>
                </a:lnTo>
                <a:lnTo>
                  <a:pt x="29" y="8"/>
                </a:lnTo>
                <a:lnTo>
                  <a:pt x="35" y="7"/>
                </a:lnTo>
                <a:lnTo>
                  <a:pt x="42" y="7"/>
                </a:lnTo>
                <a:lnTo>
                  <a:pt x="48" y="5"/>
                </a:lnTo>
                <a:lnTo>
                  <a:pt x="55" y="7"/>
                </a:lnTo>
                <a:lnTo>
                  <a:pt x="62" y="7"/>
                </a:lnTo>
                <a:lnTo>
                  <a:pt x="69" y="8"/>
                </a:lnTo>
                <a:lnTo>
                  <a:pt x="76" y="9"/>
                </a:lnTo>
                <a:lnTo>
                  <a:pt x="78" y="0"/>
                </a:lnTo>
                <a:lnTo>
                  <a:pt x="76" y="0"/>
                </a:lnTo>
                <a:lnTo>
                  <a:pt x="74" y="0"/>
                </a:lnTo>
                <a:lnTo>
                  <a:pt x="70" y="0"/>
                </a:lnTo>
                <a:lnTo>
                  <a:pt x="65" y="0"/>
                </a:lnTo>
                <a:lnTo>
                  <a:pt x="61" y="0"/>
                </a:lnTo>
                <a:lnTo>
                  <a:pt x="56" y="0"/>
                </a:lnTo>
                <a:lnTo>
                  <a:pt x="50" y="1"/>
                </a:lnTo>
                <a:lnTo>
                  <a:pt x="43" y="1"/>
                </a:lnTo>
                <a:lnTo>
                  <a:pt x="37" y="1"/>
                </a:lnTo>
                <a:lnTo>
                  <a:pt x="30" y="2"/>
                </a:lnTo>
                <a:lnTo>
                  <a:pt x="25" y="3"/>
                </a:lnTo>
                <a:lnTo>
                  <a:pt x="18" y="4"/>
                </a:lnTo>
                <a:lnTo>
                  <a:pt x="12" y="5"/>
                </a:lnTo>
                <a:lnTo>
                  <a:pt x="6" y="7"/>
                </a:lnTo>
                <a:lnTo>
                  <a:pt x="0" y="8"/>
                </a:lnTo>
                <a:lnTo>
                  <a:pt x="0" y="15"/>
                </a:lnTo>
                <a:close/>
              </a:path>
            </a:pathLst>
          </a:custGeom>
          <a:solidFill>
            <a:srgbClr val="33333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505" name="Freeform 193"/>
          <p:cNvSpPr>
            <a:spLocks/>
          </p:cNvSpPr>
          <p:nvPr/>
        </p:nvSpPr>
        <p:spPr bwMode="auto">
          <a:xfrm>
            <a:off x="2335213" y="3149619"/>
            <a:ext cx="207962" cy="69850"/>
          </a:xfrm>
          <a:custGeom>
            <a:avLst/>
            <a:gdLst>
              <a:gd name="T0" fmla="*/ 85725 w 131"/>
              <a:gd name="T1" fmla="*/ 68263 h 44"/>
              <a:gd name="T2" fmla="*/ 88900 w 131"/>
              <a:gd name="T3" fmla="*/ 66675 h 44"/>
              <a:gd name="T4" fmla="*/ 88900 w 131"/>
              <a:gd name="T5" fmla="*/ 66675 h 44"/>
              <a:gd name="T6" fmla="*/ 90487 w 131"/>
              <a:gd name="T7" fmla="*/ 66675 h 44"/>
              <a:gd name="T8" fmla="*/ 93662 w 131"/>
              <a:gd name="T9" fmla="*/ 65088 h 44"/>
              <a:gd name="T10" fmla="*/ 95250 w 131"/>
              <a:gd name="T11" fmla="*/ 65088 h 44"/>
              <a:gd name="T12" fmla="*/ 100012 w 131"/>
              <a:gd name="T13" fmla="*/ 63500 h 44"/>
              <a:gd name="T14" fmla="*/ 103187 w 131"/>
              <a:gd name="T15" fmla="*/ 61913 h 44"/>
              <a:gd name="T16" fmla="*/ 106362 w 131"/>
              <a:gd name="T17" fmla="*/ 58738 h 44"/>
              <a:gd name="T18" fmla="*/ 112712 w 131"/>
              <a:gd name="T19" fmla="*/ 57150 h 44"/>
              <a:gd name="T20" fmla="*/ 115887 w 131"/>
              <a:gd name="T21" fmla="*/ 53975 h 44"/>
              <a:gd name="T22" fmla="*/ 119062 w 131"/>
              <a:gd name="T23" fmla="*/ 52388 h 44"/>
              <a:gd name="T24" fmla="*/ 123825 w 131"/>
              <a:gd name="T25" fmla="*/ 47625 h 44"/>
              <a:gd name="T26" fmla="*/ 127000 w 131"/>
              <a:gd name="T27" fmla="*/ 46037 h 44"/>
              <a:gd name="T28" fmla="*/ 128587 w 131"/>
              <a:gd name="T29" fmla="*/ 42862 h 44"/>
              <a:gd name="T30" fmla="*/ 133350 w 131"/>
              <a:gd name="T31" fmla="*/ 41275 h 44"/>
              <a:gd name="T32" fmla="*/ 134937 w 131"/>
              <a:gd name="T33" fmla="*/ 36512 h 44"/>
              <a:gd name="T34" fmla="*/ 0 w 131"/>
              <a:gd name="T35" fmla="*/ 3175 h 44"/>
              <a:gd name="T36" fmla="*/ 7937 w 131"/>
              <a:gd name="T37" fmla="*/ 0 h 44"/>
              <a:gd name="T38" fmla="*/ 207962 w 131"/>
              <a:gd name="T39" fmla="*/ 50800 h 44"/>
              <a:gd name="T40" fmla="*/ 200024 w 131"/>
              <a:gd name="T41" fmla="*/ 53975 h 44"/>
              <a:gd name="T42" fmla="*/ 141287 w 131"/>
              <a:gd name="T43" fmla="*/ 39687 h 44"/>
              <a:gd name="T44" fmla="*/ 141287 w 131"/>
              <a:gd name="T45" fmla="*/ 39687 h 44"/>
              <a:gd name="T46" fmla="*/ 141287 w 131"/>
              <a:gd name="T47" fmla="*/ 41275 h 44"/>
              <a:gd name="T48" fmla="*/ 139700 w 131"/>
              <a:gd name="T49" fmla="*/ 41275 h 44"/>
              <a:gd name="T50" fmla="*/ 139700 w 131"/>
              <a:gd name="T51" fmla="*/ 42862 h 44"/>
              <a:gd name="T52" fmla="*/ 138112 w 131"/>
              <a:gd name="T53" fmla="*/ 44450 h 44"/>
              <a:gd name="T54" fmla="*/ 136525 w 131"/>
              <a:gd name="T55" fmla="*/ 46037 h 44"/>
              <a:gd name="T56" fmla="*/ 134937 w 131"/>
              <a:gd name="T57" fmla="*/ 47625 h 44"/>
              <a:gd name="T58" fmla="*/ 130175 w 131"/>
              <a:gd name="T59" fmla="*/ 50800 h 44"/>
              <a:gd name="T60" fmla="*/ 127000 w 131"/>
              <a:gd name="T61" fmla="*/ 52388 h 44"/>
              <a:gd name="T62" fmla="*/ 123825 w 131"/>
              <a:gd name="T63" fmla="*/ 53975 h 44"/>
              <a:gd name="T64" fmla="*/ 119062 w 131"/>
              <a:gd name="T65" fmla="*/ 57150 h 44"/>
              <a:gd name="T66" fmla="*/ 114300 w 131"/>
              <a:gd name="T67" fmla="*/ 58738 h 44"/>
              <a:gd name="T68" fmla="*/ 111125 w 131"/>
              <a:gd name="T69" fmla="*/ 63500 h 44"/>
              <a:gd name="T70" fmla="*/ 103187 w 131"/>
              <a:gd name="T71" fmla="*/ 65088 h 44"/>
              <a:gd name="T72" fmla="*/ 96837 w 131"/>
              <a:gd name="T73" fmla="*/ 66675 h 44"/>
              <a:gd name="T74" fmla="*/ 90487 w 131"/>
              <a:gd name="T75" fmla="*/ 69850 h 44"/>
              <a:gd name="T76" fmla="*/ 85725 w 131"/>
              <a:gd name="T77" fmla="*/ 68263 h 44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131"/>
              <a:gd name="T118" fmla="*/ 0 h 44"/>
              <a:gd name="T119" fmla="*/ 131 w 131"/>
              <a:gd name="T120" fmla="*/ 44 h 44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131" h="44">
                <a:moveTo>
                  <a:pt x="54" y="43"/>
                </a:moveTo>
                <a:lnTo>
                  <a:pt x="56" y="42"/>
                </a:lnTo>
                <a:lnTo>
                  <a:pt x="57" y="42"/>
                </a:lnTo>
                <a:lnTo>
                  <a:pt x="59" y="41"/>
                </a:lnTo>
                <a:lnTo>
                  <a:pt x="60" y="41"/>
                </a:lnTo>
                <a:lnTo>
                  <a:pt x="63" y="40"/>
                </a:lnTo>
                <a:lnTo>
                  <a:pt x="65" y="39"/>
                </a:lnTo>
                <a:lnTo>
                  <a:pt x="67" y="37"/>
                </a:lnTo>
                <a:lnTo>
                  <a:pt x="71" y="36"/>
                </a:lnTo>
                <a:lnTo>
                  <a:pt x="73" y="34"/>
                </a:lnTo>
                <a:lnTo>
                  <a:pt x="75" y="33"/>
                </a:lnTo>
                <a:lnTo>
                  <a:pt x="78" y="30"/>
                </a:lnTo>
                <a:lnTo>
                  <a:pt x="80" y="29"/>
                </a:lnTo>
                <a:lnTo>
                  <a:pt x="81" y="27"/>
                </a:lnTo>
                <a:lnTo>
                  <a:pt x="84" y="26"/>
                </a:lnTo>
                <a:lnTo>
                  <a:pt x="85" y="23"/>
                </a:lnTo>
                <a:lnTo>
                  <a:pt x="0" y="2"/>
                </a:lnTo>
                <a:lnTo>
                  <a:pt x="5" y="0"/>
                </a:lnTo>
                <a:lnTo>
                  <a:pt x="131" y="32"/>
                </a:lnTo>
                <a:lnTo>
                  <a:pt x="126" y="34"/>
                </a:lnTo>
                <a:lnTo>
                  <a:pt x="89" y="25"/>
                </a:lnTo>
                <a:lnTo>
                  <a:pt x="89" y="26"/>
                </a:lnTo>
                <a:lnTo>
                  <a:pt x="88" y="26"/>
                </a:lnTo>
                <a:lnTo>
                  <a:pt x="88" y="27"/>
                </a:lnTo>
                <a:lnTo>
                  <a:pt x="87" y="28"/>
                </a:lnTo>
                <a:lnTo>
                  <a:pt x="86" y="29"/>
                </a:lnTo>
                <a:lnTo>
                  <a:pt x="85" y="30"/>
                </a:lnTo>
                <a:lnTo>
                  <a:pt x="82" y="32"/>
                </a:lnTo>
                <a:lnTo>
                  <a:pt x="80" y="33"/>
                </a:lnTo>
                <a:lnTo>
                  <a:pt x="78" y="34"/>
                </a:lnTo>
                <a:lnTo>
                  <a:pt x="75" y="36"/>
                </a:lnTo>
                <a:lnTo>
                  <a:pt x="72" y="37"/>
                </a:lnTo>
                <a:lnTo>
                  <a:pt x="70" y="40"/>
                </a:lnTo>
                <a:lnTo>
                  <a:pt x="65" y="41"/>
                </a:lnTo>
                <a:lnTo>
                  <a:pt x="61" y="42"/>
                </a:lnTo>
                <a:lnTo>
                  <a:pt x="57" y="44"/>
                </a:lnTo>
                <a:lnTo>
                  <a:pt x="54" y="43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506" name="Freeform 194"/>
          <p:cNvSpPr>
            <a:spLocks/>
          </p:cNvSpPr>
          <p:nvPr/>
        </p:nvSpPr>
        <p:spPr bwMode="auto">
          <a:xfrm>
            <a:off x="2290763" y="3168669"/>
            <a:ext cx="214312" cy="61912"/>
          </a:xfrm>
          <a:custGeom>
            <a:avLst/>
            <a:gdLst>
              <a:gd name="T0" fmla="*/ 0 w 135"/>
              <a:gd name="T1" fmla="*/ 0 h 39"/>
              <a:gd name="T2" fmla="*/ 207962 w 135"/>
              <a:gd name="T3" fmla="*/ 61912 h 39"/>
              <a:gd name="T4" fmla="*/ 214312 w 135"/>
              <a:gd name="T5" fmla="*/ 61912 h 39"/>
              <a:gd name="T6" fmla="*/ 6350 w 135"/>
              <a:gd name="T7" fmla="*/ 0 h 39"/>
              <a:gd name="T8" fmla="*/ 0 w 135"/>
              <a:gd name="T9" fmla="*/ 0 h 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5"/>
              <a:gd name="T16" fmla="*/ 0 h 39"/>
              <a:gd name="T17" fmla="*/ 135 w 135"/>
              <a:gd name="T18" fmla="*/ 39 h 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5" h="39">
                <a:moveTo>
                  <a:pt x="0" y="0"/>
                </a:moveTo>
                <a:lnTo>
                  <a:pt x="131" y="39"/>
                </a:lnTo>
                <a:lnTo>
                  <a:pt x="135" y="39"/>
                </a:lnTo>
                <a:lnTo>
                  <a:pt x="4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507" name="Freeform 195"/>
          <p:cNvSpPr>
            <a:spLocks/>
          </p:cNvSpPr>
          <p:nvPr/>
        </p:nvSpPr>
        <p:spPr bwMode="auto">
          <a:xfrm>
            <a:off x="2327275" y="3159144"/>
            <a:ext cx="209550" cy="57150"/>
          </a:xfrm>
          <a:custGeom>
            <a:avLst/>
            <a:gdLst>
              <a:gd name="T0" fmla="*/ 0 w 132"/>
              <a:gd name="T1" fmla="*/ 0 h 36"/>
              <a:gd name="T2" fmla="*/ 204788 w 132"/>
              <a:gd name="T3" fmla="*/ 57150 h 36"/>
              <a:gd name="T4" fmla="*/ 209550 w 132"/>
              <a:gd name="T5" fmla="*/ 55563 h 36"/>
              <a:gd name="T6" fmla="*/ 4762 w 132"/>
              <a:gd name="T7" fmla="*/ 0 h 36"/>
              <a:gd name="T8" fmla="*/ 0 w 132"/>
              <a:gd name="T9" fmla="*/ 0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2"/>
              <a:gd name="T16" fmla="*/ 0 h 36"/>
              <a:gd name="T17" fmla="*/ 132 w 132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2" h="36">
                <a:moveTo>
                  <a:pt x="0" y="0"/>
                </a:moveTo>
                <a:lnTo>
                  <a:pt x="129" y="36"/>
                </a:lnTo>
                <a:lnTo>
                  <a:pt x="132" y="35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508" name="Freeform 196"/>
          <p:cNvSpPr>
            <a:spLocks/>
          </p:cNvSpPr>
          <p:nvPr/>
        </p:nvSpPr>
        <p:spPr bwMode="auto">
          <a:xfrm>
            <a:off x="2309813" y="3162319"/>
            <a:ext cx="211137" cy="61912"/>
          </a:xfrm>
          <a:custGeom>
            <a:avLst/>
            <a:gdLst>
              <a:gd name="T0" fmla="*/ 0 w 133"/>
              <a:gd name="T1" fmla="*/ 0 h 39"/>
              <a:gd name="T2" fmla="*/ 207962 w 133"/>
              <a:gd name="T3" fmla="*/ 61912 h 39"/>
              <a:gd name="T4" fmla="*/ 211137 w 133"/>
              <a:gd name="T5" fmla="*/ 61912 h 39"/>
              <a:gd name="T6" fmla="*/ 6350 w 133"/>
              <a:gd name="T7" fmla="*/ 0 h 39"/>
              <a:gd name="T8" fmla="*/ 0 w 133"/>
              <a:gd name="T9" fmla="*/ 0 h 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3"/>
              <a:gd name="T16" fmla="*/ 0 h 39"/>
              <a:gd name="T17" fmla="*/ 133 w 133"/>
              <a:gd name="T18" fmla="*/ 39 h 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3" h="39">
                <a:moveTo>
                  <a:pt x="0" y="0"/>
                </a:moveTo>
                <a:lnTo>
                  <a:pt x="131" y="39"/>
                </a:lnTo>
                <a:lnTo>
                  <a:pt x="133" y="39"/>
                </a:lnTo>
                <a:lnTo>
                  <a:pt x="4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509" name="Line 197"/>
          <p:cNvSpPr>
            <a:spLocks noChangeShapeType="1"/>
          </p:cNvSpPr>
          <p:nvPr/>
        </p:nvSpPr>
        <p:spPr bwMode="auto">
          <a:xfrm>
            <a:off x="2844800" y="3656031"/>
            <a:ext cx="434975" cy="1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510" name="Line 198"/>
          <p:cNvSpPr>
            <a:spLocks noChangeShapeType="1"/>
          </p:cNvSpPr>
          <p:nvPr/>
        </p:nvSpPr>
        <p:spPr bwMode="auto">
          <a:xfrm flipV="1">
            <a:off x="3584575" y="3638569"/>
            <a:ext cx="955675" cy="317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99"/>
          <p:cNvGrpSpPr>
            <a:grpSpLocks/>
          </p:cNvGrpSpPr>
          <p:nvPr/>
        </p:nvGrpSpPr>
        <p:grpSpPr bwMode="auto">
          <a:xfrm>
            <a:off x="4767263" y="3202006"/>
            <a:ext cx="441325" cy="1095375"/>
            <a:chOff x="2550" y="2912"/>
            <a:chExt cx="278" cy="690"/>
          </a:xfrm>
        </p:grpSpPr>
        <p:sp>
          <p:nvSpPr>
            <p:cNvPr id="141593" name="Freeform 200"/>
            <p:cNvSpPr>
              <a:spLocks/>
            </p:cNvSpPr>
            <p:nvPr/>
          </p:nvSpPr>
          <p:spPr bwMode="auto">
            <a:xfrm>
              <a:off x="2578" y="2963"/>
              <a:ext cx="138" cy="638"/>
            </a:xfrm>
            <a:custGeom>
              <a:avLst/>
              <a:gdLst>
                <a:gd name="T0" fmla="*/ 0 w 138"/>
                <a:gd name="T1" fmla="*/ 485 h 638"/>
                <a:gd name="T2" fmla="*/ 138 w 138"/>
                <a:gd name="T3" fmla="*/ 638 h 638"/>
                <a:gd name="T4" fmla="*/ 138 w 138"/>
                <a:gd name="T5" fmla="*/ 77 h 638"/>
                <a:gd name="T6" fmla="*/ 116 w 138"/>
                <a:gd name="T7" fmla="*/ 49 h 638"/>
                <a:gd name="T8" fmla="*/ 0 w 138"/>
                <a:gd name="T9" fmla="*/ 0 h 638"/>
                <a:gd name="T10" fmla="*/ 0 w 138"/>
                <a:gd name="T11" fmla="*/ 485 h 63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8"/>
                <a:gd name="T19" fmla="*/ 0 h 638"/>
                <a:gd name="T20" fmla="*/ 138 w 138"/>
                <a:gd name="T21" fmla="*/ 638 h 63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8" h="638">
                  <a:moveTo>
                    <a:pt x="0" y="485"/>
                  </a:moveTo>
                  <a:lnTo>
                    <a:pt x="138" y="638"/>
                  </a:lnTo>
                  <a:lnTo>
                    <a:pt x="138" y="77"/>
                  </a:lnTo>
                  <a:lnTo>
                    <a:pt x="116" y="49"/>
                  </a:lnTo>
                  <a:lnTo>
                    <a:pt x="0" y="0"/>
                  </a:lnTo>
                  <a:lnTo>
                    <a:pt x="0" y="485"/>
                  </a:lnTo>
                  <a:close/>
                </a:path>
              </a:pathLst>
            </a:custGeom>
            <a:solidFill>
              <a:srgbClr val="60606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594" name="Rectangle 201"/>
            <p:cNvSpPr>
              <a:spLocks noChangeArrowheads="1"/>
            </p:cNvSpPr>
            <p:nvPr/>
          </p:nvSpPr>
          <p:spPr bwMode="auto">
            <a:xfrm>
              <a:off x="2716" y="3035"/>
              <a:ext cx="84" cy="567"/>
            </a:xfrm>
            <a:prstGeom prst="rect">
              <a:avLst/>
            </a:prstGeom>
            <a:solidFill>
              <a:srgbClr val="E0E0E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595" name="Freeform 202"/>
            <p:cNvSpPr>
              <a:spLocks/>
            </p:cNvSpPr>
            <p:nvPr/>
          </p:nvSpPr>
          <p:spPr bwMode="auto">
            <a:xfrm>
              <a:off x="2713" y="3035"/>
              <a:ext cx="86" cy="64"/>
            </a:xfrm>
            <a:custGeom>
              <a:avLst/>
              <a:gdLst>
                <a:gd name="T0" fmla="*/ 0 w 86"/>
                <a:gd name="T1" fmla="*/ 0 h 64"/>
                <a:gd name="T2" fmla="*/ 86 w 86"/>
                <a:gd name="T3" fmla="*/ 0 h 64"/>
                <a:gd name="T4" fmla="*/ 86 w 86"/>
                <a:gd name="T5" fmla="*/ 64 h 64"/>
                <a:gd name="T6" fmla="*/ 0 w 86"/>
                <a:gd name="T7" fmla="*/ 30 h 64"/>
                <a:gd name="T8" fmla="*/ 0 w 86"/>
                <a:gd name="T9" fmla="*/ 0 h 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"/>
                <a:gd name="T16" fmla="*/ 0 h 64"/>
                <a:gd name="T17" fmla="*/ 86 w 86"/>
                <a:gd name="T18" fmla="*/ 64 h 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" h="64">
                  <a:moveTo>
                    <a:pt x="0" y="0"/>
                  </a:moveTo>
                  <a:lnTo>
                    <a:pt x="86" y="0"/>
                  </a:lnTo>
                  <a:lnTo>
                    <a:pt x="86" y="64"/>
                  </a:lnTo>
                  <a:lnTo>
                    <a:pt x="0" y="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596" name="Rectangle 203"/>
            <p:cNvSpPr>
              <a:spLocks noChangeArrowheads="1"/>
            </p:cNvSpPr>
            <p:nvPr/>
          </p:nvSpPr>
          <p:spPr bwMode="auto">
            <a:xfrm>
              <a:off x="2716" y="3118"/>
              <a:ext cx="41" cy="33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597" name="Rectangle 204"/>
            <p:cNvSpPr>
              <a:spLocks noChangeArrowheads="1"/>
            </p:cNvSpPr>
            <p:nvPr/>
          </p:nvSpPr>
          <p:spPr bwMode="auto">
            <a:xfrm>
              <a:off x="2759" y="3117"/>
              <a:ext cx="43" cy="34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598" name="Rectangle 205"/>
            <p:cNvSpPr>
              <a:spLocks noChangeArrowheads="1"/>
            </p:cNvSpPr>
            <p:nvPr/>
          </p:nvSpPr>
          <p:spPr bwMode="auto">
            <a:xfrm>
              <a:off x="2737" y="3080"/>
              <a:ext cx="43" cy="32"/>
            </a:xfrm>
            <a:prstGeom prst="rect">
              <a:avLst/>
            </a:prstGeom>
            <a:solidFill>
              <a:srgbClr val="6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599" name="Rectangle 206"/>
            <p:cNvSpPr>
              <a:spLocks noChangeArrowheads="1"/>
            </p:cNvSpPr>
            <p:nvPr/>
          </p:nvSpPr>
          <p:spPr bwMode="auto">
            <a:xfrm>
              <a:off x="2781" y="3080"/>
              <a:ext cx="21" cy="32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00" name="Rectangle 207"/>
            <p:cNvSpPr>
              <a:spLocks noChangeArrowheads="1"/>
            </p:cNvSpPr>
            <p:nvPr/>
          </p:nvSpPr>
          <p:spPr bwMode="auto">
            <a:xfrm>
              <a:off x="2712" y="3080"/>
              <a:ext cx="22" cy="32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01" name="Rectangle 208"/>
            <p:cNvSpPr>
              <a:spLocks noChangeArrowheads="1"/>
            </p:cNvSpPr>
            <p:nvPr/>
          </p:nvSpPr>
          <p:spPr bwMode="auto">
            <a:xfrm>
              <a:off x="2715" y="3041"/>
              <a:ext cx="43" cy="34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02" name="Rectangle 209"/>
            <p:cNvSpPr>
              <a:spLocks noChangeArrowheads="1"/>
            </p:cNvSpPr>
            <p:nvPr/>
          </p:nvSpPr>
          <p:spPr bwMode="auto">
            <a:xfrm>
              <a:off x="2760" y="3042"/>
              <a:ext cx="43" cy="33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03" name="Rectangle 210"/>
            <p:cNvSpPr>
              <a:spLocks noChangeArrowheads="1"/>
            </p:cNvSpPr>
            <p:nvPr/>
          </p:nvSpPr>
          <p:spPr bwMode="auto">
            <a:xfrm>
              <a:off x="2715" y="3193"/>
              <a:ext cx="40" cy="33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04" name="Rectangle 211"/>
            <p:cNvSpPr>
              <a:spLocks noChangeArrowheads="1"/>
            </p:cNvSpPr>
            <p:nvPr/>
          </p:nvSpPr>
          <p:spPr bwMode="auto">
            <a:xfrm>
              <a:off x="2759" y="3193"/>
              <a:ext cx="42" cy="33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05" name="Rectangle 212"/>
            <p:cNvSpPr>
              <a:spLocks noChangeArrowheads="1"/>
            </p:cNvSpPr>
            <p:nvPr/>
          </p:nvSpPr>
          <p:spPr bwMode="auto">
            <a:xfrm>
              <a:off x="2780" y="3155"/>
              <a:ext cx="22" cy="32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06" name="Rectangle 213"/>
            <p:cNvSpPr>
              <a:spLocks noChangeArrowheads="1"/>
            </p:cNvSpPr>
            <p:nvPr/>
          </p:nvSpPr>
          <p:spPr bwMode="auto">
            <a:xfrm>
              <a:off x="2716" y="3155"/>
              <a:ext cx="17" cy="32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07" name="Rectangle 214"/>
            <p:cNvSpPr>
              <a:spLocks noChangeArrowheads="1"/>
            </p:cNvSpPr>
            <p:nvPr/>
          </p:nvSpPr>
          <p:spPr bwMode="auto">
            <a:xfrm>
              <a:off x="2715" y="3266"/>
              <a:ext cx="40" cy="33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08" name="Rectangle 215"/>
            <p:cNvSpPr>
              <a:spLocks noChangeArrowheads="1"/>
            </p:cNvSpPr>
            <p:nvPr/>
          </p:nvSpPr>
          <p:spPr bwMode="auto">
            <a:xfrm>
              <a:off x="2759" y="3266"/>
              <a:ext cx="42" cy="33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09" name="Rectangle 216"/>
            <p:cNvSpPr>
              <a:spLocks noChangeArrowheads="1"/>
            </p:cNvSpPr>
            <p:nvPr/>
          </p:nvSpPr>
          <p:spPr bwMode="auto">
            <a:xfrm>
              <a:off x="2737" y="3229"/>
              <a:ext cx="42" cy="32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10" name="Rectangle 217"/>
            <p:cNvSpPr>
              <a:spLocks noChangeArrowheads="1"/>
            </p:cNvSpPr>
            <p:nvPr/>
          </p:nvSpPr>
          <p:spPr bwMode="auto">
            <a:xfrm>
              <a:off x="2780" y="3229"/>
              <a:ext cx="22" cy="32"/>
            </a:xfrm>
            <a:prstGeom prst="rect">
              <a:avLst/>
            </a:prstGeom>
            <a:solidFill>
              <a:srgbClr val="6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11" name="Rectangle 218"/>
            <p:cNvSpPr>
              <a:spLocks noChangeArrowheads="1"/>
            </p:cNvSpPr>
            <p:nvPr/>
          </p:nvSpPr>
          <p:spPr bwMode="auto">
            <a:xfrm>
              <a:off x="2715" y="3229"/>
              <a:ext cx="18" cy="32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12" name="Rectangle 219"/>
            <p:cNvSpPr>
              <a:spLocks noChangeArrowheads="1"/>
            </p:cNvSpPr>
            <p:nvPr/>
          </p:nvSpPr>
          <p:spPr bwMode="auto">
            <a:xfrm>
              <a:off x="2715" y="3342"/>
              <a:ext cx="40" cy="33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13" name="Rectangle 220"/>
            <p:cNvSpPr>
              <a:spLocks noChangeArrowheads="1"/>
            </p:cNvSpPr>
            <p:nvPr/>
          </p:nvSpPr>
          <p:spPr bwMode="auto">
            <a:xfrm>
              <a:off x="2759" y="3342"/>
              <a:ext cx="42" cy="33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14" name="Rectangle 221"/>
            <p:cNvSpPr>
              <a:spLocks noChangeArrowheads="1"/>
            </p:cNvSpPr>
            <p:nvPr/>
          </p:nvSpPr>
          <p:spPr bwMode="auto">
            <a:xfrm>
              <a:off x="2736" y="3304"/>
              <a:ext cx="43" cy="33"/>
            </a:xfrm>
            <a:prstGeom prst="rect">
              <a:avLst/>
            </a:prstGeom>
            <a:solidFill>
              <a:srgbClr val="6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15" name="Rectangle 222"/>
            <p:cNvSpPr>
              <a:spLocks noChangeArrowheads="1"/>
            </p:cNvSpPr>
            <p:nvPr/>
          </p:nvSpPr>
          <p:spPr bwMode="auto">
            <a:xfrm>
              <a:off x="2780" y="3304"/>
              <a:ext cx="21" cy="33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16" name="Rectangle 223"/>
            <p:cNvSpPr>
              <a:spLocks noChangeArrowheads="1"/>
            </p:cNvSpPr>
            <p:nvPr/>
          </p:nvSpPr>
          <p:spPr bwMode="auto">
            <a:xfrm>
              <a:off x="2716" y="3304"/>
              <a:ext cx="17" cy="33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17" name="Rectangle 224"/>
            <p:cNvSpPr>
              <a:spLocks noChangeArrowheads="1"/>
            </p:cNvSpPr>
            <p:nvPr/>
          </p:nvSpPr>
          <p:spPr bwMode="auto">
            <a:xfrm>
              <a:off x="2715" y="3417"/>
              <a:ext cx="42" cy="32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18" name="Rectangle 225"/>
            <p:cNvSpPr>
              <a:spLocks noChangeArrowheads="1"/>
            </p:cNvSpPr>
            <p:nvPr/>
          </p:nvSpPr>
          <p:spPr bwMode="auto">
            <a:xfrm>
              <a:off x="2759" y="3416"/>
              <a:ext cx="43" cy="34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19" name="Rectangle 226"/>
            <p:cNvSpPr>
              <a:spLocks noChangeArrowheads="1"/>
            </p:cNvSpPr>
            <p:nvPr/>
          </p:nvSpPr>
          <p:spPr bwMode="auto">
            <a:xfrm>
              <a:off x="2737" y="3379"/>
              <a:ext cx="43" cy="32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20" name="Rectangle 227"/>
            <p:cNvSpPr>
              <a:spLocks noChangeArrowheads="1"/>
            </p:cNvSpPr>
            <p:nvPr/>
          </p:nvSpPr>
          <p:spPr bwMode="auto">
            <a:xfrm>
              <a:off x="2781" y="3379"/>
              <a:ext cx="21" cy="32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21" name="Rectangle 228"/>
            <p:cNvSpPr>
              <a:spLocks noChangeArrowheads="1"/>
            </p:cNvSpPr>
            <p:nvPr/>
          </p:nvSpPr>
          <p:spPr bwMode="auto">
            <a:xfrm>
              <a:off x="2715" y="3492"/>
              <a:ext cx="40" cy="33"/>
            </a:xfrm>
            <a:prstGeom prst="rect">
              <a:avLst/>
            </a:prstGeom>
            <a:solidFill>
              <a:srgbClr val="6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22" name="Rectangle 229"/>
            <p:cNvSpPr>
              <a:spLocks noChangeArrowheads="1"/>
            </p:cNvSpPr>
            <p:nvPr/>
          </p:nvSpPr>
          <p:spPr bwMode="auto">
            <a:xfrm>
              <a:off x="2759" y="3492"/>
              <a:ext cx="42" cy="33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23" name="Rectangle 230"/>
            <p:cNvSpPr>
              <a:spLocks noChangeArrowheads="1"/>
            </p:cNvSpPr>
            <p:nvPr/>
          </p:nvSpPr>
          <p:spPr bwMode="auto">
            <a:xfrm>
              <a:off x="2737" y="3455"/>
              <a:ext cx="42" cy="31"/>
            </a:xfrm>
            <a:prstGeom prst="rect">
              <a:avLst/>
            </a:prstGeom>
            <a:solidFill>
              <a:srgbClr val="6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24" name="Rectangle 231"/>
            <p:cNvSpPr>
              <a:spLocks noChangeArrowheads="1"/>
            </p:cNvSpPr>
            <p:nvPr/>
          </p:nvSpPr>
          <p:spPr bwMode="auto">
            <a:xfrm>
              <a:off x="2780" y="3453"/>
              <a:ext cx="22" cy="33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25" name="Rectangle 232"/>
            <p:cNvSpPr>
              <a:spLocks noChangeArrowheads="1"/>
            </p:cNvSpPr>
            <p:nvPr/>
          </p:nvSpPr>
          <p:spPr bwMode="auto">
            <a:xfrm>
              <a:off x="2716" y="3453"/>
              <a:ext cx="17" cy="33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26" name="Rectangle 233"/>
            <p:cNvSpPr>
              <a:spLocks noChangeArrowheads="1"/>
            </p:cNvSpPr>
            <p:nvPr/>
          </p:nvSpPr>
          <p:spPr bwMode="auto">
            <a:xfrm>
              <a:off x="2715" y="3566"/>
              <a:ext cx="40" cy="32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27" name="Rectangle 234"/>
            <p:cNvSpPr>
              <a:spLocks noChangeArrowheads="1"/>
            </p:cNvSpPr>
            <p:nvPr/>
          </p:nvSpPr>
          <p:spPr bwMode="auto">
            <a:xfrm>
              <a:off x="2759" y="3566"/>
              <a:ext cx="42" cy="32"/>
            </a:xfrm>
            <a:prstGeom prst="rect">
              <a:avLst/>
            </a:prstGeom>
            <a:solidFill>
              <a:srgbClr val="4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28" name="Rectangle 235"/>
            <p:cNvSpPr>
              <a:spLocks noChangeArrowheads="1"/>
            </p:cNvSpPr>
            <p:nvPr/>
          </p:nvSpPr>
          <p:spPr bwMode="auto">
            <a:xfrm>
              <a:off x="2737" y="3528"/>
              <a:ext cx="42" cy="32"/>
            </a:xfrm>
            <a:prstGeom prst="rect">
              <a:avLst/>
            </a:prstGeom>
            <a:solidFill>
              <a:srgbClr val="6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29" name="Rectangle 236"/>
            <p:cNvSpPr>
              <a:spLocks noChangeArrowheads="1"/>
            </p:cNvSpPr>
            <p:nvPr/>
          </p:nvSpPr>
          <p:spPr bwMode="auto">
            <a:xfrm>
              <a:off x="2780" y="3528"/>
              <a:ext cx="22" cy="32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30" name="Rectangle 237"/>
            <p:cNvSpPr>
              <a:spLocks noChangeArrowheads="1"/>
            </p:cNvSpPr>
            <p:nvPr/>
          </p:nvSpPr>
          <p:spPr bwMode="auto">
            <a:xfrm>
              <a:off x="2715" y="3528"/>
              <a:ext cx="18" cy="32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31" name="Freeform 238"/>
            <p:cNvSpPr>
              <a:spLocks/>
            </p:cNvSpPr>
            <p:nvPr/>
          </p:nvSpPr>
          <p:spPr bwMode="auto">
            <a:xfrm>
              <a:off x="2704" y="3555"/>
              <a:ext cx="12" cy="41"/>
            </a:xfrm>
            <a:custGeom>
              <a:avLst/>
              <a:gdLst>
                <a:gd name="T0" fmla="*/ 12 w 12"/>
                <a:gd name="T1" fmla="*/ 11 h 41"/>
                <a:gd name="T2" fmla="*/ 12 w 12"/>
                <a:gd name="T3" fmla="*/ 41 h 41"/>
                <a:gd name="T4" fmla="*/ 0 w 12"/>
                <a:gd name="T5" fmla="*/ 29 h 41"/>
                <a:gd name="T6" fmla="*/ 0 w 12"/>
                <a:gd name="T7" fmla="*/ 0 h 41"/>
                <a:gd name="T8" fmla="*/ 12 w 12"/>
                <a:gd name="T9" fmla="*/ 11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41"/>
                <a:gd name="T17" fmla="*/ 12 w 12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41">
                  <a:moveTo>
                    <a:pt x="12" y="11"/>
                  </a:moveTo>
                  <a:lnTo>
                    <a:pt x="12" y="41"/>
                  </a:lnTo>
                  <a:lnTo>
                    <a:pt x="0" y="29"/>
                  </a:lnTo>
                  <a:lnTo>
                    <a:pt x="0" y="0"/>
                  </a:lnTo>
                  <a:lnTo>
                    <a:pt x="12" y="11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32" name="Freeform 239"/>
            <p:cNvSpPr>
              <a:spLocks/>
            </p:cNvSpPr>
            <p:nvPr/>
          </p:nvSpPr>
          <p:spPr bwMode="auto">
            <a:xfrm>
              <a:off x="2667" y="3513"/>
              <a:ext cx="35" cy="70"/>
            </a:xfrm>
            <a:custGeom>
              <a:avLst/>
              <a:gdLst>
                <a:gd name="T0" fmla="*/ 35 w 35"/>
                <a:gd name="T1" fmla="*/ 40 h 70"/>
                <a:gd name="T2" fmla="*/ 35 w 35"/>
                <a:gd name="T3" fmla="*/ 70 h 70"/>
                <a:gd name="T4" fmla="*/ 0 w 35"/>
                <a:gd name="T5" fmla="*/ 30 h 70"/>
                <a:gd name="T6" fmla="*/ 0 w 35"/>
                <a:gd name="T7" fmla="*/ 0 h 70"/>
                <a:gd name="T8" fmla="*/ 35 w 35"/>
                <a:gd name="T9" fmla="*/ 40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70"/>
                <a:gd name="T17" fmla="*/ 35 w 35"/>
                <a:gd name="T18" fmla="*/ 70 h 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70">
                  <a:moveTo>
                    <a:pt x="35" y="40"/>
                  </a:moveTo>
                  <a:lnTo>
                    <a:pt x="35" y="70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5" y="40"/>
                  </a:lnTo>
                  <a:close/>
                </a:path>
              </a:pathLst>
            </a:custGeom>
            <a:solidFill>
              <a:srgbClr val="4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33" name="Freeform 240"/>
            <p:cNvSpPr>
              <a:spLocks/>
            </p:cNvSpPr>
            <p:nvPr/>
          </p:nvSpPr>
          <p:spPr bwMode="auto">
            <a:xfrm>
              <a:off x="2631" y="3474"/>
              <a:ext cx="35" cy="67"/>
            </a:xfrm>
            <a:custGeom>
              <a:avLst/>
              <a:gdLst>
                <a:gd name="T0" fmla="*/ 35 w 35"/>
                <a:gd name="T1" fmla="*/ 39 h 67"/>
                <a:gd name="T2" fmla="*/ 35 w 35"/>
                <a:gd name="T3" fmla="*/ 67 h 67"/>
                <a:gd name="T4" fmla="*/ 0 w 35"/>
                <a:gd name="T5" fmla="*/ 28 h 67"/>
                <a:gd name="T6" fmla="*/ 0 w 35"/>
                <a:gd name="T7" fmla="*/ 0 h 67"/>
                <a:gd name="T8" fmla="*/ 35 w 35"/>
                <a:gd name="T9" fmla="*/ 39 h 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67"/>
                <a:gd name="T17" fmla="*/ 35 w 35"/>
                <a:gd name="T18" fmla="*/ 67 h 6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67">
                  <a:moveTo>
                    <a:pt x="35" y="39"/>
                  </a:moveTo>
                  <a:lnTo>
                    <a:pt x="35" y="67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5" y="39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34" name="Freeform 241"/>
            <p:cNvSpPr>
              <a:spLocks/>
            </p:cNvSpPr>
            <p:nvPr/>
          </p:nvSpPr>
          <p:spPr bwMode="auto">
            <a:xfrm>
              <a:off x="2594" y="3435"/>
              <a:ext cx="34" cy="65"/>
            </a:xfrm>
            <a:custGeom>
              <a:avLst/>
              <a:gdLst>
                <a:gd name="T0" fmla="*/ 34 w 34"/>
                <a:gd name="T1" fmla="*/ 37 h 65"/>
                <a:gd name="T2" fmla="*/ 34 w 34"/>
                <a:gd name="T3" fmla="*/ 65 h 65"/>
                <a:gd name="T4" fmla="*/ 0 w 34"/>
                <a:gd name="T5" fmla="*/ 28 h 65"/>
                <a:gd name="T6" fmla="*/ 0 w 34"/>
                <a:gd name="T7" fmla="*/ 0 h 65"/>
                <a:gd name="T8" fmla="*/ 34 w 34"/>
                <a:gd name="T9" fmla="*/ 37 h 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65"/>
                <a:gd name="T17" fmla="*/ 34 w 34"/>
                <a:gd name="T18" fmla="*/ 65 h 6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65">
                  <a:moveTo>
                    <a:pt x="34" y="37"/>
                  </a:moveTo>
                  <a:lnTo>
                    <a:pt x="34" y="65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37"/>
                  </a:lnTo>
                  <a:close/>
                </a:path>
              </a:pathLst>
            </a:custGeom>
            <a:solidFill>
              <a:srgbClr val="6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35" name="Freeform 242"/>
            <p:cNvSpPr>
              <a:spLocks/>
            </p:cNvSpPr>
            <p:nvPr/>
          </p:nvSpPr>
          <p:spPr bwMode="auto">
            <a:xfrm>
              <a:off x="2575" y="3414"/>
              <a:ext cx="17" cy="46"/>
            </a:xfrm>
            <a:custGeom>
              <a:avLst/>
              <a:gdLst>
                <a:gd name="T0" fmla="*/ 17 w 17"/>
                <a:gd name="T1" fmla="*/ 18 h 46"/>
                <a:gd name="T2" fmla="*/ 17 w 17"/>
                <a:gd name="T3" fmla="*/ 46 h 46"/>
                <a:gd name="T4" fmla="*/ 0 w 17"/>
                <a:gd name="T5" fmla="*/ 27 h 46"/>
                <a:gd name="T6" fmla="*/ 0 w 17"/>
                <a:gd name="T7" fmla="*/ 0 h 46"/>
                <a:gd name="T8" fmla="*/ 17 w 17"/>
                <a:gd name="T9" fmla="*/ 18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46"/>
                <a:gd name="T17" fmla="*/ 17 w 17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46">
                  <a:moveTo>
                    <a:pt x="17" y="18"/>
                  </a:moveTo>
                  <a:lnTo>
                    <a:pt x="17" y="46"/>
                  </a:lnTo>
                  <a:lnTo>
                    <a:pt x="0" y="27"/>
                  </a:lnTo>
                  <a:lnTo>
                    <a:pt x="0" y="0"/>
                  </a:lnTo>
                  <a:lnTo>
                    <a:pt x="17" y="18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36" name="Freeform 243"/>
            <p:cNvSpPr>
              <a:spLocks/>
            </p:cNvSpPr>
            <p:nvPr/>
          </p:nvSpPr>
          <p:spPr bwMode="auto">
            <a:xfrm>
              <a:off x="2704" y="3036"/>
              <a:ext cx="12" cy="36"/>
            </a:xfrm>
            <a:custGeom>
              <a:avLst/>
              <a:gdLst>
                <a:gd name="T0" fmla="*/ 12 w 12"/>
                <a:gd name="T1" fmla="*/ 5 h 36"/>
                <a:gd name="T2" fmla="*/ 12 w 12"/>
                <a:gd name="T3" fmla="*/ 36 h 36"/>
                <a:gd name="T4" fmla="*/ 0 w 12"/>
                <a:gd name="T5" fmla="*/ 31 h 36"/>
                <a:gd name="T6" fmla="*/ 0 w 12"/>
                <a:gd name="T7" fmla="*/ 0 h 36"/>
                <a:gd name="T8" fmla="*/ 12 w 12"/>
                <a:gd name="T9" fmla="*/ 5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36"/>
                <a:gd name="T17" fmla="*/ 12 w 12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36">
                  <a:moveTo>
                    <a:pt x="12" y="5"/>
                  </a:moveTo>
                  <a:lnTo>
                    <a:pt x="12" y="36"/>
                  </a:lnTo>
                  <a:lnTo>
                    <a:pt x="0" y="31"/>
                  </a:lnTo>
                  <a:lnTo>
                    <a:pt x="0" y="0"/>
                  </a:lnTo>
                  <a:lnTo>
                    <a:pt x="12" y="5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37" name="Freeform 244"/>
            <p:cNvSpPr>
              <a:spLocks/>
            </p:cNvSpPr>
            <p:nvPr/>
          </p:nvSpPr>
          <p:spPr bwMode="auto">
            <a:xfrm>
              <a:off x="2667" y="3016"/>
              <a:ext cx="35" cy="49"/>
            </a:xfrm>
            <a:custGeom>
              <a:avLst/>
              <a:gdLst>
                <a:gd name="T0" fmla="*/ 35 w 35"/>
                <a:gd name="T1" fmla="*/ 19 h 49"/>
                <a:gd name="T2" fmla="*/ 35 w 35"/>
                <a:gd name="T3" fmla="*/ 49 h 49"/>
                <a:gd name="T4" fmla="*/ 0 w 35"/>
                <a:gd name="T5" fmla="*/ 30 h 49"/>
                <a:gd name="T6" fmla="*/ 0 w 35"/>
                <a:gd name="T7" fmla="*/ 0 h 49"/>
                <a:gd name="T8" fmla="*/ 35 w 35"/>
                <a:gd name="T9" fmla="*/ 19 h 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49"/>
                <a:gd name="T17" fmla="*/ 35 w 35"/>
                <a:gd name="T18" fmla="*/ 49 h 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49">
                  <a:moveTo>
                    <a:pt x="35" y="19"/>
                  </a:moveTo>
                  <a:lnTo>
                    <a:pt x="35" y="49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5" y="19"/>
                  </a:lnTo>
                  <a:close/>
                </a:path>
              </a:pathLst>
            </a:custGeom>
            <a:solidFill>
              <a:srgbClr val="6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38" name="Freeform 245"/>
            <p:cNvSpPr>
              <a:spLocks/>
            </p:cNvSpPr>
            <p:nvPr/>
          </p:nvSpPr>
          <p:spPr bwMode="auto">
            <a:xfrm>
              <a:off x="2631" y="2997"/>
              <a:ext cx="35" cy="46"/>
            </a:xfrm>
            <a:custGeom>
              <a:avLst/>
              <a:gdLst>
                <a:gd name="T0" fmla="*/ 35 w 35"/>
                <a:gd name="T1" fmla="*/ 18 h 46"/>
                <a:gd name="T2" fmla="*/ 35 w 35"/>
                <a:gd name="T3" fmla="*/ 46 h 46"/>
                <a:gd name="T4" fmla="*/ 0 w 35"/>
                <a:gd name="T5" fmla="*/ 28 h 46"/>
                <a:gd name="T6" fmla="*/ 0 w 35"/>
                <a:gd name="T7" fmla="*/ 0 h 46"/>
                <a:gd name="T8" fmla="*/ 35 w 35"/>
                <a:gd name="T9" fmla="*/ 18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46"/>
                <a:gd name="T17" fmla="*/ 35 w 35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46">
                  <a:moveTo>
                    <a:pt x="35" y="18"/>
                  </a:moveTo>
                  <a:lnTo>
                    <a:pt x="35" y="46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5" y="18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39" name="Freeform 246"/>
            <p:cNvSpPr>
              <a:spLocks/>
            </p:cNvSpPr>
            <p:nvPr/>
          </p:nvSpPr>
          <p:spPr bwMode="auto">
            <a:xfrm>
              <a:off x="2594" y="2977"/>
              <a:ext cx="34" cy="46"/>
            </a:xfrm>
            <a:custGeom>
              <a:avLst/>
              <a:gdLst>
                <a:gd name="T0" fmla="*/ 34 w 34"/>
                <a:gd name="T1" fmla="*/ 18 h 46"/>
                <a:gd name="T2" fmla="*/ 34 w 34"/>
                <a:gd name="T3" fmla="*/ 46 h 46"/>
                <a:gd name="T4" fmla="*/ 0 w 34"/>
                <a:gd name="T5" fmla="*/ 28 h 46"/>
                <a:gd name="T6" fmla="*/ 0 w 34"/>
                <a:gd name="T7" fmla="*/ 0 h 46"/>
                <a:gd name="T8" fmla="*/ 34 w 34"/>
                <a:gd name="T9" fmla="*/ 18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46"/>
                <a:gd name="T17" fmla="*/ 34 w 34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46">
                  <a:moveTo>
                    <a:pt x="34" y="18"/>
                  </a:moveTo>
                  <a:lnTo>
                    <a:pt x="34" y="46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18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40" name="Freeform 247"/>
            <p:cNvSpPr>
              <a:spLocks/>
            </p:cNvSpPr>
            <p:nvPr/>
          </p:nvSpPr>
          <p:spPr bwMode="auto">
            <a:xfrm>
              <a:off x="2575" y="2966"/>
              <a:ext cx="17" cy="36"/>
            </a:xfrm>
            <a:custGeom>
              <a:avLst/>
              <a:gdLst>
                <a:gd name="T0" fmla="*/ 17 w 17"/>
                <a:gd name="T1" fmla="*/ 10 h 36"/>
                <a:gd name="T2" fmla="*/ 17 w 17"/>
                <a:gd name="T3" fmla="*/ 36 h 36"/>
                <a:gd name="T4" fmla="*/ 0 w 17"/>
                <a:gd name="T5" fmla="*/ 28 h 36"/>
                <a:gd name="T6" fmla="*/ 0 w 17"/>
                <a:gd name="T7" fmla="*/ 0 h 36"/>
                <a:gd name="T8" fmla="*/ 17 w 17"/>
                <a:gd name="T9" fmla="*/ 1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36"/>
                <a:gd name="T17" fmla="*/ 17 w 17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36">
                  <a:moveTo>
                    <a:pt x="17" y="10"/>
                  </a:moveTo>
                  <a:lnTo>
                    <a:pt x="17" y="36"/>
                  </a:lnTo>
                  <a:lnTo>
                    <a:pt x="0" y="28"/>
                  </a:lnTo>
                  <a:lnTo>
                    <a:pt x="0" y="0"/>
                  </a:lnTo>
                  <a:lnTo>
                    <a:pt x="17" y="10"/>
                  </a:lnTo>
                  <a:close/>
                </a:path>
              </a:pathLst>
            </a:custGeom>
            <a:solidFill>
              <a:srgbClr val="4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41" name="Freeform 248"/>
            <p:cNvSpPr>
              <a:spLocks/>
            </p:cNvSpPr>
            <p:nvPr/>
          </p:nvSpPr>
          <p:spPr bwMode="auto">
            <a:xfrm>
              <a:off x="2667" y="3087"/>
              <a:ext cx="35" cy="52"/>
            </a:xfrm>
            <a:custGeom>
              <a:avLst/>
              <a:gdLst>
                <a:gd name="T0" fmla="*/ 35 w 35"/>
                <a:gd name="T1" fmla="*/ 22 h 52"/>
                <a:gd name="T2" fmla="*/ 35 w 35"/>
                <a:gd name="T3" fmla="*/ 52 h 52"/>
                <a:gd name="T4" fmla="*/ 0 w 35"/>
                <a:gd name="T5" fmla="*/ 29 h 52"/>
                <a:gd name="T6" fmla="*/ 0 w 35"/>
                <a:gd name="T7" fmla="*/ 0 h 52"/>
                <a:gd name="T8" fmla="*/ 35 w 35"/>
                <a:gd name="T9" fmla="*/ 22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2"/>
                <a:gd name="T17" fmla="*/ 35 w 35"/>
                <a:gd name="T18" fmla="*/ 52 h 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2">
                  <a:moveTo>
                    <a:pt x="35" y="22"/>
                  </a:moveTo>
                  <a:lnTo>
                    <a:pt x="35" y="52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5" y="22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42" name="Freeform 249"/>
            <p:cNvSpPr>
              <a:spLocks/>
            </p:cNvSpPr>
            <p:nvPr/>
          </p:nvSpPr>
          <p:spPr bwMode="auto">
            <a:xfrm>
              <a:off x="2631" y="3064"/>
              <a:ext cx="35" cy="52"/>
            </a:xfrm>
            <a:custGeom>
              <a:avLst/>
              <a:gdLst>
                <a:gd name="T0" fmla="*/ 35 w 35"/>
                <a:gd name="T1" fmla="*/ 23 h 52"/>
                <a:gd name="T2" fmla="*/ 35 w 35"/>
                <a:gd name="T3" fmla="*/ 52 h 52"/>
                <a:gd name="T4" fmla="*/ 0 w 35"/>
                <a:gd name="T5" fmla="*/ 30 h 52"/>
                <a:gd name="T6" fmla="*/ 0 w 35"/>
                <a:gd name="T7" fmla="*/ 0 h 52"/>
                <a:gd name="T8" fmla="*/ 35 w 35"/>
                <a:gd name="T9" fmla="*/ 23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2"/>
                <a:gd name="T17" fmla="*/ 35 w 35"/>
                <a:gd name="T18" fmla="*/ 52 h 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2">
                  <a:moveTo>
                    <a:pt x="35" y="23"/>
                  </a:moveTo>
                  <a:lnTo>
                    <a:pt x="35" y="52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5" y="23"/>
                  </a:lnTo>
                  <a:close/>
                </a:path>
              </a:pathLst>
            </a:custGeom>
            <a:solidFill>
              <a:srgbClr val="6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43" name="Freeform 250"/>
            <p:cNvSpPr>
              <a:spLocks/>
            </p:cNvSpPr>
            <p:nvPr/>
          </p:nvSpPr>
          <p:spPr bwMode="auto">
            <a:xfrm>
              <a:off x="2594" y="3042"/>
              <a:ext cx="34" cy="49"/>
            </a:xfrm>
            <a:custGeom>
              <a:avLst/>
              <a:gdLst>
                <a:gd name="T0" fmla="*/ 34 w 34"/>
                <a:gd name="T1" fmla="*/ 21 h 49"/>
                <a:gd name="T2" fmla="*/ 34 w 34"/>
                <a:gd name="T3" fmla="*/ 49 h 49"/>
                <a:gd name="T4" fmla="*/ 0 w 34"/>
                <a:gd name="T5" fmla="*/ 27 h 49"/>
                <a:gd name="T6" fmla="*/ 0 w 34"/>
                <a:gd name="T7" fmla="*/ 0 h 49"/>
                <a:gd name="T8" fmla="*/ 34 w 34"/>
                <a:gd name="T9" fmla="*/ 21 h 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49"/>
                <a:gd name="T17" fmla="*/ 34 w 34"/>
                <a:gd name="T18" fmla="*/ 49 h 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49">
                  <a:moveTo>
                    <a:pt x="34" y="21"/>
                  </a:moveTo>
                  <a:lnTo>
                    <a:pt x="34" y="49"/>
                  </a:lnTo>
                  <a:lnTo>
                    <a:pt x="0" y="27"/>
                  </a:lnTo>
                  <a:lnTo>
                    <a:pt x="0" y="0"/>
                  </a:lnTo>
                  <a:lnTo>
                    <a:pt x="34" y="21"/>
                  </a:lnTo>
                  <a:close/>
                </a:path>
              </a:pathLst>
            </a:custGeom>
            <a:solidFill>
              <a:srgbClr val="4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44" name="Freeform 251"/>
            <p:cNvSpPr>
              <a:spLocks/>
            </p:cNvSpPr>
            <p:nvPr/>
          </p:nvSpPr>
          <p:spPr bwMode="auto">
            <a:xfrm>
              <a:off x="2575" y="3030"/>
              <a:ext cx="17" cy="39"/>
            </a:xfrm>
            <a:custGeom>
              <a:avLst/>
              <a:gdLst>
                <a:gd name="T0" fmla="*/ 17 w 17"/>
                <a:gd name="T1" fmla="*/ 11 h 39"/>
                <a:gd name="T2" fmla="*/ 17 w 17"/>
                <a:gd name="T3" fmla="*/ 39 h 39"/>
                <a:gd name="T4" fmla="*/ 0 w 17"/>
                <a:gd name="T5" fmla="*/ 27 h 39"/>
                <a:gd name="T6" fmla="*/ 0 w 17"/>
                <a:gd name="T7" fmla="*/ 0 h 39"/>
                <a:gd name="T8" fmla="*/ 17 w 17"/>
                <a:gd name="T9" fmla="*/ 11 h 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39"/>
                <a:gd name="T17" fmla="*/ 17 w 17"/>
                <a:gd name="T18" fmla="*/ 39 h 3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39">
                  <a:moveTo>
                    <a:pt x="17" y="11"/>
                  </a:moveTo>
                  <a:lnTo>
                    <a:pt x="17" y="39"/>
                  </a:lnTo>
                  <a:lnTo>
                    <a:pt x="0" y="27"/>
                  </a:lnTo>
                  <a:lnTo>
                    <a:pt x="0" y="0"/>
                  </a:lnTo>
                  <a:lnTo>
                    <a:pt x="17" y="11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45" name="Freeform 252"/>
            <p:cNvSpPr>
              <a:spLocks/>
            </p:cNvSpPr>
            <p:nvPr/>
          </p:nvSpPr>
          <p:spPr bwMode="auto">
            <a:xfrm>
              <a:off x="2704" y="3185"/>
              <a:ext cx="12" cy="38"/>
            </a:xfrm>
            <a:custGeom>
              <a:avLst/>
              <a:gdLst>
                <a:gd name="T0" fmla="*/ 12 w 12"/>
                <a:gd name="T1" fmla="*/ 8 h 38"/>
                <a:gd name="T2" fmla="*/ 12 w 12"/>
                <a:gd name="T3" fmla="*/ 38 h 38"/>
                <a:gd name="T4" fmla="*/ 0 w 12"/>
                <a:gd name="T5" fmla="*/ 30 h 38"/>
                <a:gd name="T6" fmla="*/ 0 w 12"/>
                <a:gd name="T7" fmla="*/ 0 h 38"/>
                <a:gd name="T8" fmla="*/ 12 w 12"/>
                <a:gd name="T9" fmla="*/ 8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38"/>
                <a:gd name="T17" fmla="*/ 12 w 12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38">
                  <a:moveTo>
                    <a:pt x="12" y="8"/>
                  </a:moveTo>
                  <a:lnTo>
                    <a:pt x="12" y="38"/>
                  </a:lnTo>
                  <a:lnTo>
                    <a:pt x="0" y="30"/>
                  </a:lnTo>
                  <a:lnTo>
                    <a:pt x="0" y="0"/>
                  </a:lnTo>
                  <a:lnTo>
                    <a:pt x="12" y="8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46" name="Freeform 253"/>
            <p:cNvSpPr>
              <a:spLocks/>
            </p:cNvSpPr>
            <p:nvPr/>
          </p:nvSpPr>
          <p:spPr bwMode="auto">
            <a:xfrm>
              <a:off x="2667" y="3158"/>
              <a:ext cx="35" cy="55"/>
            </a:xfrm>
            <a:custGeom>
              <a:avLst/>
              <a:gdLst>
                <a:gd name="T0" fmla="*/ 35 w 35"/>
                <a:gd name="T1" fmla="*/ 24 h 55"/>
                <a:gd name="T2" fmla="*/ 35 w 35"/>
                <a:gd name="T3" fmla="*/ 55 h 55"/>
                <a:gd name="T4" fmla="*/ 0 w 35"/>
                <a:gd name="T5" fmla="*/ 30 h 55"/>
                <a:gd name="T6" fmla="*/ 0 w 35"/>
                <a:gd name="T7" fmla="*/ 0 h 55"/>
                <a:gd name="T8" fmla="*/ 35 w 35"/>
                <a:gd name="T9" fmla="*/ 24 h 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5"/>
                <a:gd name="T17" fmla="*/ 35 w 35"/>
                <a:gd name="T18" fmla="*/ 55 h 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5">
                  <a:moveTo>
                    <a:pt x="35" y="24"/>
                  </a:moveTo>
                  <a:lnTo>
                    <a:pt x="35" y="55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5" y="24"/>
                  </a:lnTo>
                  <a:close/>
                </a:path>
              </a:pathLst>
            </a:custGeom>
            <a:solidFill>
              <a:srgbClr val="6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47" name="Freeform 254"/>
            <p:cNvSpPr>
              <a:spLocks/>
            </p:cNvSpPr>
            <p:nvPr/>
          </p:nvSpPr>
          <p:spPr bwMode="auto">
            <a:xfrm>
              <a:off x="2631" y="3132"/>
              <a:ext cx="35" cy="54"/>
            </a:xfrm>
            <a:custGeom>
              <a:avLst/>
              <a:gdLst>
                <a:gd name="T0" fmla="*/ 35 w 35"/>
                <a:gd name="T1" fmla="*/ 26 h 54"/>
                <a:gd name="T2" fmla="*/ 35 w 35"/>
                <a:gd name="T3" fmla="*/ 54 h 54"/>
                <a:gd name="T4" fmla="*/ 0 w 35"/>
                <a:gd name="T5" fmla="*/ 28 h 54"/>
                <a:gd name="T6" fmla="*/ 0 w 35"/>
                <a:gd name="T7" fmla="*/ 0 h 54"/>
                <a:gd name="T8" fmla="*/ 35 w 35"/>
                <a:gd name="T9" fmla="*/ 26 h 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4"/>
                <a:gd name="T17" fmla="*/ 35 w 35"/>
                <a:gd name="T18" fmla="*/ 54 h 5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4">
                  <a:moveTo>
                    <a:pt x="35" y="26"/>
                  </a:moveTo>
                  <a:lnTo>
                    <a:pt x="35" y="54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5" y="26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48" name="Freeform 255"/>
            <p:cNvSpPr>
              <a:spLocks/>
            </p:cNvSpPr>
            <p:nvPr/>
          </p:nvSpPr>
          <p:spPr bwMode="auto">
            <a:xfrm>
              <a:off x="2594" y="3108"/>
              <a:ext cx="34" cy="52"/>
            </a:xfrm>
            <a:custGeom>
              <a:avLst/>
              <a:gdLst>
                <a:gd name="T0" fmla="*/ 34 w 34"/>
                <a:gd name="T1" fmla="*/ 24 h 52"/>
                <a:gd name="T2" fmla="*/ 34 w 34"/>
                <a:gd name="T3" fmla="*/ 52 h 52"/>
                <a:gd name="T4" fmla="*/ 0 w 34"/>
                <a:gd name="T5" fmla="*/ 28 h 52"/>
                <a:gd name="T6" fmla="*/ 0 w 34"/>
                <a:gd name="T7" fmla="*/ 0 h 52"/>
                <a:gd name="T8" fmla="*/ 34 w 34"/>
                <a:gd name="T9" fmla="*/ 24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52"/>
                <a:gd name="T17" fmla="*/ 34 w 34"/>
                <a:gd name="T18" fmla="*/ 52 h 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52">
                  <a:moveTo>
                    <a:pt x="34" y="24"/>
                  </a:moveTo>
                  <a:lnTo>
                    <a:pt x="34" y="52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24"/>
                  </a:lnTo>
                  <a:close/>
                </a:path>
              </a:pathLst>
            </a:custGeom>
            <a:solidFill>
              <a:srgbClr val="6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49" name="Freeform 256"/>
            <p:cNvSpPr>
              <a:spLocks/>
            </p:cNvSpPr>
            <p:nvPr/>
          </p:nvSpPr>
          <p:spPr bwMode="auto">
            <a:xfrm>
              <a:off x="2575" y="3095"/>
              <a:ext cx="17" cy="38"/>
            </a:xfrm>
            <a:custGeom>
              <a:avLst/>
              <a:gdLst>
                <a:gd name="T0" fmla="*/ 17 w 17"/>
                <a:gd name="T1" fmla="*/ 10 h 38"/>
                <a:gd name="T2" fmla="*/ 17 w 17"/>
                <a:gd name="T3" fmla="*/ 38 h 38"/>
                <a:gd name="T4" fmla="*/ 0 w 17"/>
                <a:gd name="T5" fmla="*/ 27 h 38"/>
                <a:gd name="T6" fmla="*/ 0 w 17"/>
                <a:gd name="T7" fmla="*/ 0 h 38"/>
                <a:gd name="T8" fmla="*/ 17 w 17"/>
                <a:gd name="T9" fmla="*/ 10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38"/>
                <a:gd name="T17" fmla="*/ 17 w 17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38">
                  <a:moveTo>
                    <a:pt x="17" y="10"/>
                  </a:moveTo>
                  <a:lnTo>
                    <a:pt x="17" y="38"/>
                  </a:lnTo>
                  <a:lnTo>
                    <a:pt x="0" y="27"/>
                  </a:lnTo>
                  <a:lnTo>
                    <a:pt x="0" y="0"/>
                  </a:lnTo>
                  <a:lnTo>
                    <a:pt x="17" y="10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50" name="Freeform 257"/>
            <p:cNvSpPr>
              <a:spLocks/>
            </p:cNvSpPr>
            <p:nvPr/>
          </p:nvSpPr>
          <p:spPr bwMode="auto">
            <a:xfrm>
              <a:off x="2704" y="3257"/>
              <a:ext cx="11" cy="40"/>
            </a:xfrm>
            <a:custGeom>
              <a:avLst/>
              <a:gdLst>
                <a:gd name="T0" fmla="*/ 11 w 11"/>
                <a:gd name="T1" fmla="*/ 9 h 40"/>
                <a:gd name="T2" fmla="*/ 11 w 11"/>
                <a:gd name="T3" fmla="*/ 40 h 40"/>
                <a:gd name="T4" fmla="*/ 0 w 11"/>
                <a:gd name="T5" fmla="*/ 32 h 40"/>
                <a:gd name="T6" fmla="*/ 0 w 11"/>
                <a:gd name="T7" fmla="*/ 0 h 40"/>
                <a:gd name="T8" fmla="*/ 11 w 11"/>
                <a:gd name="T9" fmla="*/ 9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"/>
                <a:gd name="T16" fmla="*/ 0 h 40"/>
                <a:gd name="T17" fmla="*/ 11 w 11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" h="40">
                  <a:moveTo>
                    <a:pt x="11" y="9"/>
                  </a:moveTo>
                  <a:lnTo>
                    <a:pt x="11" y="40"/>
                  </a:lnTo>
                  <a:lnTo>
                    <a:pt x="0" y="32"/>
                  </a:lnTo>
                  <a:lnTo>
                    <a:pt x="0" y="0"/>
                  </a:lnTo>
                  <a:lnTo>
                    <a:pt x="11" y="9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51" name="Freeform 258"/>
            <p:cNvSpPr>
              <a:spLocks/>
            </p:cNvSpPr>
            <p:nvPr/>
          </p:nvSpPr>
          <p:spPr bwMode="auto">
            <a:xfrm>
              <a:off x="2667" y="3229"/>
              <a:ext cx="35" cy="57"/>
            </a:xfrm>
            <a:custGeom>
              <a:avLst/>
              <a:gdLst>
                <a:gd name="T0" fmla="*/ 35 w 35"/>
                <a:gd name="T1" fmla="*/ 27 h 57"/>
                <a:gd name="T2" fmla="*/ 35 w 35"/>
                <a:gd name="T3" fmla="*/ 57 h 57"/>
                <a:gd name="T4" fmla="*/ 0 w 35"/>
                <a:gd name="T5" fmla="*/ 29 h 57"/>
                <a:gd name="T6" fmla="*/ 0 w 35"/>
                <a:gd name="T7" fmla="*/ 0 h 57"/>
                <a:gd name="T8" fmla="*/ 35 w 35"/>
                <a:gd name="T9" fmla="*/ 27 h 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7"/>
                <a:gd name="T17" fmla="*/ 35 w 35"/>
                <a:gd name="T18" fmla="*/ 57 h 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7">
                  <a:moveTo>
                    <a:pt x="35" y="27"/>
                  </a:moveTo>
                  <a:lnTo>
                    <a:pt x="35" y="57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5" y="27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52" name="Freeform 259"/>
            <p:cNvSpPr>
              <a:spLocks/>
            </p:cNvSpPr>
            <p:nvPr/>
          </p:nvSpPr>
          <p:spPr bwMode="auto">
            <a:xfrm>
              <a:off x="2631" y="3201"/>
              <a:ext cx="35" cy="56"/>
            </a:xfrm>
            <a:custGeom>
              <a:avLst/>
              <a:gdLst>
                <a:gd name="T0" fmla="*/ 35 w 35"/>
                <a:gd name="T1" fmla="*/ 28 h 56"/>
                <a:gd name="T2" fmla="*/ 35 w 35"/>
                <a:gd name="T3" fmla="*/ 56 h 56"/>
                <a:gd name="T4" fmla="*/ 0 w 35"/>
                <a:gd name="T5" fmla="*/ 28 h 56"/>
                <a:gd name="T6" fmla="*/ 0 w 35"/>
                <a:gd name="T7" fmla="*/ 0 h 56"/>
                <a:gd name="T8" fmla="*/ 35 w 35"/>
                <a:gd name="T9" fmla="*/ 28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6"/>
                <a:gd name="T17" fmla="*/ 35 w 35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6">
                  <a:moveTo>
                    <a:pt x="35" y="28"/>
                  </a:moveTo>
                  <a:lnTo>
                    <a:pt x="35" y="56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5" y="28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53" name="Freeform 260"/>
            <p:cNvSpPr>
              <a:spLocks/>
            </p:cNvSpPr>
            <p:nvPr/>
          </p:nvSpPr>
          <p:spPr bwMode="auto">
            <a:xfrm>
              <a:off x="2594" y="3172"/>
              <a:ext cx="34" cy="56"/>
            </a:xfrm>
            <a:custGeom>
              <a:avLst/>
              <a:gdLst>
                <a:gd name="T0" fmla="*/ 34 w 34"/>
                <a:gd name="T1" fmla="*/ 28 h 56"/>
                <a:gd name="T2" fmla="*/ 34 w 34"/>
                <a:gd name="T3" fmla="*/ 56 h 56"/>
                <a:gd name="T4" fmla="*/ 0 w 34"/>
                <a:gd name="T5" fmla="*/ 28 h 56"/>
                <a:gd name="T6" fmla="*/ 0 w 34"/>
                <a:gd name="T7" fmla="*/ 0 h 56"/>
                <a:gd name="T8" fmla="*/ 34 w 34"/>
                <a:gd name="T9" fmla="*/ 28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56"/>
                <a:gd name="T17" fmla="*/ 34 w 3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56">
                  <a:moveTo>
                    <a:pt x="34" y="28"/>
                  </a:moveTo>
                  <a:lnTo>
                    <a:pt x="34" y="56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28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54" name="Freeform 261"/>
            <p:cNvSpPr>
              <a:spLocks/>
            </p:cNvSpPr>
            <p:nvPr/>
          </p:nvSpPr>
          <p:spPr bwMode="auto">
            <a:xfrm>
              <a:off x="2575" y="3158"/>
              <a:ext cx="17" cy="41"/>
            </a:xfrm>
            <a:custGeom>
              <a:avLst/>
              <a:gdLst>
                <a:gd name="T0" fmla="*/ 17 w 17"/>
                <a:gd name="T1" fmla="*/ 13 h 41"/>
                <a:gd name="T2" fmla="*/ 17 w 17"/>
                <a:gd name="T3" fmla="*/ 41 h 41"/>
                <a:gd name="T4" fmla="*/ 0 w 17"/>
                <a:gd name="T5" fmla="*/ 25 h 41"/>
                <a:gd name="T6" fmla="*/ 0 w 17"/>
                <a:gd name="T7" fmla="*/ 0 h 41"/>
                <a:gd name="T8" fmla="*/ 17 w 17"/>
                <a:gd name="T9" fmla="*/ 13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41"/>
                <a:gd name="T17" fmla="*/ 17 w 17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41">
                  <a:moveTo>
                    <a:pt x="17" y="13"/>
                  </a:moveTo>
                  <a:lnTo>
                    <a:pt x="17" y="41"/>
                  </a:lnTo>
                  <a:lnTo>
                    <a:pt x="0" y="25"/>
                  </a:lnTo>
                  <a:lnTo>
                    <a:pt x="0" y="0"/>
                  </a:lnTo>
                  <a:lnTo>
                    <a:pt x="17" y="13"/>
                  </a:lnTo>
                  <a:close/>
                </a:path>
              </a:pathLst>
            </a:custGeom>
            <a:solidFill>
              <a:srgbClr val="4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55" name="Freeform 262"/>
            <p:cNvSpPr>
              <a:spLocks/>
            </p:cNvSpPr>
            <p:nvPr/>
          </p:nvSpPr>
          <p:spPr bwMode="auto">
            <a:xfrm>
              <a:off x="2704" y="3332"/>
              <a:ext cx="12" cy="41"/>
            </a:xfrm>
            <a:custGeom>
              <a:avLst/>
              <a:gdLst>
                <a:gd name="T0" fmla="*/ 12 w 12"/>
                <a:gd name="T1" fmla="*/ 10 h 41"/>
                <a:gd name="T2" fmla="*/ 12 w 12"/>
                <a:gd name="T3" fmla="*/ 41 h 41"/>
                <a:gd name="T4" fmla="*/ 0 w 12"/>
                <a:gd name="T5" fmla="*/ 30 h 41"/>
                <a:gd name="T6" fmla="*/ 0 w 12"/>
                <a:gd name="T7" fmla="*/ 0 h 41"/>
                <a:gd name="T8" fmla="*/ 12 w 12"/>
                <a:gd name="T9" fmla="*/ 1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41"/>
                <a:gd name="T17" fmla="*/ 12 w 12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41">
                  <a:moveTo>
                    <a:pt x="12" y="10"/>
                  </a:moveTo>
                  <a:lnTo>
                    <a:pt x="12" y="41"/>
                  </a:lnTo>
                  <a:lnTo>
                    <a:pt x="0" y="30"/>
                  </a:lnTo>
                  <a:lnTo>
                    <a:pt x="0" y="0"/>
                  </a:lnTo>
                  <a:lnTo>
                    <a:pt x="12" y="10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56" name="Freeform 263"/>
            <p:cNvSpPr>
              <a:spLocks/>
            </p:cNvSpPr>
            <p:nvPr/>
          </p:nvSpPr>
          <p:spPr bwMode="auto">
            <a:xfrm>
              <a:off x="2667" y="3300"/>
              <a:ext cx="35" cy="59"/>
            </a:xfrm>
            <a:custGeom>
              <a:avLst/>
              <a:gdLst>
                <a:gd name="T0" fmla="*/ 35 w 35"/>
                <a:gd name="T1" fmla="*/ 30 h 59"/>
                <a:gd name="T2" fmla="*/ 35 w 35"/>
                <a:gd name="T3" fmla="*/ 59 h 59"/>
                <a:gd name="T4" fmla="*/ 0 w 35"/>
                <a:gd name="T5" fmla="*/ 30 h 59"/>
                <a:gd name="T6" fmla="*/ 0 w 35"/>
                <a:gd name="T7" fmla="*/ 0 h 59"/>
                <a:gd name="T8" fmla="*/ 35 w 35"/>
                <a:gd name="T9" fmla="*/ 30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9"/>
                <a:gd name="T17" fmla="*/ 35 w 35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9">
                  <a:moveTo>
                    <a:pt x="35" y="30"/>
                  </a:moveTo>
                  <a:lnTo>
                    <a:pt x="35" y="59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5" y="30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57" name="Freeform 264"/>
            <p:cNvSpPr>
              <a:spLocks/>
            </p:cNvSpPr>
            <p:nvPr/>
          </p:nvSpPr>
          <p:spPr bwMode="auto">
            <a:xfrm>
              <a:off x="2631" y="3269"/>
              <a:ext cx="35" cy="59"/>
            </a:xfrm>
            <a:custGeom>
              <a:avLst/>
              <a:gdLst>
                <a:gd name="T0" fmla="*/ 35 w 35"/>
                <a:gd name="T1" fmla="*/ 30 h 59"/>
                <a:gd name="T2" fmla="*/ 35 w 35"/>
                <a:gd name="T3" fmla="*/ 59 h 59"/>
                <a:gd name="T4" fmla="*/ 0 w 35"/>
                <a:gd name="T5" fmla="*/ 28 h 59"/>
                <a:gd name="T6" fmla="*/ 0 w 35"/>
                <a:gd name="T7" fmla="*/ 0 h 59"/>
                <a:gd name="T8" fmla="*/ 35 w 35"/>
                <a:gd name="T9" fmla="*/ 30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9"/>
                <a:gd name="T17" fmla="*/ 35 w 35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9">
                  <a:moveTo>
                    <a:pt x="35" y="30"/>
                  </a:moveTo>
                  <a:lnTo>
                    <a:pt x="35" y="59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5" y="30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58" name="Freeform 265"/>
            <p:cNvSpPr>
              <a:spLocks/>
            </p:cNvSpPr>
            <p:nvPr/>
          </p:nvSpPr>
          <p:spPr bwMode="auto">
            <a:xfrm>
              <a:off x="2594" y="3237"/>
              <a:ext cx="34" cy="59"/>
            </a:xfrm>
            <a:custGeom>
              <a:avLst/>
              <a:gdLst>
                <a:gd name="T0" fmla="*/ 34 w 34"/>
                <a:gd name="T1" fmla="*/ 31 h 59"/>
                <a:gd name="T2" fmla="*/ 34 w 34"/>
                <a:gd name="T3" fmla="*/ 59 h 59"/>
                <a:gd name="T4" fmla="*/ 0 w 34"/>
                <a:gd name="T5" fmla="*/ 28 h 59"/>
                <a:gd name="T6" fmla="*/ 0 w 34"/>
                <a:gd name="T7" fmla="*/ 0 h 59"/>
                <a:gd name="T8" fmla="*/ 34 w 34"/>
                <a:gd name="T9" fmla="*/ 31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59"/>
                <a:gd name="T17" fmla="*/ 34 w 34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59">
                  <a:moveTo>
                    <a:pt x="34" y="31"/>
                  </a:moveTo>
                  <a:lnTo>
                    <a:pt x="34" y="59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31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59" name="Freeform 266"/>
            <p:cNvSpPr>
              <a:spLocks/>
            </p:cNvSpPr>
            <p:nvPr/>
          </p:nvSpPr>
          <p:spPr bwMode="auto">
            <a:xfrm>
              <a:off x="2575" y="3222"/>
              <a:ext cx="17" cy="42"/>
            </a:xfrm>
            <a:custGeom>
              <a:avLst/>
              <a:gdLst>
                <a:gd name="T0" fmla="*/ 17 w 17"/>
                <a:gd name="T1" fmla="*/ 14 h 42"/>
                <a:gd name="T2" fmla="*/ 17 w 17"/>
                <a:gd name="T3" fmla="*/ 42 h 42"/>
                <a:gd name="T4" fmla="*/ 0 w 17"/>
                <a:gd name="T5" fmla="*/ 27 h 42"/>
                <a:gd name="T6" fmla="*/ 0 w 17"/>
                <a:gd name="T7" fmla="*/ 0 h 42"/>
                <a:gd name="T8" fmla="*/ 17 w 17"/>
                <a:gd name="T9" fmla="*/ 14 h 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42"/>
                <a:gd name="T17" fmla="*/ 17 w 17"/>
                <a:gd name="T18" fmla="*/ 42 h 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42">
                  <a:moveTo>
                    <a:pt x="17" y="14"/>
                  </a:moveTo>
                  <a:lnTo>
                    <a:pt x="17" y="42"/>
                  </a:lnTo>
                  <a:lnTo>
                    <a:pt x="0" y="27"/>
                  </a:lnTo>
                  <a:lnTo>
                    <a:pt x="0" y="0"/>
                  </a:lnTo>
                  <a:lnTo>
                    <a:pt x="17" y="14"/>
                  </a:lnTo>
                  <a:close/>
                </a:path>
              </a:pathLst>
            </a:custGeom>
            <a:solidFill>
              <a:srgbClr val="6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60" name="Freeform 267"/>
            <p:cNvSpPr>
              <a:spLocks/>
            </p:cNvSpPr>
            <p:nvPr/>
          </p:nvSpPr>
          <p:spPr bwMode="auto">
            <a:xfrm>
              <a:off x="2704" y="3408"/>
              <a:ext cx="11" cy="38"/>
            </a:xfrm>
            <a:custGeom>
              <a:avLst/>
              <a:gdLst>
                <a:gd name="T0" fmla="*/ 11 w 11"/>
                <a:gd name="T1" fmla="*/ 8 h 38"/>
                <a:gd name="T2" fmla="*/ 11 w 11"/>
                <a:gd name="T3" fmla="*/ 38 h 38"/>
                <a:gd name="T4" fmla="*/ 0 w 11"/>
                <a:gd name="T5" fmla="*/ 27 h 38"/>
                <a:gd name="T6" fmla="*/ 0 w 11"/>
                <a:gd name="T7" fmla="*/ 0 h 38"/>
                <a:gd name="T8" fmla="*/ 11 w 11"/>
                <a:gd name="T9" fmla="*/ 8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"/>
                <a:gd name="T16" fmla="*/ 0 h 38"/>
                <a:gd name="T17" fmla="*/ 11 w 11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" h="38">
                  <a:moveTo>
                    <a:pt x="11" y="8"/>
                  </a:moveTo>
                  <a:lnTo>
                    <a:pt x="11" y="38"/>
                  </a:lnTo>
                  <a:lnTo>
                    <a:pt x="0" y="27"/>
                  </a:lnTo>
                  <a:lnTo>
                    <a:pt x="0" y="0"/>
                  </a:lnTo>
                  <a:lnTo>
                    <a:pt x="11" y="8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61" name="Freeform 268"/>
            <p:cNvSpPr>
              <a:spLocks/>
            </p:cNvSpPr>
            <p:nvPr/>
          </p:nvSpPr>
          <p:spPr bwMode="auto">
            <a:xfrm>
              <a:off x="2667" y="3372"/>
              <a:ext cx="35" cy="63"/>
            </a:xfrm>
            <a:custGeom>
              <a:avLst/>
              <a:gdLst>
                <a:gd name="T0" fmla="*/ 35 w 35"/>
                <a:gd name="T1" fmla="*/ 32 h 63"/>
                <a:gd name="T2" fmla="*/ 35 w 35"/>
                <a:gd name="T3" fmla="*/ 63 h 63"/>
                <a:gd name="T4" fmla="*/ 0 w 35"/>
                <a:gd name="T5" fmla="*/ 29 h 63"/>
                <a:gd name="T6" fmla="*/ 0 w 35"/>
                <a:gd name="T7" fmla="*/ 0 h 63"/>
                <a:gd name="T8" fmla="*/ 35 w 35"/>
                <a:gd name="T9" fmla="*/ 32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63"/>
                <a:gd name="T17" fmla="*/ 35 w 35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63">
                  <a:moveTo>
                    <a:pt x="35" y="32"/>
                  </a:moveTo>
                  <a:lnTo>
                    <a:pt x="35" y="63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5" y="32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62" name="Freeform 269"/>
            <p:cNvSpPr>
              <a:spLocks/>
            </p:cNvSpPr>
            <p:nvPr/>
          </p:nvSpPr>
          <p:spPr bwMode="auto">
            <a:xfrm>
              <a:off x="2631" y="3338"/>
              <a:ext cx="35" cy="60"/>
            </a:xfrm>
            <a:custGeom>
              <a:avLst/>
              <a:gdLst>
                <a:gd name="T0" fmla="*/ 35 w 35"/>
                <a:gd name="T1" fmla="*/ 32 h 60"/>
                <a:gd name="T2" fmla="*/ 35 w 35"/>
                <a:gd name="T3" fmla="*/ 60 h 60"/>
                <a:gd name="T4" fmla="*/ 0 w 35"/>
                <a:gd name="T5" fmla="*/ 28 h 60"/>
                <a:gd name="T6" fmla="*/ 0 w 35"/>
                <a:gd name="T7" fmla="*/ 0 h 60"/>
                <a:gd name="T8" fmla="*/ 35 w 35"/>
                <a:gd name="T9" fmla="*/ 32 h 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60"/>
                <a:gd name="T17" fmla="*/ 35 w 35"/>
                <a:gd name="T18" fmla="*/ 60 h 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60">
                  <a:moveTo>
                    <a:pt x="35" y="32"/>
                  </a:moveTo>
                  <a:lnTo>
                    <a:pt x="35" y="60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5" y="32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63" name="Freeform 270"/>
            <p:cNvSpPr>
              <a:spLocks/>
            </p:cNvSpPr>
            <p:nvPr/>
          </p:nvSpPr>
          <p:spPr bwMode="auto">
            <a:xfrm>
              <a:off x="2593" y="3302"/>
              <a:ext cx="35" cy="61"/>
            </a:xfrm>
            <a:custGeom>
              <a:avLst/>
              <a:gdLst>
                <a:gd name="T0" fmla="*/ 35 w 35"/>
                <a:gd name="T1" fmla="*/ 35 h 61"/>
                <a:gd name="T2" fmla="*/ 35 w 35"/>
                <a:gd name="T3" fmla="*/ 61 h 61"/>
                <a:gd name="T4" fmla="*/ 0 w 35"/>
                <a:gd name="T5" fmla="*/ 29 h 61"/>
                <a:gd name="T6" fmla="*/ 0 w 35"/>
                <a:gd name="T7" fmla="*/ 0 h 61"/>
                <a:gd name="T8" fmla="*/ 35 w 35"/>
                <a:gd name="T9" fmla="*/ 35 h 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61"/>
                <a:gd name="T17" fmla="*/ 35 w 35"/>
                <a:gd name="T18" fmla="*/ 61 h 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61">
                  <a:moveTo>
                    <a:pt x="35" y="35"/>
                  </a:moveTo>
                  <a:lnTo>
                    <a:pt x="35" y="61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5" y="35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64" name="Freeform 271"/>
            <p:cNvSpPr>
              <a:spLocks/>
            </p:cNvSpPr>
            <p:nvPr/>
          </p:nvSpPr>
          <p:spPr bwMode="auto">
            <a:xfrm>
              <a:off x="2575" y="3286"/>
              <a:ext cx="17" cy="42"/>
            </a:xfrm>
            <a:custGeom>
              <a:avLst/>
              <a:gdLst>
                <a:gd name="T0" fmla="*/ 17 w 17"/>
                <a:gd name="T1" fmla="*/ 14 h 42"/>
                <a:gd name="T2" fmla="*/ 17 w 17"/>
                <a:gd name="T3" fmla="*/ 42 h 42"/>
                <a:gd name="T4" fmla="*/ 0 w 17"/>
                <a:gd name="T5" fmla="*/ 26 h 42"/>
                <a:gd name="T6" fmla="*/ 0 w 17"/>
                <a:gd name="T7" fmla="*/ 0 h 42"/>
                <a:gd name="T8" fmla="*/ 17 w 17"/>
                <a:gd name="T9" fmla="*/ 14 h 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42"/>
                <a:gd name="T17" fmla="*/ 17 w 17"/>
                <a:gd name="T18" fmla="*/ 42 h 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42">
                  <a:moveTo>
                    <a:pt x="17" y="14"/>
                  </a:moveTo>
                  <a:lnTo>
                    <a:pt x="17" y="42"/>
                  </a:lnTo>
                  <a:lnTo>
                    <a:pt x="0" y="26"/>
                  </a:lnTo>
                  <a:lnTo>
                    <a:pt x="0" y="0"/>
                  </a:lnTo>
                  <a:lnTo>
                    <a:pt x="17" y="14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65" name="Freeform 272"/>
            <p:cNvSpPr>
              <a:spLocks/>
            </p:cNvSpPr>
            <p:nvPr/>
          </p:nvSpPr>
          <p:spPr bwMode="auto">
            <a:xfrm>
              <a:off x="2704" y="3479"/>
              <a:ext cx="11" cy="44"/>
            </a:xfrm>
            <a:custGeom>
              <a:avLst/>
              <a:gdLst>
                <a:gd name="T0" fmla="*/ 11 w 11"/>
                <a:gd name="T1" fmla="*/ 13 h 44"/>
                <a:gd name="T2" fmla="*/ 11 w 11"/>
                <a:gd name="T3" fmla="*/ 44 h 44"/>
                <a:gd name="T4" fmla="*/ 0 w 11"/>
                <a:gd name="T5" fmla="*/ 32 h 44"/>
                <a:gd name="T6" fmla="*/ 0 w 11"/>
                <a:gd name="T7" fmla="*/ 0 h 44"/>
                <a:gd name="T8" fmla="*/ 11 w 11"/>
                <a:gd name="T9" fmla="*/ 13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"/>
                <a:gd name="T16" fmla="*/ 0 h 44"/>
                <a:gd name="T17" fmla="*/ 11 w 11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" h="44">
                  <a:moveTo>
                    <a:pt x="11" y="13"/>
                  </a:moveTo>
                  <a:lnTo>
                    <a:pt x="11" y="44"/>
                  </a:lnTo>
                  <a:lnTo>
                    <a:pt x="0" y="32"/>
                  </a:lnTo>
                  <a:lnTo>
                    <a:pt x="0" y="0"/>
                  </a:lnTo>
                  <a:lnTo>
                    <a:pt x="11" y="13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66" name="Freeform 273"/>
            <p:cNvSpPr>
              <a:spLocks/>
            </p:cNvSpPr>
            <p:nvPr/>
          </p:nvSpPr>
          <p:spPr bwMode="auto">
            <a:xfrm>
              <a:off x="2667" y="3443"/>
              <a:ext cx="35" cy="65"/>
            </a:xfrm>
            <a:custGeom>
              <a:avLst/>
              <a:gdLst>
                <a:gd name="T0" fmla="*/ 35 w 35"/>
                <a:gd name="T1" fmla="*/ 35 h 65"/>
                <a:gd name="T2" fmla="*/ 35 w 35"/>
                <a:gd name="T3" fmla="*/ 65 h 65"/>
                <a:gd name="T4" fmla="*/ 0 w 35"/>
                <a:gd name="T5" fmla="*/ 29 h 65"/>
                <a:gd name="T6" fmla="*/ 0 w 35"/>
                <a:gd name="T7" fmla="*/ 0 h 65"/>
                <a:gd name="T8" fmla="*/ 35 w 35"/>
                <a:gd name="T9" fmla="*/ 35 h 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65"/>
                <a:gd name="T17" fmla="*/ 35 w 35"/>
                <a:gd name="T18" fmla="*/ 65 h 6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65">
                  <a:moveTo>
                    <a:pt x="35" y="35"/>
                  </a:moveTo>
                  <a:lnTo>
                    <a:pt x="35" y="65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5" y="35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67" name="Freeform 274"/>
            <p:cNvSpPr>
              <a:spLocks/>
            </p:cNvSpPr>
            <p:nvPr/>
          </p:nvSpPr>
          <p:spPr bwMode="auto">
            <a:xfrm>
              <a:off x="2631" y="3405"/>
              <a:ext cx="35" cy="65"/>
            </a:xfrm>
            <a:custGeom>
              <a:avLst/>
              <a:gdLst>
                <a:gd name="T0" fmla="*/ 35 w 35"/>
                <a:gd name="T1" fmla="*/ 37 h 65"/>
                <a:gd name="T2" fmla="*/ 35 w 35"/>
                <a:gd name="T3" fmla="*/ 65 h 65"/>
                <a:gd name="T4" fmla="*/ 0 w 35"/>
                <a:gd name="T5" fmla="*/ 30 h 65"/>
                <a:gd name="T6" fmla="*/ 0 w 35"/>
                <a:gd name="T7" fmla="*/ 0 h 65"/>
                <a:gd name="T8" fmla="*/ 35 w 35"/>
                <a:gd name="T9" fmla="*/ 37 h 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65"/>
                <a:gd name="T17" fmla="*/ 35 w 35"/>
                <a:gd name="T18" fmla="*/ 65 h 6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65">
                  <a:moveTo>
                    <a:pt x="35" y="37"/>
                  </a:moveTo>
                  <a:lnTo>
                    <a:pt x="35" y="65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5" y="37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68" name="Freeform 275"/>
            <p:cNvSpPr>
              <a:spLocks/>
            </p:cNvSpPr>
            <p:nvPr/>
          </p:nvSpPr>
          <p:spPr bwMode="auto">
            <a:xfrm>
              <a:off x="2594" y="3369"/>
              <a:ext cx="34" cy="63"/>
            </a:xfrm>
            <a:custGeom>
              <a:avLst/>
              <a:gdLst>
                <a:gd name="T0" fmla="*/ 34 w 34"/>
                <a:gd name="T1" fmla="*/ 35 h 63"/>
                <a:gd name="T2" fmla="*/ 34 w 34"/>
                <a:gd name="T3" fmla="*/ 63 h 63"/>
                <a:gd name="T4" fmla="*/ 0 w 34"/>
                <a:gd name="T5" fmla="*/ 28 h 63"/>
                <a:gd name="T6" fmla="*/ 0 w 34"/>
                <a:gd name="T7" fmla="*/ 0 h 63"/>
                <a:gd name="T8" fmla="*/ 34 w 34"/>
                <a:gd name="T9" fmla="*/ 35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63"/>
                <a:gd name="T17" fmla="*/ 34 w 34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63">
                  <a:moveTo>
                    <a:pt x="34" y="35"/>
                  </a:moveTo>
                  <a:lnTo>
                    <a:pt x="34" y="63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35"/>
                  </a:lnTo>
                  <a:close/>
                </a:path>
              </a:pathLst>
            </a:custGeom>
            <a:solidFill>
              <a:srgbClr val="2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69" name="Freeform 276"/>
            <p:cNvSpPr>
              <a:spLocks/>
            </p:cNvSpPr>
            <p:nvPr/>
          </p:nvSpPr>
          <p:spPr bwMode="auto">
            <a:xfrm>
              <a:off x="2575" y="3352"/>
              <a:ext cx="17" cy="44"/>
            </a:xfrm>
            <a:custGeom>
              <a:avLst/>
              <a:gdLst>
                <a:gd name="T0" fmla="*/ 17 w 17"/>
                <a:gd name="T1" fmla="*/ 16 h 44"/>
                <a:gd name="T2" fmla="*/ 17 w 17"/>
                <a:gd name="T3" fmla="*/ 44 h 44"/>
                <a:gd name="T4" fmla="*/ 0 w 17"/>
                <a:gd name="T5" fmla="*/ 24 h 44"/>
                <a:gd name="T6" fmla="*/ 0 w 17"/>
                <a:gd name="T7" fmla="*/ 0 h 44"/>
                <a:gd name="T8" fmla="*/ 17 w 17"/>
                <a:gd name="T9" fmla="*/ 16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44"/>
                <a:gd name="T17" fmla="*/ 17 w 17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44">
                  <a:moveTo>
                    <a:pt x="17" y="16"/>
                  </a:moveTo>
                  <a:lnTo>
                    <a:pt x="17" y="44"/>
                  </a:lnTo>
                  <a:lnTo>
                    <a:pt x="0" y="24"/>
                  </a:lnTo>
                  <a:lnTo>
                    <a:pt x="0" y="0"/>
                  </a:lnTo>
                  <a:lnTo>
                    <a:pt x="17" y="16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70" name="Freeform 277"/>
            <p:cNvSpPr>
              <a:spLocks/>
            </p:cNvSpPr>
            <p:nvPr/>
          </p:nvSpPr>
          <p:spPr bwMode="auto">
            <a:xfrm>
              <a:off x="2575" y="3383"/>
              <a:ext cx="29" cy="55"/>
            </a:xfrm>
            <a:custGeom>
              <a:avLst/>
              <a:gdLst>
                <a:gd name="T0" fmla="*/ 29 w 29"/>
                <a:gd name="T1" fmla="*/ 30 h 55"/>
                <a:gd name="T2" fmla="*/ 29 w 29"/>
                <a:gd name="T3" fmla="*/ 55 h 55"/>
                <a:gd name="T4" fmla="*/ 0 w 29"/>
                <a:gd name="T5" fmla="*/ 27 h 55"/>
                <a:gd name="T6" fmla="*/ 0 w 29"/>
                <a:gd name="T7" fmla="*/ 0 h 55"/>
                <a:gd name="T8" fmla="*/ 29 w 29"/>
                <a:gd name="T9" fmla="*/ 30 h 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55"/>
                <a:gd name="T17" fmla="*/ 29 w 29"/>
                <a:gd name="T18" fmla="*/ 55 h 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55">
                  <a:moveTo>
                    <a:pt x="29" y="30"/>
                  </a:moveTo>
                  <a:lnTo>
                    <a:pt x="29" y="55"/>
                  </a:lnTo>
                  <a:lnTo>
                    <a:pt x="0" y="27"/>
                  </a:lnTo>
                  <a:lnTo>
                    <a:pt x="0" y="0"/>
                  </a:lnTo>
                  <a:lnTo>
                    <a:pt x="29" y="30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71" name="Freeform 278"/>
            <p:cNvSpPr>
              <a:spLocks/>
            </p:cNvSpPr>
            <p:nvPr/>
          </p:nvSpPr>
          <p:spPr bwMode="auto">
            <a:xfrm>
              <a:off x="2676" y="3486"/>
              <a:ext cx="39" cy="71"/>
            </a:xfrm>
            <a:custGeom>
              <a:avLst/>
              <a:gdLst>
                <a:gd name="T0" fmla="*/ 39 w 39"/>
                <a:gd name="T1" fmla="*/ 43 h 71"/>
                <a:gd name="T2" fmla="*/ 39 w 39"/>
                <a:gd name="T3" fmla="*/ 71 h 71"/>
                <a:gd name="T4" fmla="*/ 0 w 39"/>
                <a:gd name="T5" fmla="*/ 30 h 71"/>
                <a:gd name="T6" fmla="*/ 0 w 39"/>
                <a:gd name="T7" fmla="*/ 0 h 71"/>
                <a:gd name="T8" fmla="*/ 39 w 39"/>
                <a:gd name="T9" fmla="*/ 43 h 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9"/>
                <a:gd name="T16" fmla="*/ 0 h 71"/>
                <a:gd name="T17" fmla="*/ 39 w 39"/>
                <a:gd name="T18" fmla="*/ 71 h 7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9" h="71">
                  <a:moveTo>
                    <a:pt x="39" y="43"/>
                  </a:moveTo>
                  <a:lnTo>
                    <a:pt x="39" y="71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9" y="43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72" name="Freeform 279"/>
            <p:cNvSpPr>
              <a:spLocks/>
            </p:cNvSpPr>
            <p:nvPr/>
          </p:nvSpPr>
          <p:spPr bwMode="auto">
            <a:xfrm>
              <a:off x="2642" y="3451"/>
              <a:ext cx="32" cy="64"/>
            </a:xfrm>
            <a:custGeom>
              <a:avLst/>
              <a:gdLst>
                <a:gd name="T0" fmla="*/ 32 w 32"/>
                <a:gd name="T1" fmla="*/ 34 h 64"/>
                <a:gd name="T2" fmla="*/ 32 w 32"/>
                <a:gd name="T3" fmla="*/ 64 h 64"/>
                <a:gd name="T4" fmla="*/ 0 w 32"/>
                <a:gd name="T5" fmla="*/ 29 h 64"/>
                <a:gd name="T6" fmla="*/ 0 w 32"/>
                <a:gd name="T7" fmla="*/ 0 h 64"/>
                <a:gd name="T8" fmla="*/ 32 w 32"/>
                <a:gd name="T9" fmla="*/ 34 h 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64"/>
                <a:gd name="T17" fmla="*/ 32 w 32"/>
                <a:gd name="T18" fmla="*/ 64 h 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64">
                  <a:moveTo>
                    <a:pt x="32" y="34"/>
                  </a:moveTo>
                  <a:lnTo>
                    <a:pt x="32" y="64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2" y="34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73" name="Freeform 280"/>
            <p:cNvSpPr>
              <a:spLocks/>
            </p:cNvSpPr>
            <p:nvPr/>
          </p:nvSpPr>
          <p:spPr bwMode="auto">
            <a:xfrm>
              <a:off x="2606" y="3415"/>
              <a:ext cx="34" cy="62"/>
            </a:xfrm>
            <a:custGeom>
              <a:avLst/>
              <a:gdLst>
                <a:gd name="T0" fmla="*/ 34 w 34"/>
                <a:gd name="T1" fmla="*/ 34 h 62"/>
                <a:gd name="T2" fmla="*/ 34 w 34"/>
                <a:gd name="T3" fmla="*/ 62 h 62"/>
                <a:gd name="T4" fmla="*/ 0 w 34"/>
                <a:gd name="T5" fmla="*/ 26 h 62"/>
                <a:gd name="T6" fmla="*/ 0 w 34"/>
                <a:gd name="T7" fmla="*/ 0 h 62"/>
                <a:gd name="T8" fmla="*/ 34 w 34"/>
                <a:gd name="T9" fmla="*/ 34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62"/>
                <a:gd name="T17" fmla="*/ 34 w 34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62">
                  <a:moveTo>
                    <a:pt x="34" y="34"/>
                  </a:moveTo>
                  <a:lnTo>
                    <a:pt x="34" y="62"/>
                  </a:lnTo>
                  <a:lnTo>
                    <a:pt x="0" y="26"/>
                  </a:lnTo>
                  <a:lnTo>
                    <a:pt x="0" y="0"/>
                  </a:lnTo>
                  <a:lnTo>
                    <a:pt x="34" y="34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74" name="Freeform 281"/>
            <p:cNvSpPr>
              <a:spLocks/>
            </p:cNvSpPr>
            <p:nvPr/>
          </p:nvSpPr>
          <p:spPr bwMode="auto">
            <a:xfrm>
              <a:off x="2575" y="2999"/>
              <a:ext cx="30" cy="44"/>
            </a:xfrm>
            <a:custGeom>
              <a:avLst/>
              <a:gdLst>
                <a:gd name="T0" fmla="*/ 30 w 30"/>
                <a:gd name="T1" fmla="*/ 17 h 44"/>
                <a:gd name="T2" fmla="*/ 30 w 30"/>
                <a:gd name="T3" fmla="*/ 44 h 44"/>
                <a:gd name="T4" fmla="*/ 0 w 30"/>
                <a:gd name="T5" fmla="*/ 27 h 44"/>
                <a:gd name="T6" fmla="*/ 0 w 30"/>
                <a:gd name="T7" fmla="*/ 0 h 44"/>
                <a:gd name="T8" fmla="*/ 30 w 30"/>
                <a:gd name="T9" fmla="*/ 17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"/>
                <a:gd name="T16" fmla="*/ 0 h 44"/>
                <a:gd name="T17" fmla="*/ 30 w 30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" h="44">
                  <a:moveTo>
                    <a:pt x="30" y="17"/>
                  </a:moveTo>
                  <a:lnTo>
                    <a:pt x="30" y="44"/>
                  </a:lnTo>
                  <a:lnTo>
                    <a:pt x="0" y="27"/>
                  </a:lnTo>
                  <a:lnTo>
                    <a:pt x="0" y="0"/>
                  </a:lnTo>
                  <a:lnTo>
                    <a:pt x="30" y="17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75" name="Freeform 282"/>
            <p:cNvSpPr>
              <a:spLocks/>
            </p:cNvSpPr>
            <p:nvPr/>
          </p:nvSpPr>
          <p:spPr bwMode="auto">
            <a:xfrm>
              <a:off x="2643" y="3037"/>
              <a:ext cx="33" cy="50"/>
            </a:xfrm>
            <a:custGeom>
              <a:avLst/>
              <a:gdLst>
                <a:gd name="T0" fmla="*/ 33 w 33"/>
                <a:gd name="T1" fmla="*/ 19 h 50"/>
                <a:gd name="T2" fmla="*/ 33 w 33"/>
                <a:gd name="T3" fmla="*/ 50 h 50"/>
                <a:gd name="T4" fmla="*/ 0 w 33"/>
                <a:gd name="T5" fmla="*/ 30 h 50"/>
                <a:gd name="T6" fmla="*/ 0 w 33"/>
                <a:gd name="T7" fmla="*/ 0 h 50"/>
                <a:gd name="T8" fmla="*/ 33 w 33"/>
                <a:gd name="T9" fmla="*/ 19 h 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"/>
                <a:gd name="T16" fmla="*/ 0 h 50"/>
                <a:gd name="T17" fmla="*/ 33 w 33"/>
                <a:gd name="T18" fmla="*/ 50 h 5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" h="50">
                  <a:moveTo>
                    <a:pt x="33" y="19"/>
                  </a:moveTo>
                  <a:lnTo>
                    <a:pt x="33" y="50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3" y="19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76" name="Freeform 283"/>
            <p:cNvSpPr>
              <a:spLocks/>
            </p:cNvSpPr>
            <p:nvPr/>
          </p:nvSpPr>
          <p:spPr bwMode="auto">
            <a:xfrm>
              <a:off x="2607" y="3016"/>
              <a:ext cx="34" cy="49"/>
            </a:xfrm>
            <a:custGeom>
              <a:avLst/>
              <a:gdLst>
                <a:gd name="T0" fmla="*/ 34 w 34"/>
                <a:gd name="T1" fmla="*/ 21 h 49"/>
                <a:gd name="T2" fmla="*/ 34 w 34"/>
                <a:gd name="T3" fmla="*/ 49 h 49"/>
                <a:gd name="T4" fmla="*/ 0 w 34"/>
                <a:gd name="T5" fmla="*/ 28 h 49"/>
                <a:gd name="T6" fmla="*/ 0 w 34"/>
                <a:gd name="T7" fmla="*/ 0 h 49"/>
                <a:gd name="T8" fmla="*/ 34 w 34"/>
                <a:gd name="T9" fmla="*/ 21 h 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49"/>
                <a:gd name="T17" fmla="*/ 34 w 34"/>
                <a:gd name="T18" fmla="*/ 49 h 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49">
                  <a:moveTo>
                    <a:pt x="34" y="21"/>
                  </a:moveTo>
                  <a:lnTo>
                    <a:pt x="34" y="49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21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77" name="Freeform 284"/>
            <p:cNvSpPr>
              <a:spLocks/>
            </p:cNvSpPr>
            <p:nvPr/>
          </p:nvSpPr>
          <p:spPr bwMode="auto">
            <a:xfrm>
              <a:off x="2575" y="3062"/>
              <a:ext cx="30" cy="48"/>
            </a:xfrm>
            <a:custGeom>
              <a:avLst/>
              <a:gdLst>
                <a:gd name="T0" fmla="*/ 30 w 30"/>
                <a:gd name="T1" fmla="*/ 21 h 48"/>
                <a:gd name="T2" fmla="*/ 30 w 30"/>
                <a:gd name="T3" fmla="*/ 48 h 48"/>
                <a:gd name="T4" fmla="*/ 0 w 30"/>
                <a:gd name="T5" fmla="*/ 27 h 48"/>
                <a:gd name="T6" fmla="*/ 0 w 30"/>
                <a:gd name="T7" fmla="*/ 0 h 48"/>
                <a:gd name="T8" fmla="*/ 30 w 30"/>
                <a:gd name="T9" fmla="*/ 21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"/>
                <a:gd name="T16" fmla="*/ 0 h 48"/>
                <a:gd name="T17" fmla="*/ 30 w 30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" h="48">
                  <a:moveTo>
                    <a:pt x="30" y="21"/>
                  </a:moveTo>
                  <a:lnTo>
                    <a:pt x="30" y="48"/>
                  </a:lnTo>
                  <a:lnTo>
                    <a:pt x="0" y="27"/>
                  </a:lnTo>
                  <a:lnTo>
                    <a:pt x="0" y="0"/>
                  </a:lnTo>
                  <a:lnTo>
                    <a:pt x="30" y="21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78" name="Freeform 285"/>
            <p:cNvSpPr>
              <a:spLocks/>
            </p:cNvSpPr>
            <p:nvPr/>
          </p:nvSpPr>
          <p:spPr bwMode="auto">
            <a:xfrm>
              <a:off x="2677" y="3130"/>
              <a:ext cx="39" cy="56"/>
            </a:xfrm>
            <a:custGeom>
              <a:avLst/>
              <a:gdLst>
                <a:gd name="T0" fmla="*/ 39 w 39"/>
                <a:gd name="T1" fmla="*/ 25 h 56"/>
                <a:gd name="T2" fmla="*/ 39 w 39"/>
                <a:gd name="T3" fmla="*/ 56 h 56"/>
                <a:gd name="T4" fmla="*/ 0 w 39"/>
                <a:gd name="T5" fmla="*/ 30 h 56"/>
                <a:gd name="T6" fmla="*/ 0 w 39"/>
                <a:gd name="T7" fmla="*/ 0 h 56"/>
                <a:gd name="T8" fmla="*/ 39 w 39"/>
                <a:gd name="T9" fmla="*/ 25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9"/>
                <a:gd name="T16" fmla="*/ 0 h 56"/>
                <a:gd name="T17" fmla="*/ 39 w 39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9" h="56">
                  <a:moveTo>
                    <a:pt x="39" y="25"/>
                  </a:moveTo>
                  <a:lnTo>
                    <a:pt x="39" y="56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9" y="25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79" name="Freeform 286"/>
            <p:cNvSpPr>
              <a:spLocks/>
            </p:cNvSpPr>
            <p:nvPr/>
          </p:nvSpPr>
          <p:spPr bwMode="auto">
            <a:xfrm>
              <a:off x="2643" y="3108"/>
              <a:ext cx="33" cy="51"/>
            </a:xfrm>
            <a:custGeom>
              <a:avLst/>
              <a:gdLst>
                <a:gd name="T0" fmla="*/ 33 w 33"/>
                <a:gd name="T1" fmla="*/ 21 h 51"/>
                <a:gd name="T2" fmla="*/ 33 w 33"/>
                <a:gd name="T3" fmla="*/ 51 h 51"/>
                <a:gd name="T4" fmla="*/ 0 w 33"/>
                <a:gd name="T5" fmla="*/ 29 h 51"/>
                <a:gd name="T6" fmla="*/ 0 w 33"/>
                <a:gd name="T7" fmla="*/ 0 h 51"/>
                <a:gd name="T8" fmla="*/ 33 w 33"/>
                <a:gd name="T9" fmla="*/ 21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"/>
                <a:gd name="T16" fmla="*/ 0 h 51"/>
                <a:gd name="T17" fmla="*/ 33 w 33"/>
                <a:gd name="T18" fmla="*/ 51 h 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" h="51">
                  <a:moveTo>
                    <a:pt x="33" y="21"/>
                  </a:moveTo>
                  <a:lnTo>
                    <a:pt x="33" y="51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3" y="21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80" name="Freeform 287"/>
            <p:cNvSpPr>
              <a:spLocks/>
            </p:cNvSpPr>
            <p:nvPr/>
          </p:nvSpPr>
          <p:spPr bwMode="auto">
            <a:xfrm>
              <a:off x="2607" y="3084"/>
              <a:ext cx="34" cy="50"/>
            </a:xfrm>
            <a:custGeom>
              <a:avLst/>
              <a:gdLst>
                <a:gd name="T0" fmla="*/ 34 w 34"/>
                <a:gd name="T1" fmla="*/ 22 h 50"/>
                <a:gd name="T2" fmla="*/ 34 w 34"/>
                <a:gd name="T3" fmla="*/ 50 h 50"/>
                <a:gd name="T4" fmla="*/ 0 w 34"/>
                <a:gd name="T5" fmla="*/ 27 h 50"/>
                <a:gd name="T6" fmla="*/ 0 w 34"/>
                <a:gd name="T7" fmla="*/ 0 h 50"/>
                <a:gd name="T8" fmla="*/ 34 w 34"/>
                <a:gd name="T9" fmla="*/ 22 h 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50"/>
                <a:gd name="T17" fmla="*/ 34 w 34"/>
                <a:gd name="T18" fmla="*/ 50 h 5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50">
                  <a:moveTo>
                    <a:pt x="34" y="22"/>
                  </a:moveTo>
                  <a:lnTo>
                    <a:pt x="34" y="50"/>
                  </a:lnTo>
                  <a:lnTo>
                    <a:pt x="0" y="27"/>
                  </a:lnTo>
                  <a:lnTo>
                    <a:pt x="0" y="0"/>
                  </a:lnTo>
                  <a:lnTo>
                    <a:pt x="34" y="22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81" name="Freeform 288"/>
            <p:cNvSpPr>
              <a:spLocks/>
            </p:cNvSpPr>
            <p:nvPr/>
          </p:nvSpPr>
          <p:spPr bwMode="auto">
            <a:xfrm>
              <a:off x="2575" y="3126"/>
              <a:ext cx="30" cy="49"/>
            </a:xfrm>
            <a:custGeom>
              <a:avLst/>
              <a:gdLst>
                <a:gd name="T0" fmla="*/ 30 w 30"/>
                <a:gd name="T1" fmla="*/ 24 h 49"/>
                <a:gd name="T2" fmla="*/ 30 w 30"/>
                <a:gd name="T3" fmla="*/ 49 h 49"/>
                <a:gd name="T4" fmla="*/ 0 w 30"/>
                <a:gd name="T5" fmla="*/ 27 h 49"/>
                <a:gd name="T6" fmla="*/ 0 w 30"/>
                <a:gd name="T7" fmla="*/ 0 h 49"/>
                <a:gd name="T8" fmla="*/ 30 w 30"/>
                <a:gd name="T9" fmla="*/ 24 h 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"/>
                <a:gd name="T16" fmla="*/ 0 h 49"/>
                <a:gd name="T17" fmla="*/ 30 w 30"/>
                <a:gd name="T18" fmla="*/ 49 h 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" h="49">
                  <a:moveTo>
                    <a:pt x="30" y="24"/>
                  </a:moveTo>
                  <a:lnTo>
                    <a:pt x="30" y="49"/>
                  </a:lnTo>
                  <a:lnTo>
                    <a:pt x="0" y="27"/>
                  </a:lnTo>
                  <a:lnTo>
                    <a:pt x="0" y="0"/>
                  </a:lnTo>
                  <a:lnTo>
                    <a:pt x="30" y="24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82" name="Freeform 289"/>
            <p:cNvSpPr>
              <a:spLocks/>
            </p:cNvSpPr>
            <p:nvPr/>
          </p:nvSpPr>
          <p:spPr bwMode="auto">
            <a:xfrm>
              <a:off x="2643" y="3176"/>
              <a:ext cx="33" cy="54"/>
            </a:xfrm>
            <a:custGeom>
              <a:avLst/>
              <a:gdLst>
                <a:gd name="T0" fmla="*/ 33 w 33"/>
                <a:gd name="T1" fmla="*/ 24 h 54"/>
                <a:gd name="T2" fmla="*/ 33 w 33"/>
                <a:gd name="T3" fmla="*/ 54 h 54"/>
                <a:gd name="T4" fmla="*/ 0 w 33"/>
                <a:gd name="T5" fmla="*/ 30 h 54"/>
                <a:gd name="T6" fmla="*/ 0 w 33"/>
                <a:gd name="T7" fmla="*/ 0 h 54"/>
                <a:gd name="T8" fmla="*/ 33 w 33"/>
                <a:gd name="T9" fmla="*/ 24 h 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"/>
                <a:gd name="T16" fmla="*/ 0 h 54"/>
                <a:gd name="T17" fmla="*/ 33 w 33"/>
                <a:gd name="T18" fmla="*/ 54 h 5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" h="54">
                  <a:moveTo>
                    <a:pt x="33" y="24"/>
                  </a:moveTo>
                  <a:lnTo>
                    <a:pt x="33" y="54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3" y="24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83" name="Freeform 290"/>
            <p:cNvSpPr>
              <a:spLocks/>
            </p:cNvSpPr>
            <p:nvPr/>
          </p:nvSpPr>
          <p:spPr bwMode="auto">
            <a:xfrm>
              <a:off x="2607" y="3150"/>
              <a:ext cx="34" cy="53"/>
            </a:xfrm>
            <a:custGeom>
              <a:avLst/>
              <a:gdLst>
                <a:gd name="T0" fmla="*/ 34 w 34"/>
                <a:gd name="T1" fmla="*/ 25 h 53"/>
                <a:gd name="T2" fmla="*/ 34 w 34"/>
                <a:gd name="T3" fmla="*/ 53 h 53"/>
                <a:gd name="T4" fmla="*/ 0 w 34"/>
                <a:gd name="T5" fmla="*/ 28 h 53"/>
                <a:gd name="T6" fmla="*/ 0 w 34"/>
                <a:gd name="T7" fmla="*/ 0 h 53"/>
                <a:gd name="T8" fmla="*/ 34 w 34"/>
                <a:gd name="T9" fmla="*/ 25 h 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53"/>
                <a:gd name="T17" fmla="*/ 34 w 34"/>
                <a:gd name="T18" fmla="*/ 53 h 5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53">
                  <a:moveTo>
                    <a:pt x="34" y="25"/>
                  </a:moveTo>
                  <a:lnTo>
                    <a:pt x="34" y="53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25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84" name="Freeform 291"/>
            <p:cNvSpPr>
              <a:spLocks/>
            </p:cNvSpPr>
            <p:nvPr/>
          </p:nvSpPr>
          <p:spPr bwMode="auto">
            <a:xfrm>
              <a:off x="2575" y="3191"/>
              <a:ext cx="29" cy="50"/>
            </a:xfrm>
            <a:custGeom>
              <a:avLst/>
              <a:gdLst>
                <a:gd name="T0" fmla="*/ 29 w 29"/>
                <a:gd name="T1" fmla="*/ 23 h 50"/>
                <a:gd name="T2" fmla="*/ 29 w 29"/>
                <a:gd name="T3" fmla="*/ 50 h 50"/>
                <a:gd name="T4" fmla="*/ 0 w 29"/>
                <a:gd name="T5" fmla="*/ 26 h 50"/>
                <a:gd name="T6" fmla="*/ 0 w 29"/>
                <a:gd name="T7" fmla="*/ 0 h 50"/>
                <a:gd name="T8" fmla="*/ 29 w 29"/>
                <a:gd name="T9" fmla="*/ 23 h 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50"/>
                <a:gd name="T17" fmla="*/ 29 w 29"/>
                <a:gd name="T18" fmla="*/ 50 h 5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50">
                  <a:moveTo>
                    <a:pt x="29" y="23"/>
                  </a:moveTo>
                  <a:lnTo>
                    <a:pt x="29" y="50"/>
                  </a:lnTo>
                  <a:lnTo>
                    <a:pt x="0" y="26"/>
                  </a:lnTo>
                  <a:lnTo>
                    <a:pt x="0" y="0"/>
                  </a:lnTo>
                  <a:lnTo>
                    <a:pt x="29" y="23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85" name="Freeform 292"/>
            <p:cNvSpPr>
              <a:spLocks/>
            </p:cNvSpPr>
            <p:nvPr/>
          </p:nvSpPr>
          <p:spPr bwMode="auto">
            <a:xfrm>
              <a:off x="2676" y="3271"/>
              <a:ext cx="40" cy="63"/>
            </a:xfrm>
            <a:custGeom>
              <a:avLst/>
              <a:gdLst>
                <a:gd name="T0" fmla="*/ 40 w 40"/>
                <a:gd name="T1" fmla="*/ 33 h 63"/>
                <a:gd name="T2" fmla="*/ 40 w 40"/>
                <a:gd name="T3" fmla="*/ 63 h 63"/>
                <a:gd name="T4" fmla="*/ 0 w 40"/>
                <a:gd name="T5" fmla="*/ 32 h 63"/>
                <a:gd name="T6" fmla="*/ 0 w 40"/>
                <a:gd name="T7" fmla="*/ 0 h 63"/>
                <a:gd name="T8" fmla="*/ 40 w 40"/>
                <a:gd name="T9" fmla="*/ 33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63"/>
                <a:gd name="T17" fmla="*/ 40 w 40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63">
                  <a:moveTo>
                    <a:pt x="40" y="33"/>
                  </a:moveTo>
                  <a:lnTo>
                    <a:pt x="40" y="63"/>
                  </a:lnTo>
                  <a:lnTo>
                    <a:pt x="0" y="32"/>
                  </a:lnTo>
                  <a:lnTo>
                    <a:pt x="0" y="0"/>
                  </a:lnTo>
                  <a:lnTo>
                    <a:pt x="40" y="33"/>
                  </a:lnTo>
                  <a:close/>
                </a:path>
              </a:pathLst>
            </a:custGeom>
            <a:solidFill>
              <a:srgbClr val="4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86" name="Freeform 293"/>
            <p:cNvSpPr>
              <a:spLocks/>
            </p:cNvSpPr>
            <p:nvPr/>
          </p:nvSpPr>
          <p:spPr bwMode="auto">
            <a:xfrm>
              <a:off x="2642" y="3244"/>
              <a:ext cx="32" cy="58"/>
            </a:xfrm>
            <a:custGeom>
              <a:avLst/>
              <a:gdLst>
                <a:gd name="T0" fmla="*/ 32 w 32"/>
                <a:gd name="T1" fmla="*/ 26 h 58"/>
                <a:gd name="T2" fmla="*/ 32 w 32"/>
                <a:gd name="T3" fmla="*/ 58 h 58"/>
                <a:gd name="T4" fmla="*/ 0 w 32"/>
                <a:gd name="T5" fmla="*/ 29 h 58"/>
                <a:gd name="T6" fmla="*/ 0 w 32"/>
                <a:gd name="T7" fmla="*/ 0 h 58"/>
                <a:gd name="T8" fmla="*/ 32 w 32"/>
                <a:gd name="T9" fmla="*/ 26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58"/>
                <a:gd name="T17" fmla="*/ 32 w 32"/>
                <a:gd name="T18" fmla="*/ 58 h 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58">
                  <a:moveTo>
                    <a:pt x="32" y="26"/>
                  </a:moveTo>
                  <a:lnTo>
                    <a:pt x="32" y="58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2" y="26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87" name="Freeform 294"/>
            <p:cNvSpPr>
              <a:spLocks/>
            </p:cNvSpPr>
            <p:nvPr/>
          </p:nvSpPr>
          <p:spPr bwMode="auto">
            <a:xfrm>
              <a:off x="2606" y="3215"/>
              <a:ext cx="34" cy="56"/>
            </a:xfrm>
            <a:custGeom>
              <a:avLst/>
              <a:gdLst>
                <a:gd name="T0" fmla="*/ 34 w 34"/>
                <a:gd name="T1" fmla="*/ 28 h 56"/>
                <a:gd name="T2" fmla="*/ 34 w 34"/>
                <a:gd name="T3" fmla="*/ 56 h 56"/>
                <a:gd name="T4" fmla="*/ 0 w 34"/>
                <a:gd name="T5" fmla="*/ 29 h 56"/>
                <a:gd name="T6" fmla="*/ 0 w 34"/>
                <a:gd name="T7" fmla="*/ 0 h 56"/>
                <a:gd name="T8" fmla="*/ 34 w 34"/>
                <a:gd name="T9" fmla="*/ 28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56"/>
                <a:gd name="T17" fmla="*/ 34 w 3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56">
                  <a:moveTo>
                    <a:pt x="34" y="28"/>
                  </a:moveTo>
                  <a:lnTo>
                    <a:pt x="34" y="56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4" y="28"/>
                  </a:lnTo>
                  <a:close/>
                </a:path>
              </a:pathLst>
            </a:custGeom>
            <a:solidFill>
              <a:srgbClr val="6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88" name="Freeform 295"/>
            <p:cNvSpPr>
              <a:spLocks/>
            </p:cNvSpPr>
            <p:nvPr/>
          </p:nvSpPr>
          <p:spPr bwMode="auto">
            <a:xfrm>
              <a:off x="2575" y="3255"/>
              <a:ext cx="29" cy="51"/>
            </a:xfrm>
            <a:custGeom>
              <a:avLst/>
              <a:gdLst>
                <a:gd name="T0" fmla="*/ 29 w 29"/>
                <a:gd name="T1" fmla="*/ 24 h 51"/>
                <a:gd name="T2" fmla="*/ 29 w 29"/>
                <a:gd name="T3" fmla="*/ 51 h 51"/>
                <a:gd name="T4" fmla="*/ 0 w 29"/>
                <a:gd name="T5" fmla="*/ 25 h 51"/>
                <a:gd name="T6" fmla="*/ 0 w 29"/>
                <a:gd name="T7" fmla="*/ 0 h 51"/>
                <a:gd name="T8" fmla="*/ 29 w 29"/>
                <a:gd name="T9" fmla="*/ 24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51"/>
                <a:gd name="T17" fmla="*/ 29 w 29"/>
                <a:gd name="T18" fmla="*/ 51 h 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51">
                  <a:moveTo>
                    <a:pt x="29" y="24"/>
                  </a:moveTo>
                  <a:lnTo>
                    <a:pt x="29" y="51"/>
                  </a:lnTo>
                  <a:lnTo>
                    <a:pt x="0" y="25"/>
                  </a:lnTo>
                  <a:lnTo>
                    <a:pt x="0" y="0"/>
                  </a:lnTo>
                  <a:lnTo>
                    <a:pt x="29" y="24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89" name="Freeform 296"/>
            <p:cNvSpPr>
              <a:spLocks/>
            </p:cNvSpPr>
            <p:nvPr/>
          </p:nvSpPr>
          <p:spPr bwMode="auto">
            <a:xfrm>
              <a:off x="2676" y="3344"/>
              <a:ext cx="40" cy="64"/>
            </a:xfrm>
            <a:custGeom>
              <a:avLst/>
              <a:gdLst>
                <a:gd name="T0" fmla="*/ 40 w 40"/>
                <a:gd name="T1" fmla="*/ 35 h 64"/>
                <a:gd name="T2" fmla="*/ 40 w 40"/>
                <a:gd name="T3" fmla="*/ 64 h 64"/>
                <a:gd name="T4" fmla="*/ 0 w 40"/>
                <a:gd name="T5" fmla="*/ 30 h 64"/>
                <a:gd name="T6" fmla="*/ 0 w 40"/>
                <a:gd name="T7" fmla="*/ 0 h 64"/>
                <a:gd name="T8" fmla="*/ 40 w 40"/>
                <a:gd name="T9" fmla="*/ 35 h 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64"/>
                <a:gd name="T17" fmla="*/ 40 w 40"/>
                <a:gd name="T18" fmla="*/ 64 h 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64">
                  <a:moveTo>
                    <a:pt x="40" y="35"/>
                  </a:moveTo>
                  <a:lnTo>
                    <a:pt x="40" y="64"/>
                  </a:lnTo>
                  <a:lnTo>
                    <a:pt x="0" y="30"/>
                  </a:lnTo>
                  <a:lnTo>
                    <a:pt x="0" y="0"/>
                  </a:lnTo>
                  <a:lnTo>
                    <a:pt x="40" y="35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90" name="Freeform 297"/>
            <p:cNvSpPr>
              <a:spLocks/>
            </p:cNvSpPr>
            <p:nvPr/>
          </p:nvSpPr>
          <p:spPr bwMode="auto">
            <a:xfrm>
              <a:off x="2642" y="3313"/>
              <a:ext cx="32" cy="60"/>
            </a:xfrm>
            <a:custGeom>
              <a:avLst/>
              <a:gdLst>
                <a:gd name="T0" fmla="*/ 32 w 32"/>
                <a:gd name="T1" fmla="*/ 29 h 60"/>
                <a:gd name="T2" fmla="*/ 32 w 32"/>
                <a:gd name="T3" fmla="*/ 60 h 60"/>
                <a:gd name="T4" fmla="*/ 0 w 32"/>
                <a:gd name="T5" fmla="*/ 29 h 60"/>
                <a:gd name="T6" fmla="*/ 0 w 32"/>
                <a:gd name="T7" fmla="*/ 0 h 60"/>
                <a:gd name="T8" fmla="*/ 32 w 32"/>
                <a:gd name="T9" fmla="*/ 29 h 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60"/>
                <a:gd name="T17" fmla="*/ 32 w 32"/>
                <a:gd name="T18" fmla="*/ 60 h 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60">
                  <a:moveTo>
                    <a:pt x="32" y="29"/>
                  </a:moveTo>
                  <a:lnTo>
                    <a:pt x="32" y="60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2" y="29"/>
                  </a:lnTo>
                  <a:close/>
                </a:path>
              </a:pathLst>
            </a:custGeom>
            <a:solidFill>
              <a:srgbClr val="6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91" name="Freeform 298"/>
            <p:cNvSpPr>
              <a:spLocks/>
            </p:cNvSpPr>
            <p:nvPr/>
          </p:nvSpPr>
          <p:spPr bwMode="auto">
            <a:xfrm>
              <a:off x="2606" y="3280"/>
              <a:ext cx="34" cy="60"/>
            </a:xfrm>
            <a:custGeom>
              <a:avLst/>
              <a:gdLst>
                <a:gd name="T0" fmla="*/ 34 w 34"/>
                <a:gd name="T1" fmla="*/ 32 h 60"/>
                <a:gd name="T2" fmla="*/ 34 w 34"/>
                <a:gd name="T3" fmla="*/ 60 h 60"/>
                <a:gd name="T4" fmla="*/ 0 w 34"/>
                <a:gd name="T5" fmla="*/ 30 h 60"/>
                <a:gd name="T6" fmla="*/ 0 w 34"/>
                <a:gd name="T7" fmla="*/ 0 h 60"/>
                <a:gd name="T8" fmla="*/ 34 w 34"/>
                <a:gd name="T9" fmla="*/ 32 h 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60"/>
                <a:gd name="T17" fmla="*/ 34 w 34"/>
                <a:gd name="T18" fmla="*/ 60 h 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60">
                  <a:moveTo>
                    <a:pt x="34" y="32"/>
                  </a:moveTo>
                  <a:lnTo>
                    <a:pt x="34" y="60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4" y="32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92" name="Freeform 299"/>
            <p:cNvSpPr>
              <a:spLocks/>
            </p:cNvSpPr>
            <p:nvPr/>
          </p:nvSpPr>
          <p:spPr bwMode="auto">
            <a:xfrm>
              <a:off x="2575" y="3318"/>
              <a:ext cx="29" cy="56"/>
            </a:xfrm>
            <a:custGeom>
              <a:avLst/>
              <a:gdLst>
                <a:gd name="T0" fmla="*/ 29 w 29"/>
                <a:gd name="T1" fmla="*/ 29 h 56"/>
                <a:gd name="T2" fmla="*/ 29 w 29"/>
                <a:gd name="T3" fmla="*/ 56 h 56"/>
                <a:gd name="T4" fmla="*/ 0 w 29"/>
                <a:gd name="T5" fmla="*/ 28 h 56"/>
                <a:gd name="T6" fmla="*/ 0 w 29"/>
                <a:gd name="T7" fmla="*/ 0 h 56"/>
                <a:gd name="T8" fmla="*/ 29 w 29"/>
                <a:gd name="T9" fmla="*/ 29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56"/>
                <a:gd name="T17" fmla="*/ 29 w 29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56">
                  <a:moveTo>
                    <a:pt x="29" y="29"/>
                  </a:moveTo>
                  <a:lnTo>
                    <a:pt x="29" y="56"/>
                  </a:lnTo>
                  <a:lnTo>
                    <a:pt x="0" y="28"/>
                  </a:lnTo>
                  <a:lnTo>
                    <a:pt x="0" y="0"/>
                  </a:lnTo>
                  <a:lnTo>
                    <a:pt x="29" y="29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93" name="Freeform 300"/>
            <p:cNvSpPr>
              <a:spLocks/>
            </p:cNvSpPr>
            <p:nvPr/>
          </p:nvSpPr>
          <p:spPr bwMode="auto">
            <a:xfrm>
              <a:off x="2676" y="3415"/>
              <a:ext cx="40" cy="70"/>
            </a:xfrm>
            <a:custGeom>
              <a:avLst/>
              <a:gdLst>
                <a:gd name="T0" fmla="*/ 40 w 40"/>
                <a:gd name="T1" fmla="*/ 38 h 70"/>
                <a:gd name="T2" fmla="*/ 40 w 40"/>
                <a:gd name="T3" fmla="*/ 70 h 70"/>
                <a:gd name="T4" fmla="*/ 0 w 40"/>
                <a:gd name="T5" fmla="*/ 31 h 70"/>
                <a:gd name="T6" fmla="*/ 0 w 40"/>
                <a:gd name="T7" fmla="*/ 0 h 70"/>
                <a:gd name="T8" fmla="*/ 40 w 40"/>
                <a:gd name="T9" fmla="*/ 38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70"/>
                <a:gd name="T17" fmla="*/ 40 w 40"/>
                <a:gd name="T18" fmla="*/ 70 h 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70">
                  <a:moveTo>
                    <a:pt x="40" y="38"/>
                  </a:moveTo>
                  <a:lnTo>
                    <a:pt x="40" y="70"/>
                  </a:lnTo>
                  <a:lnTo>
                    <a:pt x="0" y="31"/>
                  </a:lnTo>
                  <a:lnTo>
                    <a:pt x="0" y="0"/>
                  </a:lnTo>
                  <a:lnTo>
                    <a:pt x="40" y="38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94" name="Freeform 301"/>
            <p:cNvSpPr>
              <a:spLocks/>
            </p:cNvSpPr>
            <p:nvPr/>
          </p:nvSpPr>
          <p:spPr bwMode="auto">
            <a:xfrm>
              <a:off x="2642" y="3383"/>
              <a:ext cx="32" cy="62"/>
            </a:xfrm>
            <a:custGeom>
              <a:avLst/>
              <a:gdLst>
                <a:gd name="T0" fmla="*/ 32 w 32"/>
                <a:gd name="T1" fmla="*/ 31 h 62"/>
                <a:gd name="T2" fmla="*/ 32 w 32"/>
                <a:gd name="T3" fmla="*/ 62 h 62"/>
                <a:gd name="T4" fmla="*/ 0 w 32"/>
                <a:gd name="T5" fmla="*/ 30 h 62"/>
                <a:gd name="T6" fmla="*/ 0 w 32"/>
                <a:gd name="T7" fmla="*/ 0 h 62"/>
                <a:gd name="T8" fmla="*/ 32 w 32"/>
                <a:gd name="T9" fmla="*/ 31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62"/>
                <a:gd name="T17" fmla="*/ 32 w 32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62">
                  <a:moveTo>
                    <a:pt x="32" y="31"/>
                  </a:moveTo>
                  <a:lnTo>
                    <a:pt x="32" y="62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2" y="31"/>
                  </a:lnTo>
                  <a:close/>
                </a:path>
              </a:pathLst>
            </a:custGeom>
            <a:solidFill>
              <a:srgbClr val="6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95" name="Freeform 302"/>
            <p:cNvSpPr>
              <a:spLocks/>
            </p:cNvSpPr>
            <p:nvPr/>
          </p:nvSpPr>
          <p:spPr bwMode="auto">
            <a:xfrm>
              <a:off x="2606" y="3348"/>
              <a:ext cx="34" cy="62"/>
            </a:xfrm>
            <a:custGeom>
              <a:avLst/>
              <a:gdLst>
                <a:gd name="T0" fmla="*/ 34 w 34"/>
                <a:gd name="T1" fmla="*/ 34 h 62"/>
                <a:gd name="T2" fmla="*/ 34 w 34"/>
                <a:gd name="T3" fmla="*/ 62 h 62"/>
                <a:gd name="T4" fmla="*/ 0 w 34"/>
                <a:gd name="T5" fmla="*/ 28 h 62"/>
                <a:gd name="T6" fmla="*/ 0 w 34"/>
                <a:gd name="T7" fmla="*/ 0 h 62"/>
                <a:gd name="T8" fmla="*/ 34 w 34"/>
                <a:gd name="T9" fmla="*/ 34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62"/>
                <a:gd name="T17" fmla="*/ 34 w 34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62">
                  <a:moveTo>
                    <a:pt x="34" y="34"/>
                  </a:moveTo>
                  <a:lnTo>
                    <a:pt x="34" y="62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34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96" name="Freeform 303"/>
            <p:cNvSpPr>
              <a:spLocks/>
            </p:cNvSpPr>
            <p:nvPr/>
          </p:nvSpPr>
          <p:spPr bwMode="auto">
            <a:xfrm>
              <a:off x="2677" y="3057"/>
              <a:ext cx="38" cy="54"/>
            </a:xfrm>
            <a:custGeom>
              <a:avLst/>
              <a:gdLst>
                <a:gd name="T0" fmla="*/ 38 w 38"/>
                <a:gd name="T1" fmla="*/ 23 h 54"/>
                <a:gd name="T2" fmla="*/ 38 w 38"/>
                <a:gd name="T3" fmla="*/ 54 h 54"/>
                <a:gd name="T4" fmla="*/ 0 w 38"/>
                <a:gd name="T5" fmla="*/ 31 h 54"/>
                <a:gd name="T6" fmla="*/ 0 w 38"/>
                <a:gd name="T7" fmla="*/ 0 h 54"/>
                <a:gd name="T8" fmla="*/ 38 w 38"/>
                <a:gd name="T9" fmla="*/ 23 h 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"/>
                <a:gd name="T16" fmla="*/ 0 h 54"/>
                <a:gd name="T17" fmla="*/ 38 w 38"/>
                <a:gd name="T18" fmla="*/ 54 h 5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" h="54">
                  <a:moveTo>
                    <a:pt x="38" y="23"/>
                  </a:moveTo>
                  <a:lnTo>
                    <a:pt x="38" y="54"/>
                  </a:lnTo>
                  <a:lnTo>
                    <a:pt x="0" y="31"/>
                  </a:lnTo>
                  <a:lnTo>
                    <a:pt x="0" y="0"/>
                  </a:lnTo>
                  <a:lnTo>
                    <a:pt x="38" y="23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97" name="Freeform 304"/>
            <p:cNvSpPr>
              <a:spLocks/>
            </p:cNvSpPr>
            <p:nvPr/>
          </p:nvSpPr>
          <p:spPr bwMode="auto">
            <a:xfrm>
              <a:off x="2704" y="3110"/>
              <a:ext cx="12" cy="38"/>
            </a:xfrm>
            <a:custGeom>
              <a:avLst/>
              <a:gdLst>
                <a:gd name="T0" fmla="*/ 12 w 12"/>
                <a:gd name="T1" fmla="*/ 8 h 38"/>
                <a:gd name="T2" fmla="*/ 12 w 12"/>
                <a:gd name="T3" fmla="*/ 38 h 38"/>
                <a:gd name="T4" fmla="*/ 0 w 12"/>
                <a:gd name="T5" fmla="*/ 30 h 38"/>
                <a:gd name="T6" fmla="*/ 0 w 12"/>
                <a:gd name="T7" fmla="*/ 0 h 38"/>
                <a:gd name="T8" fmla="*/ 12 w 12"/>
                <a:gd name="T9" fmla="*/ 8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38"/>
                <a:gd name="T17" fmla="*/ 12 w 12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38">
                  <a:moveTo>
                    <a:pt x="12" y="8"/>
                  </a:moveTo>
                  <a:lnTo>
                    <a:pt x="12" y="38"/>
                  </a:lnTo>
                  <a:lnTo>
                    <a:pt x="0" y="30"/>
                  </a:lnTo>
                  <a:lnTo>
                    <a:pt x="0" y="0"/>
                  </a:lnTo>
                  <a:lnTo>
                    <a:pt x="12" y="8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98" name="Freeform 305"/>
            <p:cNvSpPr>
              <a:spLocks/>
            </p:cNvSpPr>
            <p:nvPr/>
          </p:nvSpPr>
          <p:spPr bwMode="auto">
            <a:xfrm>
              <a:off x="2677" y="3201"/>
              <a:ext cx="38" cy="58"/>
            </a:xfrm>
            <a:custGeom>
              <a:avLst/>
              <a:gdLst>
                <a:gd name="T0" fmla="*/ 38 w 38"/>
                <a:gd name="T1" fmla="*/ 27 h 58"/>
                <a:gd name="T2" fmla="*/ 38 w 38"/>
                <a:gd name="T3" fmla="*/ 58 h 58"/>
                <a:gd name="T4" fmla="*/ 0 w 38"/>
                <a:gd name="T5" fmla="*/ 30 h 58"/>
                <a:gd name="T6" fmla="*/ 0 w 38"/>
                <a:gd name="T7" fmla="*/ 0 h 58"/>
                <a:gd name="T8" fmla="*/ 38 w 38"/>
                <a:gd name="T9" fmla="*/ 27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"/>
                <a:gd name="T16" fmla="*/ 0 h 58"/>
                <a:gd name="T17" fmla="*/ 38 w 38"/>
                <a:gd name="T18" fmla="*/ 58 h 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" h="58">
                  <a:moveTo>
                    <a:pt x="38" y="27"/>
                  </a:moveTo>
                  <a:lnTo>
                    <a:pt x="38" y="58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8" y="27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699" name="Rectangle 306"/>
            <p:cNvSpPr>
              <a:spLocks noChangeArrowheads="1"/>
            </p:cNvSpPr>
            <p:nvPr/>
          </p:nvSpPr>
          <p:spPr bwMode="auto">
            <a:xfrm>
              <a:off x="2715" y="3379"/>
              <a:ext cx="18" cy="32"/>
            </a:xfrm>
            <a:prstGeom prst="rect">
              <a:avLst/>
            </a:prstGeom>
            <a:solidFill>
              <a:srgbClr val="6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700" name="Freeform 307"/>
            <p:cNvSpPr>
              <a:spLocks/>
            </p:cNvSpPr>
            <p:nvPr/>
          </p:nvSpPr>
          <p:spPr bwMode="auto">
            <a:xfrm>
              <a:off x="2550" y="2912"/>
              <a:ext cx="278" cy="79"/>
            </a:xfrm>
            <a:custGeom>
              <a:avLst/>
              <a:gdLst>
                <a:gd name="T0" fmla="*/ 0 w 278"/>
                <a:gd name="T1" fmla="*/ 0 h 79"/>
                <a:gd name="T2" fmla="*/ 119 w 278"/>
                <a:gd name="T3" fmla="*/ 6 h 79"/>
                <a:gd name="T4" fmla="*/ 278 w 278"/>
                <a:gd name="T5" fmla="*/ 75 h 79"/>
                <a:gd name="T6" fmla="*/ 168 w 278"/>
                <a:gd name="T7" fmla="*/ 79 h 79"/>
                <a:gd name="T8" fmla="*/ 0 w 278"/>
                <a:gd name="T9" fmla="*/ 0 h 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8"/>
                <a:gd name="T16" fmla="*/ 0 h 79"/>
                <a:gd name="T17" fmla="*/ 278 w 278"/>
                <a:gd name="T18" fmla="*/ 79 h 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8" h="79">
                  <a:moveTo>
                    <a:pt x="0" y="0"/>
                  </a:moveTo>
                  <a:lnTo>
                    <a:pt x="119" y="6"/>
                  </a:lnTo>
                  <a:lnTo>
                    <a:pt x="278" y="75"/>
                  </a:lnTo>
                  <a:lnTo>
                    <a:pt x="168" y="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701" name="Freeform 308"/>
            <p:cNvSpPr>
              <a:spLocks/>
            </p:cNvSpPr>
            <p:nvPr/>
          </p:nvSpPr>
          <p:spPr bwMode="auto">
            <a:xfrm>
              <a:off x="2719" y="2985"/>
              <a:ext cx="108" cy="59"/>
            </a:xfrm>
            <a:custGeom>
              <a:avLst/>
              <a:gdLst>
                <a:gd name="T0" fmla="*/ 1 w 108"/>
                <a:gd name="T1" fmla="*/ 1 h 59"/>
                <a:gd name="T2" fmla="*/ 108 w 108"/>
                <a:gd name="T3" fmla="*/ 0 h 59"/>
                <a:gd name="T4" fmla="*/ 108 w 108"/>
                <a:gd name="T5" fmla="*/ 59 h 59"/>
                <a:gd name="T6" fmla="*/ 0 w 108"/>
                <a:gd name="T7" fmla="*/ 59 h 59"/>
                <a:gd name="T8" fmla="*/ 1 w 108"/>
                <a:gd name="T9" fmla="*/ 1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8"/>
                <a:gd name="T16" fmla="*/ 0 h 59"/>
                <a:gd name="T17" fmla="*/ 108 w 108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8" h="59">
                  <a:moveTo>
                    <a:pt x="1" y="1"/>
                  </a:moveTo>
                  <a:lnTo>
                    <a:pt x="108" y="0"/>
                  </a:lnTo>
                  <a:lnTo>
                    <a:pt x="108" y="59"/>
                  </a:lnTo>
                  <a:lnTo>
                    <a:pt x="0" y="5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E0E0E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702" name="Freeform 309"/>
            <p:cNvSpPr>
              <a:spLocks/>
            </p:cNvSpPr>
            <p:nvPr/>
          </p:nvSpPr>
          <p:spPr bwMode="auto">
            <a:xfrm>
              <a:off x="2551" y="2912"/>
              <a:ext cx="172" cy="131"/>
            </a:xfrm>
            <a:custGeom>
              <a:avLst/>
              <a:gdLst>
                <a:gd name="T0" fmla="*/ 0 w 172"/>
                <a:gd name="T1" fmla="*/ 0 h 131"/>
                <a:gd name="T2" fmla="*/ 0 w 172"/>
                <a:gd name="T3" fmla="*/ 45 h 131"/>
                <a:gd name="T4" fmla="*/ 172 w 172"/>
                <a:gd name="T5" fmla="*/ 131 h 131"/>
                <a:gd name="T6" fmla="*/ 172 w 172"/>
                <a:gd name="T7" fmla="*/ 73 h 131"/>
                <a:gd name="T8" fmla="*/ 0 w 172"/>
                <a:gd name="T9" fmla="*/ 0 h 1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2"/>
                <a:gd name="T16" fmla="*/ 0 h 131"/>
                <a:gd name="T17" fmla="*/ 172 w 172"/>
                <a:gd name="T18" fmla="*/ 131 h 13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2" h="131">
                  <a:moveTo>
                    <a:pt x="0" y="0"/>
                  </a:moveTo>
                  <a:lnTo>
                    <a:pt x="0" y="45"/>
                  </a:lnTo>
                  <a:lnTo>
                    <a:pt x="172" y="131"/>
                  </a:lnTo>
                  <a:lnTo>
                    <a:pt x="172" y="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0A0A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1512" name="Line 310"/>
          <p:cNvSpPr>
            <a:spLocks noChangeShapeType="1"/>
          </p:cNvSpPr>
          <p:nvPr/>
        </p:nvSpPr>
        <p:spPr bwMode="auto">
          <a:xfrm>
            <a:off x="4510088" y="3624281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311"/>
          <p:cNvGrpSpPr>
            <a:grpSpLocks/>
          </p:cNvGrpSpPr>
          <p:nvPr/>
        </p:nvGrpSpPr>
        <p:grpSpPr bwMode="auto">
          <a:xfrm>
            <a:off x="3268663" y="3357581"/>
            <a:ext cx="319087" cy="557213"/>
            <a:chOff x="4180" y="783"/>
            <a:chExt cx="150" cy="307"/>
          </a:xfrm>
        </p:grpSpPr>
        <p:sp>
          <p:nvSpPr>
            <p:cNvPr id="141585" name="AutoShape 312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586" name="Rectangle 313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587" name="Rectangle 314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588" name="AutoShape 315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589" name="Line 316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590" name="Line 317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591" name="Rectangle 318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592" name="Rectangle 319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1514" name="Line 320"/>
          <p:cNvSpPr>
            <a:spLocks noChangeShapeType="1"/>
          </p:cNvSpPr>
          <p:nvPr/>
        </p:nvSpPr>
        <p:spPr bwMode="auto">
          <a:xfrm>
            <a:off x="4210050" y="3646506"/>
            <a:ext cx="11113" cy="557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" name="Group 321"/>
          <p:cNvGrpSpPr>
            <a:grpSpLocks/>
          </p:cNvGrpSpPr>
          <p:nvPr/>
        </p:nvGrpSpPr>
        <p:grpSpPr bwMode="auto">
          <a:xfrm>
            <a:off x="3998913" y="4124344"/>
            <a:ext cx="457200" cy="331787"/>
            <a:chOff x="620" y="1640"/>
            <a:chExt cx="288" cy="209"/>
          </a:xfrm>
        </p:grpSpPr>
        <p:sp>
          <p:nvSpPr>
            <p:cNvPr id="141580" name="Line 322"/>
            <p:cNvSpPr>
              <a:spLocks noChangeShapeType="1"/>
            </p:cNvSpPr>
            <p:nvPr/>
          </p:nvSpPr>
          <p:spPr bwMode="auto">
            <a:xfrm>
              <a:off x="908" y="1640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1581" name="Rectangle 323"/>
            <p:cNvSpPr>
              <a:spLocks noChangeArrowheads="1"/>
            </p:cNvSpPr>
            <p:nvPr/>
          </p:nvSpPr>
          <p:spPr bwMode="auto">
            <a:xfrm>
              <a:off x="620" y="1784"/>
              <a:ext cx="267" cy="65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grpSp>
          <p:nvGrpSpPr>
            <p:cNvPr id="5" name="Group 324"/>
            <p:cNvGrpSpPr>
              <a:grpSpLocks/>
            </p:cNvGrpSpPr>
            <p:nvPr/>
          </p:nvGrpSpPr>
          <p:grpSpPr bwMode="auto">
            <a:xfrm>
              <a:off x="764" y="1688"/>
              <a:ext cx="109" cy="91"/>
              <a:chOff x="576" y="3456"/>
              <a:chExt cx="288" cy="240"/>
            </a:xfrm>
          </p:grpSpPr>
          <p:sp>
            <p:nvSpPr>
              <p:cNvPr id="141583" name="Line 325"/>
              <p:cNvSpPr>
                <a:spLocks noChangeShapeType="1"/>
              </p:cNvSpPr>
              <p:nvPr/>
            </p:nvSpPr>
            <p:spPr bwMode="auto">
              <a:xfrm>
                <a:off x="624" y="3456"/>
                <a:ext cx="192" cy="24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1584" name="Line 326"/>
              <p:cNvSpPr>
                <a:spLocks noChangeShapeType="1"/>
              </p:cNvSpPr>
              <p:nvPr/>
            </p:nvSpPr>
            <p:spPr bwMode="auto">
              <a:xfrm flipH="1">
                <a:off x="576" y="3456"/>
                <a:ext cx="288" cy="24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6" name="Group 327"/>
          <p:cNvGrpSpPr>
            <a:grpSpLocks/>
          </p:cNvGrpSpPr>
          <p:nvPr/>
        </p:nvGrpSpPr>
        <p:grpSpPr bwMode="auto">
          <a:xfrm>
            <a:off x="3557588" y="4375169"/>
            <a:ext cx="195262" cy="420687"/>
            <a:chOff x="4180" y="783"/>
            <a:chExt cx="150" cy="307"/>
          </a:xfrm>
        </p:grpSpPr>
        <p:sp>
          <p:nvSpPr>
            <p:cNvPr id="141572" name="AutoShape 328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573" name="Rectangle 329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574" name="Rectangle 330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575" name="AutoShape 331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576" name="Line 332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577" name="Line 333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578" name="Rectangle 334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579" name="Rectangle 335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336"/>
          <p:cNvGrpSpPr>
            <a:grpSpLocks/>
          </p:cNvGrpSpPr>
          <p:nvPr/>
        </p:nvGrpSpPr>
        <p:grpSpPr bwMode="auto">
          <a:xfrm>
            <a:off x="4649788" y="4427556"/>
            <a:ext cx="195262" cy="420688"/>
            <a:chOff x="4180" y="783"/>
            <a:chExt cx="150" cy="307"/>
          </a:xfrm>
        </p:grpSpPr>
        <p:sp>
          <p:nvSpPr>
            <p:cNvPr id="141564" name="AutoShape 337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565" name="Rectangle 338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566" name="Rectangle 339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567" name="AutoShape 340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568" name="Line 341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569" name="Line 342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570" name="Rectangle 343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571" name="Rectangle 344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345"/>
          <p:cNvGrpSpPr>
            <a:grpSpLocks/>
          </p:cNvGrpSpPr>
          <p:nvPr/>
        </p:nvGrpSpPr>
        <p:grpSpPr bwMode="auto">
          <a:xfrm>
            <a:off x="4006850" y="4899044"/>
            <a:ext cx="195263" cy="420687"/>
            <a:chOff x="4180" y="783"/>
            <a:chExt cx="150" cy="307"/>
          </a:xfrm>
        </p:grpSpPr>
        <p:sp>
          <p:nvSpPr>
            <p:cNvPr id="141556" name="AutoShape 346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557" name="Rectangle 347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558" name="Rectangle 348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559" name="AutoShape 349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560" name="Line 350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561" name="Line 351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562" name="Rectangle 352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563" name="Rectangle 353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1519" name="Line 354"/>
          <p:cNvSpPr>
            <a:spLocks noChangeShapeType="1"/>
          </p:cNvSpPr>
          <p:nvPr/>
        </p:nvSpPr>
        <p:spPr bwMode="auto">
          <a:xfrm flipH="1">
            <a:off x="3752850" y="4449781"/>
            <a:ext cx="296863" cy="149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520" name="Line 355"/>
          <p:cNvSpPr>
            <a:spLocks noChangeShapeType="1"/>
          </p:cNvSpPr>
          <p:nvPr/>
        </p:nvSpPr>
        <p:spPr bwMode="auto">
          <a:xfrm flipH="1">
            <a:off x="4137025" y="4449781"/>
            <a:ext cx="61913" cy="446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521" name="Line 356"/>
          <p:cNvSpPr>
            <a:spLocks noChangeShapeType="1"/>
          </p:cNvSpPr>
          <p:nvPr/>
        </p:nvSpPr>
        <p:spPr bwMode="auto">
          <a:xfrm>
            <a:off x="4506913" y="4389456"/>
            <a:ext cx="136525" cy="17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522" name="Text Box 357"/>
          <p:cNvSpPr txBox="1">
            <a:spLocks noChangeArrowheads="1"/>
          </p:cNvSpPr>
          <p:nvPr/>
        </p:nvSpPr>
        <p:spPr bwMode="auto">
          <a:xfrm>
            <a:off x="2968625" y="4519631"/>
            <a:ext cx="8001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Web</a:t>
            </a:r>
          </a:p>
          <a:p>
            <a:r>
              <a:rPr lang="en-US" sz="1600"/>
              <a:t>server</a:t>
            </a:r>
          </a:p>
        </p:txBody>
      </p:sp>
      <p:sp>
        <p:nvSpPr>
          <p:cNvPr id="141523" name="Text Box 358"/>
          <p:cNvSpPr txBox="1">
            <a:spLocks noChangeArrowheads="1"/>
          </p:cNvSpPr>
          <p:nvPr/>
        </p:nvSpPr>
        <p:spPr bwMode="auto">
          <a:xfrm>
            <a:off x="3467100" y="5081606"/>
            <a:ext cx="8001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FTP</a:t>
            </a:r>
          </a:p>
          <a:p>
            <a:r>
              <a:rPr lang="en-US" sz="1600"/>
              <a:t>server</a:t>
            </a:r>
          </a:p>
        </p:txBody>
      </p:sp>
      <p:sp>
        <p:nvSpPr>
          <p:cNvPr id="141524" name="Text Box 359"/>
          <p:cNvSpPr txBox="1">
            <a:spLocks noChangeArrowheads="1"/>
          </p:cNvSpPr>
          <p:nvPr/>
        </p:nvSpPr>
        <p:spPr bwMode="auto">
          <a:xfrm>
            <a:off x="4397375" y="4800619"/>
            <a:ext cx="8001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DNS</a:t>
            </a:r>
          </a:p>
          <a:p>
            <a:r>
              <a:rPr lang="en-US" sz="1600"/>
              <a:t>server</a:t>
            </a:r>
          </a:p>
        </p:txBody>
      </p:sp>
      <p:sp>
        <p:nvSpPr>
          <p:cNvPr id="141525" name="Text Box 360"/>
          <p:cNvSpPr txBox="1">
            <a:spLocks noChangeArrowheads="1"/>
          </p:cNvSpPr>
          <p:nvPr/>
        </p:nvSpPr>
        <p:spPr bwMode="auto">
          <a:xfrm>
            <a:off x="2913063" y="2878156"/>
            <a:ext cx="119221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application</a:t>
            </a:r>
          </a:p>
          <a:p>
            <a:r>
              <a:rPr lang="en-US" sz="1600"/>
              <a:t>gateway</a:t>
            </a:r>
          </a:p>
        </p:txBody>
      </p:sp>
      <p:grpSp>
        <p:nvGrpSpPr>
          <p:cNvPr id="9" name="Group 361"/>
          <p:cNvGrpSpPr>
            <a:grpSpLocks/>
          </p:cNvGrpSpPr>
          <p:nvPr/>
        </p:nvGrpSpPr>
        <p:grpSpPr bwMode="auto">
          <a:xfrm>
            <a:off x="3908425" y="3489344"/>
            <a:ext cx="569913" cy="285750"/>
            <a:chOff x="533" y="321"/>
            <a:chExt cx="359" cy="180"/>
          </a:xfrm>
        </p:grpSpPr>
        <p:grpSp>
          <p:nvGrpSpPr>
            <p:cNvPr id="10" name="Group 362"/>
            <p:cNvGrpSpPr>
              <a:grpSpLocks/>
            </p:cNvGrpSpPr>
            <p:nvPr/>
          </p:nvGrpSpPr>
          <p:grpSpPr bwMode="auto">
            <a:xfrm>
              <a:off x="533" y="321"/>
              <a:ext cx="359" cy="180"/>
              <a:chOff x="1009" y="655"/>
              <a:chExt cx="359" cy="180"/>
            </a:xfrm>
          </p:grpSpPr>
          <p:sp>
            <p:nvSpPr>
              <p:cNvPr id="141543" name="Oval 363"/>
              <p:cNvSpPr>
                <a:spLocks noChangeArrowheads="1"/>
              </p:cNvSpPr>
              <p:nvPr/>
            </p:nvSpPr>
            <p:spPr bwMode="auto">
              <a:xfrm>
                <a:off x="1012" y="735"/>
                <a:ext cx="356" cy="100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1544" name="Line 364"/>
              <p:cNvSpPr>
                <a:spLocks noChangeShapeType="1"/>
              </p:cNvSpPr>
              <p:nvPr/>
            </p:nvSpPr>
            <p:spPr bwMode="auto">
              <a:xfrm>
                <a:off x="1012" y="727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1545" name="Line 365"/>
              <p:cNvSpPr>
                <a:spLocks noChangeShapeType="1"/>
              </p:cNvSpPr>
              <p:nvPr/>
            </p:nvSpPr>
            <p:spPr bwMode="auto">
              <a:xfrm>
                <a:off x="1368" y="727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1546" name="Rectangle 366"/>
              <p:cNvSpPr>
                <a:spLocks noChangeArrowheads="1"/>
              </p:cNvSpPr>
              <p:nvPr/>
            </p:nvSpPr>
            <p:spPr bwMode="auto">
              <a:xfrm>
                <a:off x="1012" y="727"/>
                <a:ext cx="353" cy="61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1547" name="Oval 367"/>
              <p:cNvSpPr>
                <a:spLocks noChangeArrowheads="1"/>
              </p:cNvSpPr>
              <p:nvPr/>
            </p:nvSpPr>
            <p:spPr bwMode="auto">
              <a:xfrm>
                <a:off x="1009" y="655"/>
                <a:ext cx="356" cy="11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" name="Group 368"/>
              <p:cNvGrpSpPr>
                <a:grpSpLocks/>
              </p:cNvGrpSpPr>
              <p:nvPr/>
            </p:nvGrpSpPr>
            <p:grpSpPr bwMode="auto">
              <a:xfrm>
                <a:off x="1095" y="681"/>
                <a:ext cx="176" cy="68"/>
                <a:chOff x="2848" y="848"/>
                <a:chExt cx="140" cy="98"/>
              </a:xfrm>
            </p:grpSpPr>
            <p:sp>
              <p:nvSpPr>
                <p:cNvPr id="141553" name="Line 36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1554" name="Line 37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1555" name="Line 37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" name="Group 372"/>
              <p:cNvGrpSpPr>
                <a:grpSpLocks/>
              </p:cNvGrpSpPr>
              <p:nvPr/>
            </p:nvGrpSpPr>
            <p:grpSpPr bwMode="auto">
              <a:xfrm flipV="1">
                <a:off x="1095" y="680"/>
                <a:ext cx="176" cy="68"/>
                <a:chOff x="2848" y="848"/>
                <a:chExt cx="140" cy="98"/>
              </a:xfrm>
            </p:grpSpPr>
            <p:sp>
              <p:nvSpPr>
                <p:cNvPr id="141550" name="Line 37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1551" name="Line 37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1552" name="Line 37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41542" name="Line 376"/>
            <p:cNvSpPr>
              <a:spLocks noChangeShapeType="1"/>
            </p:cNvSpPr>
            <p:nvPr/>
          </p:nvSpPr>
          <p:spPr bwMode="auto">
            <a:xfrm>
              <a:off x="535" y="368"/>
              <a:ext cx="0" cy="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1527" name="Line 377"/>
          <p:cNvSpPr>
            <a:spLocks noChangeShapeType="1"/>
          </p:cNvSpPr>
          <p:nvPr/>
        </p:nvSpPr>
        <p:spPr bwMode="auto">
          <a:xfrm>
            <a:off x="5186363" y="3635394"/>
            <a:ext cx="247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528" name="Text Box 378"/>
          <p:cNvSpPr txBox="1">
            <a:spLocks noChangeArrowheads="1"/>
          </p:cNvSpPr>
          <p:nvPr/>
        </p:nvSpPr>
        <p:spPr bwMode="auto">
          <a:xfrm>
            <a:off x="6496050" y="3590944"/>
            <a:ext cx="1228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Internet</a:t>
            </a:r>
          </a:p>
        </p:txBody>
      </p:sp>
      <p:sp>
        <p:nvSpPr>
          <p:cNvPr id="141529" name="Text Box 379"/>
          <p:cNvSpPr txBox="1">
            <a:spLocks noChangeArrowheads="1"/>
          </p:cNvSpPr>
          <p:nvPr/>
        </p:nvSpPr>
        <p:spPr bwMode="auto">
          <a:xfrm>
            <a:off x="4767263" y="5370531"/>
            <a:ext cx="18272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demilitarized </a:t>
            </a:r>
          </a:p>
          <a:p>
            <a:r>
              <a:rPr lang="en-US"/>
              <a:t>zone</a:t>
            </a:r>
          </a:p>
        </p:txBody>
      </p:sp>
      <p:sp>
        <p:nvSpPr>
          <p:cNvPr id="141530" name="Text Box 380"/>
          <p:cNvSpPr txBox="1">
            <a:spLocks noChangeArrowheads="1"/>
          </p:cNvSpPr>
          <p:nvPr/>
        </p:nvSpPr>
        <p:spPr bwMode="auto">
          <a:xfrm>
            <a:off x="360363" y="4064019"/>
            <a:ext cx="11414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internal</a:t>
            </a:r>
          </a:p>
          <a:p>
            <a:r>
              <a:rPr lang="en-US"/>
              <a:t>network</a:t>
            </a:r>
          </a:p>
        </p:txBody>
      </p:sp>
      <p:sp>
        <p:nvSpPr>
          <p:cNvPr id="141531" name="Text Box 381"/>
          <p:cNvSpPr txBox="1">
            <a:spLocks noChangeArrowheads="1"/>
          </p:cNvSpPr>
          <p:nvPr/>
        </p:nvSpPr>
        <p:spPr bwMode="auto">
          <a:xfrm>
            <a:off x="4511675" y="2924194"/>
            <a:ext cx="9096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firewall</a:t>
            </a:r>
          </a:p>
        </p:txBody>
      </p:sp>
      <p:sp>
        <p:nvSpPr>
          <p:cNvPr id="141532" name="Oval 382"/>
          <p:cNvSpPr>
            <a:spLocks noChangeArrowheads="1"/>
          </p:cNvSpPr>
          <p:nvPr/>
        </p:nvSpPr>
        <p:spPr bwMode="auto">
          <a:xfrm>
            <a:off x="1887538" y="3349644"/>
            <a:ext cx="134937" cy="1349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1533" name="Oval 383"/>
          <p:cNvSpPr>
            <a:spLocks noChangeArrowheads="1"/>
          </p:cNvSpPr>
          <p:nvPr/>
        </p:nvSpPr>
        <p:spPr bwMode="auto">
          <a:xfrm>
            <a:off x="2806700" y="3578244"/>
            <a:ext cx="134938" cy="1349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1534" name="Oval 384"/>
          <p:cNvSpPr>
            <a:spLocks noChangeArrowheads="1"/>
          </p:cNvSpPr>
          <p:nvPr/>
        </p:nvSpPr>
        <p:spPr bwMode="auto">
          <a:xfrm>
            <a:off x="4143375" y="3938606"/>
            <a:ext cx="134938" cy="1349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1535" name="Text Box 385"/>
          <p:cNvSpPr txBox="1">
            <a:spLocks noChangeArrowheads="1"/>
          </p:cNvSpPr>
          <p:nvPr/>
        </p:nvSpPr>
        <p:spPr bwMode="auto">
          <a:xfrm>
            <a:off x="1677988" y="4662506"/>
            <a:ext cx="9921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IDS </a:t>
            </a:r>
          </a:p>
          <a:p>
            <a:r>
              <a:rPr lang="en-US" sz="1800"/>
              <a:t>sensors</a:t>
            </a:r>
          </a:p>
        </p:txBody>
      </p:sp>
      <p:sp>
        <p:nvSpPr>
          <p:cNvPr id="141536" name="Line 387"/>
          <p:cNvSpPr>
            <a:spLocks noChangeShapeType="1"/>
          </p:cNvSpPr>
          <p:nvPr/>
        </p:nvSpPr>
        <p:spPr bwMode="auto">
          <a:xfrm flipH="1" flipV="1">
            <a:off x="1962150" y="3535381"/>
            <a:ext cx="227013" cy="1139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1537" name="Line 388"/>
          <p:cNvSpPr>
            <a:spLocks noChangeShapeType="1"/>
          </p:cNvSpPr>
          <p:nvPr/>
        </p:nvSpPr>
        <p:spPr bwMode="auto">
          <a:xfrm flipV="1">
            <a:off x="2363788" y="3773506"/>
            <a:ext cx="438150" cy="915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1538" name="Line 389"/>
          <p:cNvSpPr>
            <a:spLocks noChangeShapeType="1"/>
          </p:cNvSpPr>
          <p:nvPr/>
        </p:nvSpPr>
        <p:spPr bwMode="auto">
          <a:xfrm flipV="1">
            <a:off x="2425700" y="4138631"/>
            <a:ext cx="1490663" cy="612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1539" name="Rectangle 391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Intrusion Detection Systems</a:t>
            </a:r>
          </a:p>
        </p:txBody>
      </p:sp>
      <p:sp>
        <p:nvSpPr>
          <p:cNvPr id="141540" name="Rectangle 392"/>
          <p:cNvSpPr>
            <a:spLocks noGrp="1" noChangeArrowheads="1"/>
          </p:cNvSpPr>
          <p:nvPr>
            <p:ph type="body" idx="1"/>
          </p:nvPr>
        </p:nvSpPr>
        <p:spPr>
          <a:xfrm>
            <a:off x="522288" y="1227130"/>
            <a:ext cx="8335992" cy="1130300"/>
          </a:xfrm>
        </p:spPr>
        <p:txBody>
          <a:bodyPr/>
          <a:lstStyle/>
          <a:p>
            <a:r>
              <a:rPr lang="en-US" dirty="0" smtClean="0"/>
              <a:t>M</a:t>
            </a:r>
            <a:r>
              <a:rPr lang="en-US" dirty="0" smtClean="0"/>
              <a:t>ultiple </a:t>
            </a:r>
            <a:r>
              <a:rPr lang="en-US" dirty="0" smtClean="0"/>
              <a:t>IDSs: </a:t>
            </a:r>
            <a:r>
              <a:rPr lang="en-US" dirty="0" smtClean="0"/>
              <a:t>employ different </a:t>
            </a:r>
            <a:r>
              <a:rPr lang="en-US" dirty="0" smtClean="0"/>
              <a:t>types of checking at different </a:t>
            </a:r>
            <a:r>
              <a:rPr lang="en-US" dirty="0" smtClean="0"/>
              <a:t>locations.</a:t>
            </a:r>
            <a:endParaRPr lang="en-US" dirty="0" smtClean="0"/>
          </a:p>
        </p:txBody>
      </p:sp>
      <p:sp>
        <p:nvSpPr>
          <p:cNvPr id="391" name="Slide Number Placeholder 39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392" name="Footer Placeholder 39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</a:t>
            </a:r>
            <a:r>
              <a:rPr lang="en-US" smtClean="0">
                <a:solidFill>
                  <a:srgbClr val="990033"/>
                </a:solidFill>
              </a:rPr>
              <a:t>Firewalls and IDS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Firewalls &amp; IDS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Firewalls</a:t>
            </a:r>
          </a:p>
          <a:p>
            <a:pPr lvl="1"/>
            <a:r>
              <a:rPr lang="en-US" dirty="0" smtClean="0"/>
              <a:t>Stateless packet filtering</a:t>
            </a:r>
          </a:p>
          <a:p>
            <a:pPr lvl="1"/>
            <a:r>
              <a:rPr lang="en-US" dirty="0" err="1" smtClean="0"/>
              <a:t>Stateful</a:t>
            </a:r>
            <a:r>
              <a:rPr lang="en-US" dirty="0" smtClean="0"/>
              <a:t> packet filtering</a:t>
            </a:r>
          </a:p>
          <a:p>
            <a:pPr lvl="2"/>
            <a:r>
              <a:rPr lang="en-US" dirty="0" smtClean="0"/>
              <a:t>Access Control Lists</a:t>
            </a:r>
          </a:p>
          <a:p>
            <a:pPr lvl="1"/>
            <a:r>
              <a:rPr lang="en-US" dirty="0" smtClean="0"/>
              <a:t>Application Gateways</a:t>
            </a:r>
          </a:p>
          <a:p>
            <a:r>
              <a:rPr lang="en-US" dirty="0" smtClean="0"/>
              <a:t>Intrusion Detection Systems (IDS)</a:t>
            </a:r>
          </a:p>
          <a:p>
            <a:pPr lvl="1"/>
            <a:r>
              <a:rPr lang="en-US" dirty="0" smtClean="0"/>
              <a:t>Denial of Service Attacks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</a:t>
            </a:r>
            <a:r>
              <a:rPr lang="en-US" smtClean="0">
                <a:solidFill>
                  <a:srgbClr val="990033"/>
                </a:solidFill>
              </a:rPr>
              <a:t>Firewalls and IDS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Firewalls &amp; IDS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Firewalls</a:t>
            </a:r>
          </a:p>
          <a:p>
            <a:pPr lvl="1"/>
            <a:r>
              <a:rPr lang="en-US" dirty="0" smtClean="0"/>
              <a:t>Stateless packet filtering</a:t>
            </a:r>
          </a:p>
          <a:p>
            <a:pPr lvl="1"/>
            <a:r>
              <a:rPr lang="en-US" dirty="0" err="1" smtClean="0"/>
              <a:t>Stateful</a:t>
            </a:r>
            <a:r>
              <a:rPr lang="en-US" dirty="0" smtClean="0"/>
              <a:t> packet filtering</a:t>
            </a:r>
          </a:p>
          <a:p>
            <a:pPr lvl="2"/>
            <a:r>
              <a:rPr lang="en-US" dirty="0" smtClean="0"/>
              <a:t>Access Control Lists</a:t>
            </a:r>
          </a:p>
          <a:p>
            <a:pPr lvl="1"/>
            <a:r>
              <a:rPr lang="en-US" dirty="0" smtClean="0"/>
              <a:t>Application Gateways</a:t>
            </a:r>
          </a:p>
          <a:p>
            <a:r>
              <a:rPr lang="en-US" dirty="0" smtClean="0"/>
              <a:t>Intrusion Detection Systems (IDS)</a:t>
            </a:r>
          </a:p>
          <a:p>
            <a:pPr lvl="1"/>
            <a:r>
              <a:rPr lang="en-US" dirty="0" smtClean="0"/>
              <a:t>Denial of Service Attacks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</a:t>
            </a:r>
            <a:r>
              <a:rPr lang="en-US" smtClean="0">
                <a:solidFill>
                  <a:srgbClr val="990033"/>
                </a:solidFill>
              </a:rPr>
              <a:t>Firewalls and IDS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K&amp;R Chapter 8 </a:t>
            </a:r>
            <a:r>
              <a:rPr lang="en-US" dirty="0" smtClean="0"/>
              <a:t>Outline</a:t>
            </a:r>
            <a:endParaRPr lang="en-US" dirty="0" smtClean="0"/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0875" y="1071546"/>
            <a:ext cx="7772400" cy="4648200"/>
          </a:xfrm>
        </p:spPr>
        <p:txBody>
          <a:bodyPr/>
          <a:lstStyle/>
          <a:p>
            <a:pPr>
              <a:buFont typeface="ZapfDingbats" pitchFamily="82" charset="2"/>
              <a:buNone/>
              <a:defRPr/>
            </a:pPr>
            <a:r>
              <a:rPr lang="en-US" dirty="0">
                <a:solidFill>
                  <a:schemeClr val="accent6"/>
                </a:solidFill>
              </a:rPr>
              <a:t>8.1 </a:t>
            </a:r>
            <a:r>
              <a:rPr lang="en-US" dirty="0"/>
              <a:t>What is network security?</a:t>
            </a:r>
          </a:p>
          <a:p>
            <a:pPr>
              <a:buFont typeface="ZapfDingbats" pitchFamily="82" charset="2"/>
              <a:buNone/>
              <a:defRPr/>
            </a:pPr>
            <a:r>
              <a:rPr lang="en-US" dirty="0">
                <a:solidFill>
                  <a:schemeClr val="accent2"/>
                </a:solidFill>
              </a:rPr>
              <a:t>8.2</a:t>
            </a:r>
            <a:r>
              <a:rPr lang="en-US" dirty="0"/>
              <a:t> Principles of cryptography</a:t>
            </a:r>
          </a:p>
          <a:p>
            <a:pPr>
              <a:buFont typeface="ZapfDingbats" pitchFamily="82" charset="2"/>
              <a:buNone/>
              <a:defRPr/>
            </a:pPr>
            <a:r>
              <a:rPr lang="en-US" dirty="0">
                <a:solidFill>
                  <a:schemeClr val="accent2"/>
                </a:solidFill>
              </a:rPr>
              <a:t>8.3</a:t>
            </a:r>
            <a:r>
              <a:rPr lang="en-US" dirty="0"/>
              <a:t> Message integrity</a:t>
            </a:r>
          </a:p>
          <a:p>
            <a:pPr>
              <a:buFont typeface="ZapfDingbats" pitchFamily="82" charset="2"/>
              <a:buNone/>
              <a:defRPr/>
            </a:pPr>
            <a:r>
              <a:rPr lang="en-US" dirty="0" smtClean="0">
                <a:solidFill>
                  <a:schemeClr val="accent6"/>
                </a:solidFill>
              </a:rPr>
              <a:t>8.4</a:t>
            </a:r>
            <a:r>
              <a:rPr lang="en-US" dirty="0" smtClean="0"/>
              <a:t> </a:t>
            </a:r>
            <a:r>
              <a:rPr lang="en-US" dirty="0"/>
              <a:t>Securing e-mail</a:t>
            </a:r>
          </a:p>
          <a:p>
            <a:pPr>
              <a:buFont typeface="ZapfDingbats" pitchFamily="82" charset="2"/>
              <a:buNone/>
              <a:defRPr/>
            </a:pPr>
            <a:r>
              <a:rPr lang="en-US" dirty="0" smtClean="0">
                <a:solidFill>
                  <a:schemeClr val="accent6"/>
                </a:solidFill>
              </a:rPr>
              <a:t>8.5</a:t>
            </a:r>
            <a:r>
              <a:rPr lang="en-US" dirty="0" smtClean="0"/>
              <a:t> </a:t>
            </a:r>
            <a:r>
              <a:rPr lang="en-US" dirty="0"/>
              <a:t>Securing TCP connections: SSL</a:t>
            </a:r>
          </a:p>
          <a:p>
            <a:pPr>
              <a:buFont typeface="ZapfDingbats" pitchFamily="82" charset="2"/>
              <a:buNone/>
              <a:defRPr/>
            </a:pPr>
            <a:r>
              <a:rPr lang="en-US" dirty="0" smtClean="0">
                <a:solidFill>
                  <a:schemeClr val="accent2"/>
                </a:solidFill>
              </a:rPr>
              <a:t>8.6</a:t>
            </a:r>
            <a:r>
              <a:rPr lang="en-US" dirty="0" smtClean="0"/>
              <a:t> </a:t>
            </a:r>
            <a:r>
              <a:rPr lang="en-US" dirty="0"/>
              <a:t>Network layer security: </a:t>
            </a:r>
            <a:r>
              <a:rPr lang="en-US" dirty="0" err="1"/>
              <a:t>IPsec</a:t>
            </a:r>
            <a:endParaRPr lang="en-US" dirty="0"/>
          </a:p>
          <a:p>
            <a:pPr>
              <a:buFont typeface="ZapfDingbats" pitchFamily="82" charset="2"/>
              <a:buNone/>
              <a:defRPr/>
            </a:pPr>
            <a:r>
              <a:rPr lang="en-US" dirty="0" smtClean="0">
                <a:solidFill>
                  <a:schemeClr val="accent2"/>
                </a:solidFill>
              </a:rPr>
              <a:t>8.7</a:t>
            </a:r>
            <a:r>
              <a:rPr lang="en-US" dirty="0" smtClean="0"/>
              <a:t> </a:t>
            </a:r>
            <a:r>
              <a:rPr lang="en-US" dirty="0"/>
              <a:t>Securing wireless LANs</a:t>
            </a:r>
          </a:p>
          <a:p>
            <a:pPr>
              <a:buFont typeface="ZapfDingbats" pitchFamily="82" charset="2"/>
              <a:buNone/>
              <a:defRPr/>
            </a:pPr>
            <a:r>
              <a:rPr lang="en-US" dirty="0" smtClean="0">
                <a:solidFill>
                  <a:srgbClr val="0033CC"/>
                </a:solidFill>
              </a:rPr>
              <a:t>8.8 </a:t>
            </a:r>
            <a:r>
              <a:rPr lang="en-US" dirty="0">
                <a:solidFill>
                  <a:srgbClr val="0033CC"/>
                </a:solidFill>
              </a:rPr>
              <a:t>Operational </a:t>
            </a:r>
            <a:r>
              <a:rPr lang="en-US" dirty="0" smtClean="0">
                <a:solidFill>
                  <a:srgbClr val="0033CC"/>
                </a:solidFill>
              </a:rPr>
              <a:t>Security</a:t>
            </a:r>
            <a:r>
              <a:rPr lang="en-US" dirty="0">
                <a:solidFill>
                  <a:srgbClr val="0033CC"/>
                </a:solidFill>
              </a:rPr>
              <a:t>: </a:t>
            </a:r>
            <a:r>
              <a:rPr lang="en-US" dirty="0" smtClean="0">
                <a:solidFill>
                  <a:srgbClr val="0033CC"/>
                </a:solidFill>
              </a:rPr>
              <a:t>Firewalls </a:t>
            </a:r>
            <a:r>
              <a:rPr lang="en-US" dirty="0">
                <a:solidFill>
                  <a:srgbClr val="0033CC"/>
                </a:solidFill>
              </a:rPr>
              <a:t>and IDS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</a:t>
            </a:r>
            <a:r>
              <a:rPr lang="en-US" smtClean="0">
                <a:solidFill>
                  <a:srgbClr val="990033"/>
                </a:solidFill>
              </a:rPr>
              <a:t>Firewalls and IDS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ChangeArrowheads="1"/>
          </p:cNvSpPr>
          <p:nvPr/>
        </p:nvSpPr>
        <p:spPr bwMode="auto">
          <a:xfrm>
            <a:off x="496888" y="1522413"/>
            <a:ext cx="7496175" cy="1450975"/>
          </a:xfrm>
          <a:prstGeom prst="rect">
            <a:avLst/>
          </a:prstGeom>
          <a:solidFill>
            <a:srgbClr val="FFFFFF"/>
          </a:solidFill>
          <a:ln w="25400">
            <a:solidFill>
              <a:srgbClr val="9900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title"/>
          </p:nvPr>
        </p:nvSpPr>
        <p:spPr>
          <a:xfrm>
            <a:off x="474663" y="33299"/>
            <a:ext cx="7772400" cy="895371"/>
          </a:xfrm>
        </p:spPr>
        <p:txBody>
          <a:bodyPr/>
          <a:lstStyle/>
          <a:p>
            <a:r>
              <a:rPr lang="en-US" dirty="0" smtClean="0"/>
              <a:t>Firewalls</a:t>
            </a:r>
          </a:p>
        </p:txBody>
      </p:sp>
      <p:sp>
        <p:nvSpPr>
          <p:cNvPr id="131076" name="Rectangle 5"/>
          <p:cNvSpPr>
            <a:spLocks noChangeArrowheads="1"/>
          </p:cNvSpPr>
          <p:nvPr/>
        </p:nvSpPr>
        <p:spPr bwMode="auto">
          <a:xfrm>
            <a:off x="501650" y="4419600"/>
            <a:ext cx="3810000" cy="181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endParaRPr lang="en-US"/>
          </a:p>
        </p:txBody>
      </p:sp>
      <p:sp>
        <p:nvSpPr>
          <p:cNvPr id="131077" name="Text Box 7"/>
          <p:cNvSpPr txBox="1">
            <a:spLocks noChangeArrowheads="1"/>
          </p:cNvSpPr>
          <p:nvPr/>
        </p:nvSpPr>
        <p:spPr bwMode="auto">
          <a:xfrm>
            <a:off x="555625" y="1708150"/>
            <a:ext cx="73215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isolates organization’s internal net from larger Internet, allowing some packets to pass, blocking others.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542926" y="1296994"/>
            <a:ext cx="1311275" cy="461963"/>
            <a:chOff x="1269" y="3611"/>
            <a:chExt cx="826" cy="291"/>
          </a:xfrm>
        </p:grpSpPr>
        <p:sp>
          <p:nvSpPr>
            <p:cNvPr id="131426" name="Rectangle 9"/>
            <p:cNvSpPr>
              <a:spLocks noChangeArrowheads="1"/>
            </p:cNvSpPr>
            <p:nvPr/>
          </p:nvSpPr>
          <p:spPr bwMode="auto">
            <a:xfrm>
              <a:off x="1356" y="3648"/>
              <a:ext cx="636" cy="23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427" name="Text Box 10"/>
            <p:cNvSpPr txBox="1">
              <a:spLocks noChangeArrowheads="1"/>
            </p:cNvSpPr>
            <p:nvPr/>
          </p:nvSpPr>
          <p:spPr bwMode="auto">
            <a:xfrm>
              <a:off x="1269" y="3611"/>
              <a:ext cx="826" cy="29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990033"/>
                  </a:solidFill>
                </a:rPr>
                <a:t>F</a:t>
              </a:r>
              <a:r>
                <a:rPr lang="en-US" dirty="0" smtClean="0">
                  <a:solidFill>
                    <a:srgbClr val="990033"/>
                  </a:solidFill>
                </a:rPr>
                <a:t>irewall</a:t>
              </a:r>
              <a:endParaRPr lang="en-US" dirty="0">
                <a:solidFill>
                  <a:srgbClr val="990033"/>
                </a:solidFill>
              </a:endParaRPr>
            </a:p>
          </p:txBody>
        </p:sp>
      </p:grpSp>
      <p:sp>
        <p:nvSpPr>
          <p:cNvPr id="131079" name="Rectangle 12"/>
          <p:cNvSpPr>
            <a:spLocks noChangeArrowheads="1"/>
          </p:cNvSpPr>
          <p:nvPr/>
        </p:nvSpPr>
        <p:spPr bwMode="auto">
          <a:xfrm>
            <a:off x="0" y="18907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1080" name="AutoShape 14"/>
          <p:cNvSpPr>
            <a:spLocks noChangeAspect="1" noChangeArrowheads="1" noTextEdit="1"/>
          </p:cNvSpPr>
          <p:nvPr/>
        </p:nvSpPr>
        <p:spPr bwMode="auto">
          <a:xfrm>
            <a:off x="1697038" y="3113088"/>
            <a:ext cx="5200650" cy="290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081" name="Rectangle 16"/>
          <p:cNvSpPr>
            <a:spLocks noChangeArrowheads="1"/>
          </p:cNvSpPr>
          <p:nvPr/>
        </p:nvSpPr>
        <p:spPr bwMode="auto">
          <a:xfrm>
            <a:off x="6910388" y="5880100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131082" name="Freeform 83"/>
          <p:cNvSpPr>
            <a:spLocks/>
          </p:cNvSpPr>
          <p:nvPr/>
        </p:nvSpPr>
        <p:spPr bwMode="auto">
          <a:xfrm>
            <a:off x="4092575" y="4703763"/>
            <a:ext cx="219075" cy="1012825"/>
          </a:xfrm>
          <a:custGeom>
            <a:avLst/>
            <a:gdLst>
              <a:gd name="T0" fmla="*/ 0 w 138"/>
              <a:gd name="T1" fmla="*/ 769937 h 638"/>
              <a:gd name="T2" fmla="*/ 219075 w 138"/>
              <a:gd name="T3" fmla="*/ 1012825 h 638"/>
              <a:gd name="T4" fmla="*/ 219075 w 138"/>
              <a:gd name="T5" fmla="*/ 122238 h 638"/>
              <a:gd name="T6" fmla="*/ 184150 w 138"/>
              <a:gd name="T7" fmla="*/ 77787 h 638"/>
              <a:gd name="T8" fmla="*/ 0 w 138"/>
              <a:gd name="T9" fmla="*/ 0 h 638"/>
              <a:gd name="T10" fmla="*/ 0 w 138"/>
              <a:gd name="T11" fmla="*/ 769937 h 63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8"/>
              <a:gd name="T19" fmla="*/ 0 h 638"/>
              <a:gd name="T20" fmla="*/ 138 w 138"/>
              <a:gd name="T21" fmla="*/ 638 h 63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8" h="638">
                <a:moveTo>
                  <a:pt x="0" y="485"/>
                </a:moveTo>
                <a:lnTo>
                  <a:pt x="138" y="638"/>
                </a:lnTo>
                <a:lnTo>
                  <a:pt x="138" y="77"/>
                </a:lnTo>
                <a:lnTo>
                  <a:pt x="116" y="49"/>
                </a:lnTo>
                <a:lnTo>
                  <a:pt x="0" y="0"/>
                </a:lnTo>
                <a:lnTo>
                  <a:pt x="0" y="485"/>
                </a:lnTo>
                <a:close/>
              </a:path>
            </a:pathLst>
          </a:custGeom>
          <a:solidFill>
            <a:srgbClr val="60606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083" name="Rectangle 324"/>
          <p:cNvSpPr>
            <a:spLocks noChangeArrowheads="1"/>
          </p:cNvSpPr>
          <p:nvPr/>
        </p:nvSpPr>
        <p:spPr bwMode="auto">
          <a:xfrm>
            <a:off x="2882900" y="3454400"/>
            <a:ext cx="4763" cy="1873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084" name="Rectangle 362"/>
          <p:cNvSpPr>
            <a:spLocks noChangeArrowheads="1"/>
          </p:cNvSpPr>
          <p:nvPr/>
        </p:nvSpPr>
        <p:spPr bwMode="auto">
          <a:xfrm>
            <a:off x="3616325" y="5730875"/>
            <a:ext cx="1449388" cy="3317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085" name="Rectangle 364"/>
          <p:cNvSpPr>
            <a:spLocks noChangeArrowheads="1"/>
          </p:cNvSpPr>
          <p:nvPr/>
        </p:nvSpPr>
        <p:spPr bwMode="auto">
          <a:xfrm>
            <a:off x="4665663" y="5792788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131086" name="Freeform 17"/>
          <p:cNvSpPr>
            <a:spLocks/>
          </p:cNvSpPr>
          <p:nvPr/>
        </p:nvSpPr>
        <p:spPr bwMode="auto">
          <a:xfrm>
            <a:off x="1730375" y="3175000"/>
            <a:ext cx="2654300" cy="1550988"/>
          </a:xfrm>
          <a:custGeom>
            <a:avLst/>
            <a:gdLst>
              <a:gd name="T0" fmla="*/ 122238 w 1672"/>
              <a:gd name="T1" fmla="*/ 4763 h 977"/>
              <a:gd name="T2" fmla="*/ 201612 w 1672"/>
              <a:gd name="T3" fmla="*/ 1588 h 977"/>
              <a:gd name="T4" fmla="*/ 296863 w 1672"/>
              <a:gd name="T5" fmla="*/ 26988 h 977"/>
              <a:gd name="T6" fmla="*/ 446088 w 1672"/>
              <a:gd name="T7" fmla="*/ 85725 h 977"/>
              <a:gd name="T8" fmla="*/ 603250 w 1672"/>
              <a:gd name="T9" fmla="*/ 142875 h 977"/>
              <a:gd name="T10" fmla="*/ 715962 w 1672"/>
              <a:gd name="T11" fmla="*/ 165100 h 977"/>
              <a:gd name="T12" fmla="*/ 822325 w 1672"/>
              <a:gd name="T13" fmla="*/ 165100 h 977"/>
              <a:gd name="T14" fmla="*/ 1017588 w 1672"/>
              <a:gd name="T15" fmla="*/ 142875 h 977"/>
              <a:gd name="T16" fmla="*/ 1228725 w 1672"/>
              <a:gd name="T17" fmla="*/ 120650 h 977"/>
              <a:gd name="T18" fmla="*/ 1354137 w 1672"/>
              <a:gd name="T19" fmla="*/ 120650 h 977"/>
              <a:gd name="T20" fmla="*/ 1495425 w 1672"/>
              <a:gd name="T21" fmla="*/ 139700 h 977"/>
              <a:gd name="T22" fmla="*/ 1660525 w 1672"/>
              <a:gd name="T23" fmla="*/ 168275 h 977"/>
              <a:gd name="T24" fmla="*/ 1889125 w 1672"/>
              <a:gd name="T25" fmla="*/ 212725 h 977"/>
              <a:gd name="T26" fmla="*/ 2160588 w 1672"/>
              <a:gd name="T27" fmla="*/ 285750 h 977"/>
              <a:gd name="T28" fmla="*/ 2335213 w 1672"/>
              <a:gd name="T29" fmla="*/ 349250 h 977"/>
              <a:gd name="T30" fmla="*/ 2449513 w 1672"/>
              <a:gd name="T31" fmla="*/ 409575 h 977"/>
              <a:gd name="T32" fmla="*/ 2506663 w 1672"/>
              <a:gd name="T33" fmla="*/ 450850 h 977"/>
              <a:gd name="T34" fmla="*/ 2565400 w 1672"/>
              <a:gd name="T35" fmla="*/ 517525 h 977"/>
              <a:gd name="T36" fmla="*/ 2620963 w 1672"/>
              <a:gd name="T37" fmla="*/ 639763 h 977"/>
              <a:gd name="T38" fmla="*/ 2649538 w 1672"/>
              <a:gd name="T39" fmla="*/ 782638 h 977"/>
              <a:gd name="T40" fmla="*/ 2652713 w 1672"/>
              <a:gd name="T41" fmla="*/ 933450 h 977"/>
              <a:gd name="T42" fmla="*/ 2635250 w 1672"/>
              <a:gd name="T43" fmla="*/ 1079500 h 977"/>
              <a:gd name="T44" fmla="*/ 2598738 w 1672"/>
              <a:gd name="T45" fmla="*/ 1209675 h 977"/>
              <a:gd name="T46" fmla="*/ 2551113 w 1672"/>
              <a:gd name="T47" fmla="*/ 1309688 h 977"/>
              <a:gd name="T48" fmla="*/ 2482850 w 1672"/>
              <a:gd name="T49" fmla="*/ 1376363 h 977"/>
              <a:gd name="T50" fmla="*/ 2390775 w 1672"/>
              <a:gd name="T51" fmla="*/ 1420813 h 977"/>
              <a:gd name="T52" fmla="*/ 2279650 w 1672"/>
              <a:gd name="T53" fmla="*/ 1447800 h 977"/>
              <a:gd name="T54" fmla="*/ 2052638 w 1672"/>
              <a:gd name="T55" fmla="*/ 1476375 h 977"/>
              <a:gd name="T56" fmla="*/ 1819275 w 1672"/>
              <a:gd name="T57" fmla="*/ 1501775 h 977"/>
              <a:gd name="T58" fmla="*/ 1681163 w 1672"/>
              <a:gd name="T59" fmla="*/ 1517650 h 977"/>
              <a:gd name="T60" fmla="*/ 1439862 w 1672"/>
              <a:gd name="T61" fmla="*/ 1538288 h 977"/>
              <a:gd name="T62" fmla="*/ 1196975 w 1672"/>
              <a:gd name="T63" fmla="*/ 1546225 h 977"/>
              <a:gd name="T64" fmla="*/ 1060450 w 1672"/>
              <a:gd name="T65" fmla="*/ 1550988 h 977"/>
              <a:gd name="T66" fmla="*/ 941388 w 1672"/>
              <a:gd name="T67" fmla="*/ 1550988 h 977"/>
              <a:gd name="T68" fmla="*/ 844550 w 1672"/>
              <a:gd name="T69" fmla="*/ 1546225 h 977"/>
              <a:gd name="T70" fmla="*/ 766762 w 1672"/>
              <a:gd name="T71" fmla="*/ 1541463 h 977"/>
              <a:gd name="T72" fmla="*/ 661988 w 1672"/>
              <a:gd name="T73" fmla="*/ 1524000 h 977"/>
              <a:gd name="T74" fmla="*/ 517525 w 1672"/>
              <a:gd name="T75" fmla="*/ 1487488 h 977"/>
              <a:gd name="T76" fmla="*/ 374650 w 1672"/>
              <a:gd name="T77" fmla="*/ 1450975 h 977"/>
              <a:gd name="T78" fmla="*/ 225425 w 1672"/>
              <a:gd name="T79" fmla="*/ 1406525 h 977"/>
              <a:gd name="T80" fmla="*/ 123825 w 1672"/>
              <a:gd name="T81" fmla="*/ 1352550 h 977"/>
              <a:gd name="T82" fmla="*/ 74613 w 1672"/>
              <a:gd name="T83" fmla="*/ 1304925 h 977"/>
              <a:gd name="T84" fmla="*/ 41275 w 1672"/>
              <a:gd name="T85" fmla="*/ 1247775 h 977"/>
              <a:gd name="T86" fmla="*/ 11112 w 1672"/>
              <a:gd name="T87" fmla="*/ 1136650 h 977"/>
              <a:gd name="T88" fmla="*/ 0 w 1672"/>
              <a:gd name="T89" fmla="*/ 969963 h 977"/>
              <a:gd name="T90" fmla="*/ 3175 w 1672"/>
              <a:gd name="T91" fmla="*/ 779463 h 977"/>
              <a:gd name="T92" fmla="*/ 1588 w 1672"/>
              <a:gd name="T93" fmla="*/ 663575 h 977"/>
              <a:gd name="T94" fmla="*/ 0 w 1672"/>
              <a:gd name="T95" fmla="*/ 528638 h 977"/>
              <a:gd name="T96" fmla="*/ 3175 w 1672"/>
              <a:gd name="T97" fmla="*/ 300038 h 977"/>
              <a:gd name="T98" fmla="*/ 19050 w 1672"/>
              <a:gd name="T99" fmla="*/ 174625 h 977"/>
              <a:gd name="T100" fmla="*/ 46037 w 1672"/>
              <a:gd name="T101" fmla="*/ 76200 h 977"/>
              <a:gd name="T102" fmla="*/ 74613 w 1672"/>
              <a:gd name="T103" fmla="*/ 34925 h 97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1672"/>
              <a:gd name="T157" fmla="*/ 0 h 977"/>
              <a:gd name="T158" fmla="*/ 1672 w 1672"/>
              <a:gd name="T159" fmla="*/ 977 h 97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1672" h="977">
                <a:moveTo>
                  <a:pt x="54" y="16"/>
                </a:moveTo>
                <a:lnTo>
                  <a:pt x="57" y="14"/>
                </a:lnTo>
                <a:lnTo>
                  <a:pt x="61" y="10"/>
                </a:lnTo>
                <a:lnTo>
                  <a:pt x="69" y="7"/>
                </a:lnTo>
                <a:lnTo>
                  <a:pt x="77" y="3"/>
                </a:lnTo>
                <a:lnTo>
                  <a:pt x="86" y="1"/>
                </a:lnTo>
                <a:lnTo>
                  <a:pt x="96" y="0"/>
                </a:lnTo>
                <a:lnTo>
                  <a:pt x="105" y="0"/>
                </a:lnTo>
                <a:lnTo>
                  <a:pt x="116" y="0"/>
                </a:lnTo>
                <a:lnTo>
                  <a:pt x="127" y="1"/>
                </a:lnTo>
                <a:lnTo>
                  <a:pt x="138" y="3"/>
                </a:lnTo>
                <a:lnTo>
                  <a:pt x="149" y="6"/>
                </a:lnTo>
                <a:lnTo>
                  <a:pt x="161" y="9"/>
                </a:lnTo>
                <a:lnTo>
                  <a:pt x="174" y="13"/>
                </a:lnTo>
                <a:lnTo>
                  <a:pt x="187" y="17"/>
                </a:lnTo>
                <a:lnTo>
                  <a:pt x="200" y="22"/>
                </a:lnTo>
                <a:lnTo>
                  <a:pt x="212" y="27"/>
                </a:lnTo>
                <a:lnTo>
                  <a:pt x="225" y="31"/>
                </a:lnTo>
                <a:lnTo>
                  <a:pt x="253" y="43"/>
                </a:lnTo>
                <a:lnTo>
                  <a:pt x="281" y="54"/>
                </a:lnTo>
                <a:lnTo>
                  <a:pt x="309" y="65"/>
                </a:lnTo>
                <a:lnTo>
                  <a:pt x="338" y="76"/>
                </a:lnTo>
                <a:lnTo>
                  <a:pt x="352" y="82"/>
                </a:lnTo>
                <a:lnTo>
                  <a:pt x="366" y="86"/>
                </a:lnTo>
                <a:lnTo>
                  <a:pt x="380" y="90"/>
                </a:lnTo>
                <a:lnTo>
                  <a:pt x="394" y="95"/>
                </a:lnTo>
                <a:lnTo>
                  <a:pt x="408" y="97"/>
                </a:lnTo>
                <a:lnTo>
                  <a:pt x="422" y="100"/>
                </a:lnTo>
                <a:lnTo>
                  <a:pt x="436" y="103"/>
                </a:lnTo>
                <a:lnTo>
                  <a:pt x="451" y="104"/>
                </a:lnTo>
                <a:lnTo>
                  <a:pt x="465" y="105"/>
                </a:lnTo>
                <a:lnTo>
                  <a:pt x="477" y="105"/>
                </a:lnTo>
                <a:lnTo>
                  <a:pt x="491" y="105"/>
                </a:lnTo>
                <a:lnTo>
                  <a:pt x="504" y="105"/>
                </a:lnTo>
                <a:lnTo>
                  <a:pt x="518" y="104"/>
                </a:lnTo>
                <a:lnTo>
                  <a:pt x="532" y="104"/>
                </a:lnTo>
                <a:lnTo>
                  <a:pt x="559" y="100"/>
                </a:lnTo>
                <a:lnTo>
                  <a:pt x="586" y="98"/>
                </a:lnTo>
                <a:lnTo>
                  <a:pt x="614" y="95"/>
                </a:lnTo>
                <a:lnTo>
                  <a:pt x="641" y="90"/>
                </a:lnTo>
                <a:lnTo>
                  <a:pt x="670" y="86"/>
                </a:lnTo>
                <a:lnTo>
                  <a:pt x="698" y="83"/>
                </a:lnTo>
                <a:lnTo>
                  <a:pt x="727" y="79"/>
                </a:lnTo>
                <a:lnTo>
                  <a:pt x="757" y="77"/>
                </a:lnTo>
                <a:lnTo>
                  <a:pt x="774" y="76"/>
                </a:lnTo>
                <a:lnTo>
                  <a:pt x="789" y="75"/>
                </a:lnTo>
                <a:lnTo>
                  <a:pt x="804" y="75"/>
                </a:lnTo>
                <a:lnTo>
                  <a:pt x="820" y="75"/>
                </a:lnTo>
                <a:lnTo>
                  <a:pt x="837" y="76"/>
                </a:lnTo>
                <a:lnTo>
                  <a:pt x="853" y="76"/>
                </a:lnTo>
                <a:lnTo>
                  <a:pt x="871" y="77"/>
                </a:lnTo>
                <a:lnTo>
                  <a:pt x="888" y="79"/>
                </a:lnTo>
                <a:lnTo>
                  <a:pt x="906" y="82"/>
                </a:lnTo>
                <a:lnTo>
                  <a:pt x="923" y="84"/>
                </a:lnTo>
                <a:lnTo>
                  <a:pt x="942" y="88"/>
                </a:lnTo>
                <a:lnTo>
                  <a:pt x="961" y="91"/>
                </a:lnTo>
                <a:lnTo>
                  <a:pt x="980" y="95"/>
                </a:lnTo>
                <a:lnTo>
                  <a:pt x="1003" y="98"/>
                </a:lnTo>
                <a:lnTo>
                  <a:pt x="1024" y="102"/>
                </a:lnTo>
                <a:lnTo>
                  <a:pt x="1046" y="106"/>
                </a:lnTo>
                <a:lnTo>
                  <a:pt x="1069" y="110"/>
                </a:lnTo>
                <a:lnTo>
                  <a:pt x="1092" y="114"/>
                </a:lnTo>
                <a:lnTo>
                  <a:pt x="1117" y="119"/>
                </a:lnTo>
                <a:lnTo>
                  <a:pt x="1141" y="124"/>
                </a:lnTo>
                <a:lnTo>
                  <a:pt x="1190" y="134"/>
                </a:lnTo>
                <a:lnTo>
                  <a:pt x="1239" y="146"/>
                </a:lnTo>
                <a:lnTo>
                  <a:pt x="1288" y="159"/>
                </a:lnTo>
                <a:lnTo>
                  <a:pt x="1313" y="166"/>
                </a:lnTo>
                <a:lnTo>
                  <a:pt x="1337" y="173"/>
                </a:lnTo>
                <a:lnTo>
                  <a:pt x="1361" y="180"/>
                </a:lnTo>
                <a:lnTo>
                  <a:pt x="1384" y="187"/>
                </a:lnTo>
                <a:lnTo>
                  <a:pt x="1406" y="195"/>
                </a:lnTo>
                <a:lnTo>
                  <a:pt x="1429" y="203"/>
                </a:lnTo>
                <a:lnTo>
                  <a:pt x="1450" y="211"/>
                </a:lnTo>
                <a:lnTo>
                  <a:pt x="1471" y="220"/>
                </a:lnTo>
                <a:lnTo>
                  <a:pt x="1490" y="229"/>
                </a:lnTo>
                <a:lnTo>
                  <a:pt x="1509" y="238"/>
                </a:lnTo>
                <a:lnTo>
                  <a:pt x="1527" y="248"/>
                </a:lnTo>
                <a:lnTo>
                  <a:pt x="1535" y="252"/>
                </a:lnTo>
                <a:lnTo>
                  <a:pt x="1543" y="258"/>
                </a:lnTo>
                <a:lnTo>
                  <a:pt x="1551" y="263"/>
                </a:lnTo>
                <a:lnTo>
                  <a:pt x="1558" y="267"/>
                </a:lnTo>
                <a:lnTo>
                  <a:pt x="1565" y="273"/>
                </a:lnTo>
                <a:lnTo>
                  <a:pt x="1572" y="279"/>
                </a:lnTo>
                <a:lnTo>
                  <a:pt x="1579" y="284"/>
                </a:lnTo>
                <a:lnTo>
                  <a:pt x="1585" y="290"/>
                </a:lnTo>
                <a:lnTo>
                  <a:pt x="1591" y="296"/>
                </a:lnTo>
                <a:lnTo>
                  <a:pt x="1597" y="301"/>
                </a:lnTo>
                <a:lnTo>
                  <a:pt x="1607" y="313"/>
                </a:lnTo>
                <a:lnTo>
                  <a:pt x="1616" y="326"/>
                </a:lnTo>
                <a:lnTo>
                  <a:pt x="1625" y="340"/>
                </a:lnTo>
                <a:lnTo>
                  <a:pt x="1633" y="355"/>
                </a:lnTo>
                <a:lnTo>
                  <a:pt x="1640" y="370"/>
                </a:lnTo>
                <a:lnTo>
                  <a:pt x="1647" y="385"/>
                </a:lnTo>
                <a:lnTo>
                  <a:pt x="1651" y="403"/>
                </a:lnTo>
                <a:lnTo>
                  <a:pt x="1656" y="419"/>
                </a:lnTo>
                <a:lnTo>
                  <a:pt x="1661" y="438"/>
                </a:lnTo>
                <a:lnTo>
                  <a:pt x="1664" y="456"/>
                </a:lnTo>
                <a:lnTo>
                  <a:pt x="1667" y="474"/>
                </a:lnTo>
                <a:lnTo>
                  <a:pt x="1669" y="493"/>
                </a:lnTo>
                <a:lnTo>
                  <a:pt x="1671" y="512"/>
                </a:lnTo>
                <a:lnTo>
                  <a:pt x="1671" y="530"/>
                </a:lnTo>
                <a:lnTo>
                  <a:pt x="1672" y="550"/>
                </a:lnTo>
                <a:lnTo>
                  <a:pt x="1671" y="569"/>
                </a:lnTo>
                <a:lnTo>
                  <a:pt x="1671" y="588"/>
                </a:lnTo>
                <a:lnTo>
                  <a:pt x="1670" y="607"/>
                </a:lnTo>
                <a:lnTo>
                  <a:pt x="1668" y="626"/>
                </a:lnTo>
                <a:lnTo>
                  <a:pt x="1665" y="645"/>
                </a:lnTo>
                <a:lnTo>
                  <a:pt x="1663" y="662"/>
                </a:lnTo>
                <a:lnTo>
                  <a:pt x="1660" y="680"/>
                </a:lnTo>
                <a:lnTo>
                  <a:pt x="1656" y="697"/>
                </a:lnTo>
                <a:lnTo>
                  <a:pt x="1651" y="715"/>
                </a:lnTo>
                <a:lnTo>
                  <a:pt x="1648" y="731"/>
                </a:lnTo>
                <a:lnTo>
                  <a:pt x="1643" y="747"/>
                </a:lnTo>
                <a:lnTo>
                  <a:pt x="1637" y="762"/>
                </a:lnTo>
                <a:lnTo>
                  <a:pt x="1632" y="776"/>
                </a:lnTo>
                <a:lnTo>
                  <a:pt x="1626" y="790"/>
                </a:lnTo>
                <a:lnTo>
                  <a:pt x="1620" y="803"/>
                </a:lnTo>
                <a:lnTo>
                  <a:pt x="1614" y="814"/>
                </a:lnTo>
                <a:lnTo>
                  <a:pt x="1607" y="825"/>
                </a:lnTo>
                <a:lnTo>
                  <a:pt x="1600" y="834"/>
                </a:lnTo>
                <a:lnTo>
                  <a:pt x="1592" y="843"/>
                </a:lnTo>
                <a:lnTo>
                  <a:pt x="1584" y="852"/>
                </a:lnTo>
                <a:lnTo>
                  <a:pt x="1574" y="859"/>
                </a:lnTo>
                <a:lnTo>
                  <a:pt x="1564" y="867"/>
                </a:lnTo>
                <a:lnTo>
                  <a:pt x="1553" y="873"/>
                </a:lnTo>
                <a:lnTo>
                  <a:pt x="1543" y="879"/>
                </a:lnTo>
                <a:lnTo>
                  <a:pt x="1531" y="884"/>
                </a:lnTo>
                <a:lnTo>
                  <a:pt x="1518" y="890"/>
                </a:lnTo>
                <a:lnTo>
                  <a:pt x="1506" y="895"/>
                </a:lnTo>
                <a:lnTo>
                  <a:pt x="1493" y="898"/>
                </a:lnTo>
                <a:lnTo>
                  <a:pt x="1479" y="902"/>
                </a:lnTo>
                <a:lnTo>
                  <a:pt x="1465" y="905"/>
                </a:lnTo>
                <a:lnTo>
                  <a:pt x="1451" y="909"/>
                </a:lnTo>
                <a:lnTo>
                  <a:pt x="1436" y="912"/>
                </a:lnTo>
                <a:lnTo>
                  <a:pt x="1420" y="915"/>
                </a:lnTo>
                <a:lnTo>
                  <a:pt x="1390" y="919"/>
                </a:lnTo>
                <a:lnTo>
                  <a:pt x="1358" y="923"/>
                </a:lnTo>
                <a:lnTo>
                  <a:pt x="1326" y="926"/>
                </a:lnTo>
                <a:lnTo>
                  <a:pt x="1293" y="930"/>
                </a:lnTo>
                <a:lnTo>
                  <a:pt x="1259" y="932"/>
                </a:lnTo>
                <a:lnTo>
                  <a:pt x="1227" y="936"/>
                </a:lnTo>
                <a:lnTo>
                  <a:pt x="1194" y="939"/>
                </a:lnTo>
                <a:lnTo>
                  <a:pt x="1162" y="944"/>
                </a:lnTo>
                <a:lnTo>
                  <a:pt x="1146" y="946"/>
                </a:lnTo>
                <a:lnTo>
                  <a:pt x="1130" y="949"/>
                </a:lnTo>
                <a:lnTo>
                  <a:pt x="1112" y="950"/>
                </a:lnTo>
                <a:lnTo>
                  <a:pt x="1095" y="952"/>
                </a:lnTo>
                <a:lnTo>
                  <a:pt x="1077" y="954"/>
                </a:lnTo>
                <a:lnTo>
                  <a:pt x="1059" y="956"/>
                </a:lnTo>
                <a:lnTo>
                  <a:pt x="1041" y="958"/>
                </a:lnTo>
                <a:lnTo>
                  <a:pt x="1022" y="959"/>
                </a:lnTo>
                <a:lnTo>
                  <a:pt x="984" y="963"/>
                </a:lnTo>
                <a:lnTo>
                  <a:pt x="945" y="966"/>
                </a:lnTo>
                <a:lnTo>
                  <a:pt x="907" y="969"/>
                </a:lnTo>
                <a:lnTo>
                  <a:pt x="867" y="970"/>
                </a:lnTo>
                <a:lnTo>
                  <a:pt x="829" y="972"/>
                </a:lnTo>
                <a:lnTo>
                  <a:pt x="791" y="973"/>
                </a:lnTo>
                <a:lnTo>
                  <a:pt x="773" y="974"/>
                </a:lnTo>
                <a:lnTo>
                  <a:pt x="754" y="974"/>
                </a:lnTo>
                <a:lnTo>
                  <a:pt x="736" y="976"/>
                </a:lnTo>
                <a:lnTo>
                  <a:pt x="718" y="976"/>
                </a:lnTo>
                <a:lnTo>
                  <a:pt x="701" y="976"/>
                </a:lnTo>
                <a:lnTo>
                  <a:pt x="684" y="977"/>
                </a:lnTo>
                <a:lnTo>
                  <a:pt x="668" y="977"/>
                </a:lnTo>
                <a:lnTo>
                  <a:pt x="651" y="977"/>
                </a:lnTo>
                <a:lnTo>
                  <a:pt x="636" y="977"/>
                </a:lnTo>
                <a:lnTo>
                  <a:pt x="621" y="977"/>
                </a:lnTo>
                <a:lnTo>
                  <a:pt x="607" y="977"/>
                </a:lnTo>
                <a:lnTo>
                  <a:pt x="593" y="977"/>
                </a:lnTo>
                <a:lnTo>
                  <a:pt x="580" y="976"/>
                </a:lnTo>
                <a:lnTo>
                  <a:pt x="567" y="976"/>
                </a:lnTo>
                <a:lnTo>
                  <a:pt x="556" y="976"/>
                </a:lnTo>
                <a:lnTo>
                  <a:pt x="544" y="974"/>
                </a:lnTo>
                <a:lnTo>
                  <a:pt x="532" y="974"/>
                </a:lnTo>
                <a:lnTo>
                  <a:pt x="522" y="974"/>
                </a:lnTo>
                <a:lnTo>
                  <a:pt x="511" y="973"/>
                </a:lnTo>
                <a:lnTo>
                  <a:pt x="502" y="972"/>
                </a:lnTo>
                <a:lnTo>
                  <a:pt x="493" y="972"/>
                </a:lnTo>
                <a:lnTo>
                  <a:pt x="483" y="971"/>
                </a:lnTo>
                <a:lnTo>
                  <a:pt x="474" y="970"/>
                </a:lnTo>
                <a:lnTo>
                  <a:pt x="465" y="969"/>
                </a:lnTo>
                <a:lnTo>
                  <a:pt x="448" y="966"/>
                </a:lnTo>
                <a:lnTo>
                  <a:pt x="432" y="964"/>
                </a:lnTo>
                <a:lnTo>
                  <a:pt x="417" y="960"/>
                </a:lnTo>
                <a:lnTo>
                  <a:pt x="401" y="958"/>
                </a:lnTo>
                <a:lnTo>
                  <a:pt x="372" y="950"/>
                </a:lnTo>
                <a:lnTo>
                  <a:pt x="357" y="946"/>
                </a:lnTo>
                <a:lnTo>
                  <a:pt x="342" y="942"/>
                </a:lnTo>
                <a:lnTo>
                  <a:pt x="326" y="937"/>
                </a:lnTo>
                <a:lnTo>
                  <a:pt x="308" y="932"/>
                </a:lnTo>
                <a:lnTo>
                  <a:pt x="291" y="928"/>
                </a:lnTo>
                <a:lnTo>
                  <a:pt x="273" y="923"/>
                </a:lnTo>
                <a:lnTo>
                  <a:pt x="254" y="918"/>
                </a:lnTo>
                <a:lnTo>
                  <a:pt x="236" y="914"/>
                </a:lnTo>
                <a:lnTo>
                  <a:pt x="216" y="908"/>
                </a:lnTo>
                <a:lnTo>
                  <a:pt x="197" y="903"/>
                </a:lnTo>
                <a:lnTo>
                  <a:pt x="179" y="897"/>
                </a:lnTo>
                <a:lnTo>
                  <a:pt x="160" y="891"/>
                </a:lnTo>
                <a:lnTo>
                  <a:pt x="142" y="886"/>
                </a:lnTo>
                <a:lnTo>
                  <a:pt x="125" y="877"/>
                </a:lnTo>
                <a:lnTo>
                  <a:pt x="109" y="870"/>
                </a:lnTo>
                <a:lnTo>
                  <a:pt x="92" y="861"/>
                </a:lnTo>
                <a:lnTo>
                  <a:pt x="85" y="856"/>
                </a:lnTo>
                <a:lnTo>
                  <a:pt x="78" y="852"/>
                </a:lnTo>
                <a:lnTo>
                  <a:pt x="71" y="846"/>
                </a:lnTo>
                <a:lnTo>
                  <a:pt x="64" y="841"/>
                </a:lnTo>
                <a:lnTo>
                  <a:pt x="58" y="835"/>
                </a:lnTo>
                <a:lnTo>
                  <a:pt x="53" y="828"/>
                </a:lnTo>
                <a:lnTo>
                  <a:pt x="47" y="822"/>
                </a:lnTo>
                <a:lnTo>
                  <a:pt x="42" y="815"/>
                </a:lnTo>
                <a:lnTo>
                  <a:pt x="37" y="808"/>
                </a:lnTo>
                <a:lnTo>
                  <a:pt x="34" y="801"/>
                </a:lnTo>
                <a:lnTo>
                  <a:pt x="29" y="793"/>
                </a:lnTo>
                <a:lnTo>
                  <a:pt x="26" y="786"/>
                </a:lnTo>
                <a:lnTo>
                  <a:pt x="22" y="778"/>
                </a:lnTo>
                <a:lnTo>
                  <a:pt x="20" y="770"/>
                </a:lnTo>
                <a:lnTo>
                  <a:pt x="14" y="752"/>
                </a:lnTo>
                <a:lnTo>
                  <a:pt x="9" y="735"/>
                </a:lnTo>
                <a:lnTo>
                  <a:pt x="7" y="716"/>
                </a:lnTo>
                <a:lnTo>
                  <a:pt x="5" y="696"/>
                </a:lnTo>
                <a:lnTo>
                  <a:pt x="2" y="675"/>
                </a:lnTo>
                <a:lnTo>
                  <a:pt x="1" y="654"/>
                </a:lnTo>
                <a:lnTo>
                  <a:pt x="1" y="633"/>
                </a:lnTo>
                <a:lnTo>
                  <a:pt x="0" y="611"/>
                </a:lnTo>
                <a:lnTo>
                  <a:pt x="0" y="588"/>
                </a:lnTo>
                <a:lnTo>
                  <a:pt x="1" y="564"/>
                </a:lnTo>
                <a:lnTo>
                  <a:pt x="1" y="540"/>
                </a:lnTo>
                <a:lnTo>
                  <a:pt x="2" y="515"/>
                </a:lnTo>
                <a:lnTo>
                  <a:pt x="2" y="491"/>
                </a:lnTo>
                <a:lnTo>
                  <a:pt x="2" y="478"/>
                </a:lnTo>
                <a:lnTo>
                  <a:pt x="2" y="464"/>
                </a:lnTo>
                <a:lnTo>
                  <a:pt x="2" y="450"/>
                </a:lnTo>
                <a:lnTo>
                  <a:pt x="2" y="435"/>
                </a:lnTo>
                <a:lnTo>
                  <a:pt x="1" y="418"/>
                </a:lnTo>
                <a:lnTo>
                  <a:pt x="1" y="402"/>
                </a:lnTo>
                <a:lnTo>
                  <a:pt x="1" y="385"/>
                </a:lnTo>
                <a:lnTo>
                  <a:pt x="0" y="368"/>
                </a:lnTo>
                <a:lnTo>
                  <a:pt x="0" y="350"/>
                </a:lnTo>
                <a:lnTo>
                  <a:pt x="0" y="333"/>
                </a:lnTo>
                <a:lnTo>
                  <a:pt x="0" y="297"/>
                </a:lnTo>
                <a:lnTo>
                  <a:pt x="0" y="260"/>
                </a:lnTo>
                <a:lnTo>
                  <a:pt x="0" y="224"/>
                </a:lnTo>
                <a:lnTo>
                  <a:pt x="1" y="207"/>
                </a:lnTo>
                <a:lnTo>
                  <a:pt x="2" y="189"/>
                </a:lnTo>
                <a:lnTo>
                  <a:pt x="4" y="173"/>
                </a:lnTo>
                <a:lnTo>
                  <a:pt x="5" y="156"/>
                </a:lnTo>
                <a:lnTo>
                  <a:pt x="7" y="140"/>
                </a:lnTo>
                <a:lnTo>
                  <a:pt x="8" y="125"/>
                </a:lnTo>
                <a:lnTo>
                  <a:pt x="12" y="110"/>
                </a:lnTo>
                <a:lnTo>
                  <a:pt x="14" y="96"/>
                </a:lnTo>
                <a:lnTo>
                  <a:pt x="18" y="82"/>
                </a:lnTo>
                <a:lnTo>
                  <a:pt x="21" y="70"/>
                </a:lnTo>
                <a:lnTo>
                  <a:pt x="26" y="58"/>
                </a:lnTo>
                <a:lnTo>
                  <a:pt x="29" y="48"/>
                </a:lnTo>
                <a:lnTo>
                  <a:pt x="35" y="37"/>
                </a:lnTo>
                <a:lnTo>
                  <a:pt x="37" y="34"/>
                </a:lnTo>
                <a:lnTo>
                  <a:pt x="41" y="29"/>
                </a:lnTo>
                <a:lnTo>
                  <a:pt x="43" y="26"/>
                </a:lnTo>
                <a:lnTo>
                  <a:pt x="47" y="22"/>
                </a:lnTo>
                <a:lnTo>
                  <a:pt x="50" y="19"/>
                </a:lnTo>
                <a:lnTo>
                  <a:pt x="54" y="16"/>
                </a:lnTo>
                <a:close/>
              </a:path>
            </a:pathLst>
          </a:custGeom>
          <a:solidFill>
            <a:srgbClr val="00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087" name="Freeform 18"/>
          <p:cNvSpPr>
            <a:spLocks/>
          </p:cNvSpPr>
          <p:nvPr/>
        </p:nvSpPr>
        <p:spPr bwMode="auto">
          <a:xfrm>
            <a:off x="2984500" y="4567238"/>
            <a:ext cx="177800" cy="114300"/>
          </a:xfrm>
          <a:custGeom>
            <a:avLst/>
            <a:gdLst>
              <a:gd name="T0" fmla="*/ 68263 w 112"/>
              <a:gd name="T1" fmla="*/ 0 h 72"/>
              <a:gd name="T2" fmla="*/ 0 w 112"/>
              <a:gd name="T3" fmla="*/ 114300 h 72"/>
              <a:gd name="T4" fmla="*/ 109538 w 112"/>
              <a:gd name="T5" fmla="*/ 114300 h 72"/>
              <a:gd name="T6" fmla="*/ 177800 w 112"/>
              <a:gd name="T7" fmla="*/ 0 h 72"/>
              <a:gd name="T8" fmla="*/ 68263 w 112"/>
              <a:gd name="T9" fmla="*/ 0 h 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2"/>
              <a:gd name="T16" fmla="*/ 0 h 72"/>
              <a:gd name="T17" fmla="*/ 112 w 112"/>
              <a:gd name="T18" fmla="*/ 72 h 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2" h="72">
                <a:moveTo>
                  <a:pt x="43" y="0"/>
                </a:moveTo>
                <a:lnTo>
                  <a:pt x="0" y="72"/>
                </a:lnTo>
                <a:lnTo>
                  <a:pt x="69" y="72"/>
                </a:lnTo>
                <a:lnTo>
                  <a:pt x="112" y="0"/>
                </a:lnTo>
                <a:lnTo>
                  <a:pt x="43" y="0"/>
                </a:ln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088" name="Rectangle 19"/>
          <p:cNvSpPr>
            <a:spLocks noChangeArrowheads="1"/>
          </p:cNvSpPr>
          <p:nvPr/>
        </p:nvSpPr>
        <p:spPr bwMode="auto">
          <a:xfrm>
            <a:off x="3074988" y="4197350"/>
            <a:ext cx="82550" cy="374650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089" name="Rectangle 20"/>
          <p:cNvSpPr>
            <a:spLocks noChangeArrowheads="1"/>
          </p:cNvSpPr>
          <p:nvPr/>
        </p:nvSpPr>
        <p:spPr bwMode="auto">
          <a:xfrm>
            <a:off x="2986088" y="4303713"/>
            <a:ext cx="112712" cy="374650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090" name="Rectangle 21"/>
          <p:cNvSpPr>
            <a:spLocks noChangeArrowheads="1"/>
          </p:cNvSpPr>
          <p:nvPr/>
        </p:nvSpPr>
        <p:spPr bwMode="auto">
          <a:xfrm>
            <a:off x="2986088" y="4303713"/>
            <a:ext cx="112712" cy="374650"/>
          </a:xfrm>
          <a:prstGeom prst="rect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091" name="Freeform 22"/>
          <p:cNvSpPr>
            <a:spLocks/>
          </p:cNvSpPr>
          <p:nvPr/>
        </p:nvSpPr>
        <p:spPr bwMode="auto">
          <a:xfrm>
            <a:off x="2984500" y="4192588"/>
            <a:ext cx="177800" cy="114300"/>
          </a:xfrm>
          <a:custGeom>
            <a:avLst/>
            <a:gdLst>
              <a:gd name="T0" fmla="*/ 68263 w 112"/>
              <a:gd name="T1" fmla="*/ 0 h 72"/>
              <a:gd name="T2" fmla="*/ 0 w 112"/>
              <a:gd name="T3" fmla="*/ 114300 h 72"/>
              <a:gd name="T4" fmla="*/ 109538 w 112"/>
              <a:gd name="T5" fmla="*/ 114300 h 72"/>
              <a:gd name="T6" fmla="*/ 177800 w 112"/>
              <a:gd name="T7" fmla="*/ 0 h 72"/>
              <a:gd name="T8" fmla="*/ 68263 w 112"/>
              <a:gd name="T9" fmla="*/ 0 h 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2"/>
              <a:gd name="T16" fmla="*/ 0 h 72"/>
              <a:gd name="T17" fmla="*/ 112 w 112"/>
              <a:gd name="T18" fmla="*/ 72 h 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2" h="72">
                <a:moveTo>
                  <a:pt x="43" y="0"/>
                </a:moveTo>
                <a:lnTo>
                  <a:pt x="0" y="72"/>
                </a:lnTo>
                <a:lnTo>
                  <a:pt x="69" y="72"/>
                </a:lnTo>
                <a:lnTo>
                  <a:pt x="112" y="0"/>
                </a:lnTo>
                <a:lnTo>
                  <a:pt x="43" y="0"/>
                </a:ln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092" name="Freeform 23"/>
          <p:cNvSpPr>
            <a:spLocks/>
          </p:cNvSpPr>
          <p:nvPr/>
        </p:nvSpPr>
        <p:spPr bwMode="auto">
          <a:xfrm>
            <a:off x="2984500" y="4192588"/>
            <a:ext cx="177800" cy="114300"/>
          </a:xfrm>
          <a:custGeom>
            <a:avLst/>
            <a:gdLst>
              <a:gd name="T0" fmla="*/ 68263 w 112"/>
              <a:gd name="T1" fmla="*/ 0 h 72"/>
              <a:gd name="T2" fmla="*/ 0 w 112"/>
              <a:gd name="T3" fmla="*/ 114300 h 72"/>
              <a:gd name="T4" fmla="*/ 109538 w 112"/>
              <a:gd name="T5" fmla="*/ 114300 h 72"/>
              <a:gd name="T6" fmla="*/ 177800 w 112"/>
              <a:gd name="T7" fmla="*/ 0 h 72"/>
              <a:gd name="T8" fmla="*/ 68263 w 112"/>
              <a:gd name="T9" fmla="*/ 0 h 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2"/>
              <a:gd name="T16" fmla="*/ 0 h 72"/>
              <a:gd name="T17" fmla="*/ 112 w 112"/>
              <a:gd name="T18" fmla="*/ 72 h 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2" h="72">
                <a:moveTo>
                  <a:pt x="43" y="0"/>
                </a:moveTo>
                <a:lnTo>
                  <a:pt x="0" y="72"/>
                </a:lnTo>
                <a:lnTo>
                  <a:pt x="69" y="72"/>
                </a:lnTo>
                <a:lnTo>
                  <a:pt x="112" y="0"/>
                </a:lnTo>
                <a:lnTo>
                  <a:pt x="43" y="0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093" name="Line 24"/>
          <p:cNvSpPr>
            <a:spLocks noChangeShapeType="1"/>
          </p:cNvSpPr>
          <p:nvPr/>
        </p:nvSpPr>
        <p:spPr bwMode="auto">
          <a:xfrm>
            <a:off x="3162300" y="4202113"/>
            <a:ext cx="1588" cy="36512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094" name="Line 25"/>
          <p:cNvSpPr>
            <a:spLocks noChangeShapeType="1"/>
          </p:cNvSpPr>
          <p:nvPr/>
        </p:nvSpPr>
        <p:spPr bwMode="auto">
          <a:xfrm flipH="1">
            <a:off x="3098800" y="4567238"/>
            <a:ext cx="63500" cy="11112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095" name="Rectangle 26"/>
          <p:cNvSpPr>
            <a:spLocks noChangeArrowheads="1"/>
          </p:cNvSpPr>
          <p:nvPr/>
        </p:nvSpPr>
        <p:spPr bwMode="auto">
          <a:xfrm>
            <a:off x="3001963" y="4352925"/>
            <a:ext cx="73025" cy="214313"/>
          </a:xfrm>
          <a:prstGeom prst="rect">
            <a:avLst/>
          </a:prstGeom>
          <a:solidFill>
            <a:srgbClr val="3333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096" name="Rectangle 27"/>
          <p:cNvSpPr>
            <a:spLocks noChangeArrowheads="1"/>
          </p:cNvSpPr>
          <p:nvPr/>
        </p:nvSpPr>
        <p:spPr bwMode="auto">
          <a:xfrm>
            <a:off x="3001963" y="4352925"/>
            <a:ext cx="73025" cy="214313"/>
          </a:xfrm>
          <a:prstGeom prst="rect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097" name="Rectangle 28"/>
          <p:cNvSpPr>
            <a:spLocks noChangeArrowheads="1"/>
          </p:cNvSpPr>
          <p:nvPr/>
        </p:nvSpPr>
        <p:spPr bwMode="auto">
          <a:xfrm>
            <a:off x="3013075" y="4418013"/>
            <a:ext cx="55563" cy="76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098" name="Freeform 29"/>
          <p:cNvSpPr>
            <a:spLocks/>
          </p:cNvSpPr>
          <p:nvPr/>
        </p:nvSpPr>
        <p:spPr bwMode="auto">
          <a:xfrm>
            <a:off x="1866900" y="4198938"/>
            <a:ext cx="395288" cy="330200"/>
          </a:xfrm>
          <a:custGeom>
            <a:avLst/>
            <a:gdLst>
              <a:gd name="T0" fmla="*/ 111125 w 249"/>
              <a:gd name="T1" fmla="*/ 22225 h 208"/>
              <a:gd name="T2" fmla="*/ 111125 w 249"/>
              <a:gd name="T3" fmla="*/ 22225 h 208"/>
              <a:gd name="T4" fmla="*/ 115888 w 249"/>
              <a:gd name="T5" fmla="*/ 22225 h 208"/>
              <a:gd name="T6" fmla="*/ 119063 w 249"/>
              <a:gd name="T7" fmla="*/ 20638 h 208"/>
              <a:gd name="T8" fmla="*/ 125413 w 249"/>
              <a:gd name="T9" fmla="*/ 19050 h 208"/>
              <a:gd name="T10" fmla="*/ 131763 w 249"/>
              <a:gd name="T11" fmla="*/ 15875 h 208"/>
              <a:gd name="T12" fmla="*/ 139700 w 249"/>
              <a:gd name="T13" fmla="*/ 14288 h 208"/>
              <a:gd name="T14" fmla="*/ 150813 w 249"/>
              <a:gd name="T15" fmla="*/ 12700 h 208"/>
              <a:gd name="T16" fmla="*/ 163513 w 249"/>
              <a:gd name="T17" fmla="*/ 9525 h 208"/>
              <a:gd name="T18" fmla="*/ 176213 w 249"/>
              <a:gd name="T19" fmla="*/ 7938 h 208"/>
              <a:gd name="T20" fmla="*/ 192088 w 249"/>
              <a:gd name="T21" fmla="*/ 4763 h 208"/>
              <a:gd name="T22" fmla="*/ 209550 w 249"/>
              <a:gd name="T23" fmla="*/ 3175 h 208"/>
              <a:gd name="T24" fmla="*/ 228600 w 249"/>
              <a:gd name="T25" fmla="*/ 1588 h 208"/>
              <a:gd name="T26" fmla="*/ 249238 w 249"/>
              <a:gd name="T27" fmla="*/ 0 h 208"/>
              <a:gd name="T28" fmla="*/ 269875 w 249"/>
              <a:gd name="T29" fmla="*/ 0 h 208"/>
              <a:gd name="T30" fmla="*/ 293688 w 249"/>
              <a:gd name="T31" fmla="*/ 0 h 208"/>
              <a:gd name="T32" fmla="*/ 319088 w 249"/>
              <a:gd name="T33" fmla="*/ 0 h 208"/>
              <a:gd name="T34" fmla="*/ 330200 w 249"/>
              <a:gd name="T35" fmla="*/ 44450 h 208"/>
              <a:gd name="T36" fmla="*/ 333375 w 249"/>
              <a:gd name="T37" fmla="*/ 46037 h 208"/>
              <a:gd name="T38" fmla="*/ 342900 w 249"/>
              <a:gd name="T39" fmla="*/ 52388 h 208"/>
              <a:gd name="T40" fmla="*/ 352425 w 249"/>
              <a:gd name="T41" fmla="*/ 63500 h 208"/>
              <a:gd name="T42" fmla="*/ 358775 w 249"/>
              <a:gd name="T43" fmla="*/ 79375 h 208"/>
              <a:gd name="T44" fmla="*/ 381000 w 249"/>
              <a:gd name="T45" fmla="*/ 184150 h 208"/>
              <a:gd name="T46" fmla="*/ 392113 w 249"/>
              <a:gd name="T47" fmla="*/ 228600 h 208"/>
              <a:gd name="T48" fmla="*/ 392113 w 249"/>
              <a:gd name="T49" fmla="*/ 231775 h 208"/>
              <a:gd name="T50" fmla="*/ 393700 w 249"/>
              <a:gd name="T51" fmla="*/ 239713 h 208"/>
              <a:gd name="T52" fmla="*/ 393700 w 249"/>
              <a:gd name="T53" fmla="*/ 252413 h 208"/>
              <a:gd name="T54" fmla="*/ 387350 w 249"/>
              <a:gd name="T55" fmla="*/ 268288 h 208"/>
              <a:gd name="T56" fmla="*/ 0 w 249"/>
              <a:gd name="T57" fmla="*/ 257175 h 208"/>
              <a:gd name="T58" fmla="*/ 39688 w 249"/>
              <a:gd name="T59" fmla="*/ 236538 h 208"/>
              <a:gd name="T60" fmla="*/ 39688 w 249"/>
              <a:gd name="T61" fmla="*/ 44450 h 208"/>
              <a:gd name="T62" fmla="*/ 41275 w 249"/>
              <a:gd name="T63" fmla="*/ 42862 h 208"/>
              <a:gd name="T64" fmla="*/ 44450 w 249"/>
              <a:gd name="T65" fmla="*/ 41275 h 208"/>
              <a:gd name="T66" fmla="*/ 50800 w 249"/>
              <a:gd name="T67" fmla="*/ 38100 h 208"/>
              <a:gd name="T68" fmla="*/ 58738 w 249"/>
              <a:gd name="T69" fmla="*/ 34925 h 208"/>
              <a:gd name="T70" fmla="*/ 66675 w 249"/>
              <a:gd name="T71" fmla="*/ 34925 h 208"/>
              <a:gd name="T72" fmla="*/ 77788 w 249"/>
              <a:gd name="T73" fmla="*/ 34925 h 208"/>
              <a:gd name="T74" fmla="*/ 92075 w 249"/>
              <a:gd name="T75" fmla="*/ 36513 h 208"/>
              <a:gd name="T76" fmla="*/ 107950 w 249"/>
              <a:gd name="T77" fmla="*/ 42862 h 208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249"/>
              <a:gd name="T118" fmla="*/ 0 h 208"/>
              <a:gd name="T119" fmla="*/ 249 w 249"/>
              <a:gd name="T120" fmla="*/ 208 h 208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249" h="208">
                <a:moveTo>
                  <a:pt x="68" y="27"/>
                </a:moveTo>
                <a:lnTo>
                  <a:pt x="70" y="14"/>
                </a:lnTo>
                <a:lnTo>
                  <a:pt x="72" y="14"/>
                </a:lnTo>
                <a:lnTo>
                  <a:pt x="73" y="14"/>
                </a:lnTo>
                <a:lnTo>
                  <a:pt x="74" y="13"/>
                </a:lnTo>
                <a:lnTo>
                  <a:pt x="75" y="13"/>
                </a:lnTo>
                <a:lnTo>
                  <a:pt x="76" y="13"/>
                </a:lnTo>
                <a:lnTo>
                  <a:pt x="79" y="12"/>
                </a:lnTo>
                <a:lnTo>
                  <a:pt x="81" y="12"/>
                </a:lnTo>
                <a:lnTo>
                  <a:pt x="83" y="10"/>
                </a:lnTo>
                <a:lnTo>
                  <a:pt x="86" y="9"/>
                </a:lnTo>
                <a:lnTo>
                  <a:pt x="88" y="9"/>
                </a:lnTo>
                <a:lnTo>
                  <a:pt x="91" y="8"/>
                </a:lnTo>
                <a:lnTo>
                  <a:pt x="95" y="8"/>
                </a:lnTo>
                <a:lnTo>
                  <a:pt x="98" y="7"/>
                </a:lnTo>
                <a:lnTo>
                  <a:pt x="103" y="6"/>
                </a:lnTo>
                <a:lnTo>
                  <a:pt x="107" y="6"/>
                </a:lnTo>
                <a:lnTo>
                  <a:pt x="111" y="5"/>
                </a:lnTo>
                <a:lnTo>
                  <a:pt x="116" y="5"/>
                </a:lnTo>
                <a:lnTo>
                  <a:pt x="121" y="3"/>
                </a:lnTo>
                <a:lnTo>
                  <a:pt x="126" y="2"/>
                </a:lnTo>
                <a:lnTo>
                  <a:pt x="132" y="2"/>
                </a:lnTo>
                <a:lnTo>
                  <a:pt x="137" y="1"/>
                </a:lnTo>
                <a:lnTo>
                  <a:pt x="144" y="1"/>
                </a:lnTo>
                <a:lnTo>
                  <a:pt x="150" y="1"/>
                </a:lnTo>
                <a:lnTo>
                  <a:pt x="157" y="0"/>
                </a:lnTo>
                <a:lnTo>
                  <a:pt x="163" y="0"/>
                </a:lnTo>
                <a:lnTo>
                  <a:pt x="170" y="0"/>
                </a:lnTo>
                <a:lnTo>
                  <a:pt x="178" y="0"/>
                </a:lnTo>
                <a:lnTo>
                  <a:pt x="185" y="0"/>
                </a:lnTo>
                <a:lnTo>
                  <a:pt x="193" y="0"/>
                </a:lnTo>
                <a:lnTo>
                  <a:pt x="201" y="0"/>
                </a:lnTo>
                <a:lnTo>
                  <a:pt x="210" y="5"/>
                </a:lnTo>
                <a:lnTo>
                  <a:pt x="208" y="28"/>
                </a:lnTo>
                <a:lnTo>
                  <a:pt x="210" y="29"/>
                </a:lnTo>
                <a:lnTo>
                  <a:pt x="213" y="31"/>
                </a:lnTo>
                <a:lnTo>
                  <a:pt x="216" y="33"/>
                </a:lnTo>
                <a:lnTo>
                  <a:pt x="220" y="36"/>
                </a:lnTo>
                <a:lnTo>
                  <a:pt x="222" y="40"/>
                </a:lnTo>
                <a:lnTo>
                  <a:pt x="224" y="44"/>
                </a:lnTo>
                <a:lnTo>
                  <a:pt x="226" y="50"/>
                </a:lnTo>
                <a:lnTo>
                  <a:pt x="245" y="68"/>
                </a:lnTo>
                <a:lnTo>
                  <a:pt x="240" y="116"/>
                </a:lnTo>
                <a:lnTo>
                  <a:pt x="208" y="132"/>
                </a:lnTo>
                <a:lnTo>
                  <a:pt x="247" y="144"/>
                </a:lnTo>
                <a:lnTo>
                  <a:pt x="247" y="146"/>
                </a:lnTo>
                <a:lnTo>
                  <a:pt x="248" y="148"/>
                </a:lnTo>
                <a:lnTo>
                  <a:pt x="248" y="151"/>
                </a:lnTo>
                <a:lnTo>
                  <a:pt x="249" y="154"/>
                </a:lnTo>
                <a:lnTo>
                  <a:pt x="248" y="159"/>
                </a:lnTo>
                <a:lnTo>
                  <a:pt x="247" y="163"/>
                </a:lnTo>
                <a:lnTo>
                  <a:pt x="244" y="169"/>
                </a:lnTo>
                <a:lnTo>
                  <a:pt x="144" y="208"/>
                </a:lnTo>
                <a:lnTo>
                  <a:pt x="0" y="162"/>
                </a:lnTo>
                <a:lnTo>
                  <a:pt x="3" y="158"/>
                </a:lnTo>
                <a:lnTo>
                  <a:pt x="25" y="149"/>
                </a:lnTo>
                <a:lnTo>
                  <a:pt x="25" y="28"/>
                </a:lnTo>
                <a:lnTo>
                  <a:pt x="26" y="27"/>
                </a:lnTo>
                <a:lnTo>
                  <a:pt x="27" y="27"/>
                </a:lnTo>
                <a:lnTo>
                  <a:pt x="28" y="26"/>
                </a:lnTo>
                <a:lnTo>
                  <a:pt x="31" y="24"/>
                </a:lnTo>
                <a:lnTo>
                  <a:pt x="32" y="24"/>
                </a:lnTo>
                <a:lnTo>
                  <a:pt x="34" y="23"/>
                </a:lnTo>
                <a:lnTo>
                  <a:pt x="37" y="22"/>
                </a:lnTo>
                <a:lnTo>
                  <a:pt x="40" y="22"/>
                </a:lnTo>
                <a:lnTo>
                  <a:pt x="42" y="22"/>
                </a:lnTo>
                <a:lnTo>
                  <a:pt x="46" y="22"/>
                </a:lnTo>
                <a:lnTo>
                  <a:pt x="49" y="22"/>
                </a:lnTo>
                <a:lnTo>
                  <a:pt x="53" y="22"/>
                </a:lnTo>
                <a:lnTo>
                  <a:pt x="58" y="23"/>
                </a:lnTo>
                <a:lnTo>
                  <a:pt x="61" y="24"/>
                </a:lnTo>
                <a:lnTo>
                  <a:pt x="68" y="2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099" name="Freeform 30"/>
          <p:cNvSpPr>
            <a:spLocks/>
          </p:cNvSpPr>
          <p:nvPr/>
        </p:nvSpPr>
        <p:spPr bwMode="auto">
          <a:xfrm>
            <a:off x="2005013" y="4222750"/>
            <a:ext cx="125412" cy="144463"/>
          </a:xfrm>
          <a:custGeom>
            <a:avLst/>
            <a:gdLst>
              <a:gd name="T0" fmla="*/ 123825 w 79"/>
              <a:gd name="T1" fmla="*/ 6350 h 91"/>
              <a:gd name="T2" fmla="*/ 123825 w 79"/>
              <a:gd name="T3" fmla="*/ 6350 h 91"/>
              <a:gd name="T4" fmla="*/ 122237 w 79"/>
              <a:gd name="T5" fmla="*/ 6350 h 91"/>
              <a:gd name="T6" fmla="*/ 117475 w 79"/>
              <a:gd name="T7" fmla="*/ 3175 h 91"/>
              <a:gd name="T8" fmla="*/ 114300 w 79"/>
              <a:gd name="T9" fmla="*/ 3175 h 91"/>
              <a:gd name="T10" fmla="*/ 109537 w 79"/>
              <a:gd name="T11" fmla="*/ 1588 h 91"/>
              <a:gd name="T12" fmla="*/ 103187 w 79"/>
              <a:gd name="T13" fmla="*/ 1588 h 91"/>
              <a:gd name="T14" fmla="*/ 95250 w 79"/>
              <a:gd name="T15" fmla="*/ 1588 h 91"/>
              <a:gd name="T16" fmla="*/ 88900 w 79"/>
              <a:gd name="T17" fmla="*/ 0 h 91"/>
              <a:gd name="T18" fmla="*/ 79375 w 79"/>
              <a:gd name="T19" fmla="*/ 0 h 91"/>
              <a:gd name="T20" fmla="*/ 69850 w 79"/>
              <a:gd name="T21" fmla="*/ 0 h 91"/>
              <a:gd name="T22" fmla="*/ 60325 w 79"/>
              <a:gd name="T23" fmla="*/ 1588 h 91"/>
              <a:gd name="T24" fmla="*/ 49212 w 79"/>
              <a:gd name="T25" fmla="*/ 3175 h 91"/>
              <a:gd name="T26" fmla="*/ 39687 w 79"/>
              <a:gd name="T27" fmla="*/ 6350 h 91"/>
              <a:gd name="T28" fmla="*/ 28575 w 79"/>
              <a:gd name="T29" fmla="*/ 9525 h 91"/>
              <a:gd name="T30" fmla="*/ 17462 w 79"/>
              <a:gd name="T31" fmla="*/ 12700 h 91"/>
              <a:gd name="T32" fmla="*/ 6350 w 79"/>
              <a:gd name="T33" fmla="*/ 17463 h 91"/>
              <a:gd name="T34" fmla="*/ 6350 w 79"/>
              <a:gd name="T35" fmla="*/ 20638 h 91"/>
              <a:gd name="T36" fmla="*/ 4762 w 79"/>
              <a:gd name="T37" fmla="*/ 28575 h 91"/>
              <a:gd name="T38" fmla="*/ 1587 w 79"/>
              <a:gd name="T39" fmla="*/ 41275 h 91"/>
              <a:gd name="T40" fmla="*/ 0 w 79"/>
              <a:gd name="T41" fmla="*/ 55563 h 91"/>
              <a:gd name="T42" fmla="*/ 0 w 79"/>
              <a:gd name="T43" fmla="*/ 74613 h 91"/>
              <a:gd name="T44" fmla="*/ 0 w 79"/>
              <a:gd name="T45" fmla="*/ 95250 h 91"/>
              <a:gd name="T46" fmla="*/ 3175 w 79"/>
              <a:gd name="T47" fmla="*/ 117475 h 91"/>
              <a:gd name="T48" fmla="*/ 9525 w 79"/>
              <a:gd name="T49" fmla="*/ 141288 h 91"/>
              <a:gd name="T50" fmla="*/ 11112 w 79"/>
              <a:gd name="T51" fmla="*/ 141288 h 91"/>
              <a:gd name="T52" fmla="*/ 12700 w 79"/>
              <a:gd name="T53" fmla="*/ 141288 h 91"/>
              <a:gd name="T54" fmla="*/ 14287 w 79"/>
              <a:gd name="T55" fmla="*/ 139700 h 91"/>
              <a:gd name="T56" fmla="*/ 17462 w 79"/>
              <a:gd name="T57" fmla="*/ 139700 h 91"/>
              <a:gd name="T58" fmla="*/ 23812 w 79"/>
              <a:gd name="T59" fmla="*/ 139700 h 91"/>
              <a:gd name="T60" fmla="*/ 28575 w 79"/>
              <a:gd name="T61" fmla="*/ 139700 h 91"/>
              <a:gd name="T62" fmla="*/ 34925 w 79"/>
              <a:gd name="T63" fmla="*/ 139700 h 91"/>
              <a:gd name="T64" fmla="*/ 42862 w 79"/>
              <a:gd name="T65" fmla="*/ 139700 h 91"/>
              <a:gd name="T66" fmla="*/ 50800 w 79"/>
              <a:gd name="T67" fmla="*/ 138113 h 91"/>
              <a:gd name="T68" fmla="*/ 60325 w 79"/>
              <a:gd name="T69" fmla="*/ 139700 h 91"/>
              <a:gd name="T70" fmla="*/ 69850 w 79"/>
              <a:gd name="T71" fmla="*/ 139700 h 91"/>
              <a:gd name="T72" fmla="*/ 79375 w 79"/>
              <a:gd name="T73" fmla="*/ 139700 h 91"/>
              <a:gd name="T74" fmla="*/ 90487 w 79"/>
              <a:gd name="T75" fmla="*/ 139700 h 91"/>
              <a:gd name="T76" fmla="*/ 101600 w 79"/>
              <a:gd name="T77" fmla="*/ 141288 h 91"/>
              <a:gd name="T78" fmla="*/ 112712 w 79"/>
              <a:gd name="T79" fmla="*/ 142875 h 91"/>
              <a:gd name="T80" fmla="*/ 125412 w 79"/>
              <a:gd name="T81" fmla="*/ 144463 h 91"/>
              <a:gd name="T82" fmla="*/ 125412 w 79"/>
              <a:gd name="T83" fmla="*/ 139700 h 91"/>
              <a:gd name="T84" fmla="*/ 123825 w 79"/>
              <a:gd name="T85" fmla="*/ 128588 h 91"/>
              <a:gd name="T86" fmla="*/ 122237 w 79"/>
              <a:gd name="T87" fmla="*/ 111125 h 91"/>
              <a:gd name="T88" fmla="*/ 120650 w 79"/>
              <a:gd name="T89" fmla="*/ 90488 h 91"/>
              <a:gd name="T90" fmla="*/ 120650 w 79"/>
              <a:gd name="T91" fmla="*/ 68263 h 91"/>
              <a:gd name="T92" fmla="*/ 120650 w 79"/>
              <a:gd name="T93" fmla="*/ 44450 h 91"/>
              <a:gd name="T94" fmla="*/ 122237 w 79"/>
              <a:gd name="T95" fmla="*/ 23813 h 91"/>
              <a:gd name="T96" fmla="*/ 123825 w 79"/>
              <a:gd name="T97" fmla="*/ 6350 h 91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79"/>
              <a:gd name="T148" fmla="*/ 0 h 91"/>
              <a:gd name="T149" fmla="*/ 79 w 79"/>
              <a:gd name="T150" fmla="*/ 91 h 91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79" h="91">
                <a:moveTo>
                  <a:pt x="78" y="4"/>
                </a:moveTo>
                <a:lnTo>
                  <a:pt x="78" y="4"/>
                </a:lnTo>
                <a:lnTo>
                  <a:pt x="77" y="4"/>
                </a:lnTo>
                <a:lnTo>
                  <a:pt x="74" y="2"/>
                </a:lnTo>
                <a:lnTo>
                  <a:pt x="72" y="2"/>
                </a:lnTo>
                <a:lnTo>
                  <a:pt x="69" y="1"/>
                </a:lnTo>
                <a:lnTo>
                  <a:pt x="65" y="1"/>
                </a:lnTo>
                <a:lnTo>
                  <a:pt x="60" y="1"/>
                </a:lnTo>
                <a:lnTo>
                  <a:pt x="56" y="0"/>
                </a:lnTo>
                <a:lnTo>
                  <a:pt x="50" y="0"/>
                </a:lnTo>
                <a:lnTo>
                  <a:pt x="44" y="0"/>
                </a:lnTo>
                <a:lnTo>
                  <a:pt x="38" y="1"/>
                </a:lnTo>
                <a:lnTo>
                  <a:pt x="31" y="2"/>
                </a:lnTo>
                <a:lnTo>
                  <a:pt x="25" y="4"/>
                </a:lnTo>
                <a:lnTo>
                  <a:pt x="18" y="6"/>
                </a:lnTo>
                <a:lnTo>
                  <a:pt x="11" y="8"/>
                </a:lnTo>
                <a:lnTo>
                  <a:pt x="4" y="11"/>
                </a:lnTo>
                <a:lnTo>
                  <a:pt x="4" y="13"/>
                </a:lnTo>
                <a:lnTo>
                  <a:pt x="3" y="18"/>
                </a:lnTo>
                <a:lnTo>
                  <a:pt x="1" y="26"/>
                </a:lnTo>
                <a:lnTo>
                  <a:pt x="0" y="35"/>
                </a:lnTo>
                <a:lnTo>
                  <a:pt x="0" y="47"/>
                </a:lnTo>
                <a:lnTo>
                  <a:pt x="0" y="60"/>
                </a:lnTo>
                <a:lnTo>
                  <a:pt x="2" y="74"/>
                </a:lnTo>
                <a:lnTo>
                  <a:pt x="6" y="89"/>
                </a:lnTo>
                <a:lnTo>
                  <a:pt x="7" y="89"/>
                </a:lnTo>
                <a:lnTo>
                  <a:pt x="8" y="89"/>
                </a:lnTo>
                <a:lnTo>
                  <a:pt x="9" y="88"/>
                </a:lnTo>
                <a:lnTo>
                  <a:pt x="11" y="88"/>
                </a:lnTo>
                <a:lnTo>
                  <a:pt x="15" y="88"/>
                </a:lnTo>
                <a:lnTo>
                  <a:pt x="18" y="88"/>
                </a:lnTo>
                <a:lnTo>
                  <a:pt x="22" y="88"/>
                </a:lnTo>
                <a:lnTo>
                  <a:pt x="27" y="88"/>
                </a:lnTo>
                <a:lnTo>
                  <a:pt x="32" y="87"/>
                </a:lnTo>
                <a:lnTo>
                  <a:pt x="38" y="88"/>
                </a:lnTo>
                <a:lnTo>
                  <a:pt x="44" y="88"/>
                </a:lnTo>
                <a:lnTo>
                  <a:pt x="50" y="88"/>
                </a:lnTo>
                <a:lnTo>
                  <a:pt x="57" y="88"/>
                </a:lnTo>
                <a:lnTo>
                  <a:pt x="64" y="89"/>
                </a:lnTo>
                <a:lnTo>
                  <a:pt x="71" y="90"/>
                </a:lnTo>
                <a:lnTo>
                  <a:pt x="79" y="91"/>
                </a:lnTo>
                <a:lnTo>
                  <a:pt x="79" y="88"/>
                </a:lnTo>
                <a:lnTo>
                  <a:pt x="78" y="81"/>
                </a:lnTo>
                <a:lnTo>
                  <a:pt x="77" y="70"/>
                </a:lnTo>
                <a:lnTo>
                  <a:pt x="76" y="57"/>
                </a:lnTo>
                <a:lnTo>
                  <a:pt x="76" y="43"/>
                </a:lnTo>
                <a:lnTo>
                  <a:pt x="76" y="28"/>
                </a:lnTo>
                <a:lnTo>
                  <a:pt x="77" y="15"/>
                </a:lnTo>
                <a:lnTo>
                  <a:pt x="78" y="4"/>
                </a:lnTo>
                <a:close/>
              </a:path>
            </a:pathLst>
          </a:custGeom>
          <a:solidFill>
            <a:srgbClr val="33333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00" name="Freeform 31"/>
          <p:cNvSpPr>
            <a:spLocks/>
          </p:cNvSpPr>
          <p:nvPr/>
        </p:nvSpPr>
        <p:spPr bwMode="auto">
          <a:xfrm>
            <a:off x="2017713" y="4262438"/>
            <a:ext cx="209550" cy="142875"/>
          </a:xfrm>
          <a:custGeom>
            <a:avLst/>
            <a:gdLst>
              <a:gd name="T0" fmla="*/ 1588 w 132"/>
              <a:gd name="T1" fmla="*/ 106363 h 90"/>
              <a:gd name="T2" fmla="*/ 0 w 132"/>
              <a:gd name="T3" fmla="*/ 125413 h 90"/>
              <a:gd name="T4" fmla="*/ 136525 w 132"/>
              <a:gd name="T5" fmla="*/ 142875 h 90"/>
              <a:gd name="T6" fmla="*/ 136525 w 132"/>
              <a:gd name="T7" fmla="*/ 142875 h 90"/>
              <a:gd name="T8" fmla="*/ 141287 w 132"/>
              <a:gd name="T9" fmla="*/ 139700 h 90"/>
              <a:gd name="T10" fmla="*/ 144462 w 132"/>
              <a:gd name="T11" fmla="*/ 138113 h 90"/>
              <a:gd name="T12" fmla="*/ 149225 w 132"/>
              <a:gd name="T13" fmla="*/ 134938 h 90"/>
              <a:gd name="T14" fmla="*/ 155575 w 132"/>
              <a:gd name="T15" fmla="*/ 131763 h 90"/>
              <a:gd name="T16" fmla="*/ 163512 w 132"/>
              <a:gd name="T17" fmla="*/ 125413 h 90"/>
              <a:gd name="T18" fmla="*/ 169862 w 132"/>
              <a:gd name="T19" fmla="*/ 120650 h 90"/>
              <a:gd name="T20" fmla="*/ 177800 w 132"/>
              <a:gd name="T21" fmla="*/ 112713 h 90"/>
              <a:gd name="T22" fmla="*/ 185737 w 132"/>
              <a:gd name="T23" fmla="*/ 104775 h 90"/>
              <a:gd name="T24" fmla="*/ 192087 w 132"/>
              <a:gd name="T25" fmla="*/ 95250 h 90"/>
              <a:gd name="T26" fmla="*/ 198437 w 132"/>
              <a:gd name="T27" fmla="*/ 87312 h 90"/>
              <a:gd name="T28" fmla="*/ 203200 w 132"/>
              <a:gd name="T29" fmla="*/ 74612 h 90"/>
              <a:gd name="T30" fmla="*/ 207963 w 132"/>
              <a:gd name="T31" fmla="*/ 61913 h 90"/>
              <a:gd name="T32" fmla="*/ 209550 w 132"/>
              <a:gd name="T33" fmla="*/ 49212 h 90"/>
              <a:gd name="T34" fmla="*/ 209550 w 132"/>
              <a:gd name="T35" fmla="*/ 36512 h 90"/>
              <a:gd name="T36" fmla="*/ 204788 w 132"/>
              <a:gd name="T37" fmla="*/ 22225 h 90"/>
              <a:gd name="T38" fmla="*/ 204788 w 132"/>
              <a:gd name="T39" fmla="*/ 19050 h 90"/>
              <a:gd name="T40" fmla="*/ 203200 w 132"/>
              <a:gd name="T41" fmla="*/ 17463 h 90"/>
              <a:gd name="T42" fmla="*/ 201612 w 132"/>
              <a:gd name="T43" fmla="*/ 14288 h 90"/>
              <a:gd name="T44" fmla="*/ 200025 w 132"/>
              <a:gd name="T45" fmla="*/ 11112 h 90"/>
              <a:gd name="T46" fmla="*/ 196850 w 132"/>
              <a:gd name="T47" fmla="*/ 6350 h 90"/>
              <a:gd name="T48" fmla="*/ 190500 w 132"/>
              <a:gd name="T49" fmla="*/ 3175 h 90"/>
              <a:gd name="T50" fmla="*/ 185737 w 132"/>
              <a:gd name="T51" fmla="*/ 1588 h 90"/>
              <a:gd name="T52" fmla="*/ 179387 w 132"/>
              <a:gd name="T53" fmla="*/ 0 h 90"/>
              <a:gd name="T54" fmla="*/ 179387 w 132"/>
              <a:gd name="T55" fmla="*/ 3175 h 90"/>
              <a:gd name="T56" fmla="*/ 180975 w 132"/>
              <a:gd name="T57" fmla="*/ 7938 h 90"/>
              <a:gd name="T58" fmla="*/ 185737 w 132"/>
              <a:gd name="T59" fmla="*/ 17463 h 90"/>
              <a:gd name="T60" fmla="*/ 187325 w 132"/>
              <a:gd name="T61" fmla="*/ 30163 h 90"/>
              <a:gd name="T62" fmla="*/ 187325 w 132"/>
              <a:gd name="T63" fmla="*/ 46037 h 90"/>
              <a:gd name="T64" fmla="*/ 185737 w 132"/>
              <a:gd name="T65" fmla="*/ 61913 h 90"/>
              <a:gd name="T66" fmla="*/ 180975 w 132"/>
              <a:gd name="T67" fmla="*/ 80962 h 90"/>
              <a:gd name="T68" fmla="*/ 171450 w 132"/>
              <a:gd name="T69" fmla="*/ 101600 h 90"/>
              <a:gd name="T70" fmla="*/ 171450 w 132"/>
              <a:gd name="T71" fmla="*/ 101600 h 90"/>
              <a:gd name="T72" fmla="*/ 171450 w 132"/>
              <a:gd name="T73" fmla="*/ 101600 h 90"/>
              <a:gd name="T74" fmla="*/ 169862 w 132"/>
              <a:gd name="T75" fmla="*/ 103188 h 90"/>
              <a:gd name="T76" fmla="*/ 168275 w 132"/>
              <a:gd name="T77" fmla="*/ 104775 h 90"/>
              <a:gd name="T78" fmla="*/ 166687 w 132"/>
              <a:gd name="T79" fmla="*/ 104775 h 90"/>
              <a:gd name="T80" fmla="*/ 163512 w 132"/>
              <a:gd name="T81" fmla="*/ 106363 h 90"/>
              <a:gd name="T82" fmla="*/ 158750 w 132"/>
              <a:gd name="T83" fmla="*/ 109538 h 90"/>
              <a:gd name="T84" fmla="*/ 155575 w 132"/>
              <a:gd name="T85" fmla="*/ 111125 h 90"/>
              <a:gd name="T86" fmla="*/ 152400 w 132"/>
              <a:gd name="T87" fmla="*/ 112713 h 90"/>
              <a:gd name="T88" fmla="*/ 146050 w 132"/>
              <a:gd name="T89" fmla="*/ 114300 h 90"/>
              <a:gd name="T90" fmla="*/ 142875 w 132"/>
              <a:gd name="T91" fmla="*/ 114300 h 90"/>
              <a:gd name="T92" fmla="*/ 134937 w 132"/>
              <a:gd name="T93" fmla="*/ 115888 h 90"/>
              <a:gd name="T94" fmla="*/ 130175 w 132"/>
              <a:gd name="T95" fmla="*/ 115888 h 90"/>
              <a:gd name="T96" fmla="*/ 123825 w 132"/>
              <a:gd name="T97" fmla="*/ 115888 h 90"/>
              <a:gd name="T98" fmla="*/ 115887 w 132"/>
              <a:gd name="T99" fmla="*/ 114300 h 90"/>
              <a:gd name="T100" fmla="*/ 109537 w 132"/>
              <a:gd name="T101" fmla="*/ 114300 h 90"/>
              <a:gd name="T102" fmla="*/ 109537 w 132"/>
              <a:gd name="T103" fmla="*/ 133350 h 90"/>
              <a:gd name="T104" fmla="*/ 4762 w 132"/>
              <a:gd name="T105" fmla="*/ 122238 h 90"/>
              <a:gd name="T106" fmla="*/ 1588 w 132"/>
              <a:gd name="T107" fmla="*/ 106363 h 9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132"/>
              <a:gd name="T163" fmla="*/ 0 h 90"/>
              <a:gd name="T164" fmla="*/ 132 w 132"/>
              <a:gd name="T165" fmla="*/ 90 h 90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132" h="90">
                <a:moveTo>
                  <a:pt x="1" y="67"/>
                </a:moveTo>
                <a:lnTo>
                  <a:pt x="0" y="79"/>
                </a:lnTo>
                <a:lnTo>
                  <a:pt x="86" y="90"/>
                </a:lnTo>
                <a:lnTo>
                  <a:pt x="89" y="88"/>
                </a:lnTo>
                <a:lnTo>
                  <a:pt x="91" y="87"/>
                </a:lnTo>
                <a:lnTo>
                  <a:pt x="94" y="85"/>
                </a:lnTo>
                <a:lnTo>
                  <a:pt x="98" y="83"/>
                </a:lnTo>
                <a:lnTo>
                  <a:pt x="103" y="79"/>
                </a:lnTo>
                <a:lnTo>
                  <a:pt x="107" y="76"/>
                </a:lnTo>
                <a:lnTo>
                  <a:pt x="112" y="71"/>
                </a:lnTo>
                <a:lnTo>
                  <a:pt x="117" y="66"/>
                </a:lnTo>
                <a:lnTo>
                  <a:pt x="121" y="60"/>
                </a:lnTo>
                <a:lnTo>
                  <a:pt x="125" y="55"/>
                </a:lnTo>
                <a:lnTo>
                  <a:pt x="128" y="47"/>
                </a:lnTo>
                <a:lnTo>
                  <a:pt x="131" y="39"/>
                </a:lnTo>
                <a:lnTo>
                  <a:pt x="132" y="31"/>
                </a:lnTo>
                <a:lnTo>
                  <a:pt x="132" y="23"/>
                </a:lnTo>
                <a:lnTo>
                  <a:pt x="129" y="14"/>
                </a:lnTo>
                <a:lnTo>
                  <a:pt x="129" y="12"/>
                </a:lnTo>
                <a:lnTo>
                  <a:pt x="128" y="11"/>
                </a:lnTo>
                <a:lnTo>
                  <a:pt x="127" y="9"/>
                </a:lnTo>
                <a:lnTo>
                  <a:pt x="126" y="7"/>
                </a:lnTo>
                <a:lnTo>
                  <a:pt x="124" y="4"/>
                </a:lnTo>
                <a:lnTo>
                  <a:pt x="120" y="2"/>
                </a:lnTo>
                <a:lnTo>
                  <a:pt x="117" y="1"/>
                </a:lnTo>
                <a:lnTo>
                  <a:pt x="113" y="0"/>
                </a:lnTo>
                <a:lnTo>
                  <a:pt x="113" y="2"/>
                </a:lnTo>
                <a:lnTo>
                  <a:pt x="114" y="5"/>
                </a:lnTo>
                <a:lnTo>
                  <a:pt x="117" y="11"/>
                </a:lnTo>
                <a:lnTo>
                  <a:pt x="118" y="19"/>
                </a:lnTo>
                <a:lnTo>
                  <a:pt x="118" y="29"/>
                </a:lnTo>
                <a:lnTo>
                  <a:pt x="117" y="39"/>
                </a:lnTo>
                <a:lnTo>
                  <a:pt x="114" y="51"/>
                </a:lnTo>
                <a:lnTo>
                  <a:pt x="108" y="64"/>
                </a:lnTo>
                <a:lnTo>
                  <a:pt x="107" y="65"/>
                </a:lnTo>
                <a:lnTo>
                  <a:pt x="106" y="66"/>
                </a:lnTo>
                <a:lnTo>
                  <a:pt x="105" y="66"/>
                </a:lnTo>
                <a:lnTo>
                  <a:pt x="103" y="67"/>
                </a:lnTo>
                <a:lnTo>
                  <a:pt x="100" y="69"/>
                </a:lnTo>
                <a:lnTo>
                  <a:pt x="98" y="70"/>
                </a:lnTo>
                <a:lnTo>
                  <a:pt x="96" y="71"/>
                </a:lnTo>
                <a:lnTo>
                  <a:pt x="92" y="72"/>
                </a:lnTo>
                <a:lnTo>
                  <a:pt x="90" y="72"/>
                </a:lnTo>
                <a:lnTo>
                  <a:pt x="85" y="73"/>
                </a:lnTo>
                <a:lnTo>
                  <a:pt x="82" y="73"/>
                </a:lnTo>
                <a:lnTo>
                  <a:pt x="78" y="73"/>
                </a:lnTo>
                <a:lnTo>
                  <a:pt x="73" y="72"/>
                </a:lnTo>
                <a:lnTo>
                  <a:pt x="69" y="72"/>
                </a:lnTo>
                <a:lnTo>
                  <a:pt x="69" y="84"/>
                </a:lnTo>
                <a:lnTo>
                  <a:pt x="3" y="77"/>
                </a:lnTo>
                <a:lnTo>
                  <a:pt x="1" y="67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01" name="Freeform 32"/>
          <p:cNvSpPr>
            <a:spLocks/>
          </p:cNvSpPr>
          <p:nvPr/>
        </p:nvSpPr>
        <p:spPr bwMode="auto">
          <a:xfrm>
            <a:off x="1992313" y="4402138"/>
            <a:ext cx="152400" cy="50800"/>
          </a:xfrm>
          <a:custGeom>
            <a:avLst/>
            <a:gdLst>
              <a:gd name="T0" fmla="*/ 152400 w 96"/>
              <a:gd name="T1" fmla="*/ 19050 h 32"/>
              <a:gd name="T2" fmla="*/ 1588 w 96"/>
              <a:gd name="T3" fmla="*/ 0 h 32"/>
              <a:gd name="T4" fmla="*/ 0 w 96"/>
              <a:gd name="T5" fmla="*/ 19050 h 32"/>
              <a:gd name="T6" fmla="*/ 147638 w 96"/>
              <a:gd name="T7" fmla="*/ 50800 h 32"/>
              <a:gd name="T8" fmla="*/ 152400 w 96"/>
              <a:gd name="T9" fmla="*/ 19050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6"/>
              <a:gd name="T16" fmla="*/ 0 h 32"/>
              <a:gd name="T17" fmla="*/ 96 w 96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6" h="32">
                <a:moveTo>
                  <a:pt x="96" y="12"/>
                </a:moveTo>
                <a:lnTo>
                  <a:pt x="1" y="0"/>
                </a:lnTo>
                <a:lnTo>
                  <a:pt x="0" y="12"/>
                </a:lnTo>
                <a:lnTo>
                  <a:pt x="93" y="32"/>
                </a:lnTo>
                <a:lnTo>
                  <a:pt x="96" y="1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02" name="Freeform 33"/>
          <p:cNvSpPr>
            <a:spLocks/>
          </p:cNvSpPr>
          <p:nvPr/>
        </p:nvSpPr>
        <p:spPr bwMode="auto">
          <a:xfrm>
            <a:off x="2066925" y="4419600"/>
            <a:ext cx="66675" cy="22225"/>
          </a:xfrm>
          <a:custGeom>
            <a:avLst/>
            <a:gdLst>
              <a:gd name="T0" fmla="*/ 66675 w 42"/>
              <a:gd name="T1" fmla="*/ 9525 h 14"/>
              <a:gd name="T2" fmla="*/ 3175 w 42"/>
              <a:gd name="T3" fmla="*/ 0 h 14"/>
              <a:gd name="T4" fmla="*/ 0 w 42"/>
              <a:gd name="T5" fmla="*/ 9525 h 14"/>
              <a:gd name="T6" fmla="*/ 63500 w 42"/>
              <a:gd name="T7" fmla="*/ 22225 h 14"/>
              <a:gd name="T8" fmla="*/ 66675 w 42"/>
              <a:gd name="T9" fmla="*/ 9525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"/>
              <a:gd name="T16" fmla="*/ 0 h 14"/>
              <a:gd name="T17" fmla="*/ 42 w 42"/>
              <a:gd name="T18" fmla="*/ 14 h 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" h="14">
                <a:moveTo>
                  <a:pt x="42" y="6"/>
                </a:moveTo>
                <a:lnTo>
                  <a:pt x="2" y="0"/>
                </a:lnTo>
                <a:lnTo>
                  <a:pt x="0" y="6"/>
                </a:lnTo>
                <a:lnTo>
                  <a:pt x="40" y="14"/>
                </a:lnTo>
                <a:lnTo>
                  <a:pt x="42" y="6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03" name="Freeform 34"/>
          <p:cNvSpPr>
            <a:spLocks/>
          </p:cNvSpPr>
          <p:nvPr/>
        </p:nvSpPr>
        <p:spPr bwMode="auto">
          <a:xfrm>
            <a:off x="2000250" y="4408488"/>
            <a:ext cx="44450" cy="15875"/>
          </a:xfrm>
          <a:custGeom>
            <a:avLst/>
            <a:gdLst>
              <a:gd name="T0" fmla="*/ 44450 w 28"/>
              <a:gd name="T1" fmla="*/ 7938 h 10"/>
              <a:gd name="T2" fmla="*/ 0 w 28"/>
              <a:gd name="T3" fmla="*/ 0 h 10"/>
              <a:gd name="T4" fmla="*/ 0 w 28"/>
              <a:gd name="T5" fmla="*/ 7938 h 10"/>
              <a:gd name="T6" fmla="*/ 42863 w 28"/>
              <a:gd name="T7" fmla="*/ 15875 h 10"/>
              <a:gd name="T8" fmla="*/ 44450 w 28"/>
              <a:gd name="T9" fmla="*/ 7938 h 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"/>
              <a:gd name="T16" fmla="*/ 0 h 10"/>
              <a:gd name="T17" fmla="*/ 28 w 28"/>
              <a:gd name="T18" fmla="*/ 10 h 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" h="10">
                <a:moveTo>
                  <a:pt x="28" y="5"/>
                </a:moveTo>
                <a:lnTo>
                  <a:pt x="0" y="0"/>
                </a:lnTo>
                <a:lnTo>
                  <a:pt x="0" y="5"/>
                </a:lnTo>
                <a:lnTo>
                  <a:pt x="27" y="10"/>
                </a:lnTo>
                <a:lnTo>
                  <a:pt x="28" y="5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04" name="Freeform 35"/>
          <p:cNvSpPr>
            <a:spLocks/>
          </p:cNvSpPr>
          <p:nvPr/>
        </p:nvSpPr>
        <p:spPr bwMode="auto">
          <a:xfrm>
            <a:off x="1892300" y="4422775"/>
            <a:ext cx="257175" cy="87313"/>
          </a:xfrm>
          <a:custGeom>
            <a:avLst/>
            <a:gdLst>
              <a:gd name="T0" fmla="*/ 0 w 162"/>
              <a:gd name="T1" fmla="*/ 26988 h 55"/>
              <a:gd name="T2" fmla="*/ 0 w 162"/>
              <a:gd name="T3" fmla="*/ 26988 h 55"/>
              <a:gd name="T4" fmla="*/ 1588 w 162"/>
              <a:gd name="T5" fmla="*/ 26988 h 55"/>
              <a:gd name="T6" fmla="*/ 3175 w 162"/>
              <a:gd name="T7" fmla="*/ 26988 h 55"/>
              <a:gd name="T8" fmla="*/ 6350 w 162"/>
              <a:gd name="T9" fmla="*/ 23813 h 55"/>
              <a:gd name="T10" fmla="*/ 11112 w 162"/>
              <a:gd name="T11" fmla="*/ 23813 h 55"/>
              <a:gd name="T12" fmla="*/ 15875 w 162"/>
              <a:gd name="T13" fmla="*/ 23813 h 55"/>
              <a:gd name="T14" fmla="*/ 22225 w 162"/>
              <a:gd name="T15" fmla="*/ 22225 h 55"/>
              <a:gd name="T16" fmla="*/ 26988 w 162"/>
              <a:gd name="T17" fmla="*/ 20638 h 55"/>
              <a:gd name="T18" fmla="*/ 33337 w 162"/>
              <a:gd name="T19" fmla="*/ 19050 h 55"/>
              <a:gd name="T20" fmla="*/ 38100 w 162"/>
              <a:gd name="T21" fmla="*/ 17463 h 55"/>
              <a:gd name="T22" fmla="*/ 44450 w 162"/>
              <a:gd name="T23" fmla="*/ 15875 h 55"/>
              <a:gd name="T24" fmla="*/ 49212 w 162"/>
              <a:gd name="T25" fmla="*/ 12700 h 55"/>
              <a:gd name="T26" fmla="*/ 55563 w 162"/>
              <a:gd name="T27" fmla="*/ 9525 h 55"/>
              <a:gd name="T28" fmla="*/ 58738 w 162"/>
              <a:gd name="T29" fmla="*/ 7938 h 55"/>
              <a:gd name="T30" fmla="*/ 63500 w 162"/>
              <a:gd name="T31" fmla="*/ 4763 h 55"/>
              <a:gd name="T32" fmla="*/ 68262 w 162"/>
              <a:gd name="T33" fmla="*/ 0 h 55"/>
              <a:gd name="T34" fmla="*/ 257175 w 162"/>
              <a:gd name="T35" fmla="*/ 44450 h 55"/>
              <a:gd name="T36" fmla="*/ 257175 w 162"/>
              <a:gd name="T37" fmla="*/ 44450 h 55"/>
              <a:gd name="T38" fmla="*/ 255588 w 162"/>
              <a:gd name="T39" fmla="*/ 46038 h 55"/>
              <a:gd name="T40" fmla="*/ 252413 w 162"/>
              <a:gd name="T41" fmla="*/ 49213 h 55"/>
              <a:gd name="T42" fmla="*/ 250825 w 162"/>
              <a:gd name="T43" fmla="*/ 50800 h 55"/>
              <a:gd name="T44" fmla="*/ 249238 w 162"/>
              <a:gd name="T45" fmla="*/ 52388 h 55"/>
              <a:gd name="T46" fmla="*/ 246063 w 162"/>
              <a:gd name="T47" fmla="*/ 55563 h 55"/>
              <a:gd name="T48" fmla="*/ 241300 w 162"/>
              <a:gd name="T49" fmla="*/ 57150 h 55"/>
              <a:gd name="T50" fmla="*/ 238125 w 162"/>
              <a:gd name="T51" fmla="*/ 61913 h 55"/>
              <a:gd name="T52" fmla="*/ 233363 w 162"/>
              <a:gd name="T53" fmla="*/ 65088 h 55"/>
              <a:gd name="T54" fmla="*/ 228600 w 162"/>
              <a:gd name="T55" fmla="*/ 68263 h 55"/>
              <a:gd name="T56" fmla="*/ 223838 w 162"/>
              <a:gd name="T57" fmla="*/ 73025 h 55"/>
              <a:gd name="T58" fmla="*/ 217488 w 162"/>
              <a:gd name="T59" fmla="*/ 76200 h 55"/>
              <a:gd name="T60" fmla="*/ 214313 w 162"/>
              <a:gd name="T61" fmla="*/ 79375 h 55"/>
              <a:gd name="T62" fmla="*/ 207963 w 162"/>
              <a:gd name="T63" fmla="*/ 82550 h 55"/>
              <a:gd name="T64" fmla="*/ 203200 w 162"/>
              <a:gd name="T65" fmla="*/ 84138 h 55"/>
              <a:gd name="T66" fmla="*/ 200025 w 162"/>
              <a:gd name="T67" fmla="*/ 87313 h 55"/>
              <a:gd name="T68" fmla="*/ 0 w 162"/>
              <a:gd name="T69" fmla="*/ 26988 h 5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62"/>
              <a:gd name="T106" fmla="*/ 0 h 55"/>
              <a:gd name="T107" fmla="*/ 162 w 162"/>
              <a:gd name="T108" fmla="*/ 55 h 55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62" h="55">
                <a:moveTo>
                  <a:pt x="0" y="17"/>
                </a:moveTo>
                <a:lnTo>
                  <a:pt x="0" y="17"/>
                </a:lnTo>
                <a:lnTo>
                  <a:pt x="1" y="17"/>
                </a:lnTo>
                <a:lnTo>
                  <a:pt x="2" y="17"/>
                </a:lnTo>
                <a:lnTo>
                  <a:pt x="4" y="15"/>
                </a:lnTo>
                <a:lnTo>
                  <a:pt x="7" y="15"/>
                </a:lnTo>
                <a:lnTo>
                  <a:pt x="10" y="15"/>
                </a:lnTo>
                <a:lnTo>
                  <a:pt x="14" y="14"/>
                </a:lnTo>
                <a:lnTo>
                  <a:pt x="17" y="13"/>
                </a:lnTo>
                <a:lnTo>
                  <a:pt x="21" y="12"/>
                </a:lnTo>
                <a:lnTo>
                  <a:pt x="24" y="11"/>
                </a:lnTo>
                <a:lnTo>
                  <a:pt x="28" y="10"/>
                </a:lnTo>
                <a:lnTo>
                  <a:pt x="31" y="8"/>
                </a:lnTo>
                <a:lnTo>
                  <a:pt x="35" y="6"/>
                </a:lnTo>
                <a:lnTo>
                  <a:pt x="37" y="5"/>
                </a:lnTo>
                <a:lnTo>
                  <a:pt x="40" y="3"/>
                </a:lnTo>
                <a:lnTo>
                  <a:pt x="43" y="0"/>
                </a:lnTo>
                <a:lnTo>
                  <a:pt x="162" y="28"/>
                </a:lnTo>
                <a:lnTo>
                  <a:pt x="161" y="29"/>
                </a:lnTo>
                <a:lnTo>
                  <a:pt x="159" y="31"/>
                </a:lnTo>
                <a:lnTo>
                  <a:pt x="158" y="32"/>
                </a:lnTo>
                <a:lnTo>
                  <a:pt x="157" y="33"/>
                </a:lnTo>
                <a:lnTo>
                  <a:pt x="155" y="35"/>
                </a:lnTo>
                <a:lnTo>
                  <a:pt x="152" y="36"/>
                </a:lnTo>
                <a:lnTo>
                  <a:pt x="150" y="39"/>
                </a:lnTo>
                <a:lnTo>
                  <a:pt x="147" y="41"/>
                </a:lnTo>
                <a:lnTo>
                  <a:pt x="144" y="43"/>
                </a:lnTo>
                <a:lnTo>
                  <a:pt x="141" y="46"/>
                </a:lnTo>
                <a:lnTo>
                  <a:pt x="137" y="48"/>
                </a:lnTo>
                <a:lnTo>
                  <a:pt x="135" y="50"/>
                </a:lnTo>
                <a:lnTo>
                  <a:pt x="131" y="52"/>
                </a:lnTo>
                <a:lnTo>
                  <a:pt x="128" y="53"/>
                </a:lnTo>
                <a:lnTo>
                  <a:pt x="126" y="55"/>
                </a:lnTo>
                <a:lnTo>
                  <a:pt x="0" y="17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05" name="Freeform 36"/>
          <p:cNvSpPr>
            <a:spLocks/>
          </p:cNvSpPr>
          <p:nvPr/>
        </p:nvSpPr>
        <p:spPr bwMode="auto">
          <a:xfrm>
            <a:off x="2149475" y="4413250"/>
            <a:ext cx="90488" cy="41275"/>
          </a:xfrm>
          <a:custGeom>
            <a:avLst/>
            <a:gdLst>
              <a:gd name="T0" fmla="*/ 9525 w 57"/>
              <a:gd name="T1" fmla="*/ 41275 h 26"/>
              <a:gd name="T2" fmla="*/ 90488 w 57"/>
              <a:gd name="T3" fmla="*/ 17463 h 26"/>
              <a:gd name="T4" fmla="*/ 39688 w 57"/>
              <a:gd name="T5" fmla="*/ 0 h 26"/>
              <a:gd name="T6" fmla="*/ 0 w 57"/>
              <a:gd name="T7" fmla="*/ 6350 h 26"/>
              <a:gd name="T8" fmla="*/ 0 w 57"/>
              <a:gd name="T9" fmla="*/ 39688 h 26"/>
              <a:gd name="T10" fmla="*/ 9525 w 57"/>
              <a:gd name="T11" fmla="*/ 41275 h 2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7"/>
              <a:gd name="T19" fmla="*/ 0 h 26"/>
              <a:gd name="T20" fmla="*/ 57 w 57"/>
              <a:gd name="T21" fmla="*/ 26 h 2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7" h="26">
                <a:moveTo>
                  <a:pt x="6" y="26"/>
                </a:moveTo>
                <a:lnTo>
                  <a:pt x="57" y="11"/>
                </a:lnTo>
                <a:lnTo>
                  <a:pt x="25" y="0"/>
                </a:lnTo>
                <a:lnTo>
                  <a:pt x="0" y="4"/>
                </a:lnTo>
                <a:lnTo>
                  <a:pt x="0" y="25"/>
                </a:lnTo>
                <a:lnTo>
                  <a:pt x="6" y="26"/>
                </a:lnTo>
                <a:close/>
              </a:path>
            </a:pathLst>
          </a:custGeom>
          <a:solidFill>
            <a:srgbClr val="001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06" name="Freeform 37"/>
          <p:cNvSpPr>
            <a:spLocks/>
          </p:cNvSpPr>
          <p:nvPr/>
        </p:nvSpPr>
        <p:spPr bwMode="auto">
          <a:xfrm>
            <a:off x="1909763" y="4240213"/>
            <a:ext cx="50800" cy="193675"/>
          </a:xfrm>
          <a:custGeom>
            <a:avLst/>
            <a:gdLst>
              <a:gd name="T0" fmla="*/ 50800 w 32"/>
              <a:gd name="T1" fmla="*/ 3175 h 122"/>
              <a:gd name="T2" fmla="*/ 50800 w 32"/>
              <a:gd name="T3" fmla="*/ 3175 h 122"/>
              <a:gd name="T4" fmla="*/ 49212 w 32"/>
              <a:gd name="T5" fmla="*/ 3175 h 122"/>
              <a:gd name="T6" fmla="*/ 49212 w 32"/>
              <a:gd name="T7" fmla="*/ 3175 h 122"/>
              <a:gd name="T8" fmla="*/ 46037 w 32"/>
              <a:gd name="T9" fmla="*/ 1588 h 122"/>
              <a:gd name="T10" fmla="*/ 42862 w 32"/>
              <a:gd name="T11" fmla="*/ 1588 h 122"/>
              <a:gd name="T12" fmla="*/ 41275 w 32"/>
              <a:gd name="T13" fmla="*/ 1588 h 122"/>
              <a:gd name="T14" fmla="*/ 38100 w 32"/>
              <a:gd name="T15" fmla="*/ 0 h 122"/>
              <a:gd name="T16" fmla="*/ 34925 w 32"/>
              <a:gd name="T17" fmla="*/ 0 h 122"/>
              <a:gd name="T18" fmla="*/ 31750 w 32"/>
              <a:gd name="T19" fmla="*/ 0 h 122"/>
              <a:gd name="T20" fmla="*/ 28575 w 32"/>
              <a:gd name="T21" fmla="*/ 0 h 122"/>
              <a:gd name="T22" fmla="*/ 22225 w 32"/>
              <a:gd name="T23" fmla="*/ 0 h 122"/>
              <a:gd name="T24" fmla="*/ 19050 w 32"/>
              <a:gd name="T25" fmla="*/ 0 h 122"/>
              <a:gd name="T26" fmla="*/ 15875 w 32"/>
              <a:gd name="T27" fmla="*/ 1588 h 122"/>
              <a:gd name="T28" fmla="*/ 9525 w 32"/>
              <a:gd name="T29" fmla="*/ 3175 h 122"/>
              <a:gd name="T30" fmla="*/ 6350 w 32"/>
              <a:gd name="T31" fmla="*/ 4763 h 122"/>
              <a:gd name="T32" fmla="*/ 0 w 32"/>
              <a:gd name="T33" fmla="*/ 7938 h 122"/>
              <a:gd name="T34" fmla="*/ 0 w 32"/>
              <a:gd name="T35" fmla="*/ 193675 h 122"/>
              <a:gd name="T36" fmla="*/ 1588 w 32"/>
              <a:gd name="T37" fmla="*/ 193675 h 122"/>
              <a:gd name="T38" fmla="*/ 1588 w 32"/>
              <a:gd name="T39" fmla="*/ 193675 h 122"/>
              <a:gd name="T40" fmla="*/ 4762 w 32"/>
              <a:gd name="T41" fmla="*/ 193675 h 122"/>
              <a:gd name="T42" fmla="*/ 6350 w 32"/>
              <a:gd name="T43" fmla="*/ 193675 h 122"/>
              <a:gd name="T44" fmla="*/ 7937 w 32"/>
              <a:gd name="T45" fmla="*/ 193675 h 122"/>
              <a:gd name="T46" fmla="*/ 11112 w 32"/>
              <a:gd name="T47" fmla="*/ 192088 h 122"/>
              <a:gd name="T48" fmla="*/ 12700 w 32"/>
              <a:gd name="T49" fmla="*/ 192088 h 122"/>
              <a:gd name="T50" fmla="*/ 17462 w 32"/>
              <a:gd name="T51" fmla="*/ 192088 h 122"/>
              <a:gd name="T52" fmla="*/ 20637 w 32"/>
              <a:gd name="T53" fmla="*/ 190500 h 122"/>
              <a:gd name="T54" fmla="*/ 23812 w 32"/>
              <a:gd name="T55" fmla="*/ 188913 h 122"/>
              <a:gd name="T56" fmla="*/ 28575 w 32"/>
              <a:gd name="T57" fmla="*/ 188913 h 122"/>
              <a:gd name="T58" fmla="*/ 33337 w 32"/>
              <a:gd name="T59" fmla="*/ 187325 h 122"/>
              <a:gd name="T60" fmla="*/ 38100 w 32"/>
              <a:gd name="T61" fmla="*/ 182563 h 122"/>
              <a:gd name="T62" fmla="*/ 41275 w 32"/>
              <a:gd name="T63" fmla="*/ 180975 h 122"/>
              <a:gd name="T64" fmla="*/ 46037 w 32"/>
              <a:gd name="T65" fmla="*/ 179388 h 122"/>
              <a:gd name="T66" fmla="*/ 50800 w 32"/>
              <a:gd name="T67" fmla="*/ 176213 h 122"/>
              <a:gd name="T68" fmla="*/ 50800 w 32"/>
              <a:gd name="T69" fmla="*/ 3175 h 122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2"/>
              <a:gd name="T106" fmla="*/ 0 h 122"/>
              <a:gd name="T107" fmla="*/ 32 w 32"/>
              <a:gd name="T108" fmla="*/ 122 h 122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2" h="122">
                <a:moveTo>
                  <a:pt x="32" y="2"/>
                </a:moveTo>
                <a:lnTo>
                  <a:pt x="32" y="2"/>
                </a:lnTo>
                <a:lnTo>
                  <a:pt x="31" y="2"/>
                </a:lnTo>
                <a:lnTo>
                  <a:pt x="29" y="1"/>
                </a:lnTo>
                <a:lnTo>
                  <a:pt x="27" y="1"/>
                </a:lnTo>
                <a:lnTo>
                  <a:pt x="26" y="1"/>
                </a:lnTo>
                <a:lnTo>
                  <a:pt x="24" y="0"/>
                </a:lnTo>
                <a:lnTo>
                  <a:pt x="22" y="0"/>
                </a:lnTo>
                <a:lnTo>
                  <a:pt x="20" y="0"/>
                </a:lnTo>
                <a:lnTo>
                  <a:pt x="18" y="0"/>
                </a:lnTo>
                <a:lnTo>
                  <a:pt x="14" y="0"/>
                </a:lnTo>
                <a:lnTo>
                  <a:pt x="12" y="0"/>
                </a:lnTo>
                <a:lnTo>
                  <a:pt x="10" y="1"/>
                </a:lnTo>
                <a:lnTo>
                  <a:pt x="6" y="2"/>
                </a:lnTo>
                <a:lnTo>
                  <a:pt x="4" y="3"/>
                </a:lnTo>
                <a:lnTo>
                  <a:pt x="0" y="5"/>
                </a:lnTo>
                <a:lnTo>
                  <a:pt x="0" y="122"/>
                </a:lnTo>
                <a:lnTo>
                  <a:pt x="1" y="122"/>
                </a:lnTo>
                <a:lnTo>
                  <a:pt x="3" y="122"/>
                </a:lnTo>
                <a:lnTo>
                  <a:pt x="4" y="122"/>
                </a:lnTo>
                <a:lnTo>
                  <a:pt x="5" y="122"/>
                </a:lnTo>
                <a:lnTo>
                  <a:pt x="7" y="121"/>
                </a:lnTo>
                <a:lnTo>
                  <a:pt x="8" y="121"/>
                </a:lnTo>
                <a:lnTo>
                  <a:pt x="11" y="121"/>
                </a:lnTo>
                <a:lnTo>
                  <a:pt x="13" y="120"/>
                </a:lnTo>
                <a:lnTo>
                  <a:pt x="15" y="119"/>
                </a:lnTo>
                <a:lnTo>
                  <a:pt x="18" y="119"/>
                </a:lnTo>
                <a:lnTo>
                  <a:pt x="21" y="118"/>
                </a:lnTo>
                <a:lnTo>
                  <a:pt x="24" y="115"/>
                </a:lnTo>
                <a:lnTo>
                  <a:pt x="26" y="114"/>
                </a:lnTo>
                <a:lnTo>
                  <a:pt x="29" y="113"/>
                </a:lnTo>
                <a:lnTo>
                  <a:pt x="32" y="111"/>
                </a:lnTo>
                <a:lnTo>
                  <a:pt x="32" y="2"/>
                </a:lnTo>
                <a:close/>
              </a:path>
            </a:pathLst>
          </a:custGeom>
          <a:solidFill>
            <a:srgbClr val="7FBFB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07" name="Freeform 38"/>
          <p:cNvSpPr>
            <a:spLocks/>
          </p:cNvSpPr>
          <p:nvPr/>
        </p:nvSpPr>
        <p:spPr bwMode="auto">
          <a:xfrm>
            <a:off x="1911350" y="4241800"/>
            <a:ext cx="42863" cy="165100"/>
          </a:xfrm>
          <a:custGeom>
            <a:avLst/>
            <a:gdLst>
              <a:gd name="T0" fmla="*/ 42863 w 27"/>
              <a:gd name="T1" fmla="*/ 3175 h 104"/>
              <a:gd name="T2" fmla="*/ 42863 w 27"/>
              <a:gd name="T3" fmla="*/ 3175 h 104"/>
              <a:gd name="T4" fmla="*/ 41275 w 27"/>
              <a:gd name="T5" fmla="*/ 3175 h 104"/>
              <a:gd name="T6" fmla="*/ 41275 w 27"/>
              <a:gd name="T7" fmla="*/ 1588 h 104"/>
              <a:gd name="T8" fmla="*/ 39688 w 27"/>
              <a:gd name="T9" fmla="*/ 1588 h 104"/>
              <a:gd name="T10" fmla="*/ 38100 w 27"/>
              <a:gd name="T11" fmla="*/ 1588 h 104"/>
              <a:gd name="T12" fmla="*/ 36513 w 27"/>
              <a:gd name="T13" fmla="*/ 0 h 104"/>
              <a:gd name="T14" fmla="*/ 31750 w 27"/>
              <a:gd name="T15" fmla="*/ 0 h 104"/>
              <a:gd name="T16" fmla="*/ 30163 w 27"/>
              <a:gd name="T17" fmla="*/ 0 h 104"/>
              <a:gd name="T18" fmla="*/ 26988 w 27"/>
              <a:gd name="T19" fmla="*/ 0 h 104"/>
              <a:gd name="T20" fmla="*/ 22225 w 27"/>
              <a:gd name="T21" fmla="*/ 0 h 104"/>
              <a:gd name="T22" fmla="*/ 19050 w 27"/>
              <a:gd name="T23" fmla="*/ 0 h 104"/>
              <a:gd name="T24" fmla="*/ 15875 w 27"/>
              <a:gd name="T25" fmla="*/ 0 h 104"/>
              <a:gd name="T26" fmla="*/ 14288 w 27"/>
              <a:gd name="T27" fmla="*/ 1588 h 104"/>
              <a:gd name="T28" fmla="*/ 7938 w 27"/>
              <a:gd name="T29" fmla="*/ 3175 h 104"/>
              <a:gd name="T30" fmla="*/ 4763 w 27"/>
              <a:gd name="T31" fmla="*/ 4763 h 104"/>
              <a:gd name="T32" fmla="*/ 0 w 27"/>
              <a:gd name="T33" fmla="*/ 6350 h 104"/>
              <a:gd name="T34" fmla="*/ 0 w 27"/>
              <a:gd name="T35" fmla="*/ 165100 h 104"/>
              <a:gd name="T36" fmla="*/ 0 w 27"/>
              <a:gd name="T37" fmla="*/ 165100 h 104"/>
              <a:gd name="T38" fmla="*/ 3175 w 27"/>
              <a:gd name="T39" fmla="*/ 165100 h 104"/>
              <a:gd name="T40" fmla="*/ 3175 w 27"/>
              <a:gd name="T41" fmla="*/ 163513 h 104"/>
              <a:gd name="T42" fmla="*/ 4763 w 27"/>
              <a:gd name="T43" fmla="*/ 163513 h 104"/>
              <a:gd name="T44" fmla="*/ 6350 w 27"/>
              <a:gd name="T45" fmla="*/ 163513 h 104"/>
              <a:gd name="T46" fmla="*/ 9525 w 27"/>
              <a:gd name="T47" fmla="*/ 163513 h 104"/>
              <a:gd name="T48" fmla="*/ 11113 w 27"/>
              <a:gd name="T49" fmla="*/ 163513 h 104"/>
              <a:gd name="T50" fmla="*/ 15875 w 27"/>
              <a:gd name="T51" fmla="*/ 160338 h 104"/>
              <a:gd name="T52" fmla="*/ 17463 w 27"/>
              <a:gd name="T53" fmla="*/ 160338 h 104"/>
              <a:gd name="T54" fmla="*/ 20638 w 27"/>
              <a:gd name="T55" fmla="*/ 158750 h 104"/>
              <a:gd name="T56" fmla="*/ 25400 w 27"/>
              <a:gd name="T57" fmla="*/ 157163 h 104"/>
              <a:gd name="T58" fmla="*/ 28575 w 27"/>
              <a:gd name="T59" fmla="*/ 157163 h 104"/>
              <a:gd name="T60" fmla="*/ 31750 w 27"/>
              <a:gd name="T61" fmla="*/ 155575 h 104"/>
              <a:gd name="T62" fmla="*/ 36513 w 27"/>
              <a:gd name="T63" fmla="*/ 153988 h 104"/>
              <a:gd name="T64" fmla="*/ 39688 w 27"/>
              <a:gd name="T65" fmla="*/ 149225 h 104"/>
              <a:gd name="T66" fmla="*/ 42863 w 27"/>
              <a:gd name="T67" fmla="*/ 147638 h 104"/>
              <a:gd name="T68" fmla="*/ 42863 w 27"/>
              <a:gd name="T69" fmla="*/ 3175 h 10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7"/>
              <a:gd name="T106" fmla="*/ 0 h 104"/>
              <a:gd name="T107" fmla="*/ 27 w 27"/>
              <a:gd name="T108" fmla="*/ 104 h 10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7" h="104">
                <a:moveTo>
                  <a:pt x="27" y="2"/>
                </a:moveTo>
                <a:lnTo>
                  <a:pt x="27" y="2"/>
                </a:lnTo>
                <a:lnTo>
                  <a:pt x="26" y="2"/>
                </a:lnTo>
                <a:lnTo>
                  <a:pt x="26" y="1"/>
                </a:lnTo>
                <a:lnTo>
                  <a:pt x="25" y="1"/>
                </a:lnTo>
                <a:lnTo>
                  <a:pt x="24" y="1"/>
                </a:lnTo>
                <a:lnTo>
                  <a:pt x="23" y="0"/>
                </a:lnTo>
                <a:lnTo>
                  <a:pt x="20" y="0"/>
                </a:lnTo>
                <a:lnTo>
                  <a:pt x="19" y="0"/>
                </a:lnTo>
                <a:lnTo>
                  <a:pt x="17" y="0"/>
                </a:lnTo>
                <a:lnTo>
                  <a:pt x="14" y="0"/>
                </a:lnTo>
                <a:lnTo>
                  <a:pt x="12" y="0"/>
                </a:lnTo>
                <a:lnTo>
                  <a:pt x="10" y="0"/>
                </a:lnTo>
                <a:lnTo>
                  <a:pt x="9" y="1"/>
                </a:lnTo>
                <a:lnTo>
                  <a:pt x="5" y="2"/>
                </a:lnTo>
                <a:lnTo>
                  <a:pt x="3" y="3"/>
                </a:lnTo>
                <a:lnTo>
                  <a:pt x="0" y="4"/>
                </a:lnTo>
                <a:lnTo>
                  <a:pt x="0" y="104"/>
                </a:lnTo>
                <a:lnTo>
                  <a:pt x="2" y="104"/>
                </a:lnTo>
                <a:lnTo>
                  <a:pt x="2" y="103"/>
                </a:lnTo>
                <a:lnTo>
                  <a:pt x="3" y="103"/>
                </a:lnTo>
                <a:lnTo>
                  <a:pt x="4" y="103"/>
                </a:lnTo>
                <a:lnTo>
                  <a:pt x="6" y="103"/>
                </a:lnTo>
                <a:lnTo>
                  <a:pt x="7" y="103"/>
                </a:lnTo>
                <a:lnTo>
                  <a:pt x="10" y="101"/>
                </a:lnTo>
                <a:lnTo>
                  <a:pt x="11" y="101"/>
                </a:lnTo>
                <a:lnTo>
                  <a:pt x="13" y="100"/>
                </a:lnTo>
                <a:lnTo>
                  <a:pt x="16" y="99"/>
                </a:lnTo>
                <a:lnTo>
                  <a:pt x="18" y="99"/>
                </a:lnTo>
                <a:lnTo>
                  <a:pt x="20" y="98"/>
                </a:lnTo>
                <a:lnTo>
                  <a:pt x="23" y="97"/>
                </a:lnTo>
                <a:lnTo>
                  <a:pt x="25" y="94"/>
                </a:lnTo>
                <a:lnTo>
                  <a:pt x="27" y="93"/>
                </a:lnTo>
                <a:lnTo>
                  <a:pt x="27" y="2"/>
                </a:lnTo>
                <a:close/>
              </a:path>
            </a:pathLst>
          </a:custGeom>
          <a:solidFill>
            <a:srgbClr val="93CC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08" name="Freeform 39"/>
          <p:cNvSpPr>
            <a:spLocks/>
          </p:cNvSpPr>
          <p:nvPr/>
        </p:nvSpPr>
        <p:spPr bwMode="auto">
          <a:xfrm>
            <a:off x="1914525" y="4243388"/>
            <a:ext cx="34925" cy="133350"/>
          </a:xfrm>
          <a:custGeom>
            <a:avLst/>
            <a:gdLst>
              <a:gd name="T0" fmla="*/ 34925 w 22"/>
              <a:gd name="T1" fmla="*/ 1588 h 84"/>
              <a:gd name="T2" fmla="*/ 34925 w 22"/>
              <a:gd name="T3" fmla="*/ 1588 h 84"/>
              <a:gd name="T4" fmla="*/ 33338 w 22"/>
              <a:gd name="T5" fmla="*/ 1588 h 84"/>
              <a:gd name="T6" fmla="*/ 33338 w 22"/>
              <a:gd name="T7" fmla="*/ 1588 h 84"/>
              <a:gd name="T8" fmla="*/ 30163 w 22"/>
              <a:gd name="T9" fmla="*/ 1588 h 84"/>
              <a:gd name="T10" fmla="*/ 28575 w 22"/>
              <a:gd name="T11" fmla="*/ 0 h 84"/>
              <a:gd name="T12" fmla="*/ 26988 w 22"/>
              <a:gd name="T13" fmla="*/ 0 h 84"/>
              <a:gd name="T14" fmla="*/ 25400 w 22"/>
              <a:gd name="T15" fmla="*/ 0 h 84"/>
              <a:gd name="T16" fmla="*/ 23812 w 22"/>
              <a:gd name="T17" fmla="*/ 0 h 84"/>
              <a:gd name="T18" fmla="*/ 22225 w 22"/>
              <a:gd name="T19" fmla="*/ 0 h 84"/>
              <a:gd name="T20" fmla="*/ 17463 w 22"/>
              <a:gd name="T21" fmla="*/ 0 h 84"/>
              <a:gd name="T22" fmla="*/ 14288 w 22"/>
              <a:gd name="T23" fmla="*/ 0 h 84"/>
              <a:gd name="T24" fmla="*/ 12700 w 22"/>
              <a:gd name="T25" fmla="*/ 0 h 84"/>
              <a:gd name="T26" fmla="*/ 7938 w 22"/>
              <a:gd name="T27" fmla="*/ 0 h 84"/>
              <a:gd name="T28" fmla="*/ 4762 w 22"/>
              <a:gd name="T29" fmla="*/ 1588 h 84"/>
              <a:gd name="T30" fmla="*/ 3175 w 22"/>
              <a:gd name="T31" fmla="*/ 3175 h 84"/>
              <a:gd name="T32" fmla="*/ 0 w 22"/>
              <a:gd name="T33" fmla="*/ 4762 h 84"/>
              <a:gd name="T34" fmla="*/ 0 w 22"/>
              <a:gd name="T35" fmla="*/ 133350 h 84"/>
              <a:gd name="T36" fmla="*/ 0 w 22"/>
              <a:gd name="T37" fmla="*/ 133350 h 84"/>
              <a:gd name="T38" fmla="*/ 0 w 22"/>
              <a:gd name="T39" fmla="*/ 133350 h 84"/>
              <a:gd name="T40" fmla="*/ 1588 w 22"/>
              <a:gd name="T41" fmla="*/ 133350 h 84"/>
              <a:gd name="T42" fmla="*/ 3175 w 22"/>
              <a:gd name="T43" fmla="*/ 133350 h 84"/>
              <a:gd name="T44" fmla="*/ 4762 w 22"/>
              <a:gd name="T45" fmla="*/ 133350 h 84"/>
              <a:gd name="T46" fmla="*/ 6350 w 22"/>
              <a:gd name="T47" fmla="*/ 131763 h 84"/>
              <a:gd name="T48" fmla="*/ 7938 w 22"/>
              <a:gd name="T49" fmla="*/ 131763 h 84"/>
              <a:gd name="T50" fmla="*/ 11112 w 22"/>
              <a:gd name="T51" fmla="*/ 131763 h 84"/>
              <a:gd name="T52" fmla="*/ 14288 w 22"/>
              <a:gd name="T53" fmla="*/ 130175 h 84"/>
              <a:gd name="T54" fmla="*/ 15875 w 22"/>
              <a:gd name="T55" fmla="*/ 130175 h 84"/>
              <a:gd name="T56" fmla="*/ 19050 w 22"/>
              <a:gd name="T57" fmla="*/ 128588 h 84"/>
              <a:gd name="T58" fmla="*/ 22225 w 22"/>
              <a:gd name="T59" fmla="*/ 128588 h 84"/>
              <a:gd name="T60" fmla="*/ 25400 w 22"/>
              <a:gd name="T61" fmla="*/ 125413 h 84"/>
              <a:gd name="T62" fmla="*/ 28575 w 22"/>
              <a:gd name="T63" fmla="*/ 123825 h 84"/>
              <a:gd name="T64" fmla="*/ 30163 w 22"/>
              <a:gd name="T65" fmla="*/ 122238 h 84"/>
              <a:gd name="T66" fmla="*/ 34925 w 22"/>
              <a:gd name="T67" fmla="*/ 120650 h 84"/>
              <a:gd name="T68" fmla="*/ 34925 w 22"/>
              <a:gd name="T69" fmla="*/ 1588 h 8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2"/>
              <a:gd name="T106" fmla="*/ 0 h 84"/>
              <a:gd name="T107" fmla="*/ 22 w 22"/>
              <a:gd name="T108" fmla="*/ 84 h 8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2" h="84">
                <a:moveTo>
                  <a:pt x="22" y="1"/>
                </a:moveTo>
                <a:lnTo>
                  <a:pt x="22" y="1"/>
                </a:lnTo>
                <a:lnTo>
                  <a:pt x="21" y="1"/>
                </a:lnTo>
                <a:lnTo>
                  <a:pt x="19" y="1"/>
                </a:lnTo>
                <a:lnTo>
                  <a:pt x="18" y="0"/>
                </a:lnTo>
                <a:lnTo>
                  <a:pt x="17" y="0"/>
                </a:lnTo>
                <a:lnTo>
                  <a:pt x="16" y="0"/>
                </a:lnTo>
                <a:lnTo>
                  <a:pt x="15" y="0"/>
                </a:lnTo>
                <a:lnTo>
                  <a:pt x="14" y="0"/>
                </a:lnTo>
                <a:lnTo>
                  <a:pt x="11" y="0"/>
                </a:lnTo>
                <a:lnTo>
                  <a:pt x="9" y="0"/>
                </a:lnTo>
                <a:lnTo>
                  <a:pt x="8" y="0"/>
                </a:lnTo>
                <a:lnTo>
                  <a:pt x="5" y="0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84"/>
                </a:lnTo>
                <a:lnTo>
                  <a:pt x="1" y="84"/>
                </a:lnTo>
                <a:lnTo>
                  <a:pt x="2" y="84"/>
                </a:lnTo>
                <a:lnTo>
                  <a:pt x="3" y="84"/>
                </a:lnTo>
                <a:lnTo>
                  <a:pt x="4" y="83"/>
                </a:lnTo>
                <a:lnTo>
                  <a:pt x="5" y="83"/>
                </a:lnTo>
                <a:lnTo>
                  <a:pt x="7" y="83"/>
                </a:lnTo>
                <a:lnTo>
                  <a:pt x="9" y="82"/>
                </a:lnTo>
                <a:lnTo>
                  <a:pt x="10" y="82"/>
                </a:lnTo>
                <a:lnTo>
                  <a:pt x="12" y="81"/>
                </a:lnTo>
                <a:lnTo>
                  <a:pt x="14" y="81"/>
                </a:lnTo>
                <a:lnTo>
                  <a:pt x="16" y="79"/>
                </a:lnTo>
                <a:lnTo>
                  <a:pt x="18" y="78"/>
                </a:lnTo>
                <a:lnTo>
                  <a:pt x="19" y="77"/>
                </a:lnTo>
                <a:lnTo>
                  <a:pt x="22" y="76"/>
                </a:lnTo>
                <a:lnTo>
                  <a:pt x="22" y="1"/>
                </a:lnTo>
                <a:close/>
              </a:path>
            </a:pathLst>
          </a:custGeom>
          <a:solidFill>
            <a:srgbClr val="A8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09" name="Freeform 40"/>
          <p:cNvSpPr>
            <a:spLocks/>
          </p:cNvSpPr>
          <p:nvPr/>
        </p:nvSpPr>
        <p:spPr bwMode="auto">
          <a:xfrm>
            <a:off x="1916113" y="4243388"/>
            <a:ext cx="26987" cy="103187"/>
          </a:xfrm>
          <a:custGeom>
            <a:avLst/>
            <a:gdLst>
              <a:gd name="T0" fmla="*/ 26987 w 17"/>
              <a:gd name="T1" fmla="*/ 3175 h 65"/>
              <a:gd name="T2" fmla="*/ 26987 w 17"/>
              <a:gd name="T3" fmla="*/ 3175 h 65"/>
              <a:gd name="T4" fmla="*/ 25400 w 17"/>
              <a:gd name="T5" fmla="*/ 1587 h 65"/>
              <a:gd name="T6" fmla="*/ 22225 w 17"/>
              <a:gd name="T7" fmla="*/ 1587 h 65"/>
              <a:gd name="T8" fmla="*/ 17462 w 17"/>
              <a:gd name="T9" fmla="*/ 1587 h 65"/>
              <a:gd name="T10" fmla="*/ 14287 w 17"/>
              <a:gd name="T11" fmla="*/ 0 h 65"/>
              <a:gd name="T12" fmla="*/ 9525 w 17"/>
              <a:gd name="T13" fmla="*/ 1587 h 65"/>
              <a:gd name="T14" fmla="*/ 3175 w 17"/>
              <a:gd name="T15" fmla="*/ 3175 h 65"/>
              <a:gd name="T16" fmla="*/ 0 w 17"/>
              <a:gd name="T17" fmla="*/ 4762 h 65"/>
              <a:gd name="T18" fmla="*/ 0 w 17"/>
              <a:gd name="T19" fmla="*/ 103187 h 65"/>
              <a:gd name="T20" fmla="*/ 0 w 17"/>
              <a:gd name="T21" fmla="*/ 103187 h 65"/>
              <a:gd name="T22" fmla="*/ 1587 w 17"/>
              <a:gd name="T23" fmla="*/ 103187 h 65"/>
              <a:gd name="T24" fmla="*/ 4762 w 17"/>
              <a:gd name="T25" fmla="*/ 103187 h 65"/>
              <a:gd name="T26" fmla="*/ 9525 w 17"/>
              <a:gd name="T27" fmla="*/ 101600 h 65"/>
              <a:gd name="T28" fmla="*/ 12700 w 17"/>
              <a:gd name="T29" fmla="*/ 101600 h 65"/>
              <a:gd name="T30" fmla="*/ 17462 w 17"/>
              <a:gd name="T31" fmla="*/ 100012 h 65"/>
              <a:gd name="T32" fmla="*/ 22225 w 17"/>
              <a:gd name="T33" fmla="*/ 96837 h 65"/>
              <a:gd name="T34" fmla="*/ 26987 w 17"/>
              <a:gd name="T35" fmla="*/ 92075 h 65"/>
              <a:gd name="T36" fmla="*/ 26987 w 17"/>
              <a:gd name="T37" fmla="*/ 3175 h 6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7"/>
              <a:gd name="T58" fmla="*/ 0 h 65"/>
              <a:gd name="T59" fmla="*/ 17 w 17"/>
              <a:gd name="T60" fmla="*/ 65 h 65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7" h="65">
                <a:moveTo>
                  <a:pt x="17" y="2"/>
                </a:moveTo>
                <a:lnTo>
                  <a:pt x="17" y="2"/>
                </a:lnTo>
                <a:lnTo>
                  <a:pt x="16" y="1"/>
                </a:lnTo>
                <a:lnTo>
                  <a:pt x="14" y="1"/>
                </a:lnTo>
                <a:lnTo>
                  <a:pt x="11" y="1"/>
                </a:lnTo>
                <a:lnTo>
                  <a:pt x="9" y="0"/>
                </a:lnTo>
                <a:lnTo>
                  <a:pt x="6" y="1"/>
                </a:lnTo>
                <a:lnTo>
                  <a:pt x="2" y="2"/>
                </a:lnTo>
                <a:lnTo>
                  <a:pt x="0" y="3"/>
                </a:lnTo>
                <a:lnTo>
                  <a:pt x="0" y="65"/>
                </a:lnTo>
                <a:lnTo>
                  <a:pt x="1" y="65"/>
                </a:lnTo>
                <a:lnTo>
                  <a:pt x="3" y="65"/>
                </a:lnTo>
                <a:lnTo>
                  <a:pt x="6" y="64"/>
                </a:lnTo>
                <a:lnTo>
                  <a:pt x="8" y="64"/>
                </a:lnTo>
                <a:lnTo>
                  <a:pt x="11" y="63"/>
                </a:lnTo>
                <a:lnTo>
                  <a:pt x="14" y="61"/>
                </a:lnTo>
                <a:lnTo>
                  <a:pt x="17" y="58"/>
                </a:lnTo>
                <a:lnTo>
                  <a:pt x="17" y="2"/>
                </a:lnTo>
                <a:close/>
              </a:path>
            </a:pathLst>
          </a:custGeom>
          <a:solidFill>
            <a:srgbClr val="BCE5E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10" name="Freeform 41"/>
          <p:cNvSpPr>
            <a:spLocks/>
          </p:cNvSpPr>
          <p:nvPr/>
        </p:nvSpPr>
        <p:spPr bwMode="auto">
          <a:xfrm>
            <a:off x="1916113" y="4244975"/>
            <a:ext cx="22225" cy="74613"/>
          </a:xfrm>
          <a:custGeom>
            <a:avLst/>
            <a:gdLst>
              <a:gd name="T0" fmla="*/ 22225 w 14"/>
              <a:gd name="T1" fmla="*/ 1588 h 47"/>
              <a:gd name="T2" fmla="*/ 22225 w 14"/>
              <a:gd name="T3" fmla="*/ 1588 h 47"/>
              <a:gd name="T4" fmla="*/ 20638 w 14"/>
              <a:gd name="T5" fmla="*/ 1588 h 47"/>
              <a:gd name="T6" fmla="*/ 17463 w 14"/>
              <a:gd name="T7" fmla="*/ 1588 h 47"/>
              <a:gd name="T8" fmla="*/ 14288 w 14"/>
              <a:gd name="T9" fmla="*/ 0 h 47"/>
              <a:gd name="T10" fmla="*/ 12700 w 14"/>
              <a:gd name="T11" fmla="*/ 0 h 47"/>
              <a:gd name="T12" fmla="*/ 9525 w 14"/>
              <a:gd name="T13" fmla="*/ 1588 h 47"/>
              <a:gd name="T14" fmla="*/ 3175 w 14"/>
              <a:gd name="T15" fmla="*/ 1588 h 47"/>
              <a:gd name="T16" fmla="*/ 0 w 14"/>
              <a:gd name="T17" fmla="*/ 6350 h 47"/>
              <a:gd name="T18" fmla="*/ 0 w 14"/>
              <a:gd name="T19" fmla="*/ 74613 h 47"/>
              <a:gd name="T20" fmla="*/ 1588 w 14"/>
              <a:gd name="T21" fmla="*/ 74613 h 47"/>
              <a:gd name="T22" fmla="*/ 1588 w 14"/>
              <a:gd name="T23" fmla="*/ 73025 h 47"/>
              <a:gd name="T24" fmla="*/ 4763 w 14"/>
              <a:gd name="T25" fmla="*/ 73025 h 47"/>
              <a:gd name="T26" fmla="*/ 6350 w 14"/>
              <a:gd name="T27" fmla="*/ 73025 h 47"/>
              <a:gd name="T28" fmla="*/ 11113 w 14"/>
              <a:gd name="T29" fmla="*/ 69850 h 47"/>
              <a:gd name="T30" fmla="*/ 14288 w 14"/>
              <a:gd name="T31" fmla="*/ 69850 h 47"/>
              <a:gd name="T32" fmla="*/ 17463 w 14"/>
              <a:gd name="T33" fmla="*/ 68263 h 47"/>
              <a:gd name="T34" fmla="*/ 22225 w 14"/>
              <a:gd name="T35" fmla="*/ 65088 h 47"/>
              <a:gd name="T36" fmla="*/ 22225 w 14"/>
              <a:gd name="T37" fmla="*/ 1588 h 4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4"/>
              <a:gd name="T58" fmla="*/ 0 h 47"/>
              <a:gd name="T59" fmla="*/ 14 w 14"/>
              <a:gd name="T60" fmla="*/ 47 h 4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4" h="47">
                <a:moveTo>
                  <a:pt x="14" y="1"/>
                </a:moveTo>
                <a:lnTo>
                  <a:pt x="14" y="1"/>
                </a:lnTo>
                <a:lnTo>
                  <a:pt x="13" y="1"/>
                </a:lnTo>
                <a:lnTo>
                  <a:pt x="11" y="1"/>
                </a:lnTo>
                <a:lnTo>
                  <a:pt x="9" y="0"/>
                </a:lnTo>
                <a:lnTo>
                  <a:pt x="8" y="0"/>
                </a:lnTo>
                <a:lnTo>
                  <a:pt x="6" y="1"/>
                </a:lnTo>
                <a:lnTo>
                  <a:pt x="2" y="1"/>
                </a:lnTo>
                <a:lnTo>
                  <a:pt x="0" y="4"/>
                </a:lnTo>
                <a:lnTo>
                  <a:pt x="0" y="47"/>
                </a:lnTo>
                <a:lnTo>
                  <a:pt x="1" y="47"/>
                </a:lnTo>
                <a:lnTo>
                  <a:pt x="1" y="46"/>
                </a:lnTo>
                <a:lnTo>
                  <a:pt x="3" y="46"/>
                </a:lnTo>
                <a:lnTo>
                  <a:pt x="4" y="46"/>
                </a:lnTo>
                <a:lnTo>
                  <a:pt x="7" y="44"/>
                </a:lnTo>
                <a:lnTo>
                  <a:pt x="9" y="44"/>
                </a:lnTo>
                <a:lnTo>
                  <a:pt x="11" y="43"/>
                </a:lnTo>
                <a:lnTo>
                  <a:pt x="14" y="41"/>
                </a:lnTo>
                <a:lnTo>
                  <a:pt x="14" y="1"/>
                </a:lnTo>
                <a:close/>
              </a:path>
            </a:pathLst>
          </a:custGeom>
          <a:solidFill>
            <a:srgbClr val="D1F2F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11" name="Freeform 42"/>
          <p:cNvSpPr>
            <a:spLocks/>
          </p:cNvSpPr>
          <p:nvPr/>
        </p:nvSpPr>
        <p:spPr bwMode="auto">
          <a:xfrm>
            <a:off x="1917700" y="4246563"/>
            <a:ext cx="14288" cy="42862"/>
          </a:xfrm>
          <a:custGeom>
            <a:avLst/>
            <a:gdLst>
              <a:gd name="T0" fmla="*/ 14288 w 9"/>
              <a:gd name="T1" fmla="*/ 1587 h 27"/>
              <a:gd name="T2" fmla="*/ 14288 w 9"/>
              <a:gd name="T3" fmla="*/ 1587 h 27"/>
              <a:gd name="T4" fmla="*/ 12700 w 9"/>
              <a:gd name="T5" fmla="*/ 1587 h 27"/>
              <a:gd name="T6" fmla="*/ 11113 w 9"/>
              <a:gd name="T7" fmla="*/ 1587 h 27"/>
              <a:gd name="T8" fmla="*/ 9525 w 9"/>
              <a:gd name="T9" fmla="*/ 0 h 27"/>
              <a:gd name="T10" fmla="*/ 7938 w 9"/>
              <a:gd name="T11" fmla="*/ 0 h 27"/>
              <a:gd name="T12" fmla="*/ 4763 w 9"/>
              <a:gd name="T13" fmla="*/ 0 h 27"/>
              <a:gd name="T14" fmla="*/ 1588 w 9"/>
              <a:gd name="T15" fmla="*/ 1587 h 27"/>
              <a:gd name="T16" fmla="*/ 0 w 9"/>
              <a:gd name="T17" fmla="*/ 4762 h 27"/>
              <a:gd name="T18" fmla="*/ 0 w 9"/>
              <a:gd name="T19" fmla="*/ 42862 h 27"/>
              <a:gd name="T20" fmla="*/ 0 w 9"/>
              <a:gd name="T21" fmla="*/ 42862 h 27"/>
              <a:gd name="T22" fmla="*/ 1588 w 9"/>
              <a:gd name="T23" fmla="*/ 42862 h 27"/>
              <a:gd name="T24" fmla="*/ 3175 w 9"/>
              <a:gd name="T25" fmla="*/ 42862 h 27"/>
              <a:gd name="T26" fmla="*/ 4763 w 9"/>
              <a:gd name="T27" fmla="*/ 42862 h 27"/>
              <a:gd name="T28" fmla="*/ 7938 w 9"/>
              <a:gd name="T29" fmla="*/ 41275 h 27"/>
              <a:gd name="T30" fmla="*/ 9525 w 9"/>
              <a:gd name="T31" fmla="*/ 41275 h 27"/>
              <a:gd name="T32" fmla="*/ 12700 w 9"/>
              <a:gd name="T33" fmla="*/ 39687 h 27"/>
              <a:gd name="T34" fmla="*/ 14288 w 9"/>
              <a:gd name="T35" fmla="*/ 38100 h 27"/>
              <a:gd name="T36" fmla="*/ 14288 w 9"/>
              <a:gd name="T37" fmla="*/ 1587 h 2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9"/>
              <a:gd name="T58" fmla="*/ 0 h 27"/>
              <a:gd name="T59" fmla="*/ 9 w 9"/>
              <a:gd name="T60" fmla="*/ 27 h 2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9" h="27">
                <a:moveTo>
                  <a:pt x="9" y="1"/>
                </a:moveTo>
                <a:lnTo>
                  <a:pt x="9" y="1"/>
                </a:lnTo>
                <a:lnTo>
                  <a:pt x="8" y="1"/>
                </a:lnTo>
                <a:lnTo>
                  <a:pt x="7" y="1"/>
                </a:lnTo>
                <a:lnTo>
                  <a:pt x="6" y="0"/>
                </a:lnTo>
                <a:lnTo>
                  <a:pt x="5" y="0"/>
                </a:lnTo>
                <a:lnTo>
                  <a:pt x="3" y="0"/>
                </a:lnTo>
                <a:lnTo>
                  <a:pt x="1" y="1"/>
                </a:lnTo>
                <a:lnTo>
                  <a:pt x="0" y="3"/>
                </a:lnTo>
                <a:lnTo>
                  <a:pt x="0" y="27"/>
                </a:lnTo>
                <a:lnTo>
                  <a:pt x="1" y="27"/>
                </a:lnTo>
                <a:lnTo>
                  <a:pt x="2" y="27"/>
                </a:lnTo>
                <a:lnTo>
                  <a:pt x="3" y="27"/>
                </a:lnTo>
                <a:lnTo>
                  <a:pt x="5" y="26"/>
                </a:lnTo>
                <a:lnTo>
                  <a:pt x="6" y="26"/>
                </a:lnTo>
                <a:lnTo>
                  <a:pt x="8" y="25"/>
                </a:lnTo>
                <a:lnTo>
                  <a:pt x="9" y="24"/>
                </a:lnTo>
                <a:lnTo>
                  <a:pt x="9" y="1"/>
                </a:lnTo>
                <a:close/>
              </a:path>
            </a:pathLst>
          </a:custGeom>
          <a:solidFill>
            <a:srgbClr val="E5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12" name="Freeform 43"/>
          <p:cNvSpPr>
            <a:spLocks/>
          </p:cNvSpPr>
          <p:nvPr/>
        </p:nvSpPr>
        <p:spPr bwMode="auto">
          <a:xfrm>
            <a:off x="2093913" y="4368800"/>
            <a:ext cx="22225" cy="20638"/>
          </a:xfrm>
          <a:custGeom>
            <a:avLst/>
            <a:gdLst>
              <a:gd name="T0" fmla="*/ 11113 w 14"/>
              <a:gd name="T1" fmla="*/ 20638 h 13"/>
              <a:gd name="T2" fmla="*/ 12700 w 14"/>
              <a:gd name="T3" fmla="*/ 20638 h 13"/>
              <a:gd name="T4" fmla="*/ 14288 w 14"/>
              <a:gd name="T5" fmla="*/ 20638 h 13"/>
              <a:gd name="T6" fmla="*/ 15875 w 14"/>
              <a:gd name="T7" fmla="*/ 19050 h 13"/>
              <a:gd name="T8" fmla="*/ 17463 w 14"/>
              <a:gd name="T9" fmla="*/ 17463 h 13"/>
              <a:gd name="T10" fmla="*/ 20638 w 14"/>
              <a:gd name="T11" fmla="*/ 17463 h 13"/>
              <a:gd name="T12" fmla="*/ 20638 w 14"/>
              <a:gd name="T13" fmla="*/ 15875 h 13"/>
              <a:gd name="T14" fmla="*/ 22225 w 14"/>
              <a:gd name="T15" fmla="*/ 11113 h 13"/>
              <a:gd name="T16" fmla="*/ 22225 w 14"/>
              <a:gd name="T17" fmla="*/ 9525 h 13"/>
              <a:gd name="T18" fmla="*/ 22225 w 14"/>
              <a:gd name="T19" fmla="*/ 7938 h 13"/>
              <a:gd name="T20" fmla="*/ 20638 w 14"/>
              <a:gd name="T21" fmla="*/ 6350 h 13"/>
              <a:gd name="T22" fmla="*/ 20638 w 14"/>
              <a:gd name="T23" fmla="*/ 4763 h 13"/>
              <a:gd name="T24" fmla="*/ 17463 w 14"/>
              <a:gd name="T25" fmla="*/ 3175 h 13"/>
              <a:gd name="T26" fmla="*/ 15875 w 14"/>
              <a:gd name="T27" fmla="*/ 0 h 13"/>
              <a:gd name="T28" fmla="*/ 14288 w 14"/>
              <a:gd name="T29" fmla="*/ 0 h 13"/>
              <a:gd name="T30" fmla="*/ 12700 w 14"/>
              <a:gd name="T31" fmla="*/ 0 h 13"/>
              <a:gd name="T32" fmla="*/ 11113 w 14"/>
              <a:gd name="T33" fmla="*/ 0 h 13"/>
              <a:gd name="T34" fmla="*/ 9525 w 14"/>
              <a:gd name="T35" fmla="*/ 0 h 13"/>
              <a:gd name="T36" fmla="*/ 6350 w 14"/>
              <a:gd name="T37" fmla="*/ 0 h 13"/>
              <a:gd name="T38" fmla="*/ 4763 w 14"/>
              <a:gd name="T39" fmla="*/ 0 h 13"/>
              <a:gd name="T40" fmla="*/ 3175 w 14"/>
              <a:gd name="T41" fmla="*/ 3175 h 13"/>
              <a:gd name="T42" fmla="*/ 1588 w 14"/>
              <a:gd name="T43" fmla="*/ 4763 h 13"/>
              <a:gd name="T44" fmla="*/ 1588 w 14"/>
              <a:gd name="T45" fmla="*/ 6350 h 13"/>
              <a:gd name="T46" fmla="*/ 0 w 14"/>
              <a:gd name="T47" fmla="*/ 7938 h 13"/>
              <a:gd name="T48" fmla="*/ 0 w 14"/>
              <a:gd name="T49" fmla="*/ 9525 h 13"/>
              <a:gd name="T50" fmla="*/ 0 w 14"/>
              <a:gd name="T51" fmla="*/ 11113 h 13"/>
              <a:gd name="T52" fmla="*/ 1588 w 14"/>
              <a:gd name="T53" fmla="*/ 15875 h 13"/>
              <a:gd name="T54" fmla="*/ 1588 w 14"/>
              <a:gd name="T55" fmla="*/ 17463 h 13"/>
              <a:gd name="T56" fmla="*/ 3175 w 14"/>
              <a:gd name="T57" fmla="*/ 17463 h 13"/>
              <a:gd name="T58" fmla="*/ 4763 w 14"/>
              <a:gd name="T59" fmla="*/ 19050 h 13"/>
              <a:gd name="T60" fmla="*/ 6350 w 14"/>
              <a:gd name="T61" fmla="*/ 20638 h 13"/>
              <a:gd name="T62" fmla="*/ 9525 w 14"/>
              <a:gd name="T63" fmla="*/ 20638 h 13"/>
              <a:gd name="T64" fmla="*/ 11113 w 14"/>
              <a:gd name="T65" fmla="*/ 20638 h 1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4"/>
              <a:gd name="T100" fmla="*/ 0 h 13"/>
              <a:gd name="T101" fmla="*/ 14 w 14"/>
              <a:gd name="T102" fmla="*/ 13 h 13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4" h="13">
                <a:moveTo>
                  <a:pt x="7" y="13"/>
                </a:moveTo>
                <a:lnTo>
                  <a:pt x="8" y="13"/>
                </a:lnTo>
                <a:lnTo>
                  <a:pt x="9" y="13"/>
                </a:lnTo>
                <a:lnTo>
                  <a:pt x="10" y="12"/>
                </a:lnTo>
                <a:lnTo>
                  <a:pt x="11" y="11"/>
                </a:lnTo>
                <a:lnTo>
                  <a:pt x="13" y="11"/>
                </a:lnTo>
                <a:lnTo>
                  <a:pt x="13" y="10"/>
                </a:lnTo>
                <a:lnTo>
                  <a:pt x="14" y="7"/>
                </a:lnTo>
                <a:lnTo>
                  <a:pt x="14" y="6"/>
                </a:lnTo>
                <a:lnTo>
                  <a:pt x="14" y="5"/>
                </a:lnTo>
                <a:lnTo>
                  <a:pt x="13" y="4"/>
                </a:lnTo>
                <a:lnTo>
                  <a:pt x="13" y="3"/>
                </a:lnTo>
                <a:lnTo>
                  <a:pt x="11" y="2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0"/>
                </a:lnTo>
                <a:lnTo>
                  <a:pt x="6" y="0"/>
                </a:lnTo>
                <a:lnTo>
                  <a:pt x="4" y="0"/>
                </a:lnTo>
                <a:lnTo>
                  <a:pt x="3" y="0"/>
                </a:lnTo>
                <a:lnTo>
                  <a:pt x="2" y="2"/>
                </a:lnTo>
                <a:lnTo>
                  <a:pt x="1" y="3"/>
                </a:lnTo>
                <a:lnTo>
                  <a:pt x="1" y="4"/>
                </a:lnTo>
                <a:lnTo>
                  <a:pt x="0" y="5"/>
                </a:lnTo>
                <a:lnTo>
                  <a:pt x="0" y="6"/>
                </a:lnTo>
                <a:lnTo>
                  <a:pt x="0" y="7"/>
                </a:lnTo>
                <a:lnTo>
                  <a:pt x="1" y="10"/>
                </a:lnTo>
                <a:lnTo>
                  <a:pt x="1" y="11"/>
                </a:lnTo>
                <a:lnTo>
                  <a:pt x="2" y="11"/>
                </a:lnTo>
                <a:lnTo>
                  <a:pt x="3" y="12"/>
                </a:lnTo>
                <a:lnTo>
                  <a:pt x="4" y="13"/>
                </a:lnTo>
                <a:lnTo>
                  <a:pt x="6" y="13"/>
                </a:lnTo>
                <a:lnTo>
                  <a:pt x="7" y="1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13" name="Freeform 44"/>
          <p:cNvSpPr>
            <a:spLocks/>
          </p:cNvSpPr>
          <p:nvPr/>
        </p:nvSpPr>
        <p:spPr bwMode="auto">
          <a:xfrm>
            <a:off x="2028825" y="4368800"/>
            <a:ext cx="11113" cy="11113"/>
          </a:xfrm>
          <a:custGeom>
            <a:avLst/>
            <a:gdLst>
              <a:gd name="T0" fmla="*/ 4763 w 7"/>
              <a:gd name="T1" fmla="*/ 11113 h 7"/>
              <a:gd name="T2" fmla="*/ 7938 w 7"/>
              <a:gd name="T3" fmla="*/ 9525 h 7"/>
              <a:gd name="T4" fmla="*/ 9525 w 7"/>
              <a:gd name="T5" fmla="*/ 9525 h 7"/>
              <a:gd name="T6" fmla="*/ 9525 w 7"/>
              <a:gd name="T7" fmla="*/ 7938 h 7"/>
              <a:gd name="T8" fmla="*/ 11113 w 7"/>
              <a:gd name="T9" fmla="*/ 6350 h 7"/>
              <a:gd name="T10" fmla="*/ 9525 w 7"/>
              <a:gd name="T11" fmla="*/ 3175 h 7"/>
              <a:gd name="T12" fmla="*/ 9525 w 7"/>
              <a:gd name="T13" fmla="*/ 3175 h 7"/>
              <a:gd name="T14" fmla="*/ 7938 w 7"/>
              <a:gd name="T15" fmla="*/ 0 h 7"/>
              <a:gd name="T16" fmla="*/ 4763 w 7"/>
              <a:gd name="T17" fmla="*/ 0 h 7"/>
              <a:gd name="T18" fmla="*/ 3175 w 7"/>
              <a:gd name="T19" fmla="*/ 0 h 7"/>
              <a:gd name="T20" fmla="*/ 1588 w 7"/>
              <a:gd name="T21" fmla="*/ 3175 h 7"/>
              <a:gd name="T22" fmla="*/ 0 w 7"/>
              <a:gd name="T23" fmla="*/ 3175 h 7"/>
              <a:gd name="T24" fmla="*/ 0 w 7"/>
              <a:gd name="T25" fmla="*/ 6350 h 7"/>
              <a:gd name="T26" fmla="*/ 0 w 7"/>
              <a:gd name="T27" fmla="*/ 7938 h 7"/>
              <a:gd name="T28" fmla="*/ 1588 w 7"/>
              <a:gd name="T29" fmla="*/ 9525 h 7"/>
              <a:gd name="T30" fmla="*/ 3175 w 7"/>
              <a:gd name="T31" fmla="*/ 9525 h 7"/>
              <a:gd name="T32" fmla="*/ 4763 w 7"/>
              <a:gd name="T33" fmla="*/ 11113 h 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7"/>
              <a:gd name="T52" fmla="*/ 0 h 7"/>
              <a:gd name="T53" fmla="*/ 7 w 7"/>
              <a:gd name="T54" fmla="*/ 7 h 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7" h="7">
                <a:moveTo>
                  <a:pt x="3" y="7"/>
                </a:moveTo>
                <a:lnTo>
                  <a:pt x="5" y="6"/>
                </a:lnTo>
                <a:lnTo>
                  <a:pt x="6" y="6"/>
                </a:lnTo>
                <a:lnTo>
                  <a:pt x="6" y="5"/>
                </a:lnTo>
                <a:lnTo>
                  <a:pt x="7" y="4"/>
                </a:lnTo>
                <a:lnTo>
                  <a:pt x="6" y="2"/>
                </a:lnTo>
                <a:lnTo>
                  <a:pt x="5" y="0"/>
                </a:lnTo>
                <a:lnTo>
                  <a:pt x="3" y="0"/>
                </a:lnTo>
                <a:lnTo>
                  <a:pt x="2" y="0"/>
                </a:lnTo>
                <a:lnTo>
                  <a:pt x="1" y="2"/>
                </a:lnTo>
                <a:lnTo>
                  <a:pt x="0" y="2"/>
                </a:lnTo>
                <a:lnTo>
                  <a:pt x="0" y="4"/>
                </a:lnTo>
                <a:lnTo>
                  <a:pt x="0" y="5"/>
                </a:lnTo>
                <a:lnTo>
                  <a:pt x="1" y="6"/>
                </a:lnTo>
                <a:lnTo>
                  <a:pt x="2" y="6"/>
                </a:lnTo>
                <a:lnTo>
                  <a:pt x="3" y="7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14" name="Freeform 45"/>
          <p:cNvSpPr>
            <a:spLocks/>
          </p:cNvSpPr>
          <p:nvPr/>
        </p:nvSpPr>
        <p:spPr bwMode="auto">
          <a:xfrm>
            <a:off x="2047875" y="4368800"/>
            <a:ext cx="7938" cy="11113"/>
          </a:xfrm>
          <a:custGeom>
            <a:avLst/>
            <a:gdLst>
              <a:gd name="T0" fmla="*/ 4763 w 5"/>
              <a:gd name="T1" fmla="*/ 11113 h 7"/>
              <a:gd name="T2" fmla="*/ 6350 w 5"/>
              <a:gd name="T3" fmla="*/ 11113 h 7"/>
              <a:gd name="T4" fmla="*/ 7938 w 5"/>
              <a:gd name="T5" fmla="*/ 9525 h 7"/>
              <a:gd name="T6" fmla="*/ 7938 w 5"/>
              <a:gd name="T7" fmla="*/ 7938 h 7"/>
              <a:gd name="T8" fmla="*/ 7938 w 5"/>
              <a:gd name="T9" fmla="*/ 6350 h 7"/>
              <a:gd name="T10" fmla="*/ 7938 w 5"/>
              <a:gd name="T11" fmla="*/ 4763 h 7"/>
              <a:gd name="T12" fmla="*/ 7938 w 5"/>
              <a:gd name="T13" fmla="*/ 3175 h 7"/>
              <a:gd name="T14" fmla="*/ 6350 w 5"/>
              <a:gd name="T15" fmla="*/ 0 h 7"/>
              <a:gd name="T16" fmla="*/ 4763 w 5"/>
              <a:gd name="T17" fmla="*/ 0 h 7"/>
              <a:gd name="T18" fmla="*/ 3175 w 5"/>
              <a:gd name="T19" fmla="*/ 0 h 7"/>
              <a:gd name="T20" fmla="*/ 1588 w 5"/>
              <a:gd name="T21" fmla="*/ 3175 h 7"/>
              <a:gd name="T22" fmla="*/ 0 w 5"/>
              <a:gd name="T23" fmla="*/ 4763 h 7"/>
              <a:gd name="T24" fmla="*/ 0 w 5"/>
              <a:gd name="T25" fmla="*/ 6350 h 7"/>
              <a:gd name="T26" fmla="*/ 0 w 5"/>
              <a:gd name="T27" fmla="*/ 7938 h 7"/>
              <a:gd name="T28" fmla="*/ 1588 w 5"/>
              <a:gd name="T29" fmla="*/ 9525 h 7"/>
              <a:gd name="T30" fmla="*/ 3175 w 5"/>
              <a:gd name="T31" fmla="*/ 11113 h 7"/>
              <a:gd name="T32" fmla="*/ 4763 w 5"/>
              <a:gd name="T33" fmla="*/ 11113 h 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5"/>
              <a:gd name="T52" fmla="*/ 0 h 7"/>
              <a:gd name="T53" fmla="*/ 5 w 5"/>
              <a:gd name="T54" fmla="*/ 7 h 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5" h="7">
                <a:moveTo>
                  <a:pt x="3" y="7"/>
                </a:moveTo>
                <a:lnTo>
                  <a:pt x="4" y="7"/>
                </a:lnTo>
                <a:lnTo>
                  <a:pt x="5" y="6"/>
                </a:lnTo>
                <a:lnTo>
                  <a:pt x="5" y="5"/>
                </a:lnTo>
                <a:lnTo>
                  <a:pt x="5" y="4"/>
                </a:lnTo>
                <a:lnTo>
                  <a:pt x="5" y="3"/>
                </a:lnTo>
                <a:lnTo>
                  <a:pt x="5" y="2"/>
                </a:lnTo>
                <a:lnTo>
                  <a:pt x="4" y="0"/>
                </a:lnTo>
                <a:lnTo>
                  <a:pt x="3" y="0"/>
                </a:lnTo>
                <a:lnTo>
                  <a:pt x="2" y="0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5"/>
                </a:lnTo>
                <a:lnTo>
                  <a:pt x="1" y="6"/>
                </a:lnTo>
                <a:lnTo>
                  <a:pt x="2" y="7"/>
                </a:lnTo>
                <a:lnTo>
                  <a:pt x="3" y="7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15" name="Freeform 46"/>
          <p:cNvSpPr>
            <a:spLocks/>
          </p:cNvSpPr>
          <p:nvPr/>
        </p:nvSpPr>
        <p:spPr bwMode="auto">
          <a:xfrm>
            <a:off x="1974850" y="4222750"/>
            <a:ext cx="30163" cy="146050"/>
          </a:xfrm>
          <a:custGeom>
            <a:avLst/>
            <a:gdLst>
              <a:gd name="T0" fmla="*/ 9525 w 19"/>
              <a:gd name="T1" fmla="*/ 1588 h 92"/>
              <a:gd name="T2" fmla="*/ 9525 w 19"/>
              <a:gd name="T3" fmla="*/ 6350 h 92"/>
              <a:gd name="T4" fmla="*/ 6350 w 19"/>
              <a:gd name="T5" fmla="*/ 12700 h 92"/>
              <a:gd name="T6" fmla="*/ 3175 w 19"/>
              <a:gd name="T7" fmla="*/ 25400 h 92"/>
              <a:gd name="T8" fmla="*/ 1588 w 19"/>
              <a:gd name="T9" fmla="*/ 44450 h 92"/>
              <a:gd name="T10" fmla="*/ 0 w 19"/>
              <a:gd name="T11" fmla="*/ 65088 h 92"/>
              <a:gd name="T12" fmla="*/ 0 w 19"/>
              <a:gd name="T13" fmla="*/ 88900 h 92"/>
              <a:gd name="T14" fmla="*/ 1588 w 19"/>
              <a:gd name="T15" fmla="*/ 117475 h 92"/>
              <a:gd name="T16" fmla="*/ 7938 w 19"/>
              <a:gd name="T17" fmla="*/ 146050 h 92"/>
              <a:gd name="T18" fmla="*/ 30163 w 19"/>
              <a:gd name="T19" fmla="*/ 144463 h 92"/>
              <a:gd name="T20" fmla="*/ 28575 w 19"/>
              <a:gd name="T21" fmla="*/ 141288 h 92"/>
              <a:gd name="T22" fmla="*/ 25400 w 19"/>
              <a:gd name="T23" fmla="*/ 128588 h 92"/>
              <a:gd name="T24" fmla="*/ 23813 w 19"/>
              <a:gd name="T25" fmla="*/ 111125 h 92"/>
              <a:gd name="T26" fmla="*/ 22225 w 19"/>
              <a:gd name="T27" fmla="*/ 88900 h 92"/>
              <a:gd name="T28" fmla="*/ 20638 w 19"/>
              <a:gd name="T29" fmla="*/ 66675 h 92"/>
              <a:gd name="T30" fmla="*/ 20638 w 19"/>
              <a:gd name="T31" fmla="*/ 42862 h 92"/>
              <a:gd name="T32" fmla="*/ 23813 w 19"/>
              <a:gd name="T33" fmla="*/ 20637 h 92"/>
              <a:gd name="T34" fmla="*/ 30163 w 19"/>
              <a:gd name="T35" fmla="*/ 1588 h 92"/>
              <a:gd name="T36" fmla="*/ 30163 w 19"/>
              <a:gd name="T37" fmla="*/ 0 h 92"/>
              <a:gd name="T38" fmla="*/ 30163 w 19"/>
              <a:gd name="T39" fmla="*/ 0 h 92"/>
              <a:gd name="T40" fmla="*/ 30163 w 19"/>
              <a:gd name="T41" fmla="*/ 0 h 92"/>
              <a:gd name="T42" fmla="*/ 28575 w 19"/>
              <a:gd name="T43" fmla="*/ 0 h 92"/>
              <a:gd name="T44" fmla="*/ 25400 w 19"/>
              <a:gd name="T45" fmla="*/ 0 h 92"/>
              <a:gd name="T46" fmla="*/ 22225 w 19"/>
              <a:gd name="T47" fmla="*/ 0 h 92"/>
              <a:gd name="T48" fmla="*/ 17463 w 19"/>
              <a:gd name="T49" fmla="*/ 0 h 92"/>
              <a:gd name="T50" fmla="*/ 9525 w 19"/>
              <a:gd name="T51" fmla="*/ 1588 h 92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9"/>
              <a:gd name="T79" fmla="*/ 0 h 92"/>
              <a:gd name="T80" fmla="*/ 19 w 19"/>
              <a:gd name="T81" fmla="*/ 92 h 92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9" h="92">
                <a:moveTo>
                  <a:pt x="6" y="1"/>
                </a:moveTo>
                <a:lnTo>
                  <a:pt x="6" y="4"/>
                </a:lnTo>
                <a:lnTo>
                  <a:pt x="4" y="8"/>
                </a:lnTo>
                <a:lnTo>
                  <a:pt x="2" y="16"/>
                </a:lnTo>
                <a:lnTo>
                  <a:pt x="1" y="28"/>
                </a:lnTo>
                <a:lnTo>
                  <a:pt x="0" y="41"/>
                </a:lnTo>
                <a:lnTo>
                  <a:pt x="0" y="56"/>
                </a:lnTo>
                <a:lnTo>
                  <a:pt x="1" y="74"/>
                </a:lnTo>
                <a:lnTo>
                  <a:pt x="5" y="92"/>
                </a:lnTo>
                <a:lnTo>
                  <a:pt x="19" y="91"/>
                </a:lnTo>
                <a:lnTo>
                  <a:pt x="18" y="89"/>
                </a:lnTo>
                <a:lnTo>
                  <a:pt x="16" y="81"/>
                </a:lnTo>
                <a:lnTo>
                  <a:pt x="15" y="70"/>
                </a:lnTo>
                <a:lnTo>
                  <a:pt x="14" y="56"/>
                </a:lnTo>
                <a:lnTo>
                  <a:pt x="13" y="42"/>
                </a:lnTo>
                <a:lnTo>
                  <a:pt x="13" y="27"/>
                </a:lnTo>
                <a:lnTo>
                  <a:pt x="15" y="13"/>
                </a:lnTo>
                <a:lnTo>
                  <a:pt x="19" y="1"/>
                </a:lnTo>
                <a:lnTo>
                  <a:pt x="19" y="0"/>
                </a:lnTo>
                <a:lnTo>
                  <a:pt x="18" y="0"/>
                </a:lnTo>
                <a:lnTo>
                  <a:pt x="16" y="0"/>
                </a:lnTo>
                <a:lnTo>
                  <a:pt x="14" y="0"/>
                </a:lnTo>
                <a:lnTo>
                  <a:pt x="11" y="0"/>
                </a:lnTo>
                <a:lnTo>
                  <a:pt x="6" y="1"/>
                </a:lnTo>
                <a:close/>
              </a:path>
            </a:pathLst>
          </a:custGeom>
          <a:solidFill>
            <a:srgbClr val="3F9E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16" name="Freeform 47"/>
          <p:cNvSpPr>
            <a:spLocks/>
          </p:cNvSpPr>
          <p:nvPr/>
        </p:nvSpPr>
        <p:spPr bwMode="auto">
          <a:xfrm>
            <a:off x="2130425" y="4203700"/>
            <a:ext cx="42863" cy="163513"/>
          </a:xfrm>
          <a:custGeom>
            <a:avLst/>
            <a:gdLst>
              <a:gd name="T0" fmla="*/ 42863 w 27"/>
              <a:gd name="T1" fmla="*/ 0 h 103"/>
              <a:gd name="T2" fmla="*/ 41275 w 27"/>
              <a:gd name="T3" fmla="*/ 3175 h 103"/>
              <a:gd name="T4" fmla="*/ 39688 w 27"/>
              <a:gd name="T5" fmla="*/ 6350 h 103"/>
              <a:gd name="T6" fmla="*/ 34925 w 27"/>
              <a:gd name="T7" fmla="*/ 15875 h 103"/>
              <a:gd name="T8" fmla="*/ 31750 w 27"/>
              <a:gd name="T9" fmla="*/ 28575 h 103"/>
              <a:gd name="T10" fmla="*/ 28575 w 27"/>
              <a:gd name="T11" fmla="*/ 50800 h 103"/>
              <a:gd name="T12" fmla="*/ 25400 w 27"/>
              <a:gd name="T13" fmla="*/ 77788 h 103"/>
              <a:gd name="T14" fmla="*/ 28575 w 27"/>
              <a:gd name="T15" fmla="*/ 115888 h 103"/>
              <a:gd name="T16" fmla="*/ 31750 w 27"/>
              <a:gd name="T17" fmla="*/ 163513 h 103"/>
              <a:gd name="T18" fmla="*/ 7938 w 27"/>
              <a:gd name="T19" fmla="*/ 163513 h 103"/>
              <a:gd name="T20" fmla="*/ 7938 w 27"/>
              <a:gd name="T21" fmla="*/ 160338 h 103"/>
              <a:gd name="T22" fmla="*/ 6350 w 27"/>
              <a:gd name="T23" fmla="*/ 146050 h 103"/>
              <a:gd name="T24" fmla="*/ 3175 w 27"/>
              <a:gd name="T25" fmla="*/ 127000 h 103"/>
              <a:gd name="T26" fmla="*/ 1588 w 27"/>
              <a:gd name="T27" fmla="*/ 103188 h 103"/>
              <a:gd name="T28" fmla="*/ 0 w 27"/>
              <a:gd name="T29" fmla="*/ 74613 h 103"/>
              <a:gd name="T30" fmla="*/ 1588 w 27"/>
              <a:gd name="T31" fmla="*/ 49213 h 103"/>
              <a:gd name="T32" fmla="*/ 6350 w 27"/>
              <a:gd name="T33" fmla="*/ 22225 h 103"/>
              <a:gd name="T34" fmla="*/ 14288 w 27"/>
              <a:gd name="T35" fmla="*/ 0 h 103"/>
              <a:gd name="T36" fmla="*/ 42863 w 27"/>
              <a:gd name="T37" fmla="*/ 0 h 10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7"/>
              <a:gd name="T58" fmla="*/ 0 h 103"/>
              <a:gd name="T59" fmla="*/ 27 w 27"/>
              <a:gd name="T60" fmla="*/ 103 h 103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7" h="103">
                <a:moveTo>
                  <a:pt x="27" y="0"/>
                </a:moveTo>
                <a:lnTo>
                  <a:pt x="26" y="2"/>
                </a:lnTo>
                <a:lnTo>
                  <a:pt x="25" y="4"/>
                </a:lnTo>
                <a:lnTo>
                  <a:pt x="22" y="10"/>
                </a:lnTo>
                <a:lnTo>
                  <a:pt x="20" y="18"/>
                </a:lnTo>
                <a:lnTo>
                  <a:pt x="18" y="32"/>
                </a:lnTo>
                <a:lnTo>
                  <a:pt x="16" y="49"/>
                </a:lnTo>
                <a:lnTo>
                  <a:pt x="18" y="73"/>
                </a:lnTo>
                <a:lnTo>
                  <a:pt x="20" y="103"/>
                </a:lnTo>
                <a:lnTo>
                  <a:pt x="5" y="103"/>
                </a:lnTo>
                <a:lnTo>
                  <a:pt x="5" y="101"/>
                </a:lnTo>
                <a:lnTo>
                  <a:pt x="4" y="92"/>
                </a:lnTo>
                <a:lnTo>
                  <a:pt x="2" y="80"/>
                </a:lnTo>
                <a:lnTo>
                  <a:pt x="1" y="65"/>
                </a:lnTo>
                <a:lnTo>
                  <a:pt x="0" y="47"/>
                </a:lnTo>
                <a:lnTo>
                  <a:pt x="1" y="31"/>
                </a:lnTo>
                <a:lnTo>
                  <a:pt x="4" y="14"/>
                </a:lnTo>
                <a:lnTo>
                  <a:pt x="9" y="0"/>
                </a:lnTo>
                <a:lnTo>
                  <a:pt x="27" y="0"/>
                </a:lnTo>
                <a:close/>
              </a:path>
            </a:pathLst>
          </a:custGeom>
          <a:solidFill>
            <a:srgbClr val="3F9E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17" name="Freeform 48"/>
          <p:cNvSpPr>
            <a:spLocks/>
          </p:cNvSpPr>
          <p:nvPr/>
        </p:nvSpPr>
        <p:spPr bwMode="auto">
          <a:xfrm>
            <a:off x="1974850" y="4230688"/>
            <a:ext cx="28575" cy="127000"/>
          </a:xfrm>
          <a:custGeom>
            <a:avLst/>
            <a:gdLst>
              <a:gd name="T0" fmla="*/ 9525 w 18"/>
              <a:gd name="T1" fmla="*/ 3175 h 80"/>
              <a:gd name="T2" fmla="*/ 9525 w 18"/>
              <a:gd name="T3" fmla="*/ 4762 h 80"/>
              <a:gd name="T4" fmla="*/ 7937 w 18"/>
              <a:gd name="T5" fmla="*/ 12700 h 80"/>
              <a:gd name="T6" fmla="*/ 3175 w 18"/>
              <a:gd name="T7" fmla="*/ 23812 h 80"/>
              <a:gd name="T8" fmla="*/ 1588 w 18"/>
              <a:gd name="T9" fmla="*/ 38100 h 80"/>
              <a:gd name="T10" fmla="*/ 0 w 18"/>
              <a:gd name="T11" fmla="*/ 57150 h 80"/>
              <a:gd name="T12" fmla="*/ 1588 w 18"/>
              <a:gd name="T13" fmla="*/ 79375 h 80"/>
              <a:gd name="T14" fmla="*/ 3175 w 18"/>
              <a:gd name="T15" fmla="*/ 103188 h 80"/>
              <a:gd name="T16" fmla="*/ 7937 w 18"/>
              <a:gd name="T17" fmla="*/ 127000 h 80"/>
              <a:gd name="T18" fmla="*/ 25400 w 18"/>
              <a:gd name="T19" fmla="*/ 127000 h 80"/>
              <a:gd name="T20" fmla="*/ 25400 w 18"/>
              <a:gd name="T21" fmla="*/ 123825 h 80"/>
              <a:gd name="T22" fmla="*/ 23812 w 18"/>
              <a:gd name="T23" fmla="*/ 112713 h 80"/>
              <a:gd name="T24" fmla="*/ 22225 w 18"/>
              <a:gd name="T25" fmla="*/ 98425 h 80"/>
              <a:gd name="T26" fmla="*/ 20637 w 18"/>
              <a:gd name="T27" fmla="*/ 79375 h 80"/>
              <a:gd name="T28" fmla="*/ 19050 w 18"/>
              <a:gd name="T29" fmla="*/ 58738 h 80"/>
              <a:gd name="T30" fmla="*/ 19050 w 18"/>
              <a:gd name="T31" fmla="*/ 38100 h 80"/>
              <a:gd name="T32" fmla="*/ 22225 w 18"/>
              <a:gd name="T33" fmla="*/ 17462 h 80"/>
              <a:gd name="T34" fmla="*/ 28575 w 18"/>
              <a:gd name="T35" fmla="*/ 1588 h 80"/>
              <a:gd name="T36" fmla="*/ 28575 w 18"/>
              <a:gd name="T37" fmla="*/ 1588 h 80"/>
              <a:gd name="T38" fmla="*/ 28575 w 18"/>
              <a:gd name="T39" fmla="*/ 1588 h 80"/>
              <a:gd name="T40" fmla="*/ 28575 w 18"/>
              <a:gd name="T41" fmla="*/ 1588 h 80"/>
              <a:gd name="T42" fmla="*/ 25400 w 18"/>
              <a:gd name="T43" fmla="*/ 0 h 80"/>
              <a:gd name="T44" fmla="*/ 23812 w 18"/>
              <a:gd name="T45" fmla="*/ 0 h 80"/>
              <a:gd name="T46" fmla="*/ 20637 w 18"/>
              <a:gd name="T47" fmla="*/ 0 h 80"/>
              <a:gd name="T48" fmla="*/ 14288 w 18"/>
              <a:gd name="T49" fmla="*/ 1588 h 80"/>
              <a:gd name="T50" fmla="*/ 9525 w 18"/>
              <a:gd name="T51" fmla="*/ 3175 h 80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8"/>
              <a:gd name="T79" fmla="*/ 0 h 80"/>
              <a:gd name="T80" fmla="*/ 18 w 18"/>
              <a:gd name="T81" fmla="*/ 80 h 80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8" h="80">
                <a:moveTo>
                  <a:pt x="6" y="2"/>
                </a:moveTo>
                <a:lnTo>
                  <a:pt x="6" y="3"/>
                </a:lnTo>
                <a:lnTo>
                  <a:pt x="5" y="8"/>
                </a:lnTo>
                <a:lnTo>
                  <a:pt x="2" y="15"/>
                </a:lnTo>
                <a:lnTo>
                  <a:pt x="1" y="24"/>
                </a:lnTo>
                <a:lnTo>
                  <a:pt x="0" y="36"/>
                </a:lnTo>
                <a:lnTo>
                  <a:pt x="1" y="50"/>
                </a:lnTo>
                <a:lnTo>
                  <a:pt x="2" y="65"/>
                </a:lnTo>
                <a:lnTo>
                  <a:pt x="5" y="80"/>
                </a:lnTo>
                <a:lnTo>
                  <a:pt x="16" y="80"/>
                </a:lnTo>
                <a:lnTo>
                  <a:pt x="16" y="78"/>
                </a:lnTo>
                <a:lnTo>
                  <a:pt x="15" y="71"/>
                </a:lnTo>
                <a:lnTo>
                  <a:pt x="14" y="62"/>
                </a:lnTo>
                <a:lnTo>
                  <a:pt x="13" y="50"/>
                </a:lnTo>
                <a:lnTo>
                  <a:pt x="12" y="37"/>
                </a:lnTo>
                <a:lnTo>
                  <a:pt x="12" y="24"/>
                </a:lnTo>
                <a:lnTo>
                  <a:pt x="14" y="11"/>
                </a:lnTo>
                <a:lnTo>
                  <a:pt x="18" y="1"/>
                </a:lnTo>
                <a:lnTo>
                  <a:pt x="16" y="0"/>
                </a:lnTo>
                <a:lnTo>
                  <a:pt x="15" y="0"/>
                </a:lnTo>
                <a:lnTo>
                  <a:pt x="13" y="0"/>
                </a:lnTo>
                <a:lnTo>
                  <a:pt x="9" y="1"/>
                </a:lnTo>
                <a:lnTo>
                  <a:pt x="6" y="2"/>
                </a:lnTo>
                <a:close/>
              </a:path>
            </a:pathLst>
          </a:custGeom>
          <a:solidFill>
            <a:srgbClr val="59B2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18" name="Freeform 49"/>
          <p:cNvSpPr>
            <a:spLocks/>
          </p:cNvSpPr>
          <p:nvPr/>
        </p:nvSpPr>
        <p:spPr bwMode="auto">
          <a:xfrm>
            <a:off x="1976438" y="4240213"/>
            <a:ext cx="22225" cy="109537"/>
          </a:xfrm>
          <a:custGeom>
            <a:avLst/>
            <a:gdLst>
              <a:gd name="T0" fmla="*/ 7938 w 14"/>
              <a:gd name="T1" fmla="*/ 1587 h 69"/>
              <a:gd name="T2" fmla="*/ 7938 w 14"/>
              <a:gd name="T3" fmla="*/ 3175 h 69"/>
              <a:gd name="T4" fmla="*/ 6350 w 14"/>
              <a:gd name="T5" fmla="*/ 11112 h 69"/>
              <a:gd name="T6" fmla="*/ 4763 w 14"/>
              <a:gd name="T7" fmla="*/ 19050 h 69"/>
              <a:gd name="T8" fmla="*/ 1588 w 14"/>
              <a:gd name="T9" fmla="*/ 33337 h 69"/>
              <a:gd name="T10" fmla="*/ 0 w 14"/>
              <a:gd name="T11" fmla="*/ 47625 h 69"/>
              <a:gd name="T12" fmla="*/ 0 w 14"/>
              <a:gd name="T13" fmla="*/ 66675 h 69"/>
              <a:gd name="T14" fmla="*/ 1588 w 14"/>
              <a:gd name="T15" fmla="*/ 85725 h 69"/>
              <a:gd name="T16" fmla="*/ 6350 w 14"/>
              <a:gd name="T17" fmla="*/ 109537 h 69"/>
              <a:gd name="T18" fmla="*/ 22225 w 14"/>
              <a:gd name="T19" fmla="*/ 106362 h 69"/>
              <a:gd name="T20" fmla="*/ 20638 w 14"/>
              <a:gd name="T21" fmla="*/ 104775 h 69"/>
              <a:gd name="T22" fmla="*/ 20638 w 14"/>
              <a:gd name="T23" fmla="*/ 95250 h 69"/>
              <a:gd name="T24" fmla="*/ 19050 w 14"/>
              <a:gd name="T25" fmla="*/ 82550 h 69"/>
              <a:gd name="T26" fmla="*/ 17463 w 14"/>
              <a:gd name="T27" fmla="*/ 66675 h 69"/>
              <a:gd name="T28" fmla="*/ 15875 w 14"/>
              <a:gd name="T29" fmla="*/ 49212 h 69"/>
              <a:gd name="T30" fmla="*/ 15875 w 14"/>
              <a:gd name="T31" fmla="*/ 30162 h 69"/>
              <a:gd name="T32" fmla="*/ 19050 w 14"/>
              <a:gd name="T33" fmla="*/ 14287 h 69"/>
              <a:gd name="T34" fmla="*/ 22225 w 14"/>
              <a:gd name="T35" fmla="*/ 1587 h 69"/>
              <a:gd name="T36" fmla="*/ 22225 w 14"/>
              <a:gd name="T37" fmla="*/ 1587 h 69"/>
              <a:gd name="T38" fmla="*/ 22225 w 14"/>
              <a:gd name="T39" fmla="*/ 0 h 69"/>
              <a:gd name="T40" fmla="*/ 22225 w 14"/>
              <a:gd name="T41" fmla="*/ 0 h 69"/>
              <a:gd name="T42" fmla="*/ 22225 w 14"/>
              <a:gd name="T43" fmla="*/ 0 h 69"/>
              <a:gd name="T44" fmla="*/ 20638 w 14"/>
              <a:gd name="T45" fmla="*/ 0 h 69"/>
              <a:gd name="T46" fmla="*/ 17463 w 14"/>
              <a:gd name="T47" fmla="*/ 0 h 69"/>
              <a:gd name="T48" fmla="*/ 12700 w 14"/>
              <a:gd name="T49" fmla="*/ 0 h 69"/>
              <a:gd name="T50" fmla="*/ 7938 w 14"/>
              <a:gd name="T51" fmla="*/ 1587 h 69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4"/>
              <a:gd name="T79" fmla="*/ 0 h 69"/>
              <a:gd name="T80" fmla="*/ 14 w 14"/>
              <a:gd name="T81" fmla="*/ 69 h 69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4" h="69">
                <a:moveTo>
                  <a:pt x="5" y="1"/>
                </a:moveTo>
                <a:lnTo>
                  <a:pt x="5" y="2"/>
                </a:lnTo>
                <a:lnTo>
                  <a:pt x="4" y="7"/>
                </a:lnTo>
                <a:lnTo>
                  <a:pt x="3" y="12"/>
                </a:lnTo>
                <a:lnTo>
                  <a:pt x="1" y="21"/>
                </a:lnTo>
                <a:lnTo>
                  <a:pt x="0" y="30"/>
                </a:lnTo>
                <a:lnTo>
                  <a:pt x="0" y="42"/>
                </a:lnTo>
                <a:lnTo>
                  <a:pt x="1" y="54"/>
                </a:lnTo>
                <a:lnTo>
                  <a:pt x="4" y="69"/>
                </a:lnTo>
                <a:lnTo>
                  <a:pt x="14" y="67"/>
                </a:lnTo>
                <a:lnTo>
                  <a:pt x="13" y="66"/>
                </a:lnTo>
                <a:lnTo>
                  <a:pt x="13" y="60"/>
                </a:lnTo>
                <a:lnTo>
                  <a:pt x="12" y="52"/>
                </a:lnTo>
                <a:lnTo>
                  <a:pt x="11" y="42"/>
                </a:lnTo>
                <a:lnTo>
                  <a:pt x="10" y="31"/>
                </a:lnTo>
                <a:lnTo>
                  <a:pt x="10" y="19"/>
                </a:lnTo>
                <a:lnTo>
                  <a:pt x="12" y="9"/>
                </a:lnTo>
                <a:lnTo>
                  <a:pt x="14" y="1"/>
                </a:lnTo>
                <a:lnTo>
                  <a:pt x="14" y="0"/>
                </a:lnTo>
                <a:lnTo>
                  <a:pt x="13" y="0"/>
                </a:lnTo>
                <a:lnTo>
                  <a:pt x="11" y="0"/>
                </a:lnTo>
                <a:lnTo>
                  <a:pt x="8" y="0"/>
                </a:lnTo>
                <a:lnTo>
                  <a:pt x="5" y="1"/>
                </a:lnTo>
                <a:close/>
              </a:path>
            </a:pathLst>
          </a:custGeom>
          <a:solidFill>
            <a:srgbClr val="72C6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19" name="Freeform 50"/>
          <p:cNvSpPr>
            <a:spLocks/>
          </p:cNvSpPr>
          <p:nvPr/>
        </p:nvSpPr>
        <p:spPr bwMode="auto">
          <a:xfrm>
            <a:off x="1978025" y="4248150"/>
            <a:ext cx="19050" cy="88900"/>
          </a:xfrm>
          <a:custGeom>
            <a:avLst/>
            <a:gdLst>
              <a:gd name="T0" fmla="*/ 6350 w 12"/>
              <a:gd name="T1" fmla="*/ 3175 h 56"/>
              <a:gd name="T2" fmla="*/ 4763 w 12"/>
              <a:gd name="T3" fmla="*/ 3175 h 56"/>
              <a:gd name="T4" fmla="*/ 4763 w 12"/>
              <a:gd name="T5" fmla="*/ 7938 h 56"/>
              <a:gd name="T6" fmla="*/ 3175 w 12"/>
              <a:gd name="T7" fmla="*/ 17463 h 56"/>
              <a:gd name="T8" fmla="*/ 0 w 12"/>
              <a:gd name="T9" fmla="*/ 26988 h 56"/>
              <a:gd name="T10" fmla="*/ 0 w 12"/>
              <a:gd name="T11" fmla="*/ 39688 h 56"/>
              <a:gd name="T12" fmla="*/ 0 w 12"/>
              <a:gd name="T13" fmla="*/ 55563 h 56"/>
              <a:gd name="T14" fmla="*/ 3175 w 12"/>
              <a:gd name="T15" fmla="*/ 73025 h 56"/>
              <a:gd name="T16" fmla="*/ 4763 w 12"/>
              <a:gd name="T17" fmla="*/ 88900 h 56"/>
              <a:gd name="T18" fmla="*/ 17463 w 12"/>
              <a:gd name="T19" fmla="*/ 88900 h 56"/>
              <a:gd name="T20" fmla="*/ 17463 w 12"/>
              <a:gd name="T21" fmla="*/ 87313 h 56"/>
              <a:gd name="T22" fmla="*/ 15875 w 12"/>
              <a:gd name="T23" fmla="*/ 80963 h 56"/>
              <a:gd name="T24" fmla="*/ 15875 w 12"/>
              <a:gd name="T25" fmla="*/ 69850 h 56"/>
              <a:gd name="T26" fmla="*/ 14288 w 12"/>
              <a:gd name="T27" fmla="*/ 55563 h 56"/>
              <a:gd name="T28" fmla="*/ 11112 w 12"/>
              <a:gd name="T29" fmla="*/ 41275 h 56"/>
              <a:gd name="T30" fmla="*/ 14288 w 12"/>
              <a:gd name="T31" fmla="*/ 26988 h 56"/>
              <a:gd name="T32" fmla="*/ 15875 w 12"/>
              <a:gd name="T33" fmla="*/ 11113 h 56"/>
              <a:gd name="T34" fmla="*/ 19050 w 12"/>
              <a:gd name="T35" fmla="*/ 0 h 56"/>
              <a:gd name="T36" fmla="*/ 19050 w 12"/>
              <a:gd name="T37" fmla="*/ 0 h 56"/>
              <a:gd name="T38" fmla="*/ 19050 w 12"/>
              <a:gd name="T39" fmla="*/ 0 h 56"/>
              <a:gd name="T40" fmla="*/ 19050 w 12"/>
              <a:gd name="T41" fmla="*/ 0 h 56"/>
              <a:gd name="T42" fmla="*/ 17463 w 12"/>
              <a:gd name="T43" fmla="*/ 0 h 56"/>
              <a:gd name="T44" fmla="*/ 15875 w 12"/>
              <a:gd name="T45" fmla="*/ 0 h 56"/>
              <a:gd name="T46" fmla="*/ 14288 w 12"/>
              <a:gd name="T47" fmla="*/ 0 h 56"/>
              <a:gd name="T48" fmla="*/ 9525 w 12"/>
              <a:gd name="T49" fmla="*/ 0 h 56"/>
              <a:gd name="T50" fmla="*/ 6350 w 12"/>
              <a:gd name="T51" fmla="*/ 3175 h 5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2"/>
              <a:gd name="T79" fmla="*/ 0 h 56"/>
              <a:gd name="T80" fmla="*/ 12 w 12"/>
              <a:gd name="T81" fmla="*/ 56 h 5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2" h="56">
                <a:moveTo>
                  <a:pt x="4" y="2"/>
                </a:moveTo>
                <a:lnTo>
                  <a:pt x="3" y="2"/>
                </a:lnTo>
                <a:lnTo>
                  <a:pt x="3" y="5"/>
                </a:lnTo>
                <a:lnTo>
                  <a:pt x="2" y="11"/>
                </a:lnTo>
                <a:lnTo>
                  <a:pt x="0" y="17"/>
                </a:lnTo>
                <a:lnTo>
                  <a:pt x="0" y="25"/>
                </a:lnTo>
                <a:lnTo>
                  <a:pt x="0" y="35"/>
                </a:lnTo>
                <a:lnTo>
                  <a:pt x="2" y="46"/>
                </a:lnTo>
                <a:lnTo>
                  <a:pt x="3" y="56"/>
                </a:lnTo>
                <a:lnTo>
                  <a:pt x="11" y="56"/>
                </a:lnTo>
                <a:lnTo>
                  <a:pt x="11" y="55"/>
                </a:lnTo>
                <a:lnTo>
                  <a:pt x="10" y="51"/>
                </a:lnTo>
                <a:lnTo>
                  <a:pt x="10" y="44"/>
                </a:lnTo>
                <a:lnTo>
                  <a:pt x="9" y="35"/>
                </a:lnTo>
                <a:lnTo>
                  <a:pt x="7" y="26"/>
                </a:lnTo>
                <a:lnTo>
                  <a:pt x="9" y="17"/>
                </a:lnTo>
                <a:lnTo>
                  <a:pt x="10" y="7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6" y="0"/>
                </a:lnTo>
                <a:lnTo>
                  <a:pt x="4" y="2"/>
                </a:lnTo>
                <a:close/>
              </a:path>
            </a:pathLst>
          </a:custGeom>
          <a:solidFill>
            <a:srgbClr val="8CD8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20" name="Freeform 51"/>
          <p:cNvSpPr>
            <a:spLocks/>
          </p:cNvSpPr>
          <p:nvPr/>
        </p:nvSpPr>
        <p:spPr bwMode="auto">
          <a:xfrm>
            <a:off x="1978025" y="4256088"/>
            <a:ext cx="15875" cy="73025"/>
          </a:xfrm>
          <a:custGeom>
            <a:avLst/>
            <a:gdLst>
              <a:gd name="T0" fmla="*/ 6350 w 10"/>
              <a:gd name="T1" fmla="*/ 1588 h 46"/>
              <a:gd name="T2" fmla="*/ 4762 w 10"/>
              <a:gd name="T3" fmla="*/ 3175 h 46"/>
              <a:gd name="T4" fmla="*/ 4762 w 10"/>
              <a:gd name="T5" fmla="*/ 7938 h 46"/>
              <a:gd name="T6" fmla="*/ 3175 w 10"/>
              <a:gd name="T7" fmla="*/ 12700 h 46"/>
              <a:gd name="T8" fmla="*/ 3175 w 10"/>
              <a:gd name="T9" fmla="*/ 22225 h 46"/>
              <a:gd name="T10" fmla="*/ 0 w 10"/>
              <a:gd name="T11" fmla="*/ 33338 h 46"/>
              <a:gd name="T12" fmla="*/ 0 w 10"/>
              <a:gd name="T13" fmla="*/ 44450 h 46"/>
              <a:gd name="T14" fmla="*/ 3175 w 10"/>
              <a:gd name="T15" fmla="*/ 57150 h 46"/>
              <a:gd name="T16" fmla="*/ 4762 w 10"/>
              <a:gd name="T17" fmla="*/ 73025 h 46"/>
              <a:gd name="T18" fmla="*/ 15875 w 10"/>
              <a:gd name="T19" fmla="*/ 73025 h 46"/>
              <a:gd name="T20" fmla="*/ 15875 w 10"/>
              <a:gd name="T21" fmla="*/ 68263 h 46"/>
              <a:gd name="T22" fmla="*/ 14288 w 10"/>
              <a:gd name="T23" fmla="*/ 63500 h 46"/>
              <a:gd name="T24" fmla="*/ 11112 w 10"/>
              <a:gd name="T25" fmla="*/ 55563 h 46"/>
              <a:gd name="T26" fmla="*/ 11112 w 10"/>
              <a:gd name="T27" fmla="*/ 44450 h 46"/>
              <a:gd name="T28" fmla="*/ 9525 w 10"/>
              <a:gd name="T29" fmla="*/ 33338 h 46"/>
              <a:gd name="T30" fmla="*/ 11112 w 10"/>
              <a:gd name="T31" fmla="*/ 22225 h 46"/>
              <a:gd name="T32" fmla="*/ 11112 w 10"/>
              <a:gd name="T33" fmla="*/ 11112 h 46"/>
              <a:gd name="T34" fmla="*/ 15875 w 10"/>
              <a:gd name="T35" fmla="*/ 1588 h 46"/>
              <a:gd name="T36" fmla="*/ 15875 w 10"/>
              <a:gd name="T37" fmla="*/ 1588 h 46"/>
              <a:gd name="T38" fmla="*/ 15875 w 10"/>
              <a:gd name="T39" fmla="*/ 1588 h 46"/>
              <a:gd name="T40" fmla="*/ 15875 w 10"/>
              <a:gd name="T41" fmla="*/ 0 h 46"/>
              <a:gd name="T42" fmla="*/ 15875 w 10"/>
              <a:gd name="T43" fmla="*/ 0 h 46"/>
              <a:gd name="T44" fmla="*/ 14288 w 10"/>
              <a:gd name="T45" fmla="*/ 0 h 46"/>
              <a:gd name="T46" fmla="*/ 11112 w 10"/>
              <a:gd name="T47" fmla="*/ 0 h 46"/>
              <a:gd name="T48" fmla="*/ 9525 w 10"/>
              <a:gd name="T49" fmla="*/ 1588 h 46"/>
              <a:gd name="T50" fmla="*/ 6350 w 10"/>
              <a:gd name="T51" fmla="*/ 1588 h 4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0"/>
              <a:gd name="T79" fmla="*/ 0 h 46"/>
              <a:gd name="T80" fmla="*/ 10 w 10"/>
              <a:gd name="T81" fmla="*/ 46 h 4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0" h="46">
                <a:moveTo>
                  <a:pt x="4" y="1"/>
                </a:moveTo>
                <a:lnTo>
                  <a:pt x="3" y="2"/>
                </a:lnTo>
                <a:lnTo>
                  <a:pt x="3" y="5"/>
                </a:lnTo>
                <a:lnTo>
                  <a:pt x="2" y="8"/>
                </a:lnTo>
                <a:lnTo>
                  <a:pt x="2" y="14"/>
                </a:lnTo>
                <a:lnTo>
                  <a:pt x="0" y="21"/>
                </a:lnTo>
                <a:lnTo>
                  <a:pt x="0" y="28"/>
                </a:lnTo>
                <a:lnTo>
                  <a:pt x="2" y="36"/>
                </a:lnTo>
                <a:lnTo>
                  <a:pt x="3" y="46"/>
                </a:lnTo>
                <a:lnTo>
                  <a:pt x="10" y="46"/>
                </a:lnTo>
                <a:lnTo>
                  <a:pt x="10" y="43"/>
                </a:lnTo>
                <a:lnTo>
                  <a:pt x="9" y="40"/>
                </a:lnTo>
                <a:lnTo>
                  <a:pt x="7" y="35"/>
                </a:lnTo>
                <a:lnTo>
                  <a:pt x="7" y="28"/>
                </a:lnTo>
                <a:lnTo>
                  <a:pt x="6" y="21"/>
                </a:lnTo>
                <a:lnTo>
                  <a:pt x="7" y="14"/>
                </a:lnTo>
                <a:lnTo>
                  <a:pt x="7" y="7"/>
                </a:lnTo>
                <a:lnTo>
                  <a:pt x="10" y="1"/>
                </a:lnTo>
                <a:lnTo>
                  <a:pt x="10" y="0"/>
                </a:lnTo>
                <a:lnTo>
                  <a:pt x="9" y="0"/>
                </a:lnTo>
                <a:lnTo>
                  <a:pt x="7" y="0"/>
                </a:lnTo>
                <a:lnTo>
                  <a:pt x="6" y="1"/>
                </a:lnTo>
                <a:lnTo>
                  <a:pt x="4" y="1"/>
                </a:lnTo>
                <a:close/>
              </a:path>
            </a:pathLst>
          </a:custGeom>
          <a:solidFill>
            <a:srgbClr val="A5ED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21" name="Freeform 52"/>
          <p:cNvSpPr>
            <a:spLocks/>
          </p:cNvSpPr>
          <p:nvPr/>
        </p:nvSpPr>
        <p:spPr bwMode="auto">
          <a:xfrm>
            <a:off x="1981200" y="4265613"/>
            <a:ext cx="11113" cy="52387"/>
          </a:xfrm>
          <a:custGeom>
            <a:avLst/>
            <a:gdLst>
              <a:gd name="T0" fmla="*/ 3175 w 7"/>
              <a:gd name="T1" fmla="*/ 1587 h 33"/>
              <a:gd name="T2" fmla="*/ 1588 w 7"/>
              <a:gd name="T3" fmla="*/ 1587 h 33"/>
              <a:gd name="T4" fmla="*/ 1588 w 7"/>
              <a:gd name="T5" fmla="*/ 4762 h 33"/>
              <a:gd name="T6" fmla="*/ 0 w 7"/>
              <a:gd name="T7" fmla="*/ 9525 h 33"/>
              <a:gd name="T8" fmla="*/ 0 w 7"/>
              <a:gd name="T9" fmla="*/ 15875 h 33"/>
              <a:gd name="T10" fmla="*/ 0 w 7"/>
              <a:gd name="T11" fmla="*/ 23812 h 33"/>
              <a:gd name="T12" fmla="*/ 0 w 7"/>
              <a:gd name="T13" fmla="*/ 31750 h 33"/>
              <a:gd name="T14" fmla="*/ 0 w 7"/>
              <a:gd name="T15" fmla="*/ 42862 h 33"/>
              <a:gd name="T16" fmla="*/ 1588 w 7"/>
              <a:gd name="T17" fmla="*/ 52387 h 33"/>
              <a:gd name="T18" fmla="*/ 7938 w 7"/>
              <a:gd name="T19" fmla="*/ 52387 h 33"/>
              <a:gd name="T20" fmla="*/ 7938 w 7"/>
              <a:gd name="T21" fmla="*/ 49212 h 33"/>
              <a:gd name="T22" fmla="*/ 7938 w 7"/>
              <a:gd name="T23" fmla="*/ 46037 h 33"/>
              <a:gd name="T24" fmla="*/ 6350 w 7"/>
              <a:gd name="T25" fmla="*/ 41275 h 33"/>
              <a:gd name="T26" fmla="*/ 6350 w 7"/>
              <a:gd name="T27" fmla="*/ 31750 h 33"/>
              <a:gd name="T28" fmla="*/ 6350 w 7"/>
              <a:gd name="T29" fmla="*/ 23812 h 33"/>
              <a:gd name="T30" fmla="*/ 6350 w 7"/>
              <a:gd name="T31" fmla="*/ 14287 h 33"/>
              <a:gd name="T32" fmla="*/ 6350 w 7"/>
              <a:gd name="T33" fmla="*/ 7937 h 33"/>
              <a:gd name="T34" fmla="*/ 11113 w 7"/>
              <a:gd name="T35" fmla="*/ 0 h 33"/>
              <a:gd name="T36" fmla="*/ 11113 w 7"/>
              <a:gd name="T37" fmla="*/ 0 h 33"/>
              <a:gd name="T38" fmla="*/ 11113 w 7"/>
              <a:gd name="T39" fmla="*/ 0 h 33"/>
              <a:gd name="T40" fmla="*/ 7938 w 7"/>
              <a:gd name="T41" fmla="*/ 0 h 33"/>
              <a:gd name="T42" fmla="*/ 7938 w 7"/>
              <a:gd name="T43" fmla="*/ 0 h 33"/>
              <a:gd name="T44" fmla="*/ 7938 w 7"/>
              <a:gd name="T45" fmla="*/ 0 h 33"/>
              <a:gd name="T46" fmla="*/ 6350 w 7"/>
              <a:gd name="T47" fmla="*/ 0 h 33"/>
              <a:gd name="T48" fmla="*/ 4763 w 7"/>
              <a:gd name="T49" fmla="*/ 0 h 33"/>
              <a:gd name="T50" fmla="*/ 3175 w 7"/>
              <a:gd name="T51" fmla="*/ 1587 h 33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7"/>
              <a:gd name="T79" fmla="*/ 0 h 33"/>
              <a:gd name="T80" fmla="*/ 7 w 7"/>
              <a:gd name="T81" fmla="*/ 33 h 33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7" h="33">
                <a:moveTo>
                  <a:pt x="2" y="1"/>
                </a:moveTo>
                <a:lnTo>
                  <a:pt x="1" y="1"/>
                </a:lnTo>
                <a:lnTo>
                  <a:pt x="1" y="3"/>
                </a:lnTo>
                <a:lnTo>
                  <a:pt x="0" y="6"/>
                </a:lnTo>
                <a:lnTo>
                  <a:pt x="0" y="10"/>
                </a:lnTo>
                <a:lnTo>
                  <a:pt x="0" y="15"/>
                </a:lnTo>
                <a:lnTo>
                  <a:pt x="0" y="20"/>
                </a:lnTo>
                <a:lnTo>
                  <a:pt x="0" y="27"/>
                </a:lnTo>
                <a:lnTo>
                  <a:pt x="1" y="33"/>
                </a:lnTo>
                <a:lnTo>
                  <a:pt x="5" y="33"/>
                </a:lnTo>
                <a:lnTo>
                  <a:pt x="5" y="31"/>
                </a:lnTo>
                <a:lnTo>
                  <a:pt x="5" y="29"/>
                </a:lnTo>
                <a:lnTo>
                  <a:pt x="4" y="26"/>
                </a:lnTo>
                <a:lnTo>
                  <a:pt x="4" y="20"/>
                </a:lnTo>
                <a:lnTo>
                  <a:pt x="4" y="15"/>
                </a:lnTo>
                <a:lnTo>
                  <a:pt x="4" y="9"/>
                </a:lnTo>
                <a:lnTo>
                  <a:pt x="4" y="5"/>
                </a:lnTo>
                <a:lnTo>
                  <a:pt x="7" y="0"/>
                </a:lnTo>
                <a:lnTo>
                  <a:pt x="5" y="0"/>
                </a:lnTo>
                <a:lnTo>
                  <a:pt x="4" y="0"/>
                </a:lnTo>
                <a:lnTo>
                  <a:pt x="3" y="0"/>
                </a:lnTo>
                <a:lnTo>
                  <a:pt x="2" y="1"/>
                </a:lnTo>
                <a:close/>
              </a:path>
            </a:pathLst>
          </a:custGeom>
          <a:solidFill>
            <a:srgbClr val="B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22" name="Freeform 53"/>
          <p:cNvSpPr>
            <a:spLocks/>
          </p:cNvSpPr>
          <p:nvPr/>
        </p:nvSpPr>
        <p:spPr bwMode="auto">
          <a:xfrm>
            <a:off x="2132013" y="4213225"/>
            <a:ext cx="38100" cy="142875"/>
          </a:xfrm>
          <a:custGeom>
            <a:avLst/>
            <a:gdLst>
              <a:gd name="T0" fmla="*/ 38100 w 24"/>
              <a:gd name="T1" fmla="*/ 1588 h 90"/>
              <a:gd name="T2" fmla="*/ 34925 w 24"/>
              <a:gd name="T3" fmla="*/ 1588 h 90"/>
              <a:gd name="T4" fmla="*/ 33338 w 24"/>
              <a:gd name="T5" fmla="*/ 6350 h 90"/>
              <a:gd name="T6" fmla="*/ 30163 w 24"/>
              <a:gd name="T7" fmla="*/ 12700 h 90"/>
              <a:gd name="T8" fmla="*/ 26988 w 24"/>
              <a:gd name="T9" fmla="*/ 26988 h 90"/>
              <a:gd name="T10" fmla="*/ 23812 w 24"/>
              <a:gd name="T11" fmla="*/ 44450 h 90"/>
              <a:gd name="T12" fmla="*/ 22225 w 24"/>
              <a:gd name="T13" fmla="*/ 68263 h 90"/>
              <a:gd name="T14" fmla="*/ 23812 w 24"/>
              <a:gd name="T15" fmla="*/ 101600 h 90"/>
              <a:gd name="T16" fmla="*/ 28575 w 24"/>
              <a:gd name="T17" fmla="*/ 142875 h 90"/>
              <a:gd name="T18" fmla="*/ 7938 w 24"/>
              <a:gd name="T19" fmla="*/ 142875 h 90"/>
              <a:gd name="T20" fmla="*/ 6350 w 24"/>
              <a:gd name="T21" fmla="*/ 139700 h 90"/>
              <a:gd name="T22" fmla="*/ 4763 w 24"/>
              <a:gd name="T23" fmla="*/ 128588 h 90"/>
              <a:gd name="T24" fmla="*/ 1588 w 24"/>
              <a:gd name="T25" fmla="*/ 109538 h 90"/>
              <a:gd name="T26" fmla="*/ 0 w 24"/>
              <a:gd name="T27" fmla="*/ 88900 h 90"/>
              <a:gd name="T28" fmla="*/ 0 w 24"/>
              <a:gd name="T29" fmla="*/ 65088 h 90"/>
              <a:gd name="T30" fmla="*/ 1588 w 24"/>
              <a:gd name="T31" fmla="*/ 42862 h 90"/>
              <a:gd name="T32" fmla="*/ 6350 w 24"/>
              <a:gd name="T33" fmla="*/ 20637 h 90"/>
              <a:gd name="T34" fmla="*/ 11112 w 24"/>
              <a:gd name="T35" fmla="*/ 0 h 90"/>
              <a:gd name="T36" fmla="*/ 38100 w 24"/>
              <a:gd name="T37" fmla="*/ 1588 h 9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4"/>
              <a:gd name="T58" fmla="*/ 0 h 90"/>
              <a:gd name="T59" fmla="*/ 24 w 24"/>
              <a:gd name="T60" fmla="*/ 90 h 90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4" h="90">
                <a:moveTo>
                  <a:pt x="24" y="1"/>
                </a:moveTo>
                <a:lnTo>
                  <a:pt x="22" y="1"/>
                </a:lnTo>
                <a:lnTo>
                  <a:pt x="21" y="4"/>
                </a:lnTo>
                <a:lnTo>
                  <a:pt x="19" y="8"/>
                </a:lnTo>
                <a:lnTo>
                  <a:pt x="17" y="17"/>
                </a:lnTo>
                <a:lnTo>
                  <a:pt x="15" y="28"/>
                </a:lnTo>
                <a:lnTo>
                  <a:pt x="14" y="43"/>
                </a:lnTo>
                <a:lnTo>
                  <a:pt x="15" y="64"/>
                </a:lnTo>
                <a:lnTo>
                  <a:pt x="18" y="90"/>
                </a:lnTo>
                <a:lnTo>
                  <a:pt x="5" y="90"/>
                </a:lnTo>
                <a:lnTo>
                  <a:pt x="4" y="88"/>
                </a:lnTo>
                <a:lnTo>
                  <a:pt x="3" y="81"/>
                </a:lnTo>
                <a:lnTo>
                  <a:pt x="1" y="69"/>
                </a:lnTo>
                <a:lnTo>
                  <a:pt x="0" y="56"/>
                </a:lnTo>
                <a:lnTo>
                  <a:pt x="0" y="41"/>
                </a:lnTo>
                <a:lnTo>
                  <a:pt x="1" y="27"/>
                </a:lnTo>
                <a:lnTo>
                  <a:pt x="4" y="13"/>
                </a:lnTo>
                <a:lnTo>
                  <a:pt x="7" y="0"/>
                </a:lnTo>
                <a:lnTo>
                  <a:pt x="24" y="1"/>
                </a:lnTo>
                <a:close/>
              </a:path>
            </a:pathLst>
          </a:custGeom>
          <a:solidFill>
            <a:srgbClr val="59B2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23" name="Freeform 54"/>
          <p:cNvSpPr>
            <a:spLocks/>
          </p:cNvSpPr>
          <p:nvPr/>
        </p:nvSpPr>
        <p:spPr bwMode="auto">
          <a:xfrm>
            <a:off x="2133600" y="4224338"/>
            <a:ext cx="30163" cy="120650"/>
          </a:xfrm>
          <a:custGeom>
            <a:avLst/>
            <a:gdLst>
              <a:gd name="T0" fmla="*/ 30163 w 19"/>
              <a:gd name="T1" fmla="*/ 0 h 76"/>
              <a:gd name="T2" fmla="*/ 30163 w 19"/>
              <a:gd name="T3" fmla="*/ 0 h 76"/>
              <a:gd name="T4" fmla="*/ 28575 w 19"/>
              <a:gd name="T5" fmla="*/ 4762 h 76"/>
              <a:gd name="T6" fmla="*/ 26988 w 19"/>
              <a:gd name="T7" fmla="*/ 11112 h 76"/>
              <a:gd name="T8" fmla="*/ 22225 w 19"/>
              <a:gd name="T9" fmla="*/ 20637 h 76"/>
              <a:gd name="T10" fmla="*/ 20638 w 19"/>
              <a:gd name="T11" fmla="*/ 34925 h 76"/>
              <a:gd name="T12" fmla="*/ 19050 w 19"/>
              <a:gd name="T13" fmla="*/ 57150 h 76"/>
              <a:gd name="T14" fmla="*/ 20638 w 19"/>
              <a:gd name="T15" fmla="*/ 85725 h 76"/>
              <a:gd name="T16" fmla="*/ 22225 w 19"/>
              <a:gd name="T17" fmla="*/ 120650 h 76"/>
              <a:gd name="T18" fmla="*/ 6350 w 19"/>
              <a:gd name="T19" fmla="*/ 120650 h 76"/>
              <a:gd name="T20" fmla="*/ 6350 w 19"/>
              <a:gd name="T21" fmla="*/ 117475 h 76"/>
              <a:gd name="T22" fmla="*/ 4763 w 19"/>
              <a:gd name="T23" fmla="*/ 107950 h 76"/>
              <a:gd name="T24" fmla="*/ 3175 w 19"/>
              <a:gd name="T25" fmla="*/ 93662 h 76"/>
              <a:gd name="T26" fmla="*/ 0 w 19"/>
              <a:gd name="T27" fmla="*/ 74612 h 76"/>
              <a:gd name="T28" fmla="*/ 0 w 19"/>
              <a:gd name="T29" fmla="*/ 55563 h 76"/>
              <a:gd name="T30" fmla="*/ 0 w 19"/>
              <a:gd name="T31" fmla="*/ 34925 h 76"/>
              <a:gd name="T32" fmla="*/ 4763 w 19"/>
              <a:gd name="T33" fmla="*/ 15875 h 76"/>
              <a:gd name="T34" fmla="*/ 9525 w 19"/>
              <a:gd name="T35" fmla="*/ 0 h 76"/>
              <a:gd name="T36" fmla="*/ 30163 w 19"/>
              <a:gd name="T37" fmla="*/ 0 h 7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9"/>
              <a:gd name="T58" fmla="*/ 0 h 76"/>
              <a:gd name="T59" fmla="*/ 19 w 19"/>
              <a:gd name="T60" fmla="*/ 76 h 7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9" h="76">
                <a:moveTo>
                  <a:pt x="19" y="0"/>
                </a:moveTo>
                <a:lnTo>
                  <a:pt x="19" y="0"/>
                </a:lnTo>
                <a:lnTo>
                  <a:pt x="18" y="3"/>
                </a:lnTo>
                <a:lnTo>
                  <a:pt x="17" y="7"/>
                </a:lnTo>
                <a:lnTo>
                  <a:pt x="14" y="13"/>
                </a:lnTo>
                <a:lnTo>
                  <a:pt x="13" y="22"/>
                </a:lnTo>
                <a:lnTo>
                  <a:pt x="12" y="36"/>
                </a:lnTo>
                <a:lnTo>
                  <a:pt x="13" y="54"/>
                </a:lnTo>
                <a:lnTo>
                  <a:pt x="14" y="76"/>
                </a:lnTo>
                <a:lnTo>
                  <a:pt x="4" y="76"/>
                </a:lnTo>
                <a:lnTo>
                  <a:pt x="4" y="74"/>
                </a:lnTo>
                <a:lnTo>
                  <a:pt x="3" y="68"/>
                </a:lnTo>
                <a:lnTo>
                  <a:pt x="2" y="59"/>
                </a:lnTo>
                <a:lnTo>
                  <a:pt x="0" y="47"/>
                </a:lnTo>
                <a:lnTo>
                  <a:pt x="0" y="35"/>
                </a:lnTo>
                <a:lnTo>
                  <a:pt x="0" y="22"/>
                </a:lnTo>
                <a:lnTo>
                  <a:pt x="3" y="10"/>
                </a:lnTo>
                <a:lnTo>
                  <a:pt x="6" y="0"/>
                </a:lnTo>
                <a:lnTo>
                  <a:pt x="19" y="0"/>
                </a:lnTo>
                <a:close/>
              </a:path>
            </a:pathLst>
          </a:custGeom>
          <a:solidFill>
            <a:srgbClr val="72C6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24" name="Freeform 55"/>
          <p:cNvSpPr>
            <a:spLocks/>
          </p:cNvSpPr>
          <p:nvPr/>
        </p:nvSpPr>
        <p:spPr bwMode="auto">
          <a:xfrm>
            <a:off x="2136775" y="4233863"/>
            <a:ext cx="23813" cy="100012"/>
          </a:xfrm>
          <a:custGeom>
            <a:avLst/>
            <a:gdLst>
              <a:gd name="T0" fmla="*/ 23813 w 15"/>
              <a:gd name="T1" fmla="*/ 0 h 63"/>
              <a:gd name="T2" fmla="*/ 23813 w 15"/>
              <a:gd name="T3" fmla="*/ 1587 h 63"/>
              <a:gd name="T4" fmla="*/ 22225 w 15"/>
              <a:gd name="T5" fmla="*/ 3175 h 63"/>
              <a:gd name="T6" fmla="*/ 19050 w 15"/>
              <a:gd name="T7" fmla="*/ 9525 h 63"/>
              <a:gd name="T8" fmla="*/ 17463 w 15"/>
              <a:gd name="T9" fmla="*/ 19050 h 63"/>
              <a:gd name="T10" fmla="*/ 15875 w 15"/>
              <a:gd name="T11" fmla="*/ 30162 h 63"/>
              <a:gd name="T12" fmla="*/ 14288 w 15"/>
              <a:gd name="T13" fmla="*/ 47625 h 63"/>
              <a:gd name="T14" fmla="*/ 15875 w 15"/>
              <a:gd name="T15" fmla="*/ 69850 h 63"/>
              <a:gd name="T16" fmla="*/ 17463 w 15"/>
              <a:gd name="T17" fmla="*/ 100012 h 63"/>
              <a:gd name="T18" fmla="*/ 3175 w 15"/>
              <a:gd name="T19" fmla="*/ 100012 h 63"/>
              <a:gd name="T20" fmla="*/ 3175 w 15"/>
              <a:gd name="T21" fmla="*/ 98425 h 63"/>
              <a:gd name="T22" fmla="*/ 1588 w 15"/>
              <a:gd name="T23" fmla="*/ 88900 h 63"/>
              <a:gd name="T24" fmla="*/ 0 w 15"/>
              <a:gd name="T25" fmla="*/ 77787 h 63"/>
              <a:gd name="T26" fmla="*/ 0 w 15"/>
              <a:gd name="T27" fmla="*/ 63500 h 63"/>
              <a:gd name="T28" fmla="*/ 0 w 15"/>
              <a:gd name="T29" fmla="*/ 46037 h 63"/>
              <a:gd name="T30" fmla="*/ 0 w 15"/>
              <a:gd name="T31" fmla="*/ 30162 h 63"/>
              <a:gd name="T32" fmla="*/ 1588 w 15"/>
              <a:gd name="T33" fmla="*/ 12700 h 63"/>
              <a:gd name="T34" fmla="*/ 6350 w 15"/>
              <a:gd name="T35" fmla="*/ 0 h 63"/>
              <a:gd name="T36" fmla="*/ 23813 w 15"/>
              <a:gd name="T37" fmla="*/ 0 h 6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5"/>
              <a:gd name="T58" fmla="*/ 0 h 63"/>
              <a:gd name="T59" fmla="*/ 15 w 15"/>
              <a:gd name="T60" fmla="*/ 63 h 63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5" h="63">
                <a:moveTo>
                  <a:pt x="15" y="0"/>
                </a:moveTo>
                <a:lnTo>
                  <a:pt x="15" y="1"/>
                </a:lnTo>
                <a:lnTo>
                  <a:pt x="14" y="2"/>
                </a:lnTo>
                <a:lnTo>
                  <a:pt x="12" y="6"/>
                </a:lnTo>
                <a:lnTo>
                  <a:pt x="11" y="12"/>
                </a:lnTo>
                <a:lnTo>
                  <a:pt x="10" y="19"/>
                </a:lnTo>
                <a:lnTo>
                  <a:pt x="9" y="30"/>
                </a:lnTo>
                <a:lnTo>
                  <a:pt x="10" y="44"/>
                </a:lnTo>
                <a:lnTo>
                  <a:pt x="11" y="63"/>
                </a:lnTo>
                <a:lnTo>
                  <a:pt x="2" y="63"/>
                </a:lnTo>
                <a:lnTo>
                  <a:pt x="2" y="62"/>
                </a:lnTo>
                <a:lnTo>
                  <a:pt x="1" y="56"/>
                </a:lnTo>
                <a:lnTo>
                  <a:pt x="0" y="49"/>
                </a:lnTo>
                <a:lnTo>
                  <a:pt x="0" y="40"/>
                </a:lnTo>
                <a:lnTo>
                  <a:pt x="0" y="29"/>
                </a:lnTo>
                <a:lnTo>
                  <a:pt x="0" y="19"/>
                </a:lnTo>
                <a:lnTo>
                  <a:pt x="1" y="8"/>
                </a:lnTo>
                <a:lnTo>
                  <a:pt x="4" y="0"/>
                </a:lnTo>
                <a:lnTo>
                  <a:pt x="15" y="0"/>
                </a:lnTo>
                <a:close/>
              </a:path>
            </a:pathLst>
          </a:custGeom>
          <a:solidFill>
            <a:srgbClr val="8CD8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25" name="Freeform 56"/>
          <p:cNvSpPr>
            <a:spLocks/>
          </p:cNvSpPr>
          <p:nvPr/>
        </p:nvSpPr>
        <p:spPr bwMode="auto">
          <a:xfrm>
            <a:off x="2136775" y="4243388"/>
            <a:ext cx="19050" cy="79375"/>
          </a:xfrm>
          <a:custGeom>
            <a:avLst/>
            <a:gdLst>
              <a:gd name="T0" fmla="*/ 19050 w 12"/>
              <a:gd name="T1" fmla="*/ 1588 h 50"/>
              <a:gd name="T2" fmla="*/ 19050 w 12"/>
              <a:gd name="T3" fmla="*/ 1588 h 50"/>
              <a:gd name="T4" fmla="*/ 17463 w 12"/>
              <a:gd name="T5" fmla="*/ 3175 h 50"/>
              <a:gd name="T6" fmla="*/ 15875 w 12"/>
              <a:gd name="T7" fmla="*/ 7938 h 50"/>
              <a:gd name="T8" fmla="*/ 14288 w 12"/>
              <a:gd name="T9" fmla="*/ 14288 h 50"/>
              <a:gd name="T10" fmla="*/ 14288 w 12"/>
              <a:gd name="T11" fmla="*/ 23812 h 50"/>
              <a:gd name="T12" fmla="*/ 12700 w 12"/>
              <a:gd name="T13" fmla="*/ 38100 h 50"/>
              <a:gd name="T14" fmla="*/ 12700 w 12"/>
              <a:gd name="T15" fmla="*/ 57150 h 50"/>
              <a:gd name="T16" fmla="*/ 14288 w 12"/>
              <a:gd name="T17" fmla="*/ 79375 h 50"/>
              <a:gd name="T18" fmla="*/ 3175 w 12"/>
              <a:gd name="T19" fmla="*/ 79375 h 50"/>
              <a:gd name="T20" fmla="*/ 3175 w 12"/>
              <a:gd name="T21" fmla="*/ 77788 h 50"/>
              <a:gd name="T22" fmla="*/ 3175 w 12"/>
              <a:gd name="T23" fmla="*/ 71438 h 50"/>
              <a:gd name="T24" fmla="*/ 1588 w 12"/>
              <a:gd name="T25" fmla="*/ 60325 h 50"/>
              <a:gd name="T26" fmla="*/ 1588 w 12"/>
              <a:gd name="T27" fmla="*/ 49212 h 50"/>
              <a:gd name="T28" fmla="*/ 0 w 12"/>
              <a:gd name="T29" fmla="*/ 36513 h 50"/>
              <a:gd name="T30" fmla="*/ 1588 w 12"/>
              <a:gd name="T31" fmla="*/ 23812 h 50"/>
              <a:gd name="T32" fmla="*/ 3175 w 12"/>
              <a:gd name="T33" fmla="*/ 11112 h 50"/>
              <a:gd name="T34" fmla="*/ 6350 w 12"/>
              <a:gd name="T35" fmla="*/ 0 h 50"/>
              <a:gd name="T36" fmla="*/ 19050 w 12"/>
              <a:gd name="T37" fmla="*/ 1588 h 5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2"/>
              <a:gd name="T58" fmla="*/ 0 h 50"/>
              <a:gd name="T59" fmla="*/ 12 w 12"/>
              <a:gd name="T60" fmla="*/ 50 h 50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2" h="50">
                <a:moveTo>
                  <a:pt x="12" y="1"/>
                </a:moveTo>
                <a:lnTo>
                  <a:pt x="12" y="1"/>
                </a:lnTo>
                <a:lnTo>
                  <a:pt x="11" y="2"/>
                </a:lnTo>
                <a:lnTo>
                  <a:pt x="10" y="5"/>
                </a:lnTo>
                <a:lnTo>
                  <a:pt x="9" y="9"/>
                </a:lnTo>
                <a:lnTo>
                  <a:pt x="9" y="15"/>
                </a:lnTo>
                <a:lnTo>
                  <a:pt x="8" y="24"/>
                </a:lnTo>
                <a:lnTo>
                  <a:pt x="8" y="36"/>
                </a:lnTo>
                <a:lnTo>
                  <a:pt x="9" y="50"/>
                </a:lnTo>
                <a:lnTo>
                  <a:pt x="2" y="50"/>
                </a:lnTo>
                <a:lnTo>
                  <a:pt x="2" y="49"/>
                </a:lnTo>
                <a:lnTo>
                  <a:pt x="2" y="45"/>
                </a:lnTo>
                <a:lnTo>
                  <a:pt x="1" y="38"/>
                </a:lnTo>
                <a:lnTo>
                  <a:pt x="1" y="31"/>
                </a:lnTo>
                <a:lnTo>
                  <a:pt x="0" y="23"/>
                </a:lnTo>
                <a:lnTo>
                  <a:pt x="1" y="15"/>
                </a:lnTo>
                <a:lnTo>
                  <a:pt x="2" y="7"/>
                </a:lnTo>
                <a:lnTo>
                  <a:pt x="4" y="0"/>
                </a:lnTo>
                <a:lnTo>
                  <a:pt x="12" y="1"/>
                </a:lnTo>
                <a:close/>
              </a:path>
            </a:pathLst>
          </a:custGeom>
          <a:solidFill>
            <a:srgbClr val="A5ED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26" name="Freeform 57"/>
          <p:cNvSpPr>
            <a:spLocks/>
          </p:cNvSpPr>
          <p:nvPr/>
        </p:nvSpPr>
        <p:spPr bwMode="auto">
          <a:xfrm>
            <a:off x="2138363" y="4254500"/>
            <a:ext cx="14287" cy="57150"/>
          </a:xfrm>
          <a:custGeom>
            <a:avLst/>
            <a:gdLst>
              <a:gd name="T0" fmla="*/ 14287 w 9"/>
              <a:gd name="T1" fmla="*/ 0 h 36"/>
              <a:gd name="T2" fmla="*/ 14287 w 9"/>
              <a:gd name="T3" fmla="*/ 0 h 36"/>
              <a:gd name="T4" fmla="*/ 12700 w 9"/>
              <a:gd name="T5" fmla="*/ 1588 h 36"/>
              <a:gd name="T6" fmla="*/ 12700 w 9"/>
              <a:gd name="T7" fmla="*/ 4762 h 36"/>
              <a:gd name="T8" fmla="*/ 11112 w 9"/>
              <a:gd name="T9" fmla="*/ 9525 h 36"/>
              <a:gd name="T10" fmla="*/ 9525 w 9"/>
              <a:gd name="T11" fmla="*/ 15875 h 36"/>
              <a:gd name="T12" fmla="*/ 9525 w 9"/>
              <a:gd name="T13" fmla="*/ 26988 h 36"/>
              <a:gd name="T14" fmla="*/ 9525 w 9"/>
              <a:gd name="T15" fmla="*/ 41275 h 36"/>
              <a:gd name="T16" fmla="*/ 11112 w 9"/>
              <a:gd name="T17" fmla="*/ 57150 h 36"/>
              <a:gd name="T18" fmla="*/ 3175 w 9"/>
              <a:gd name="T19" fmla="*/ 57150 h 36"/>
              <a:gd name="T20" fmla="*/ 1587 w 9"/>
              <a:gd name="T21" fmla="*/ 57150 h 36"/>
              <a:gd name="T22" fmla="*/ 1587 w 9"/>
              <a:gd name="T23" fmla="*/ 52388 h 36"/>
              <a:gd name="T24" fmla="*/ 1587 w 9"/>
              <a:gd name="T25" fmla="*/ 44450 h 36"/>
              <a:gd name="T26" fmla="*/ 0 w 9"/>
              <a:gd name="T27" fmla="*/ 34925 h 36"/>
              <a:gd name="T28" fmla="*/ 0 w 9"/>
              <a:gd name="T29" fmla="*/ 25400 h 36"/>
              <a:gd name="T30" fmla="*/ 0 w 9"/>
              <a:gd name="T31" fmla="*/ 15875 h 36"/>
              <a:gd name="T32" fmla="*/ 1587 w 9"/>
              <a:gd name="T33" fmla="*/ 7937 h 36"/>
              <a:gd name="T34" fmla="*/ 4762 w 9"/>
              <a:gd name="T35" fmla="*/ 0 h 36"/>
              <a:gd name="T36" fmla="*/ 14287 w 9"/>
              <a:gd name="T37" fmla="*/ 0 h 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9"/>
              <a:gd name="T58" fmla="*/ 0 h 36"/>
              <a:gd name="T59" fmla="*/ 9 w 9"/>
              <a:gd name="T60" fmla="*/ 36 h 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9" h="36">
                <a:moveTo>
                  <a:pt x="9" y="0"/>
                </a:moveTo>
                <a:lnTo>
                  <a:pt x="9" y="0"/>
                </a:lnTo>
                <a:lnTo>
                  <a:pt x="8" y="1"/>
                </a:lnTo>
                <a:lnTo>
                  <a:pt x="8" y="3"/>
                </a:lnTo>
                <a:lnTo>
                  <a:pt x="7" y="6"/>
                </a:lnTo>
                <a:lnTo>
                  <a:pt x="6" y="10"/>
                </a:lnTo>
                <a:lnTo>
                  <a:pt x="6" y="17"/>
                </a:lnTo>
                <a:lnTo>
                  <a:pt x="6" y="26"/>
                </a:lnTo>
                <a:lnTo>
                  <a:pt x="7" y="36"/>
                </a:lnTo>
                <a:lnTo>
                  <a:pt x="2" y="36"/>
                </a:lnTo>
                <a:lnTo>
                  <a:pt x="1" y="36"/>
                </a:lnTo>
                <a:lnTo>
                  <a:pt x="1" y="33"/>
                </a:lnTo>
                <a:lnTo>
                  <a:pt x="1" y="28"/>
                </a:lnTo>
                <a:lnTo>
                  <a:pt x="0" y="22"/>
                </a:lnTo>
                <a:lnTo>
                  <a:pt x="0" y="16"/>
                </a:lnTo>
                <a:lnTo>
                  <a:pt x="0" y="10"/>
                </a:lnTo>
                <a:lnTo>
                  <a:pt x="1" y="5"/>
                </a:lnTo>
                <a:lnTo>
                  <a:pt x="3" y="0"/>
                </a:lnTo>
                <a:lnTo>
                  <a:pt x="9" y="0"/>
                </a:lnTo>
                <a:close/>
              </a:path>
            </a:pathLst>
          </a:custGeom>
          <a:solidFill>
            <a:srgbClr val="B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27" name="Rectangle 58"/>
          <p:cNvSpPr>
            <a:spLocks noChangeArrowheads="1"/>
          </p:cNvSpPr>
          <p:nvPr/>
        </p:nvSpPr>
        <p:spPr bwMode="auto">
          <a:xfrm>
            <a:off x="1943100" y="4240213"/>
            <a:ext cx="6350" cy="1873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28" name="Freeform 59"/>
          <p:cNvSpPr>
            <a:spLocks/>
          </p:cNvSpPr>
          <p:nvPr/>
        </p:nvSpPr>
        <p:spPr bwMode="auto">
          <a:xfrm>
            <a:off x="2009775" y="4235450"/>
            <a:ext cx="73025" cy="87313"/>
          </a:xfrm>
          <a:custGeom>
            <a:avLst/>
            <a:gdLst>
              <a:gd name="T0" fmla="*/ 6350 w 46"/>
              <a:gd name="T1" fmla="*/ 9525 h 55"/>
              <a:gd name="T2" fmla="*/ 6350 w 46"/>
              <a:gd name="T3" fmla="*/ 11113 h 55"/>
              <a:gd name="T4" fmla="*/ 4762 w 46"/>
              <a:gd name="T5" fmla="*/ 15875 h 55"/>
              <a:gd name="T6" fmla="*/ 1588 w 46"/>
              <a:gd name="T7" fmla="*/ 22225 h 55"/>
              <a:gd name="T8" fmla="*/ 0 w 46"/>
              <a:gd name="T9" fmla="*/ 31750 h 55"/>
              <a:gd name="T10" fmla="*/ 0 w 46"/>
              <a:gd name="T11" fmla="*/ 44450 h 55"/>
              <a:gd name="T12" fmla="*/ 0 w 46"/>
              <a:gd name="T13" fmla="*/ 57150 h 55"/>
              <a:gd name="T14" fmla="*/ 0 w 46"/>
              <a:gd name="T15" fmla="*/ 73025 h 55"/>
              <a:gd name="T16" fmla="*/ 4762 w 46"/>
              <a:gd name="T17" fmla="*/ 87313 h 55"/>
              <a:gd name="T18" fmla="*/ 4762 w 46"/>
              <a:gd name="T19" fmla="*/ 85725 h 55"/>
              <a:gd name="T20" fmla="*/ 4762 w 46"/>
              <a:gd name="T21" fmla="*/ 84138 h 55"/>
              <a:gd name="T22" fmla="*/ 4762 w 46"/>
              <a:gd name="T23" fmla="*/ 82550 h 55"/>
              <a:gd name="T24" fmla="*/ 4762 w 46"/>
              <a:gd name="T25" fmla="*/ 77788 h 55"/>
              <a:gd name="T26" fmla="*/ 4762 w 46"/>
              <a:gd name="T27" fmla="*/ 73025 h 55"/>
              <a:gd name="T28" fmla="*/ 6350 w 46"/>
              <a:gd name="T29" fmla="*/ 66675 h 55"/>
              <a:gd name="T30" fmla="*/ 6350 w 46"/>
              <a:gd name="T31" fmla="*/ 61913 h 55"/>
              <a:gd name="T32" fmla="*/ 7938 w 46"/>
              <a:gd name="T33" fmla="*/ 55563 h 55"/>
              <a:gd name="T34" fmla="*/ 9525 w 46"/>
              <a:gd name="T35" fmla="*/ 50800 h 55"/>
              <a:gd name="T36" fmla="*/ 11112 w 46"/>
              <a:gd name="T37" fmla="*/ 44450 h 55"/>
              <a:gd name="T38" fmla="*/ 12700 w 46"/>
              <a:gd name="T39" fmla="*/ 39688 h 55"/>
              <a:gd name="T40" fmla="*/ 17463 w 46"/>
              <a:gd name="T41" fmla="*/ 33338 h 55"/>
              <a:gd name="T42" fmla="*/ 22225 w 46"/>
              <a:gd name="T43" fmla="*/ 30163 h 55"/>
              <a:gd name="T44" fmla="*/ 26988 w 46"/>
              <a:gd name="T45" fmla="*/ 26988 h 55"/>
              <a:gd name="T46" fmla="*/ 33338 w 46"/>
              <a:gd name="T47" fmla="*/ 22225 h 55"/>
              <a:gd name="T48" fmla="*/ 41275 w 46"/>
              <a:gd name="T49" fmla="*/ 22225 h 55"/>
              <a:gd name="T50" fmla="*/ 41275 w 46"/>
              <a:gd name="T51" fmla="*/ 20638 h 55"/>
              <a:gd name="T52" fmla="*/ 41275 w 46"/>
              <a:gd name="T53" fmla="*/ 20638 h 55"/>
              <a:gd name="T54" fmla="*/ 44450 w 46"/>
              <a:gd name="T55" fmla="*/ 19050 h 55"/>
              <a:gd name="T56" fmla="*/ 46037 w 46"/>
              <a:gd name="T57" fmla="*/ 17463 h 55"/>
              <a:gd name="T58" fmla="*/ 52388 w 46"/>
              <a:gd name="T59" fmla="*/ 15875 h 55"/>
              <a:gd name="T60" fmla="*/ 57150 w 46"/>
              <a:gd name="T61" fmla="*/ 11113 h 55"/>
              <a:gd name="T62" fmla="*/ 65088 w 46"/>
              <a:gd name="T63" fmla="*/ 7938 h 55"/>
              <a:gd name="T64" fmla="*/ 73025 w 46"/>
              <a:gd name="T65" fmla="*/ 4763 h 55"/>
              <a:gd name="T66" fmla="*/ 73025 w 46"/>
              <a:gd name="T67" fmla="*/ 4763 h 55"/>
              <a:gd name="T68" fmla="*/ 71438 w 46"/>
              <a:gd name="T69" fmla="*/ 4763 h 55"/>
              <a:gd name="T70" fmla="*/ 68263 w 46"/>
              <a:gd name="T71" fmla="*/ 4763 h 55"/>
              <a:gd name="T72" fmla="*/ 66675 w 46"/>
              <a:gd name="T73" fmla="*/ 1588 h 55"/>
              <a:gd name="T74" fmla="*/ 63500 w 46"/>
              <a:gd name="T75" fmla="*/ 1588 h 55"/>
              <a:gd name="T76" fmla="*/ 60325 w 46"/>
              <a:gd name="T77" fmla="*/ 1588 h 55"/>
              <a:gd name="T78" fmla="*/ 55563 w 46"/>
              <a:gd name="T79" fmla="*/ 1588 h 55"/>
              <a:gd name="T80" fmla="*/ 50800 w 46"/>
              <a:gd name="T81" fmla="*/ 0 h 55"/>
              <a:gd name="T82" fmla="*/ 44450 w 46"/>
              <a:gd name="T83" fmla="*/ 0 h 55"/>
              <a:gd name="T84" fmla="*/ 41275 w 46"/>
              <a:gd name="T85" fmla="*/ 0 h 55"/>
              <a:gd name="T86" fmla="*/ 34925 w 46"/>
              <a:gd name="T87" fmla="*/ 1588 h 55"/>
              <a:gd name="T88" fmla="*/ 30163 w 46"/>
              <a:gd name="T89" fmla="*/ 1588 h 55"/>
              <a:gd name="T90" fmla="*/ 22225 w 46"/>
              <a:gd name="T91" fmla="*/ 1588 h 55"/>
              <a:gd name="T92" fmla="*/ 17463 w 46"/>
              <a:gd name="T93" fmla="*/ 4763 h 55"/>
              <a:gd name="T94" fmla="*/ 11112 w 46"/>
              <a:gd name="T95" fmla="*/ 6350 h 55"/>
              <a:gd name="T96" fmla="*/ 6350 w 46"/>
              <a:gd name="T97" fmla="*/ 9525 h 5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46"/>
              <a:gd name="T148" fmla="*/ 0 h 55"/>
              <a:gd name="T149" fmla="*/ 46 w 46"/>
              <a:gd name="T150" fmla="*/ 55 h 55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46" h="55">
                <a:moveTo>
                  <a:pt x="4" y="6"/>
                </a:moveTo>
                <a:lnTo>
                  <a:pt x="4" y="7"/>
                </a:lnTo>
                <a:lnTo>
                  <a:pt x="3" y="10"/>
                </a:lnTo>
                <a:lnTo>
                  <a:pt x="1" y="14"/>
                </a:lnTo>
                <a:lnTo>
                  <a:pt x="0" y="20"/>
                </a:lnTo>
                <a:lnTo>
                  <a:pt x="0" y="28"/>
                </a:lnTo>
                <a:lnTo>
                  <a:pt x="0" y="36"/>
                </a:lnTo>
                <a:lnTo>
                  <a:pt x="0" y="46"/>
                </a:lnTo>
                <a:lnTo>
                  <a:pt x="3" y="55"/>
                </a:lnTo>
                <a:lnTo>
                  <a:pt x="3" y="54"/>
                </a:lnTo>
                <a:lnTo>
                  <a:pt x="3" y="53"/>
                </a:lnTo>
                <a:lnTo>
                  <a:pt x="3" y="52"/>
                </a:lnTo>
                <a:lnTo>
                  <a:pt x="3" y="49"/>
                </a:lnTo>
                <a:lnTo>
                  <a:pt x="3" y="46"/>
                </a:lnTo>
                <a:lnTo>
                  <a:pt x="4" y="42"/>
                </a:lnTo>
                <a:lnTo>
                  <a:pt x="4" y="39"/>
                </a:lnTo>
                <a:lnTo>
                  <a:pt x="5" y="35"/>
                </a:lnTo>
                <a:lnTo>
                  <a:pt x="6" y="32"/>
                </a:lnTo>
                <a:lnTo>
                  <a:pt x="7" y="28"/>
                </a:lnTo>
                <a:lnTo>
                  <a:pt x="8" y="25"/>
                </a:lnTo>
                <a:lnTo>
                  <a:pt x="11" y="21"/>
                </a:lnTo>
                <a:lnTo>
                  <a:pt x="14" y="19"/>
                </a:lnTo>
                <a:lnTo>
                  <a:pt x="17" y="17"/>
                </a:lnTo>
                <a:lnTo>
                  <a:pt x="21" y="14"/>
                </a:lnTo>
                <a:lnTo>
                  <a:pt x="26" y="14"/>
                </a:lnTo>
                <a:lnTo>
                  <a:pt x="26" y="13"/>
                </a:lnTo>
                <a:lnTo>
                  <a:pt x="28" y="12"/>
                </a:lnTo>
                <a:lnTo>
                  <a:pt x="29" y="11"/>
                </a:lnTo>
                <a:lnTo>
                  <a:pt x="33" y="10"/>
                </a:lnTo>
                <a:lnTo>
                  <a:pt x="36" y="7"/>
                </a:lnTo>
                <a:lnTo>
                  <a:pt x="41" y="5"/>
                </a:lnTo>
                <a:lnTo>
                  <a:pt x="46" y="3"/>
                </a:lnTo>
                <a:lnTo>
                  <a:pt x="45" y="3"/>
                </a:lnTo>
                <a:lnTo>
                  <a:pt x="43" y="3"/>
                </a:lnTo>
                <a:lnTo>
                  <a:pt x="42" y="1"/>
                </a:lnTo>
                <a:lnTo>
                  <a:pt x="40" y="1"/>
                </a:lnTo>
                <a:lnTo>
                  <a:pt x="38" y="1"/>
                </a:lnTo>
                <a:lnTo>
                  <a:pt x="35" y="1"/>
                </a:lnTo>
                <a:lnTo>
                  <a:pt x="32" y="0"/>
                </a:lnTo>
                <a:lnTo>
                  <a:pt x="28" y="0"/>
                </a:lnTo>
                <a:lnTo>
                  <a:pt x="26" y="0"/>
                </a:lnTo>
                <a:lnTo>
                  <a:pt x="22" y="1"/>
                </a:lnTo>
                <a:lnTo>
                  <a:pt x="19" y="1"/>
                </a:lnTo>
                <a:lnTo>
                  <a:pt x="14" y="1"/>
                </a:lnTo>
                <a:lnTo>
                  <a:pt x="11" y="3"/>
                </a:lnTo>
                <a:lnTo>
                  <a:pt x="7" y="4"/>
                </a:lnTo>
                <a:lnTo>
                  <a:pt x="4" y="6"/>
                </a:lnTo>
                <a:close/>
              </a:path>
            </a:pathLst>
          </a:custGeom>
          <a:solidFill>
            <a:srgbClr val="999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29" name="Freeform 60"/>
          <p:cNvSpPr>
            <a:spLocks/>
          </p:cNvSpPr>
          <p:nvPr/>
        </p:nvSpPr>
        <p:spPr bwMode="auto">
          <a:xfrm>
            <a:off x="1908175" y="4300538"/>
            <a:ext cx="58738" cy="14287"/>
          </a:xfrm>
          <a:custGeom>
            <a:avLst/>
            <a:gdLst>
              <a:gd name="T0" fmla="*/ 0 w 37"/>
              <a:gd name="T1" fmla="*/ 9525 h 9"/>
              <a:gd name="T2" fmla="*/ 0 w 37"/>
              <a:gd name="T3" fmla="*/ 9525 h 9"/>
              <a:gd name="T4" fmla="*/ 0 w 37"/>
              <a:gd name="T5" fmla="*/ 9525 h 9"/>
              <a:gd name="T6" fmla="*/ 1588 w 37"/>
              <a:gd name="T7" fmla="*/ 7937 h 9"/>
              <a:gd name="T8" fmla="*/ 1588 w 37"/>
              <a:gd name="T9" fmla="*/ 7937 h 9"/>
              <a:gd name="T10" fmla="*/ 3175 w 37"/>
              <a:gd name="T11" fmla="*/ 6350 h 9"/>
              <a:gd name="T12" fmla="*/ 6350 w 37"/>
              <a:gd name="T13" fmla="*/ 3175 h 9"/>
              <a:gd name="T14" fmla="*/ 7938 w 37"/>
              <a:gd name="T15" fmla="*/ 3175 h 9"/>
              <a:gd name="T16" fmla="*/ 11113 w 37"/>
              <a:gd name="T17" fmla="*/ 1587 h 9"/>
              <a:gd name="T18" fmla="*/ 14288 w 37"/>
              <a:gd name="T19" fmla="*/ 0 h 9"/>
              <a:gd name="T20" fmla="*/ 19050 w 37"/>
              <a:gd name="T21" fmla="*/ 0 h 9"/>
              <a:gd name="T22" fmla="*/ 23813 w 37"/>
              <a:gd name="T23" fmla="*/ 0 h 9"/>
              <a:gd name="T24" fmla="*/ 30163 w 37"/>
              <a:gd name="T25" fmla="*/ 0 h 9"/>
              <a:gd name="T26" fmla="*/ 34925 w 37"/>
              <a:gd name="T27" fmla="*/ 0 h 9"/>
              <a:gd name="T28" fmla="*/ 42863 w 37"/>
              <a:gd name="T29" fmla="*/ 1587 h 9"/>
              <a:gd name="T30" fmla="*/ 50800 w 37"/>
              <a:gd name="T31" fmla="*/ 1587 h 9"/>
              <a:gd name="T32" fmla="*/ 58738 w 37"/>
              <a:gd name="T33" fmla="*/ 6350 h 9"/>
              <a:gd name="T34" fmla="*/ 58738 w 37"/>
              <a:gd name="T35" fmla="*/ 9525 h 9"/>
              <a:gd name="T36" fmla="*/ 57150 w 37"/>
              <a:gd name="T37" fmla="*/ 9525 h 9"/>
              <a:gd name="T38" fmla="*/ 57150 w 37"/>
              <a:gd name="T39" fmla="*/ 7937 h 9"/>
              <a:gd name="T40" fmla="*/ 53975 w 37"/>
              <a:gd name="T41" fmla="*/ 7937 h 9"/>
              <a:gd name="T42" fmla="*/ 52388 w 37"/>
              <a:gd name="T43" fmla="*/ 7937 h 9"/>
              <a:gd name="T44" fmla="*/ 47625 w 37"/>
              <a:gd name="T45" fmla="*/ 6350 h 9"/>
              <a:gd name="T46" fmla="*/ 44450 w 37"/>
              <a:gd name="T47" fmla="*/ 6350 h 9"/>
              <a:gd name="T48" fmla="*/ 39688 w 37"/>
              <a:gd name="T49" fmla="*/ 3175 h 9"/>
              <a:gd name="T50" fmla="*/ 34925 w 37"/>
              <a:gd name="T51" fmla="*/ 3175 h 9"/>
              <a:gd name="T52" fmla="*/ 30163 w 37"/>
              <a:gd name="T53" fmla="*/ 3175 h 9"/>
              <a:gd name="T54" fmla="*/ 23813 w 37"/>
              <a:gd name="T55" fmla="*/ 3175 h 9"/>
              <a:gd name="T56" fmla="*/ 20638 w 37"/>
              <a:gd name="T57" fmla="*/ 3175 h 9"/>
              <a:gd name="T58" fmla="*/ 14288 w 37"/>
              <a:gd name="T59" fmla="*/ 6350 h 9"/>
              <a:gd name="T60" fmla="*/ 11113 w 37"/>
              <a:gd name="T61" fmla="*/ 7937 h 9"/>
              <a:gd name="T62" fmla="*/ 7938 w 37"/>
              <a:gd name="T63" fmla="*/ 9525 h 9"/>
              <a:gd name="T64" fmla="*/ 3175 w 37"/>
              <a:gd name="T65" fmla="*/ 11112 h 9"/>
              <a:gd name="T66" fmla="*/ 0 w 37"/>
              <a:gd name="T67" fmla="*/ 14287 h 9"/>
              <a:gd name="T68" fmla="*/ 0 w 37"/>
              <a:gd name="T69" fmla="*/ 9525 h 9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7"/>
              <a:gd name="T106" fmla="*/ 0 h 9"/>
              <a:gd name="T107" fmla="*/ 37 w 37"/>
              <a:gd name="T108" fmla="*/ 9 h 9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7" h="9">
                <a:moveTo>
                  <a:pt x="0" y="6"/>
                </a:moveTo>
                <a:lnTo>
                  <a:pt x="0" y="6"/>
                </a:lnTo>
                <a:lnTo>
                  <a:pt x="1" y="5"/>
                </a:lnTo>
                <a:lnTo>
                  <a:pt x="2" y="4"/>
                </a:lnTo>
                <a:lnTo>
                  <a:pt x="4" y="2"/>
                </a:lnTo>
                <a:lnTo>
                  <a:pt x="5" y="2"/>
                </a:lnTo>
                <a:lnTo>
                  <a:pt x="7" y="1"/>
                </a:lnTo>
                <a:lnTo>
                  <a:pt x="9" y="0"/>
                </a:lnTo>
                <a:lnTo>
                  <a:pt x="12" y="0"/>
                </a:lnTo>
                <a:lnTo>
                  <a:pt x="15" y="0"/>
                </a:lnTo>
                <a:lnTo>
                  <a:pt x="19" y="0"/>
                </a:lnTo>
                <a:lnTo>
                  <a:pt x="22" y="0"/>
                </a:lnTo>
                <a:lnTo>
                  <a:pt x="27" y="1"/>
                </a:lnTo>
                <a:lnTo>
                  <a:pt x="32" y="1"/>
                </a:lnTo>
                <a:lnTo>
                  <a:pt x="37" y="4"/>
                </a:lnTo>
                <a:lnTo>
                  <a:pt x="37" y="6"/>
                </a:lnTo>
                <a:lnTo>
                  <a:pt x="36" y="6"/>
                </a:lnTo>
                <a:lnTo>
                  <a:pt x="36" y="5"/>
                </a:lnTo>
                <a:lnTo>
                  <a:pt x="34" y="5"/>
                </a:lnTo>
                <a:lnTo>
                  <a:pt x="33" y="5"/>
                </a:lnTo>
                <a:lnTo>
                  <a:pt x="30" y="4"/>
                </a:lnTo>
                <a:lnTo>
                  <a:pt x="28" y="4"/>
                </a:lnTo>
                <a:lnTo>
                  <a:pt x="25" y="2"/>
                </a:lnTo>
                <a:lnTo>
                  <a:pt x="22" y="2"/>
                </a:lnTo>
                <a:lnTo>
                  <a:pt x="19" y="2"/>
                </a:lnTo>
                <a:lnTo>
                  <a:pt x="15" y="2"/>
                </a:lnTo>
                <a:lnTo>
                  <a:pt x="13" y="2"/>
                </a:lnTo>
                <a:lnTo>
                  <a:pt x="9" y="4"/>
                </a:lnTo>
                <a:lnTo>
                  <a:pt x="7" y="5"/>
                </a:lnTo>
                <a:lnTo>
                  <a:pt x="5" y="6"/>
                </a:lnTo>
                <a:lnTo>
                  <a:pt x="2" y="7"/>
                </a:lnTo>
                <a:lnTo>
                  <a:pt x="0" y="9"/>
                </a:lnTo>
                <a:lnTo>
                  <a:pt x="0" y="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30" name="Freeform 61"/>
          <p:cNvSpPr>
            <a:spLocks/>
          </p:cNvSpPr>
          <p:nvPr/>
        </p:nvSpPr>
        <p:spPr bwMode="auto">
          <a:xfrm>
            <a:off x="1908175" y="4262438"/>
            <a:ext cx="58738" cy="15875"/>
          </a:xfrm>
          <a:custGeom>
            <a:avLst/>
            <a:gdLst>
              <a:gd name="T0" fmla="*/ 0 w 37"/>
              <a:gd name="T1" fmla="*/ 7938 h 10"/>
              <a:gd name="T2" fmla="*/ 0 w 37"/>
              <a:gd name="T3" fmla="*/ 7938 h 10"/>
              <a:gd name="T4" fmla="*/ 0 w 37"/>
              <a:gd name="T5" fmla="*/ 7938 h 10"/>
              <a:gd name="T6" fmla="*/ 1588 w 37"/>
              <a:gd name="T7" fmla="*/ 7938 h 10"/>
              <a:gd name="T8" fmla="*/ 1588 w 37"/>
              <a:gd name="T9" fmla="*/ 6350 h 10"/>
              <a:gd name="T10" fmla="*/ 3175 w 37"/>
              <a:gd name="T11" fmla="*/ 4762 h 10"/>
              <a:gd name="T12" fmla="*/ 6350 w 37"/>
              <a:gd name="T13" fmla="*/ 4762 h 10"/>
              <a:gd name="T14" fmla="*/ 7938 w 37"/>
              <a:gd name="T15" fmla="*/ 3175 h 10"/>
              <a:gd name="T16" fmla="*/ 11113 w 37"/>
              <a:gd name="T17" fmla="*/ 1588 h 10"/>
              <a:gd name="T18" fmla="*/ 14288 w 37"/>
              <a:gd name="T19" fmla="*/ 1588 h 10"/>
              <a:gd name="T20" fmla="*/ 19050 w 37"/>
              <a:gd name="T21" fmla="*/ 0 h 10"/>
              <a:gd name="T22" fmla="*/ 23813 w 37"/>
              <a:gd name="T23" fmla="*/ 0 h 10"/>
              <a:gd name="T24" fmla="*/ 30163 w 37"/>
              <a:gd name="T25" fmla="*/ 0 h 10"/>
              <a:gd name="T26" fmla="*/ 34925 w 37"/>
              <a:gd name="T27" fmla="*/ 0 h 10"/>
              <a:gd name="T28" fmla="*/ 42863 w 37"/>
              <a:gd name="T29" fmla="*/ 1588 h 10"/>
              <a:gd name="T30" fmla="*/ 50800 w 37"/>
              <a:gd name="T31" fmla="*/ 3175 h 10"/>
              <a:gd name="T32" fmla="*/ 58738 w 37"/>
              <a:gd name="T33" fmla="*/ 4762 h 10"/>
              <a:gd name="T34" fmla="*/ 58738 w 37"/>
              <a:gd name="T35" fmla="*/ 7938 h 10"/>
              <a:gd name="T36" fmla="*/ 57150 w 37"/>
              <a:gd name="T37" fmla="*/ 7938 h 10"/>
              <a:gd name="T38" fmla="*/ 57150 w 37"/>
              <a:gd name="T39" fmla="*/ 6350 h 10"/>
              <a:gd name="T40" fmla="*/ 53975 w 37"/>
              <a:gd name="T41" fmla="*/ 6350 h 10"/>
              <a:gd name="T42" fmla="*/ 52388 w 37"/>
              <a:gd name="T43" fmla="*/ 6350 h 10"/>
              <a:gd name="T44" fmla="*/ 47625 w 37"/>
              <a:gd name="T45" fmla="*/ 4762 h 10"/>
              <a:gd name="T46" fmla="*/ 44450 w 37"/>
              <a:gd name="T47" fmla="*/ 4762 h 10"/>
              <a:gd name="T48" fmla="*/ 39688 w 37"/>
              <a:gd name="T49" fmla="*/ 4762 h 10"/>
              <a:gd name="T50" fmla="*/ 34925 w 37"/>
              <a:gd name="T51" fmla="*/ 3175 h 10"/>
              <a:gd name="T52" fmla="*/ 30163 w 37"/>
              <a:gd name="T53" fmla="*/ 3175 h 10"/>
              <a:gd name="T54" fmla="*/ 23813 w 37"/>
              <a:gd name="T55" fmla="*/ 3175 h 10"/>
              <a:gd name="T56" fmla="*/ 20638 w 37"/>
              <a:gd name="T57" fmla="*/ 3175 h 10"/>
              <a:gd name="T58" fmla="*/ 14288 w 37"/>
              <a:gd name="T59" fmla="*/ 4762 h 10"/>
              <a:gd name="T60" fmla="*/ 11113 w 37"/>
              <a:gd name="T61" fmla="*/ 6350 h 10"/>
              <a:gd name="T62" fmla="*/ 7938 w 37"/>
              <a:gd name="T63" fmla="*/ 7938 h 10"/>
              <a:gd name="T64" fmla="*/ 3175 w 37"/>
              <a:gd name="T65" fmla="*/ 12700 h 10"/>
              <a:gd name="T66" fmla="*/ 0 w 37"/>
              <a:gd name="T67" fmla="*/ 15875 h 10"/>
              <a:gd name="T68" fmla="*/ 0 w 37"/>
              <a:gd name="T69" fmla="*/ 7938 h 1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7"/>
              <a:gd name="T106" fmla="*/ 0 h 10"/>
              <a:gd name="T107" fmla="*/ 37 w 37"/>
              <a:gd name="T108" fmla="*/ 10 h 10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7" h="10">
                <a:moveTo>
                  <a:pt x="0" y="5"/>
                </a:moveTo>
                <a:lnTo>
                  <a:pt x="0" y="5"/>
                </a:lnTo>
                <a:lnTo>
                  <a:pt x="1" y="5"/>
                </a:lnTo>
                <a:lnTo>
                  <a:pt x="1" y="4"/>
                </a:lnTo>
                <a:lnTo>
                  <a:pt x="2" y="3"/>
                </a:lnTo>
                <a:lnTo>
                  <a:pt x="4" y="3"/>
                </a:lnTo>
                <a:lnTo>
                  <a:pt x="5" y="2"/>
                </a:lnTo>
                <a:lnTo>
                  <a:pt x="7" y="1"/>
                </a:lnTo>
                <a:lnTo>
                  <a:pt x="9" y="1"/>
                </a:lnTo>
                <a:lnTo>
                  <a:pt x="12" y="0"/>
                </a:lnTo>
                <a:lnTo>
                  <a:pt x="15" y="0"/>
                </a:lnTo>
                <a:lnTo>
                  <a:pt x="19" y="0"/>
                </a:lnTo>
                <a:lnTo>
                  <a:pt x="22" y="0"/>
                </a:lnTo>
                <a:lnTo>
                  <a:pt x="27" y="1"/>
                </a:lnTo>
                <a:lnTo>
                  <a:pt x="32" y="2"/>
                </a:lnTo>
                <a:lnTo>
                  <a:pt x="37" y="3"/>
                </a:lnTo>
                <a:lnTo>
                  <a:pt x="37" y="5"/>
                </a:lnTo>
                <a:lnTo>
                  <a:pt x="36" y="5"/>
                </a:lnTo>
                <a:lnTo>
                  <a:pt x="36" y="4"/>
                </a:lnTo>
                <a:lnTo>
                  <a:pt x="34" y="4"/>
                </a:lnTo>
                <a:lnTo>
                  <a:pt x="33" y="4"/>
                </a:lnTo>
                <a:lnTo>
                  <a:pt x="30" y="3"/>
                </a:lnTo>
                <a:lnTo>
                  <a:pt x="28" y="3"/>
                </a:lnTo>
                <a:lnTo>
                  <a:pt x="25" y="3"/>
                </a:lnTo>
                <a:lnTo>
                  <a:pt x="22" y="2"/>
                </a:lnTo>
                <a:lnTo>
                  <a:pt x="19" y="2"/>
                </a:lnTo>
                <a:lnTo>
                  <a:pt x="15" y="2"/>
                </a:lnTo>
                <a:lnTo>
                  <a:pt x="13" y="2"/>
                </a:lnTo>
                <a:lnTo>
                  <a:pt x="9" y="3"/>
                </a:lnTo>
                <a:lnTo>
                  <a:pt x="7" y="4"/>
                </a:lnTo>
                <a:lnTo>
                  <a:pt x="5" y="5"/>
                </a:lnTo>
                <a:lnTo>
                  <a:pt x="2" y="8"/>
                </a:lnTo>
                <a:lnTo>
                  <a:pt x="0" y="10"/>
                </a:lnTo>
                <a:lnTo>
                  <a:pt x="0" y="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31" name="Freeform 62"/>
          <p:cNvSpPr>
            <a:spLocks/>
          </p:cNvSpPr>
          <p:nvPr/>
        </p:nvSpPr>
        <p:spPr bwMode="auto">
          <a:xfrm>
            <a:off x="1963738" y="4243388"/>
            <a:ext cx="96837" cy="177800"/>
          </a:xfrm>
          <a:custGeom>
            <a:avLst/>
            <a:gdLst>
              <a:gd name="T0" fmla="*/ 0 w 61"/>
              <a:gd name="T1" fmla="*/ 0 h 112"/>
              <a:gd name="T2" fmla="*/ 0 w 61"/>
              <a:gd name="T3" fmla="*/ 173038 h 112"/>
              <a:gd name="T4" fmla="*/ 30162 w 61"/>
              <a:gd name="T5" fmla="*/ 177800 h 112"/>
              <a:gd name="T6" fmla="*/ 28575 w 61"/>
              <a:gd name="T7" fmla="*/ 155575 h 112"/>
              <a:gd name="T8" fmla="*/ 96837 w 61"/>
              <a:gd name="T9" fmla="*/ 165100 h 112"/>
              <a:gd name="T10" fmla="*/ 96837 w 61"/>
              <a:gd name="T11" fmla="*/ 155575 h 112"/>
              <a:gd name="T12" fmla="*/ 47625 w 61"/>
              <a:gd name="T13" fmla="*/ 150813 h 112"/>
              <a:gd name="T14" fmla="*/ 46037 w 61"/>
              <a:gd name="T15" fmla="*/ 130175 h 112"/>
              <a:gd name="T16" fmla="*/ 14287 w 61"/>
              <a:gd name="T17" fmla="*/ 130175 h 112"/>
              <a:gd name="T18" fmla="*/ 12700 w 61"/>
              <a:gd name="T19" fmla="*/ 128588 h 112"/>
              <a:gd name="T20" fmla="*/ 11112 w 61"/>
              <a:gd name="T21" fmla="*/ 120650 h 112"/>
              <a:gd name="T22" fmla="*/ 9525 w 61"/>
              <a:gd name="T23" fmla="*/ 109538 h 112"/>
              <a:gd name="T24" fmla="*/ 6350 w 61"/>
              <a:gd name="T25" fmla="*/ 92075 h 112"/>
              <a:gd name="T26" fmla="*/ 3175 w 61"/>
              <a:gd name="T27" fmla="*/ 74613 h 112"/>
              <a:gd name="T28" fmla="*/ 1587 w 61"/>
              <a:gd name="T29" fmla="*/ 53975 h 112"/>
              <a:gd name="T30" fmla="*/ 3175 w 61"/>
              <a:gd name="T31" fmla="*/ 30163 h 112"/>
              <a:gd name="T32" fmla="*/ 9525 w 61"/>
              <a:gd name="T33" fmla="*/ 4763 h 112"/>
              <a:gd name="T34" fmla="*/ 0 w 61"/>
              <a:gd name="T35" fmla="*/ 0 h 11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61"/>
              <a:gd name="T55" fmla="*/ 0 h 112"/>
              <a:gd name="T56" fmla="*/ 61 w 61"/>
              <a:gd name="T57" fmla="*/ 112 h 11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61" h="112">
                <a:moveTo>
                  <a:pt x="0" y="0"/>
                </a:moveTo>
                <a:lnTo>
                  <a:pt x="0" y="109"/>
                </a:lnTo>
                <a:lnTo>
                  <a:pt x="19" y="112"/>
                </a:lnTo>
                <a:lnTo>
                  <a:pt x="18" y="98"/>
                </a:lnTo>
                <a:lnTo>
                  <a:pt x="61" y="104"/>
                </a:lnTo>
                <a:lnTo>
                  <a:pt x="61" y="98"/>
                </a:lnTo>
                <a:lnTo>
                  <a:pt x="30" y="95"/>
                </a:lnTo>
                <a:lnTo>
                  <a:pt x="29" y="82"/>
                </a:lnTo>
                <a:lnTo>
                  <a:pt x="9" y="82"/>
                </a:lnTo>
                <a:lnTo>
                  <a:pt x="8" y="81"/>
                </a:lnTo>
                <a:lnTo>
                  <a:pt x="7" y="76"/>
                </a:lnTo>
                <a:lnTo>
                  <a:pt x="6" y="69"/>
                </a:lnTo>
                <a:lnTo>
                  <a:pt x="4" y="58"/>
                </a:lnTo>
                <a:lnTo>
                  <a:pt x="2" y="47"/>
                </a:lnTo>
                <a:lnTo>
                  <a:pt x="1" y="34"/>
                </a:lnTo>
                <a:lnTo>
                  <a:pt x="2" y="19"/>
                </a:lnTo>
                <a:lnTo>
                  <a:pt x="6" y="3"/>
                </a:lnTo>
                <a:lnTo>
                  <a:pt x="0" y="0"/>
                </a:lnTo>
                <a:close/>
              </a:path>
            </a:pathLst>
          </a:custGeom>
          <a:solidFill>
            <a:srgbClr val="001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32" name="Freeform 63"/>
          <p:cNvSpPr>
            <a:spLocks/>
          </p:cNvSpPr>
          <p:nvPr/>
        </p:nvSpPr>
        <p:spPr bwMode="auto">
          <a:xfrm>
            <a:off x="2011363" y="4202113"/>
            <a:ext cx="125412" cy="23812"/>
          </a:xfrm>
          <a:custGeom>
            <a:avLst/>
            <a:gdLst>
              <a:gd name="T0" fmla="*/ 0 w 79"/>
              <a:gd name="T1" fmla="*/ 23812 h 15"/>
              <a:gd name="T2" fmla="*/ 0 w 79"/>
              <a:gd name="T3" fmla="*/ 23812 h 15"/>
              <a:gd name="T4" fmla="*/ 4762 w 79"/>
              <a:gd name="T5" fmla="*/ 22225 h 15"/>
              <a:gd name="T6" fmla="*/ 6350 w 79"/>
              <a:gd name="T7" fmla="*/ 22225 h 15"/>
              <a:gd name="T8" fmla="*/ 11112 w 79"/>
              <a:gd name="T9" fmla="*/ 20637 h 15"/>
              <a:gd name="T10" fmla="*/ 17462 w 79"/>
              <a:gd name="T11" fmla="*/ 19050 h 15"/>
              <a:gd name="T12" fmla="*/ 22225 w 79"/>
              <a:gd name="T13" fmla="*/ 17462 h 15"/>
              <a:gd name="T14" fmla="*/ 30162 w 79"/>
              <a:gd name="T15" fmla="*/ 15875 h 15"/>
              <a:gd name="T16" fmla="*/ 38100 w 79"/>
              <a:gd name="T17" fmla="*/ 12700 h 15"/>
              <a:gd name="T18" fmla="*/ 47625 w 79"/>
              <a:gd name="T19" fmla="*/ 12700 h 15"/>
              <a:gd name="T20" fmla="*/ 55562 w 79"/>
              <a:gd name="T21" fmla="*/ 11112 h 15"/>
              <a:gd name="T22" fmla="*/ 66675 w 79"/>
              <a:gd name="T23" fmla="*/ 11112 h 15"/>
              <a:gd name="T24" fmla="*/ 76200 w 79"/>
              <a:gd name="T25" fmla="*/ 9525 h 15"/>
              <a:gd name="T26" fmla="*/ 87312 w 79"/>
              <a:gd name="T27" fmla="*/ 11112 h 15"/>
              <a:gd name="T28" fmla="*/ 98425 w 79"/>
              <a:gd name="T29" fmla="*/ 11112 h 15"/>
              <a:gd name="T30" fmla="*/ 109537 w 79"/>
              <a:gd name="T31" fmla="*/ 12700 h 15"/>
              <a:gd name="T32" fmla="*/ 120650 w 79"/>
              <a:gd name="T33" fmla="*/ 15875 h 15"/>
              <a:gd name="T34" fmla="*/ 125412 w 79"/>
              <a:gd name="T35" fmla="*/ 0 h 15"/>
              <a:gd name="T36" fmla="*/ 125412 w 79"/>
              <a:gd name="T37" fmla="*/ 0 h 15"/>
              <a:gd name="T38" fmla="*/ 120650 w 79"/>
              <a:gd name="T39" fmla="*/ 0 h 15"/>
              <a:gd name="T40" fmla="*/ 117475 w 79"/>
              <a:gd name="T41" fmla="*/ 0 h 15"/>
              <a:gd name="T42" fmla="*/ 111125 w 79"/>
              <a:gd name="T43" fmla="*/ 0 h 15"/>
              <a:gd name="T44" fmla="*/ 104775 w 79"/>
              <a:gd name="T45" fmla="*/ 0 h 15"/>
              <a:gd name="T46" fmla="*/ 96837 w 79"/>
              <a:gd name="T47" fmla="*/ 0 h 15"/>
              <a:gd name="T48" fmla="*/ 88900 w 79"/>
              <a:gd name="T49" fmla="*/ 0 h 15"/>
              <a:gd name="T50" fmla="*/ 80962 w 79"/>
              <a:gd name="T51" fmla="*/ 1587 h 15"/>
              <a:gd name="T52" fmla="*/ 69850 w 79"/>
              <a:gd name="T53" fmla="*/ 1587 h 15"/>
              <a:gd name="T54" fmla="*/ 60325 w 79"/>
              <a:gd name="T55" fmla="*/ 1587 h 15"/>
              <a:gd name="T56" fmla="*/ 49212 w 79"/>
              <a:gd name="T57" fmla="*/ 4762 h 15"/>
              <a:gd name="T58" fmla="*/ 39687 w 79"/>
              <a:gd name="T59" fmla="*/ 6350 h 15"/>
              <a:gd name="T60" fmla="*/ 28575 w 79"/>
              <a:gd name="T61" fmla="*/ 7937 h 15"/>
              <a:gd name="T62" fmla="*/ 19050 w 79"/>
              <a:gd name="T63" fmla="*/ 9525 h 15"/>
              <a:gd name="T64" fmla="*/ 9525 w 79"/>
              <a:gd name="T65" fmla="*/ 11112 h 15"/>
              <a:gd name="T66" fmla="*/ 0 w 79"/>
              <a:gd name="T67" fmla="*/ 12700 h 15"/>
              <a:gd name="T68" fmla="*/ 0 w 79"/>
              <a:gd name="T69" fmla="*/ 23812 h 1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79"/>
              <a:gd name="T106" fmla="*/ 0 h 15"/>
              <a:gd name="T107" fmla="*/ 79 w 79"/>
              <a:gd name="T108" fmla="*/ 15 h 15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79" h="15">
                <a:moveTo>
                  <a:pt x="0" y="15"/>
                </a:moveTo>
                <a:lnTo>
                  <a:pt x="0" y="15"/>
                </a:lnTo>
                <a:lnTo>
                  <a:pt x="3" y="14"/>
                </a:lnTo>
                <a:lnTo>
                  <a:pt x="4" y="14"/>
                </a:lnTo>
                <a:lnTo>
                  <a:pt x="7" y="13"/>
                </a:lnTo>
                <a:lnTo>
                  <a:pt x="11" y="12"/>
                </a:lnTo>
                <a:lnTo>
                  <a:pt x="14" y="11"/>
                </a:lnTo>
                <a:lnTo>
                  <a:pt x="19" y="10"/>
                </a:lnTo>
                <a:lnTo>
                  <a:pt x="24" y="8"/>
                </a:lnTo>
                <a:lnTo>
                  <a:pt x="30" y="8"/>
                </a:lnTo>
                <a:lnTo>
                  <a:pt x="35" y="7"/>
                </a:lnTo>
                <a:lnTo>
                  <a:pt x="42" y="7"/>
                </a:lnTo>
                <a:lnTo>
                  <a:pt x="48" y="6"/>
                </a:lnTo>
                <a:lnTo>
                  <a:pt x="55" y="7"/>
                </a:lnTo>
                <a:lnTo>
                  <a:pt x="62" y="7"/>
                </a:lnTo>
                <a:lnTo>
                  <a:pt x="69" y="8"/>
                </a:lnTo>
                <a:lnTo>
                  <a:pt x="76" y="10"/>
                </a:lnTo>
                <a:lnTo>
                  <a:pt x="79" y="0"/>
                </a:lnTo>
                <a:lnTo>
                  <a:pt x="76" y="0"/>
                </a:lnTo>
                <a:lnTo>
                  <a:pt x="74" y="0"/>
                </a:lnTo>
                <a:lnTo>
                  <a:pt x="70" y="0"/>
                </a:lnTo>
                <a:lnTo>
                  <a:pt x="66" y="0"/>
                </a:lnTo>
                <a:lnTo>
                  <a:pt x="61" y="0"/>
                </a:lnTo>
                <a:lnTo>
                  <a:pt x="56" y="0"/>
                </a:lnTo>
                <a:lnTo>
                  <a:pt x="51" y="1"/>
                </a:lnTo>
                <a:lnTo>
                  <a:pt x="44" y="1"/>
                </a:lnTo>
                <a:lnTo>
                  <a:pt x="38" y="1"/>
                </a:lnTo>
                <a:lnTo>
                  <a:pt x="31" y="3"/>
                </a:lnTo>
                <a:lnTo>
                  <a:pt x="25" y="4"/>
                </a:lnTo>
                <a:lnTo>
                  <a:pt x="18" y="5"/>
                </a:lnTo>
                <a:lnTo>
                  <a:pt x="12" y="6"/>
                </a:lnTo>
                <a:lnTo>
                  <a:pt x="6" y="7"/>
                </a:lnTo>
                <a:lnTo>
                  <a:pt x="0" y="8"/>
                </a:lnTo>
                <a:lnTo>
                  <a:pt x="0" y="15"/>
                </a:lnTo>
                <a:close/>
              </a:path>
            </a:pathLst>
          </a:custGeom>
          <a:solidFill>
            <a:srgbClr val="33333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33" name="Freeform 64"/>
          <p:cNvSpPr>
            <a:spLocks/>
          </p:cNvSpPr>
          <p:nvPr/>
        </p:nvSpPr>
        <p:spPr bwMode="auto">
          <a:xfrm>
            <a:off x="1939925" y="4424363"/>
            <a:ext cx="209550" cy="71437"/>
          </a:xfrm>
          <a:custGeom>
            <a:avLst/>
            <a:gdLst>
              <a:gd name="T0" fmla="*/ 87312 w 132"/>
              <a:gd name="T1" fmla="*/ 69850 h 45"/>
              <a:gd name="T2" fmla="*/ 88900 w 132"/>
              <a:gd name="T3" fmla="*/ 69850 h 45"/>
              <a:gd name="T4" fmla="*/ 88900 w 132"/>
              <a:gd name="T5" fmla="*/ 66675 h 45"/>
              <a:gd name="T6" fmla="*/ 90487 w 132"/>
              <a:gd name="T7" fmla="*/ 66675 h 45"/>
              <a:gd name="T8" fmla="*/ 93662 w 132"/>
              <a:gd name="T9" fmla="*/ 65087 h 45"/>
              <a:gd name="T10" fmla="*/ 96837 w 132"/>
              <a:gd name="T11" fmla="*/ 65087 h 45"/>
              <a:gd name="T12" fmla="*/ 100012 w 132"/>
              <a:gd name="T13" fmla="*/ 63500 h 45"/>
              <a:gd name="T14" fmla="*/ 103188 w 132"/>
              <a:gd name="T15" fmla="*/ 61912 h 45"/>
              <a:gd name="T16" fmla="*/ 107950 w 132"/>
              <a:gd name="T17" fmla="*/ 60325 h 45"/>
              <a:gd name="T18" fmla="*/ 112712 w 132"/>
              <a:gd name="T19" fmla="*/ 58737 h 45"/>
              <a:gd name="T20" fmla="*/ 115887 w 132"/>
              <a:gd name="T21" fmla="*/ 53975 h 45"/>
              <a:gd name="T22" fmla="*/ 120650 w 132"/>
              <a:gd name="T23" fmla="*/ 52387 h 45"/>
              <a:gd name="T24" fmla="*/ 123825 w 132"/>
              <a:gd name="T25" fmla="*/ 50800 h 45"/>
              <a:gd name="T26" fmla="*/ 127000 w 132"/>
              <a:gd name="T27" fmla="*/ 47625 h 45"/>
              <a:gd name="T28" fmla="*/ 130175 w 132"/>
              <a:gd name="T29" fmla="*/ 44450 h 45"/>
              <a:gd name="T30" fmla="*/ 133350 w 132"/>
              <a:gd name="T31" fmla="*/ 41275 h 45"/>
              <a:gd name="T32" fmla="*/ 134937 w 132"/>
              <a:gd name="T33" fmla="*/ 38100 h 45"/>
              <a:gd name="T34" fmla="*/ 0 w 132"/>
              <a:gd name="T35" fmla="*/ 4762 h 45"/>
              <a:gd name="T36" fmla="*/ 9525 w 132"/>
              <a:gd name="T37" fmla="*/ 0 h 45"/>
              <a:gd name="T38" fmla="*/ 209550 w 132"/>
              <a:gd name="T39" fmla="*/ 50800 h 45"/>
              <a:gd name="T40" fmla="*/ 200025 w 132"/>
              <a:gd name="T41" fmla="*/ 53975 h 45"/>
              <a:gd name="T42" fmla="*/ 142875 w 132"/>
              <a:gd name="T43" fmla="*/ 39687 h 45"/>
              <a:gd name="T44" fmla="*/ 142875 w 132"/>
              <a:gd name="T45" fmla="*/ 39687 h 45"/>
              <a:gd name="T46" fmla="*/ 142875 w 132"/>
              <a:gd name="T47" fmla="*/ 41275 h 45"/>
              <a:gd name="T48" fmla="*/ 141287 w 132"/>
              <a:gd name="T49" fmla="*/ 41275 h 45"/>
              <a:gd name="T50" fmla="*/ 141287 w 132"/>
              <a:gd name="T51" fmla="*/ 42862 h 45"/>
              <a:gd name="T52" fmla="*/ 138112 w 132"/>
              <a:gd name="T53" fmla="*/ 44450 h 45"/>
              <a:gd name="T54" fmla="*/ 136525 w 132"/>
              <a:gd name="T55" fmla="*/ 47625 h 45"/>
              <a:gd name="T56" fmla="*/ 134937 w 132"/>
              <a:gd name="T57" fmla="*/ 49212 h 45"/>
              <a:gd name="T58" fmla="*/ 131762 w 132"/>
              <a:gd name="T59" fmla="*/ 50800 h 45"/>
              <a:gd name="T60" fmla="*/ 127000 w 132"/>
              <a:gd name="T61" fmla="*/ 52387 h 45"/>
              <a:gd name="T62" fmla="*/ 123825 w 132"/>
              <a:gd name="T63" fmla="*/ 55562 h 45"/>
              <a:gd name="T64" fmla="*/ 120650 w 132"/>
              <a:gd name="T65" fmla="*/ 58737 h 45"/>
              <a:gd name="T66" fmla="*/ 114300 w 132"/>
              <a:gd name="T67" fmla="*/ 60325 h 45"/>
              <a:gd name="T68" fmla="*/ 111125 w 132"/>
              <a:gd name="T69" fmla="*/ 63500 h 45"/>
              <a:gd name="T70" fmla="*/ 103188 w 132"/>
              <a:gd name="T71" fmla="*/ 65087 h 45"/>
              <a:gd name="T72" fmla="*/ 98425 w 132"/>
              <a:gd name="T73" fmla="*/ 69850 h 45"/>
              <a:gd name="T74" fmla="*/ 90487 w 132"/>
              <a:gd name="T75" fmla="*/ 71437 h 45"/>
              <a:gd name="T76" fmla="*/ 87312 w 132"/>
              <a:gd name="T77" fmla="*/ 69850 h 45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132"/>
              <a:gd name="T118" fmla="*/ 0 h 45"/>
              <a:gd name="T119" fmla="*/ 132 w 132"/>
              <a:gd name="T120" fmla="*/ 45 h 45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132" h="45">
                <a:moveTo>
                  <a:pt x="55" y="44"/>
                </a:moveTo>
                <a:lnTo>
                  <a:pt x="56" y="44"/>
                </a:lnTo>
                <a:lnTo>
                  <a:pt x="56" y="42"/>
                </a:lnTo>
                <a:lnTo>
                  <a:pt x="57" y="42"/>
                </a:lnTo>
                <a:lnTo>
                  <a:pt x="59" y="41"/>
                </a:lnTo>
                <a:lnTo>
                  <a:pt x="61" y="41"/>
                </a:lnTo>
                <a:lnTo>
                  <a:pt x="63" y="40"/>
                </a:lnTo>
                <a:lnTo>
                  <a:pt x="65" y="39"/>
                </a:lnTo>
                <a:lnTo>
                  <a:pt x="68" y="38"/>
                </a:lnTo>
                <a:lnTo>
                  <a:pt x="71" y="37"/>
                </a:lnTo>
                <a:lnTo>
                  <a:pt x="73" y="34"/>
                </a:lnTo>
                <a:lnTo>
                  <a:pt x="76" y="33"/>
                </a:lnTo>
                <a:lnTo>
                  <a:pt x="78" y="32"/>
                </a:lnTo>
                <a:lnTo>
                  <a:pt x="80" y="30"/>
                </a:lnTo>
                <a:lnTo>
                  <a:pt x="82" y="28"/>
                </a:lnTo>
                <a:lnTo>
                  <a:pt x="84" y="26"/>
                </a:lnTo>
                <a:lnTo>
                  <a:pt x="85" y="24"/>
                </a:lnTo>
                <a:lnTo>
                  <a:pt x="0" y="3"/>
                </a:lnTo>
                <a:lnTo>
                  <a:pt x="6" y="0"/>
                </a:lnTo>
                <a:lnTo>
                  <a:pt x="132" y="32"/>
                </a:lnTo>
                <a:lnTo>
                  <a:pt x="126" y="34"/>
                </a:lnTo>
                <a:lnTo>
                  <a:pt x="90" y="25"/>
                </a:lnTo>
                <a:lnTo>
                  <a:pt x="90" y="26"/>
                </a:lnTo>
                <a:lnTo>
                  <a:pt x="89" y="26"/>
                </a:lnTo>
                <a:lnTo>
                  <a:pt x="89" y="27"/>
                </a:lnTo>
                <a:lnTo>
                  <a:pt x="87" y="28"/>
                </a:lnTo>
                <a:lnTo>
                  <a:pt x="86" y="30"/>
                </a:lnTo>
                <a:lnTo>
                  <a:pt x="85" y="31"/>
                </a:lnTo>
                <a:lnTo>
                  <a:pt x="83" y="32"/>
                </a:lnTo>
                <a:lnTo>
                  <a:pt x="80" y="33"/>
                </a:lnTo>
                <a:lnTo>
                  <a:pt x="78" y="35"/>
                </a:lnTo>
                <a:lnTo>
                  <a:pt x="76" y="37"/>
                </a:lnTo>
                <a:lnTo>
                  <a:pt x="72" y="38"/>
                </a:lnTo>
                <a:lnTo>
                  <a:pt x="70" y="40"/>
                </a:lnTo>
                <a:lnTo>
                  <a:pt x="65" y="41"/>
                </a:lnTo>
                <a:lnTo>
                  <a:pt x="62" y="44"/>
                </a:lnTo>
                <a:lnTo>
                  <a:pt x="57" y="45"/>
                </a:lnTo>
                <a:lnTo>
                  <a:pt x="55" y="44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34" name="Freeform 65"/>
          <p:cNvSpPr>
            <a:spLocks/>
          </p:cNvSpPr>
          <p:nvPr/>
        </p:nvSpPr>
        <p:spPr bwMode="auto">
          <a:xfrm>
            <a:off x="1895475" y="4443413"/>
            <a:ext cx="214313" cy="63500"/>
          </a:xfrm>
          <a:custGeom>
            <a:avLst/>
            <a:gdLst>
              <a:gd name="T0" fmla="*/ 0 w 135"/>
              <a:gd name="T1" fmla="*/ 0 h 40"/>
              <a:gd name="T2" fmla="*/ 209550 w 135"/>
              <a:gd name="T3" fmla="*/ 63500 h 40"/>
              <a:gd name="T4" fmla="*/ 214313 w 135"/>
              <a:gd name="T5" fmla="*/ 63500 h 40"/>
              <a:gd name="T6" fmla="*/ 7938 w 135"/>
              <a:gd name="T7" fmla="*/ 0 h 40"/>
              <a:gd name="T8" fmla="*/ 0 w 135"/>
              <a:gd name="T9" fmla="*/ 0 h 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5"/>
              <a:gd name="T16" fmla="*/ 0 h 40"/>
              <a:gd name="T17" fmla="*/ 135 w 135"/>
              <a:gd name="T18" fmla="*/ 40 h 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5" h="40">
                <a:moveTo>
                  <a:pt x="0" y="0"/>
                </a:moveTo>
                <a:lnTo>
                  <a:pt x="132" y="40"/>
                </a:lnTo>
                <a:lnTo>
                  <a:pt x="135" y="40"/>
                </a:lnTo>
                <a:lnTo>
                  <a:pt x="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35" name="Freeform 66"/>
          <p:cNvSpPr>
            <a:spLocks/>
          </p:cNvSpPr>
          <p:nvPr/>
        </p:nvSpPr>
        <p:spPr bwMode="auto">
          <a:xfrm>
            <a:off x="1931988" y="4435475"/>
            <a:ext cx="209550" cy="55563"/>
          </a:xfrm>
          <a:custGeom>
            <a:avLst/>
            <a:gdLst>
              <a:gd name="T0" fmla="*/ 0 w 132"/>
              <a:gd name="T1" fmla="*/ 0 h 35"/>
              <a:gd name="T2" fmla="*/ 206375 w 132"/>
              <a:gd name="T3" fmla="*/ 55563 h 35"/>
              <a:gd name="T4" fmla="*/ 209550 w 132"/>
              <a:gd name="T5" fmla="*/ 55563 h 35"/>
              <a:gd name="T6" fmla="*/ 6350 w 132"/>
              <a:gd name="T7" fmla="*/ 0 h 35"/>
              <a:gd name="T8" fmla="*/ 0 w 132"/>
              <a:gd name="T9" fmla="*/ 0 h 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2"/>
              <a:gd name="T16" fmla="*/ 0 h 35"/>
              <a:gd name="T17" fmla="*/ 132 w 132"/>
              <a:gd name="T18" fmla="*/ 35 h 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2" h="35">
                <a:moveTo>
                  <a:pt x="0" y="0"/>
                </a:moveTo>
                <a:lnTo>
                  <a:pt x="130" y="35"/>
                </a:lnTo>
                <a:lnTo>
                  <a:pt x="132" y="35"/>
                </a:lnTo>
                <a:lnTo>
                  <a:pt x="4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36" name="Freeform 67"/>
          <p:cNvSpPr>
            <a:spLocks/>
          </p:cNvSpPr>
          <p:nvPr/>
        </p:nvSpPr>
        <p:spPr bwMode="auto">
          <a:xfrm>
            <a:off x="1916113" y="4438650"/>
            <a:ext cx="211137" cy="60325"/>
          </a:xfrm>
          <a:custGeom>
            <a:avLst/>
            <a:gdLst>
              <a:gd name="T0" fmla="*/ 0 w 133"/>
              <a:gd name="T1" fmla="*/ 0 h 38"/>
              <a:gd name="T2" fmla="*/ 206375 w 133"/>
              <a:gd name="T3" fmla="*/ 60325 h 38"/>
              <a:gd name="T4" fmla="*/ 211137 w 133"/>
              <a:gd name="T5" fmla="*/ 60325 h 38"/>
              <a:gd name="T6" fmla="*/ 4762 w 133"/>
              <a:gd name="T7" fmla="*/ 0 h 38"/>
              <a:gd name="T8" fmla="*/ 0 w 133"/>
              <a:gd name="T9" fmla="*/ 0 h 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3"/>
              <a:gd name="T16" fmla="*/ 0 h 38"/>
              <a:gd name="T17" fmla="*/ 133 w 133"/>
              <a:gd name="T18" fmla="*/ 38 h 3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3" h="38">
                <a:moveTo>
                  <a:pt x="0" y="0"/>
                </a:moveTo>
                <a:lnTo>
                  <a:pt x="130" y="38"/>
                </a:lnTo>
                <a:lnTo>
                  <a:pt x="133" y="38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37" name="Freeform 68"/>
          <p:cNvSpPr>
            <a:spLocks/>
          </p:cNvSpPr>
          <p:nvPr/>
        </p:nvSpPr>
        <p:spPr bwMode="auto">
          <a:xfrm>
            <a:off x="2686050" y="3935413"/>
            <a:ext cx="517525" cy="103187"/>
          </a:xfrm>
          <a:custGeom>
            <a:avLst/>
            <a:gdLst>
              <a:gd name="T0" fmla="*/ 231775 w 326"/>
              <a:gd name="T1" fmla="*/ 0 h 65"/>
              <a:gd name="T2" fmla="*/ 182562 w 326"/>
              <a:gd name="T3" fmla="*/ 1587 h 65"/>
              <a:gd name="T4" fmla="*/ 134937 w 326"/>
              <a:gd name="T5" fmla="*/ 4762 h 65"/>
              <a:gd name="T6" fmla="*/ 95250 w 326"/>
              <a:gd name="T7" fmla="*/ 11112 h 65"/>
              <a:gd name="T8" fmla="*/ 60325 w 326"/>
              <a:gd name="T9" fmla="*/ 19050 h 65"/>
              <a:gd name="T10" fmla="*/ 44450 w 326"/>
              <a:gd name="T11" fmla="*/ 22225 h 65"/>
              <a:gd name="T12" fmla="*/ 31750 w 326"/>
              <a:gd name="T13" fmla="*/ 26987 h 65"/>
              <a:gd name="T14" fmla="*/ 20637 w 326"/>
              <a:gd name="T15" fmla="*/ 31750 h 65"/>
              <a:gd name="T16" fmla="*/ 11112 w 326"/>
              <a:gd name="T17" fmla="*/ 36512 h 65"/>
              <a:gd name="T18" fmla="*/ 6350 w 326"/>
              <a:gd name="T19" fmla="*/ 41275 h 65"/>
              <a:gd name="T20" fmla="*/ 0 w 326"/>
              <a:gd name="T21" fmla="*/ 46037 h 65"/>
              <a:gd name="T22" fmla="*/ 0 w 326"/>
              <a:gd name="T23" fmla="*/ 52387 h 65"/>
              <a:gd name="T24" fmla="*/ 0 w 326"/>
              <a:gd name="T25" fmla="*/ 57150 h 65"/>
              <a:gd name="T26" fmla="*/ 6350 w 326"/>
              <a:gd name="T27" fmla="*/ 63500 h 65"/>
              <a:gd name="T28" fmla="*/ 11112 w 326"/>
              <a:gd name="T29" fmla="*/ 68262 h 65"/>
              <a:gd name="T30" fmla="*/ 20637 w 326"/>
              <a:gd name="T31" fmla="*/ 73025 h 65"/>
              <a:gd name="T32" fmla="*/ 31750 w 326"/>
              <a:gd name="T33" fmla="*/ 77787 h 65"/>
              <a:gd name="T34" fmla="*/ 44450 w 326"/>
              <a:gd name="T35" fmla="*/ 80962 h 65"/>
              <a:gd name="T36" fmla="*/ 60325 w 326"/>
              <a:gd name="T37" fmla="*/ 85725 h 65"/>
              <a:gd name="T38" fmla="*/ 95250 w 326"/>
              <a:gd name="T39" fmla="*/ 92075 h 65"/>
              <a:gd name="T40" fmla="*/ 134937 w 326"/>
              <a:gd name="T41" fmla="*/ 98425 h 65"/>
              <a:gd name="T42" fmla="*/ 182562 w 326"/>
              <a:gd name="T43" fmla="*/ 101600 h 65"/>
              <a:gd name="T44" fmla="*/ 231775 w 326"/>
              <a:gd name="T45" fmla="*/ 103187 h 65"/>
              <a:gd name="T46" fmla="*/ 285750 w 326"/>
              <a:gd name="T47" fmla="*/ 103187 h 65"/>
              <a:gd name="T48" fmla="*/ 334962 w 326"/>
              <a:gd name="T49" fmla="*/ 101600 h 65"/>
              <a:gd name="T50" fmla="*/ 382587 w 326"/>
              <a:gd name="T51" fmla="*/ 98425 h 65"/>
              <a:gd name="T52" fmla="*/ 422275 w 326"/>
              <a:gd name="T53" fmla="*/ 92075 h 65"/>
              <a:gd name="T54" fmla="*/ 457200 w 326"/>
              <a:gd name="T55" fmla="*/ 85725 h 65"/>
              <a:gd name="T56" fmla="*/ 473075 w 326"/>
              <a:gd name="T57" fmla="*/ 80962 h 65"/>
              <a:gd name="T58" fmla="*/ 485775 w 326"/>
              <a:gd name="T59" fmla="*/ 77787 h 65"/>
              <a:gd name="T60" fmla="*/ 496888 w 326"/>
              <a:gd name="T61" fmla="*/ 73025 h 65"/>
              <a:gd name="T62" fmla="*/ 506413 w 326"/>
              <a:gd name="T63" fmla="*/ 68262 h 65"/>
              <a:gd name="T64" fmla="*/ 511175 w 326"/>
              <a:gd name="T65" fmla="*/ 63500 h 65"/>
              <a:gd name="T66" fmla="*/ 515938 w 326"/>
              <a:gd name="T67" fmla="*/ 57150 h 65"/>
              <a:gd name="T68" fmla="*/ 517525 w 326"/>
              <a:gd name="T69" fmla="*/ 52387 h 65"/>
              <a:gd name="T70" fmla="*/ 515938 w 326"/>
              <a:gd name="T71" fmla="*/ 46037 h 65"/>
              <a:gd name="T72" fmla="*/ 511175 w 326"/>
              <a:gd name="T73" fmla="*/ 41275 h 65"/>
              <a:gd name="T74" fmla="*/ 506413 w 326"/>
              <a:gd name="T75" fmla="*/ 36512 h 65"/>
              <a:gd name="T76" fmla="*/ 496888 w 326"/>
              <a:gd name="T77" fmla="*/ 31750 h 65"/>
              <a:gd name="T78" fmla="*/ 485775 w 326"/>
              <a:gd name="T79" fmla="*/ 26987 h 65"/>
              <a:gd name="T80" fmla="*/ 473075 w 326"/>
              <a:gd name="T81" fmla="*/ 22225 h 65"/>
              <a:gd name="T82" fmla="*/ 457200 w 326"/>
              <a:gd name="T83" fmla="*/ 19050 h 65"/>
              <a:gd name="T84" fmla="*/ 422275 w 326"/>
              <a:gd name="T85" fmla="*/ 11112 h 65"/>
              <a:gd name="T86" fmla="*/ 382587 w 326"/>
              <a:gd name="T87" fmla="*/ 4762 h 65"/>
              <a:gd name="T88" fmla="*/ 334962 w 326"/>
              <a:gd name="T89" fmla="*/ 1587 h 65"/>
              <a:gd name="T90" fmla="*/ 285750 w 326"/>
              <a:gd name="T91" fmla="*/ 0 h 65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326"/>
              <a:gd name="T139" fmla="*/ 0 h 65"/>
              <a:gd name="T140" fmla="*/ 326 w 326"/>
              <a:gd name="T141" fmla="*/ 65 h 65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326" h="65">
                <a:moveTo>
                  <a:pt x="162" y="0"/>
                </a:moveTo>
                <a:lnTo>
                  <a:pt x="146" y="0"/>
                </a:lnTo>
                <a:lnTo>
                  <a:pt x="130" y="0"/>
                </a:lnTo>
                <a:lnTo>
                  <a:pt x="115" y="1"/>
                </a:lnTo>
                <a:lnTo>
                  <a:pt x="99" y="2"/>
                </a:lnTo>
                <a:lnTo>
                  <a:pt x="85" y="3"/>
                </a:lnTo>
                <a:lnTo>
                  <a:pt x="71" y="6"/>
                </a:lnTo>
                <a:lnTo>
                  <a:pt x="60" y="7"/>
                </a:lnTo>
                <a:lnTo>
                  <a:pt x="48" y="9"/>
                </a:lnTo>
                <a:lnTo>
                  <a:pt x="38" y="12"/>
                </a:lnTo>
                <a:lnTo>
                  <a:pt x="32" y="13"/>
                </a:lnTo>
                <a:lnTo>
                  <a:pt x="28" y="14"/>
                </a:lnTo>
                <a:lnTo>
                  <a:pt x="24" y="15"/>
                </a:lnTo>
                <a:lnTo>
                  <a:pt x="20" y="17"/>
                </a:lnTo>
                <a:lnTo>
                  <a:pt x="15" y="19"/>
                </a:lnTo>
                <a:lnTo>
                  <a:pt x="13" y="20"/>
                </a:lnTo>
                <a:lnTo>
                  <a:pt x="10" y="21"/>
                </a:lnTo>
                <a:lnTo>
                  <a:pt x="7" y="23"/>
                </a:lnTo>
                <a:lnTo>
                  <a:pt x="5" y="24"/>
                </a:lnTo>
                <a:lnTo>
                  <a:pt x="4" y="26"/>
                </a:lnTo>
                <a:lnTo>
                  <a:pt x="1" y="28"/>
                </a:lnTo>
                <a:lnTo>
                  <a:pt x="0" y="29"/>
                </a:lnTo>
                <a:lnTo>
                  <a:pt x="0" y="31"/>
                </a:lnTo>
                <a:lnTo>
                  <a:pt x="0" y="33"/>
                </a:lnTo>
                <a:lnTo>
                  <a:pt x="0" y="35"/>
                </a:lnTo>
                <a:lnTo>
                  <a:pt x="0" y="36"/>
                </a:lnTo>
                <a:lnTo>
                  <a:pt x="1" y="37"/>
                </a:lnTo>
                <a:lnTo>
                  <a:pt x="4" y="40"/>
                </a:lnTo>
                <a:lnTo>
                  <a:pt x="5" y="41"/>
                </a:lnTo>
                <a:lnTo>
                  <a:pt x="7" y="43"/>
                </a:lnTo>
                <a:lnTo>
                  <a:pt x="10" y="44"/>
                </a:lnTo>
                <a:lnTo>
                  <a:pt x="13" y="46"/>
                </a:lnTo>
                <a:lnTo>
                  <a:pt x="15" y="47"/>
                </a:lnTo>
                <a:lnTo>
                  <a:pt x="20" y="49"/>
                </a:lnTo>
                <a:lnTo>
                  <a:pt x="24" y="50"/>
                </a:lnTo>
                <a:lnTo>
                  <a:pt x="28" y="51"/>
                </a:lnTo>
                <a:lnTo>
                  <a:pt x="32" y="53"/>
                </a:lnTo>
                <a:lnTo>
                  <a:pt x="38" y="54"/>
                </a:lnTo>
                <a:lnTo>
                  <a:pt x="48" y="56"/>
                </a:lnTo>
                <a:lnTo>
                  <a:pt x="60" y="58"/>
                </a:lnTo>
                <a:lnTo>
                  <a:pt x="71" y="61"/>
                </a:lnTo>
                <a:lnTo>
                  <a:pt x="85" y="62"/>
                </a:lnTo>
                <a:lnTo>
                  <a:pt x="99" y="63"/>
                </a:lnTo>
                <a:lnTo>
                  <a:pt x="115" y="64"/>
                </a:lnTo>
                <a:lnTo>
                  <a:pt x="130" y="65"/>
                </a:lnTo>
                <a:lnTo>
                  <a:pt x="146" y="65"/>
                </a:lnTo>
                <a:lnTo>
                  <a:pt x="162" y="65"/>
                </a:lnTo>
                <a:lnTo>
                  <a:pt x="180" y="65"/>
                </a:lnTo>
                <a:lnTo>
                  <a:pt x="195" y="65"/>
                </a:lnTo>
                <a:lnTo>
                  <a:pt x="211" y="64"/>
                </a:lnTo>
                <a:lnTo>
                  <a:pt x="227" y="63"/>
                </a:lnTo>
                <a:lnTo>
                  <a:pt x="241" y="62"/>
                </a:lnTo>
                <a:lnTo>
                  <a:pt x="253" y="61"/>
                </a:lnTo>
                <a:lnTo>
                  <a:pt x="266" y="58"/>
                </a:lnTo>
                <a:lnTo>
                  <a:pt x="278" y="56"/>
                </a:lnTo>
                <a:lnTo>
                  <a:pt x="288" y="54"/>
                </a:lnTo>
                <a:lnTo>
                  <a:pt x="293" y="53"/>
                </a:lnTo>
                <a:lnTo>
                  <a:pt x="298" y="51"/>
                </a:lnTo>
                <a:lnTo>
                  <a:pt x="302" y="50"/>
                </a:lnTo>
                <a:lnTo>
                  <a:pt x="306" y="49"/>
                </a:lnTo>
                <a:lnTo>
                  <a:pt x="309" y="47"/>
                </a:lnTo>
                <a:lnTo>
                  <a:pt x="313" y="46"/>
                </a:lnTo>
                <a:lnTo>
                  <a:pt x="315" y="44"/>
                </a:lnTo>
                <a:lnTo>
                  <a:pt x="319" y="43"/>
                </a:lnTo>
                <a:lnTo>
                  <a:pt x="321" y="41"/>
                </a:lnTo>
                <a:lnTo>
                  <a:pt x="322" y="40"/>
                </a:lnTo>
                <a:lnTo>
                  <a:pt x="324" y="37"/>
                </a:lnTo>
                <a:lnTo>
                  <a:pt x="325" y="36"/>
                </a:lnTo>
                <a:lnTo>
                  <a:pt x="326" y="35"/>
                </a:lnTo>
                <a:lnTo>
                  <a:pt x="326" y="33"/>
                </a:lnTo>
                <a:lnTo>
                  <a:pt x="326" y="31"/>
                </a:lnTo>
                <a:lnTo>
                  <a:pt x="325" y="29"/>
                </a:lnTo>
                <a:lnTo>
                  <a:pt x="324" y="28"/>
                </a:lnTo>
                <a:lnTo>
                  <a:pt x="322" y="26"/>
                </a:lnTo>
                <a:lnTo>
                  <a:pt x="321" y="24"/>
                </a:lnTo>
                <a:lnTo>
                  <a:pt x="319" y="23"/>
                </a:lnTo>
                <a:lnTo>
                  <a:pt x="315" y="21"/>
                </a:lnTo>
                <a:lnTo>
                  <a:pt x="313" y="20"/>
                </a:lnTo>
                <a:lnTo>
                  <a:pt x="309" y="19"/>
                </a:lnTo>
                <a:lnTo>
                  <a:pt x="306" y="17"/>
                </a:lnTo>
                <a:lnTo>
                  <a:pt x="302" y="15"/>
                </a:lnTo>
                <a:lnTo>
                  <a:pt x="298" y="14"/>
                </a:lnTo>
                <a:lnTo>
                  <a:pt x="293" y="13"/>
                </a:lnTo>
                <a:lnTo>
                  <a:pt x="288" y="12"/>
                </a:lnTo>
                <a:lnTo>
                  <a:pt x="278" y="9"/>
                </a:lnTo>
                <a:lnTo>
                  <a:pt x="266" y="7"/>
                </a:lnTo>
                <a:lnTo>
                  <a:pt x="253" y="6"/>
                </a:lnTo>
                <a:lnTo>
                  <a:pt x="241" y="3"/>
                </a:lnTo>
                <a:lnTo>
                  <a:pt x="227" y="2"/>
                </a:lnTo>
                <a:lnTo>
                  <a:pt x="211" y="1"/>
                </a:lnTo>
                <a:lnTo>
                  <a:pt x="195" y="0"/>
                </a:lnTo>
                <a:lnTo>
                  <a:pt x="180" y="0"/>
                </a:lnTo>
                <a:lnTo>
                  <a:pt x="162" y="0"/>
                </a:lnTo>
                <a:close/>
              </a:path>
            </a:pathLst>
          </a:custGeom>
          <a:solidFill>
            <a:srgbClr val="CCCC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38" name="Freeform 69"/>
          <p:cNvSpPr>
            <a:spLocks/>
          </p:cNvSpPr>
          <p:nvPr/>
        </p:nvSpPr>
        <p:spPr bwMode="auto">
          <a:xfrm>
            <a:off x="2686050" y="3935413"/>
            <a:ext cx="517525" cy="103187"/>
          </a:xfrm>
          <a:custGeom>
            <a:avLst/>
            <a:gdLst>
              <a:gd name="T0" fmla="*/ 231775 w 326"/>
              <a:gd name="T1" fmla="*/ 0 h 65"/>
              <a:gd name="T2" fmla="*/ 182562 w 326"/>
              <a:gd name="T3" fmla="*/ 1587 h 65"/>
              <a:gd name="T4" fmla="*/ 134937 w 326"/>
              <a:gd name="T5" fmla="*/ 4762 h 65"/>
              <a:gd name="T6" fmla="*/ 95250 w 326"/>
              <a:gd name="T7" fmla="*/ 11112 h 65"/>
              <a:gd name="T8" fmla="*/ 60325 w 326"/>
              <a:gd name="T9" fmla="*/ 19050 h 65"/>
              <a:gd name="T10" fmla="*/ 44450 w 326"/>
              <a:gd name="T11" fmla="*/ 22225 h 65"/>
              <a:gd name="T12" fmla="*/ 31750 w 326"/>
              <a:gd name="T13" fmla="*/ 26987 h 65"/>
              <a:gd name="T14" fmla="*/ 20637 w 326"/>
              <a:gd name="T15" fmla="*/ 31750 h 65"/>
              <a:gd name="T16" fmla="*/ 11112 w 326"/>
              <a:gd name="T17" fmla="*/ 36512 h 65"/>
              <a:gd name="T18" fmla="*/ 6350 w 326"/>
              <a:gd name="T19" fmla="*/ 41275 h 65"/>
              <a:gd name="T20" fmla="*/ 0 w 326"/>
              <a:gd name="T21" fmla="*/ 46037 h 65"/>
              <a:gd name="T22" fmla="*/ 0 w 326"/>
              <a:gd name="T23" fmla="*/ 52387 h 65"/>
              <a:gd name="T24" fmla="*/ 0 w 326"/>
              <a:gd name="T25" fmla="*/ 57150 h 65"/>
              <a:gd name="T26" fmla="*/ 6350 w 326"/>
              <a:gd name="T27" fmla="*/ 63500 h 65"/>
              <a:gd name="T28" fmla="*/ 11112 w 326"/>
              <a:gd name="T29" fmla="*/ 68262 h 65"/>
              <a:gd name="T30" fmla="*/ 20637 w 326"/>
              <a:gd name="T31" fmla="*/ 73025 h 65"/>
              <a:gd name="T32" fmla="*/ 31750 w 326"/>
              <a:gd name="T33" fmla="*/ 77787 h 65"/>
              <a:gd name="T34" fmla="*/ 44450 w 326"/>
              <a:gd name="T35" fmla="*/ 80962 h 65"/>
              <a:gd name="T36" fmla="*/ 60325 w 326"/>
              <a:gd name="T37" fmla="*/ 85725 h 65"/>
              <a:gd name="T38" fmla="*/ 95250 w 326"/>
              <a:gd name="T39" fmla="*/ 92075 h 65"/>
              <a:gd name="T40" fmla="*/ 134937 w 326"/>
              <a:gd name="T41" fmla="*/ 98425 h 65"/>
              <a:gd name="T42" fmla="*/ 182562 w 326"/>
              <a:gd name="T43" fmla="*/ 101600 h 65"/>
              <a:gd name="T44" fmla="*/ 231775 w 326"/>
              <a:gd name="T45" fmla="*/ 103187 h 65"/>
              <a:gd name="T46" fmla="*/ 285750 w 326"/>
              <a:gd name="T47" fmla="*/ 103187 h 65"/>
              <a:gd name="T48" fmla="*/ 334962 w 326"/>
              <a:gd name="T49" fmla="*/ 101600 h 65"/>
              <a:gd name="T50" fmla="*/ 382587 w 326"/>
              <a:gd name="T51" fmla="*/ 98425 h 65"/>
              <a:gd name="T52" fmla="*/ 422275 w 326"/>
              <a:gd name="T53" fmla="*/ 92075 h 65"/>
              <a:gd name="T54" fmla="*/ 457200 w 326"/>
              <a:gd name="T55" fmla="*/ 85725 h 65"/>
              <a:gd name="T56" fmla="*/ 473075 w 326"/>
              <a:gd name="T57" fmla="*/ 80962 h 65"/>
              <a:gd name="T58" fmla="*/ 485775 w 326"/>
              <a:gd name="T59" fmla="*/ 77787 h 65"/>
              <a:gd name="T60" fmla="*/ 496888 w 326"/>
              <a:gd name="T61" fmla="*/ 73025 h 65"/>
              <a:gd name="T62" fmla="*/ 506413 w 326"/>
              <a:gd name="T63" fmla="*/ 68262 h 65"/>
              <a:gd name="T64" fmla="*/ 511175 w 326"/>
              <a:gd name="T65" fmla="*/ 63500 h 65"/>
              <a:gd name="T66" fmla="*/ 515938 w 326"/>
              <a:gd name="T67" fmla="*/ 57150 h 65"/>
              <a:gd name="T68" fmla="*/ 517525 w 326"/>
              <a:gd name="T69" fmla="*/ 52387 h 65"/>
              <a:gd name="T70" fmla="*/ 515938 w 326"/>
              <a:gd name="T71" fmla="*/ 46037 h 65"/>
              <a:gd name="T72" fmla="*/ 511175 w 326"/>
              <a:gd name="T73" fmla="*/ 41275 h 65"/>
              <a:gd name="T74" fmla="*/ 506413 w 326"/>
              <a:gd name="T75" fmla="*/ 36512 h 65"/>
              <a:gd name="T76" fmla="*/ 496888 w 326"/>
              <a:gd name="T77" fmla="*/ 31750 h 65"/>
              <a:gd name="T78" fmla="*/ 485775 w 326"/>
              <a:gd name="T79" fmla="*/ 26987 h 65"/>
              <a:gd name="T80" fmla="*/ 473075 w 326"/>
              <a:gd name="T81" fmla="*/ 22225 h 65"/>
              <a:gd name="T82" fmla="*/ 457200 w 326"/>
              <a:gd name="T83" fmla="*/ 19050 h 65"/>
              <a:gd name="T84" fmla="*/ 422275 w 326"/>
              <a:gd name="T85" fmla="*/ 11112 h 65"/>
              <a:gd name="T86" fmla="*/ 382587 w 326"/>
              <a:gd name="T87" fmla="*/ 4762 h 65"/>
              <a:gd name="T88" fmla="*/ 334962 w 326"/>
              <a:gd name="T89" fmla="*/ 1587 h 65"/>
              <a:gd name="T90" fmla="*/ 285750 w 326"/>
              <a:gd name="T91" fmla="*/ 0 h 65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326"/>
              <a:gd name="T139" fmla="*/ 0 h 65"/>
              <a:gd name="T140" fmla="*/ 326 w 326"/>
              <a:gd name="T141" fmla="*/ 65 h 65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326" h="65">
                <a:moveTo>
                  <a:pt x="162" y="0"/>
                </a:moveTo>
                <a:lnTo>
                  <a:pt x="146" y="0"/>
                </a:lnTo>
                <a:lnTo>
                  <a:pt x="130" y="0"/>
                </a:lnTo>
                <a:lnTo>
                  <a:pt x="115" y="1"/>
                </a:lnTo>
                <a:lnTo>
                  <a:pt x="99" y="2"/>
                </a:lnTo>
                <a:lnTo>
                  <a:pt x="85" y="3"/>
                </a:lnTo>
                <a:lnTo>
                  <a:pt x="71" y="6"/>
                </a:lnTo>
                <a:lnTo>
                  <a:pt x="60" y="7"/>
                </a:lnTo>
                <a:lnTo>
                  <a:pt x="48" y="9"/>
                </a:lnTo>
                <a:lnTo>
                  <a:pt x="38" y="12"/>
                </a:lnTo>
                <a:lnTo>
                  <a:pt x="32" y="13"/>
                </a:lnTo>
                <a:lnTo>
                  <a:pt x="28" y="14"/>
                </a:lnTo>
                <a:lnTo>
                  <a:pt x="24" y="15"/>
                </a:lnTo>
                <a:lnTo>
                  <a:pt x="20" y="17"/>
                </a:lnTo>
                <a:lnTo>
                  <a:pt x="15" y="19"/>
                </a:lnTo>
                <a:lnTo>
                  <a:pt x="13" y="20"/>
                </a:lnTo>
                <a:lnTo>
                  <a:pt x="10" y="21"/>
                </a:lnTo>
                <a:lnTo>
                  <a:pt x="7" y="23"/>
                </a:lnTo>
                <a:lnTo>
                  <a:pt x="5" y="24"/>
                </a:lnTo>
                <a:lnTo>
                  <a:pt x="4" y="26"/>
                </a:lnTo>
                <a:lnTo>
                  <a:pt x="1" y="28"/>
                </a:lnTo>
                <a:lnTo>
                  <a:pt x="0" y="29"/>
                </a:lnTo>
                <a:lnTo>
                  <a:pt x="0" y="31"/>
                </a:lnTo>
                <a:lnTo>
                  <a:pt x="0" y="33"/>
                </a:lnTo>
                <a:lnTo>
                  <a:pt x="0" y="35"/>
                </a:lnTo>
                <a:lnTo>
                  <a:pt x="0" y="36"/>
                </a:lnTo>
                <a:lnTo>
                  <a:pt x="1" y="37"/>
                </a:lnTo>
                <a:lnTo>
                  <a:pt x="4" y="40"/>
                </a:lnTo>
                <a:lnTo>
                  <a:pt x="5" y="41"/>
                </a:lnTo>
                <a:lnTo>
                  <a:pt x="7" y="43"/>
                </a:lnTo>
                <a:lnTo>
                  <a:pt x="10" y="44"/>
                </a:lnTo>
                <a:lnTo>
                  <a:pt x="13" y="46"/>
                </a:lnTo>
                <a:lnTo>
                  <a:pt x="15" y="47"/>
                </a:lnTo>
                <a:lnTo>
                  <a:pt x="20" y="49"/>
                </a:lnTo>
                <a:lnTo>
                  <a:pt x="24" y="50"/>
                </a:lnTo>
                <a:lnTo>
                  <a:pt x="28" y="51"/>
                </a:lnTo>
                <a:lnTo>
                  <a:pt x="32" y="53"/>
                </a:lnTo>
                <a:lnTo>
                  <a:pt x="38" y="54"/>
                </a:lnTo>
                <a:lnTo>
                  <a:pt x="48" y="56"/>
                </a:lnTo>
                <a:lnTo>
                  <a:pt x="60" y="58"/>
                </a:lnTo>
                <a:lnTo>
                  <a:pt x="71" y="61"/>
                </a:lnTo>
                <a:lnTo>
                  <a:pt x="85" y="62"/>
                </a:lnTo>
                <a:lnTo>
                  <a:pt x="99" y="63"/>
                </a:lnTo>
                <a:lnTo>
                  <a:pt x="115" y="64"/>
                </a:lnTo>
                <a:lnTo>
                  <a:pt x="130" y="65"/>
                </a:lnTo>
                <a:lnTo>
                  <a:pt x="146" y="65"/>
                </a:lnTo>
                <a:lnTo>
                  <a:pt x="162" y="65"/>
                </a:lnTo>
                <a:lnTo>
                  <a:pt x="180" y="65"/>
                </a:lnTo>
                <a:lnTo>
                  <a:pt x="195" y="65"/>
                </a:lnTo>
                <a:lnTo>
                  <a:pt x="211" y="64"/>
                </a:lnTo>
                <a:lnTo>
                  <a:pt x="227" y="63"/>
                </a:lnTo>
                <a:lnTo>
                  <a:pt x="241" y="62"/>
                </a:lnTo>
                <a:lnTo>
                  <a:pt x="253" y="61"/>
                </a:lnTo>
                <a:lnTo>
                  <a:pt x="266" y="58"/>
                </a:lnTo>
                <a:lnTo>
                  <a:pt x="278" y="56"/>
                </a:lnTo>
                <a:lnTo>
                  <a:pt x="288" y="54"/>
                </a:lnTo>
                <a:lnTo>
                  <a:pt x="293" y="53"/>
                </a:lnTo>
                <a:lnTo>
                  <a:pt x="298" y="51"/>
                </a:lnTo>
                <a:lnTo>
                  <a:pt x="302" y="50"/>
                </a:lnTo>
                <a:lnTo>
                  <a:pt x="306" y="49"/>
                </a:lnTo>
                <a:lnTo>
                  <a:pt x="309" y="47"/>
                </a:lnTo>
                <a:lnTo>
                  <a:pt x="313" y="46"/>
                </a:lnTo>
                <a:lnTo>
                  <a:pt x="315" y="44"/>
                </a:lnTo>
                <a:lnTo>
                  <a:pt x="319" y="43"/>
                </a:lnTo>
                <a:lnTo>
                  <a:pt x="321" y="41"/>
                </a:lnTo>
                <a:lnTo>
                  <a:pt x="322" y="40"/>
                </a:lnTo>
                <a:lnTo>
                  <a:pt x="324" y="37"/>
                </a:lnTo>
                <a:lnTo>
                  <a:pt x="325" y="36"/>
                </a:lnTo>
                <a:lnTo>
                  <a:pt x="326" y="35"/>
                </a:lnTo>
                <a:lnTo>
                  <a:pt x="326" y="33"/>
                </a:lnTo>
                <a:lnTo>
                  <a:pt x="326" y="31"/>
                </a:lnTo>
                <a:lnTo>
                  <a:pt x="325" y="29"/>
                </a:lnTo>
                <a:lnTo>
                  <a:pt x="324" y="28"/>
                </a:lnTo>
                <a:lnTo>
                  <a:pt x="322" y="26"/>
                </a:lnTo>
                <a:lnTo>
                  <a:pt x="321" y="24"/>
                </a:lnTo>
                <a:lnTo>
                  <a:pt x="319" y="23"/>
                </a:lnTo>
                <a:lnTo>
                  <a:pt x="315" y="21"/>
                </a:lnTo>
                <a:lnTo>
                  <a:pt x="313" y="20"/>
                </a:lnTo>
                <a:lnTo>
                  <a:pt x="309" y="19"/>
                </a:lnTo>
                <a:lnTo>
                  <a:pt x="306" y="17"/>
                </a:lnTo>
                <a:lnTo>
                  <a:pt x="302" y="15"/>
                </a:lnTo>
                <a:lnTo>
                  <a:pt x="298" y="14"/>
                </a:lnTo>
                <a:lnTo>
                  <a:pt x="293" y="13"/>
                </a:lnTo>
                <a:lnTo>
                  <a:pt x="288" y="12"/>
                </a:lnTo>
                <a:lnTo>
                  <a:pt x="278" y="9"/>
                </a:lnTo>
                <a:lnTo>
                  <a:pt x="266" y="7"/>
                </a:lnTo>
                <a:lnTo>
                  <a:pt x="253" y="6"/>
                </a:lnTo>
                <a:lnTo>
                  <a:pt x="241" y="3"/>
                </a:lnTo>
                <a:lnTo>
                  <a:pt x="227" y="2"/>
                </a:lnTo>
                <a:lnTo>
                  <a:pt x="211" y="1"/>
                </a:lnTo>
                <a:lnTo>
                  <a:pt x="195" y="0"/>
                </a:lnTo>
                <a:lnTo>
                  <a:pt x="180" y="0"/>
                </a:lnTo>
                <a:lnTo>
                  <a:pt x="162" y="0"/>
                </a:lnTo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39" name="Line 70"/>
          <p:cNvSpPr>
            <a:spLocks noChangeShapeType="1"/>
          </p:cNvSpPr>
          <p:nvPr/>
        </p:nvSpPr>
        <p:spPr bwMode="auto">
          <a:xfrm>
            <a:off x="2686050" y="3925888"/>
            <a:ext cx="1588" cy="6508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40" name="Line 71"/>
          <p:cNvSpPr>
            <a:spLocks noChangeShapeType="1"/>
          </p:cNvSpPr>
          <p:nvPr/>
        </p:nvSpPr>
        <p:spPr bwMode="auto">
          <a:xfrm>
            <a:off x="3203575" y="3925888"/>
            <a:ext cx="1588" cy="6508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41" name="Rectangle 72"/>
          <p:cNvSpPr>
            <a:spLocks noChangeArrowheads="1"/>
          </p:cNvSpPr>
          <p:nvPr/>
        </p:nvSpPr>
        <p:spPr bwMode="auto">
          <a:xfrm>
            <a:off x="2686050" y="3925888"/>
            <a:ext cx="511175" cy="63500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42" name="Rectangle 73"/>
          <p:cNvSpPr>
            <a:spLocks noChangeArrowheads="1"/>
          </p:cNvSpPr>
          <p:nvPr/>
        </p:nvSpPr>
        <p:spPr bwMode="auto">
          <a:xfrm>
            <a:off x="2978150" y="3952875"/>
            <a:ext cx="412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131143" name="Freeform 74"/>
          <p:cNvSpPr>
            <a:spLocks/>
          </p:cNvSpPr>
          <p:nvPr/>
        </p:nvSpPr>
        <p:spPr bwMode="auto">
          <a:xfrm>
            <a:off x="2681288" y="3849688"/>
            <a:ext cx="515937" cy="122237"/>
          </a:xfrm>
          <a:custGeom>
            <a:avLst/>
            <a:gdLst>
              <a:gd name="T0" fmla="*/ 233362 w 325"/>
              <a:gd name="T1" fmla="*/ 0 h 77"/>
              <a:gd name="T2" fmla="*/ 180975 w 325"/>
              <a:gd name="T3" fmla="*/ 1587 h 77"/>
              <a:gd name="T4" fmla="*/ 134937 w 325"/>
              <a:gd name="T5" fmla="*/ 7937 h 77"/>
              <a:gd name="T6" fmla="*/ 93662 w 325"/>
              <a:gd name="T7" fmla="*/ 15875 h 77"/>
              <a:gd name="T8" fmla="*/ 58737 w 325"/>
              <a:gd name="T9" fmla="*/ 22225 h 77"/>
              <a:gd name="T10" fmla="*/ 44450 w 325"/>
              <a:gd name="T11" fmla="*/ 28575 h 77"/>
              <a:gd name="T12" fmla="*/ 31750 w 325"/>
              <a:gd name="T13" fmla="*/ 31750 h 77"/>
              <a:gd name="T14" fmla="*/ 20637 w 325"/>
              <a:gd name="T15" fmla="*/ 38100 h 77"/>
              <a:gd name="T16" fmla="*/ 12700 w 325"/>
              <a:gd name="T17" fmla="*/ 42862 h 77"/>
              <a:gd name="T18" fmla="*/ 4762 w 325"/>
              <a:gd name="T19" fmla="*/ 49212 h 77"/>
              <a:gd name="T20" fmla="*/ 1587 w 325"/>
              <a:gd name="T21" fmla="*/ 55562 h 77"/>
              <a:gd name="T22" fmla="*/ 0 w 325"/>
              <a:gd name="T23" fmla="*/ 61912 h 77"/>
              <a:gd name="T24" fmla="*/ 1587 w 325"/>
              <a:gd name="T25" fmla="*/ 66675 h 77"/>
              <a:gd name="T26" fmla="*/ 4762 w 325"/>
              <a:gd name="T27" fmla="*/ 74612 h 77"/>
              <a:gd name="T28" fmla="*/ 12700 w 325"/>
              <a:gd name="T29" fmla="*/ 79375 h 77"/>
              <a:gd name="T30" fmla="*/ 20637 w 325"/>
              <a:gd name="T31" fmla="*/ 85725 h 77"/>
              <a:gd name="T32" fmla="*/ 31750 w 325"/>
              <a:gd name="T33" fmla="*/ 90487 h 77"/>
              <a:gd name="T34" fmla="*/ 44450 w 325"/>
              <a:gd name="T35" fmla="*/ 96837 h 77"/>
              <a:gd name="T36" fmla="*/ 58737 w 325"/>
              <a:gd name="T37" fmla="*/ 100012 h 77"/>
              <a:gd name="T38" fmla="*/ 93662 w 325"/>
              <a:gd name="T39" fmla="*/ 109537 h 77"/>
              <a:gd name="T40" fmla="*/ 134937 w 325"/>
              <a:gd name="T41" fmla="*/ 115887 h 77"/>
              <a:gd name="T42" fmla="*/ 180975 w 325"/>
              <a:gd name="T43" fmla="*/ 120650 h 77"/>
              <a:gd name="T44" fmla="*/ 231775 w 325"/>
              <a:gd name="T45" fmla="*/ 122237 h 77"/>
              <a:gd name="T46" fmla="*/ 284162 w 325"/>
              <a:gd name="T47" fmla="*/ 122237 h 77"/>
              <a:gd name="T48" fmla="*/ 334962 w 325"/>
              <a:gd name="T49" fmla="*/ 120650 h 77"/>
              <a:gd name="T50" fmla="*/ 381000 w 325"/>
              <a:gd name="T51" fmla="*/ 115887 h 77"/>
              <a:gd name="T52" fmla="*/ 423862 w 325"/>
              <a:gd name="T53" fmla="*/ 109537 h 77"/>
              <a:gd name="T54" fmla="*/ 458787 w 325"/>
              <a:gd name="T55" fmla="*/ 100012 h 77"/>
              <a:gd name="T56" fmla="*/ 473075 w 325"/>
              <a:gd name="T57" fmla="*/ 96837 h 77"/>
              <a:gd name="T58" fmla="*/ 487362 w 325"/>
              <a:gd name="T59" fmla="*/ 90487 h 77"/>
              <a:gd name="T60" fmla="*/ 495300 w 325"/>
              <a:gd name="T61" fmla="*/ 85725 h 77"/>
              <a:gd name="T62" fmla="*/ 504825 w 325"/>
              <a:gd name="T63" fmla="*/ 79375 h 77"/>
              <a:gd name="T64" fmla="*/ 512762 w 325"/>
              <a:gd name="T65" fmla="*/ 74612 h 77"/>
              <a:gd name="T66" fmla="*/ 515937 w 325"/>
              <a:gd name="T67" fmla="*/ 66675 h 77"/>
              <a:gd name="T68" fmla="*/ 515937 w 325"/>
              <a:gd name="T69" fmla="*/ 61912 h 77"/>
              <a:gd name="T70" fmla="*/ 515937 w 325"/>
              <a:gd name="T71" fmla="*/ 55562 h 77"/>
              <a:gd name="T72" fmla="*/ 512762 w 325"/>
              <a:gd name="T73" fmla="*/ 49212 h 77"/>
              <a:gd name="T74" fmla="*/ 504825 w 325"/>
              <a:gd name="T75" fmla="*/ 42862 h 77"/>
              <a:gd name="T76" fmla="*/ 495300 w 325"/>
              <a:gd name="T77" fmla="*/ 38100 h 77"/>
              <a:gd name="T78" fmla="*/ 487362 w 325"/>
              <a:gd name="T79" fmla="*/ 31750 h 77"/>
              <a:gd name="T80" fmla="*/ 473075 w 325"/>
              <a:gd name="T81" fmla="*/ 28575 h 77"/>
              <a:gd name="T82" fmla="*/ 458787 w 325"/>
              <a:gd name="T83" fmla="*/ 22225 h 77"/>
              <a:gd name="T84" fmla="*/ 423862 w 325"/>
              <a:gd name="T85" fmla="*/ 15875 h 77"/>
              <a:gd name="T86" fmla="*/ 381000 w 325"/>
              <a:gd name="T87" fmla="*/ 7937 h 77"/>
              <a:gd name="T88" fmla="*/ 334962 w 325"/>
              <a:gd name="T89" fmla="*/ 1587 h 77"/>
              <a:gd name="T90" fmla="*/ 284162 w 325"/>
              <a:gd name="T91" fmla="*/ 0 h 7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325"/>
              <a:gd name="T139" fmla="*/ 0 h 77"/>
              <a:gd name="T140" fmla="*/ 325 w 325"/>
              <a:gd name="T141" fmla="*/ 77 h 77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325" h="77">
                <a:moveTo>
                  <a:pt x="163" y="0"/>
                </a:moveTo>
                <a:lnTo>
                  <a:pt x="147" y="0"/>
                </a:lnTo>
                <a:lnTo>
                  <a:pt x="130" y="1"/>
                </a:lnTo>
                <a:lnTo>
                  <a:pt x="114" y="1"/>
                </a:lnTo>
                <a:lnTo>
                  <a:pt x="99" y="4"/>
                </a:lnTo>
                <a:lnTo>
                  <a:pt x="85" y="5"/>
                </a:lnTo>
                <a:lnTo>
                  <a:pt x="72" y="7"/>
                </a:lnTo>
                <a:lnTo>
                  <a:pt x="59" y="10"/>
                </a:lnTo>
                <a:lnTo>
                  <a:pt x="48" y="12"/>
                </a:lnTo>
                <a:lnTo>
                  <a:pt x="37" y="14"/>
                </a:lnTo>
                <a:lnTo>
                  <a:pt x="32" y="15"/>
                </a:lnTo>
                <a:lnTo>
                  <a:pt x="28" y="18"/>
                </a:lnTo>
                <a:lnTo>
                  <a:pt x="23" y="19"/>
                </a:lnTo>
                <a:lnTo>
                  <a:pt x="20" y="20"/>
                </a:lnTo>
                <a:lnTo>
                  <a:pt x="16" y="22"/>
                </a:lnTo>
                <a:lnTo>
                  <a:pt x="13" y="24"/>
                </a:lnTo>
                <a:lnTo>
                  <a:pt x="10" y="26"/>
                </a:lnTo>
                <a:lnTo>
                  <a:pt x="8" y="27"/>
                </a:lnTo>
                <a:lnTo>
                  <a:pt x="6" y="29"/>
                </a:lnTo>
                <a:lnTo>
                  <a:pt x="3" y="31"/>
                </a:lnTo>
                <a:lnTo>
                  <a:pt x="2" y="33"/>
                </a:lnTo>
                <a:lnTo>
                  <a:pt x="1" y="35"/>
                </a:lnTo>
                <a:lnTo>
                  <a:pt x="0" y="36"/>
                </a:lnTo>
                <a:lnTo>
                  <a:pt x="0" y="39"/>
                </a:lnTo>
                <a:lnTo>
                  <a:pt x="0" y="41"/>
                </a:lnTo>
                <a:lnTo>
                  <a:pt x="1" y="42"/>
                </a:lnTo>
                <a:lnTo>
                  <a:pt x="2" y="45"/>
                </a:lnTo>
                <a:lnTo>
                  <a:pt x="3" y="47"/>
                </a:lnTo>
                <a:lnTo>
                  <a:pt x="6" y="48"/>
                </a:lnTo>
                <a:lnTo>
                  <a:pt x="8" y="50"/>
                </a:lnTo>
                <a:lnTo>
                  <a:pt x="10" y="52"/>
                </a:lnTo>
                <a:lnTo>
                  <a:pt x="13" y="54"/>
                </a:lnTo>
                <a:lnTo>
                  <a:pt x="16" y="55"/>
                </a:lnTo>
                <a:lnTo>
                  <a:pt x="20" y="57"/>
                </a:lnTo>
                <a:lnTo>
                  <a:pt x="23" y="59"/>
                </a:lnTo>
                <a:lnTo>
                  <a:pt x="28" y="61"/>
                </a:lnTo>
                <a:lnTo>
                  <a:pt x="32" y="62"/>
                </a:lnTo>
                <a:lnTo>
                  <a:pt x="37" y="63"/>
                </a:lnTo>
                <a:lnTo>
                  <a:pt x="48" y="67"/>
                </a:lnTo>
                <a:lnTo>
                  <a:pt x="59" y="69"/>
                </a:lnTo>
                <a:lnTo>
                  <a:pt x="72" y="71"/>
                </a:lnTo>
                <a:lnTo>
                  <a:pt x="85" y="73"/>
                </a:lnTo>
                <a:lnTo>
                  <a:pt x="99" y="75"/>
                </a:lnTo>
                <a:lnTo>
                  <a:pt x="114" y="76"/>
                </a:lnTo>
                <a:lnTo>
                  <a:pt x="130" y="77"/>
                </a:lnTo>
                <a:lnTo>
                  <a:pt x="146" y="77"/>
                </a:lnTo>
                <a:lnTo>
                  <a:pt x="163" y="77"/>
                </a:lnTo>
                <a:lnTo>
                  <a:pt x="179" y="77"/>
                </a:lnTo>
                <a:lnTo>
                  <a:pt x="196" y="77"/>
                </a:lnTo>
                <a:lnTo>
                  <a:pt x="211" y="76"/>
                </a:lnTo>
                <a:lnTo>
                  <a:pt x="226" y="75"/>
                </a:lnTo>
                <a:lnTo>
                  <a:pt x="240" y="73"/>
                </a:lnTo>
                <a:lnTo>
                  <a:pt x="254" y="71"/>
                </a:lnTo>
                <a:lnTo>
                  <a:pt x="267" y="69"/>
                </a:lnTo>
                <a:lnTo>
                  <a:pt x="279" y="67"/>
                </a:lnTo>
                <a:lnTo>
                  <a:pt x="289" y="63"/>
                </a:lnTo>
                <a:lnTo>
                  <a:pt x="294" y="62"/>
                </a:lnTo>
                <a:lnTo>
                  <a:pt x="298" y="61"/>
                </a:lnTo>
                <a:lnTo>
                  <a:pt x="302" y="59"/>
                </a:lnTo>
                <a:lnTo>
                  <a:pt x="307" y="57"/>
                </a:lnTo>
                <a:lnTo>
                  <a:pt x="310" y="55"/>
                </a:lnTo>
                <a:lnTo>
                  <a:pt x="312" y="54"/>
                </a:lnTo>
                <a:lnTo>
                  <a:pt x="316" y="52"/>
                </a:lnTo>
                <a:lnTo>
                  <a:pt x="318" y="50"/>
                </a:lnTo>
                <a:lnTo>
                  <a:pt x="321" y="48"/>
                </a:lnTo>
                <a:lnTo>
                  <a:pt x="323" y="47"/>
                </a:lnTo>
                <a:lnTo>
                  <a:pt x="324" y="45"/>
                </a:lnTo>
                <a:lnTo>
                  <a:pt x="325" y="42"/>
                </a:lnTo>
                <a:lnTo>
                  <a:pt x="325" y="41"/>
                </a:lnTo>
                <a:lnTo>
                  <a:pt x="325" y="39"/>
                </a:lnTo>
                <a:lnTo>
                  <a:pt x="325" y="36"/>
                </a:lnTo>
                <a:lnTo>
                  <a:pt x="325" y="35"/>
                </a:lnTo>
                <a:lnTo>
                  <a:pt x="324" y="33"/>
                </a:lnTo>
                <a:lnTo>
                  <a:pt x="323" y="31"/>
                </a:lnTo>
                <a:lnTo>
                  <a:pt x="321" y="29"/>
                </a:lnTo>
                <a:lnTo>
                  <a:pt x="318" y="27"/>
                </a:lnTo>
                <a:lnTo>
                  <a:pt x="316" y="26"/>
                </a:lnTo>
                <a:lnTo>
                  <a:pt x="312" y="24"/>
                </a:lnTo>
                <a:lnTo>
                  <a:pt x="310" y="22"/>
                </a:lnTo>
                <a:lnTo>
                  <a:pt x="307" y="20"/>
                </a:lnTo>
                <a:lnTo>
                  <a:pt x="302" y="19"/>
                </a:lnTo>
                <a:lnTo>
                  <a:pt x="298" y="18"/>
                </a:lnTo>
                <a:lnTo>
                  <a:pt x="294" y="15"/>
                </a:lnTo>
                <a:lnTo>
                  <a:pt x="289" y="14"/>
                </a:lnTo>
                <a:lnTo>
                  <a:pt x="279" y="12"/>
                </a:lnTo>
                <a:lnTo>
                  <a:pt x="267" y="10"/>
                </a:lnTo>
                <a:lnTo>
                  <a:pt x="254" y="7"/>
                </a:lnTo>
                <a:lnTo>
                  <a:pt x="240" y="5"/>
                </a:lnTo>
                <a:lnTo>
                  <a:pt x="226" y="4"/>
                </a:lnTo>
                <a:lnTo>
                  <a:pt x="211" y="1"/>
                </a:lnTo>
                <a:lnTo>
                  <a:pt x="196" y="1"/>
                </a:lnTo>
                <a:lnTo>
                  <a:pt x="179" y="0"/>
                </a:lnTo>
                <a:lnTo>
                  <a:pt x="163" y="0"/>
                </a:lnTo>
                <a:close/>
              </a:path>
            </a:pathLst>
          </a:custGeom>
          <a:solidFill>
            <a:srgbClr val="CCCC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44" name="Freeform 75"/>
          <p:cNvSpPr>
            <a:spLocks/>
          </p:cNvSpPr>
          <p:nvPr/>
        </p:nvSpPr>
        <p:spPr bwMode="auto">
          <a:xfrm>
            <a:off x="2681288" y="3849688"/>
            <a:ext cx="515937" cy="122237"/>
          </a:xfrm>
          <a:custGeom>
            <a:avLst/>
            <a:gdLst>
              <a:gd name="T0" fmla="*/ 233362 w 325"/>
              <a:gd name="T1" fmla="*/ 0 h 77"/>
              <a:gd name="T2" fmla="*/ 180975 w 325"/>
              <a:gd name="T3" fmla="*/ 1587 h 77"/>
              <a:gd name="T4" fmla="*/ 134937 w 325"/>
              <a:gd name="T5" fmla="*/ 7937 h 77"/>
              <a:gd name="T6" fmla="*/ 93662 w 325"/>
              <a:gd name="T7" fmla="*/ 15875 h 77"/>
              <a:gd name="T8" fmla="*/ 58737 w 325"/>
              <a:gd name="T9" fmla="*/ 22225 h 77"/>
              <a:gd name="T10" fmla="*/ 44450 w 325"/>
              <a:gd name="T11" fmla="*/ 28575 h 77"/>
              <a:gd name="T12" fmla="*/ 31750 w 325"/>
              <a:gd name="T13" fmla="*/ 31750 h 77"/>
              <a:gd name="T14" fmla="*/ 20637 w 325"/>
              <a:gd name="T15" fmla="*/ 38100 h 77"/>
              <a:gd name="T16" fmla="*/ 12700 w 325"/>
              <a:gd name="T17" fmla="*/ 42862 h 77"/>
              <a:gd name="T18" fmla="*/ 4762 w 325"/>
              <a:gd name="T19" fmla="*/ 49212 h 77"/>
              <a:gd name="T20" fmla="*/ 1587 w 325"/>
              <a:gd name="T21" fmla="*/ 55562 h 77"/>
              <a:gd name="T22" fmla="*/ 0 w 325"/>
              <a:gd name="T23" fmla="*/ 61912 h 77"/>
              <a:gd name="T24" fmla="*/ 1587 w 325"/>
              <a:gd name="T25" fmla="*/ 66675 h 77"/>
              <a:gd name="T26" fmla="*/ 4762 w 325"/>
              <a:gd name="T27" fmla="*/ 74612 h 77"/>
              <a:gd name="T28" fmla="*/ 12700 w 325"/>
              <a:gd name="T29" fmla="*/ 79375 h 77"/>
              <a:gd name="T30" fmla="*/ 20637 w 325"/>
              <a:gd name="T31" fmla="*/ 85725 h 77"/>
              <a:gd name="T32" fmla="*/ 31750 w 325"/>
              <a:gd name="T33" fmla="*/ 90487 h 77"/>
              <a:gd name="T34" fmla="*/ 44450 w 325"/>
              <a:gd name="T35" fmla="*/ 96837 h 77"/>
              <a:gd name="T36" fmla="*/ 58737 w 325"/>
              <a:gd name="T37" fmla="*/ 100012 h 77"/>
              <a:gd name="T38" fmla="*/ 93662 w 325"/>
              <a:gd name="T39" fmla="*/ 109537 h 77"/>
              <a:gd name="T40" fmla="*/ 134937 w 325"/>
              <a:gd name="T41" fmla="*/ 115887 h 77"/>
              <a:gd name="T42" fmla="*/ 180975 w 325"/>
              <a:gd name="T43" fmla="*/ 120650 h 77"/>
              <a:gd name="T44" fmla="*/ 231775 w 325"/>
              <a:gd name="T45" fmla="*/ 122237 h 77"/>
              <a:gd name="T46" fmla="*/ 284162 w 325"/>
              <a:gd name="T47" fmla="*/ 122237 h 77"/>
              <a:gd name="T48" fmla="*/ 334962 w 325"/>
              <a:gd name="T49" fmla="*/ 120650 h 77"/>
              <a:gd name="T50" fmla="*/ 381000 w 325"/>
              <a:gd name="T51" fmla="*/ 115887 h 77"/>
              <a:gd name="T52" fmla="*/ 423862 w 325"/>
              <a:gd name="T53" fmla="*/ 109537 h 77"/>
              <a:gd name="T54" fmla="*/ 458787 w 325"/>
              <a:gd name="T55" fmla="*/ 100012 h 77"/>
              <a:gd name="T56" fmla="*/ 473075 w 325"/>
              <a:gd name="T57" fmla="*/ 96837 h 77"/>
              <a:gd name="T58" fmla="*/ 487362 w 325"/>
              <a:gd name="T59" fmla="*/ 90487 h 77"/>
              <a:gd name="T60" fmla="*/ 495300 w 325"/>
              <a:gd name="T61" fmla="*/ 85725 h 77"/>
              <a:gd name="T62" fmla="*/ 504825 w 325"/>
              <a:gd name="T63" fmla="*/ 79375 h 77"/>
              <a:gd name="T64" fmla="*/ 512762 w 325"/>
              <a:gd name="T65" fmla="*/ 74612 h 77"/>
              <a:gd name="T66" fmla="*/ 515937 w 325"/>
              <a:gd name="T67" fmla="*/ 66675 h 77"/>
              <a:gd name="T68" fmla="*/ 515937 w 325"/>
              <a:gd name="T69" fmla="*/ 61912 h 77"/>
              <a:gd name="T70" fmla="*/ 515937 w 325"/>
              <a:gd name="T71" fmla="*/ 55562 h 77"/>
              <a:gd name="T72" fmla="*/ 512762 w 325"/>
              <a:gd name="T73" fmla="*/ 49212 h 77"/>
              <a:gd name="T74" fmla="*/ 504825 w 325"/>
              <a:gd name="T75" fmla="*/ 42862 h 77"/>
              <a:gd name="T76" fmla="*/ 495300 w 325"/>
              <a:gd name="T77" fmla="*/ 38100 h 77"/>
              <a:gd name="T78" fmla="*/ 487362 w 325"/>
              <a:gd name="T79" fmla="*/ 31750 h 77"/>
              <a:gd name="T80" fmla="*/ 473075 w 325"/>
              <a:gd name="T81" fmla="*/ 28575 h 77"/>
              <a:gd name="T82" fmla="*/ 458787 w 325"/>
              <a:gd name="T83" fmla="*/ 22225 h 77"/>
              <a:gd name="T84" fmla="*/ 423862 w 325"/>
              <a:gd name="T85" fmla="*/ 15875 h 77"/>
              <a:gd name="T86" fmla="*/ 381000 w 325"/>
              <a:gd name="T87" fmla="*/ 7937 h 77"/>
              <a:gd name="T88" fmla="*/ 334962 w 325"/>
              <a:gd name="T89" fmla="*/ 1587 h 77"/>
              <a:gd name="T90" fmla="*/ 284162 w 325"/>
              <a:gd name="T91" fmla="*/ 0 h 7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325"/>
              <a:gd name="T139" fmla="*/ 0 h 77"/>
              <a:gd name="T140" fmla="*/ 325 w 325"/>
              <a:gd name="T141" fmla="*/ 77 h 77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325" h="77">
                <a:moveTo>
                  <a:pt x="163" y="0"/>
                </a:moveTo>
                <a:lnTo>
                  <a:pt x="147" y="0"/>
                </a:lnTo>
                <a:lnTo>
                  <a:pt x="130" y="1"/>
                </a:lnTo>
                <a:lnTo>
                  <a:pt x="114" y="1"/>
                </a:lnTo>
                <a:lnTo>
                  <a:pt x="99" y="4"/>
                </a:lnTo>
                <a:lnTo>
                  <a:pt x="85" y="5"/>
                </a:lnTo>
                <a:lnTo>
                  <a:pt x="72" y="7"/>
                </a:lnTo>
                <a:lnTo>
                  <a:pt x="59" y="10"/>
                </a:lnTo>
                <a:lnTo>
                  <a:pt x="48" y="12"/>
                </a:lnTo>
                <a:lnTo>
                  <a:pt x="37" y="14"/>
                </a:lnTo>
                <a:lnTo>
                  <a:pt x="32" y="15"/>
                </a:lnTo>
                <a:lnTo>
                  <a:pt x="28" y="18"/>
                </a:lnTo>
                <a:lnTo>
                  <a:pt x="23" y="19"/>
                </a:lnTo>
                <a:lnTo>
                  <a:pt x="20" y="20"/>
                </a:lnTo>
                <a:lnTo>
                  <a:pt x="16" y="22"/>
                </a:lnTo>
                <a:lnTo>
                  <a:pt x="13" y="24"/>
                </a:lnTo>
                <a:lnTo>
                  <a:pt x="10" y="26"/>
                </a:lnTo>
                <a:lnTo>
                  <a:pt x="8" y="27"/>
                </a:lnTo>
                <a:lnTo>
                  <a:pt x="6" y="29"/>
                </a:lnTo>
                <a:lnTo>
                  <a:pt x="3" y="31"/>
                </a:lnTo>
                <a:lnTo>
                  <a:pt x="2" y="33"/>
                </a:lnTo>
                <a:lnTo>
                  <a:pt x="1" y="35"/>
                </a:lnTo>
                <a:lnTo>
                  <a:pt x="0" y="36"/>
                </a:lnTo>
                <a:lnTo>
                  <a:pt x="0" y="39"/>
                </a:lnTo>
                <a:lnTo>
                  <a:pt x="0" y="41"/>
                </a:lnTo>
                <a:lnTo>
                  <a:pt x="1" y="42"/>
                </a:lnTo>
                <a:lnTo>
                  <a:pt x="2" y="45"/>
                </a:lnTo>
                <a:lnTo>
                  <a:pt x="3" y="47"/>
                </a:lnTo>
                <a:lnTo>
                  <a:pt x="6" y="48"/>
                </a:lnTo>
                <a:lnTo>
                  <a:pt x="8" y="50"/>
                </a:lnTo>
                <a:lnTo>
                  <a:pt x="10" y="52"/>
                </a:lnTo>
                <a:lnTo>
                  <a:pt x="13" y="54"/>
                </a:lnTo>
                <a:lnTo>
                  <a:pt x="16" y="55"/>
                </a:lnTo>
                <a:lnTo>
                  <a:pt x="20" y="57"/>
                </a:lnTo>
                <a:lnTo>
                  <a:pt x="23" y="59"/>
                </a:lnTo>
                <a:lnTo>
                  <a:pt x="28" y="61"/>
                </a:lnTo>
                <a:lnTo>
                  <a:pt x="32" y="62"/>
                </a:lnTo>
                <a:lnTo>
                  <a:pt x="37" y="63"/>
                </a:lnTo>
                <a:lnTo>
                  <a:pt x="48" y="67"/>
                </a:lnTo>
                <a:lnTo>
                  <a:pt x="59" y="69"/>
                </a:lnTo>
                <a:lnTo>
                  <a:pt x="72" y="71"/>
                </a:lnTo>
                <a:lnTo>
                  <a:pt x="85" y="73"/>
                </a:lnTo>
                <a:lnTo>
                  <a:pt x="99" y="75"/>
                </a:lnTo>
                <a:lnTo>
                  <a:pt x="114" y="76"/>
                </a:lnTo>
                <a:lnTo>
                  <a:pt x="130" y="77"/>
                </a:lnTo>
                <a:lnTo>
                  <a:pt x="146" y="77"/>
                </a:lnTo>
                <a:lnTo>
                  <a:pt x="163" y="77"/>
                </a:lnTo>
                <a:lnTo>
                  <a:pt x="179" y="77"/>
                </a:lnTo>
                <a:lnTo>
                  <a:pt x="196" y="77"/>
                </a:lnTo>
                <a:lnTo>
                  <a:pt x="211" y="76"/>
                </a:lnTo>
                <a:lnTo>
                  <a:pt x="226" y="75"/>
                </a:lnTo>
                <a:lnTo>
                  <a:pt x="240" y="73"/>
                </a:lnTo>
                <a:lnTo>
                  <a:pt x="254" y="71"/>
                </a:lnTo>
                <a:lnTo>
                  <a:pt x="267" y="69"/>
                </a:lnTo>
                <a:lnTo>
                  <a:pt x="279" y="67"/>
                </a:lnTo>
                <a:lnTo>
                  <a:pt x="289" y="63"/>
                </a:lnTo>
                <a:lnTo>
                  <a:pt x="294" y="62"/>
                </a:lnTo>
                <a:lnTo>
                  <a:pt x="298" y="61"/>
                </a:lnTo>
                <a:lnTo>
                  <a:pt x="302" y="59"/>
                </a:lnTo>
                <a:lnTo>
                  <a:pt x="307" y="57"/>
                </a:lnTo>
                <a:lnTo>
                  <a:pt x="310" y="55"/>
                </a:lnTo>
                <a:lnTo>
                  <a:pt x="312" y="54"/>
                </a:lnTo>
                <a:lnTo>
                  <a:pt x="316" y="52"/>
                </a:lnTo>
                <a:lnTo>
                  <a:pt x="318" y="50"/>
                </a:lnTo>
                <a:lnTo>
                  <a:pt x="321" y="48"/>
                </a:lnTo>
                <a:lnTo>
                  <a:pt x="323" y="47"/>
                </a:lnTo>
                <a:lnTo>
                  <a:pt x="324" y="45"/>
                </a:lnTo>
                <a:lnTo>
                  <a:pt x="325" y="42"/>
                </a:lnTo>
                <a:lnTo>
                  <a:pt x="325" y="41"/>
                </a:lnTo>
                <a:lnTo>
                  <a:pt x="325" y="39"/>
                </a:lnTo>
                <a:lnTo>
                  <a:pt x="325" y="36"/>
                </a:lnTo>
                <a:lnTo>
                  <a:pt x="325" y="35"/>
                </a:lnTo>
                <a:lnTo>
                  <a:pt x="324" y="33"/>
                </a:lnTo>
                <a:lnTo>
                  <a:pt x="323" y="31"/>
                </a:lnTo>
                <a:lnTo>
                  <a:pt x="321" y="29"/>
                </a:lnTo>
                <a:lnTo>
                  <a:pt x="318" y="27"/>
                </a:lnTo>
                <a:lnTo>
                  <a:pt x="316" y="26"/>
                </a:lnTo>
                <a:lnTo>
                  <a:pt x="312" y="24"/>
                </a:lnTo>
                <a:lnTo>
                  <a:pt x="310" y="22"/>
                </a:lnTo>
                <a:lnTo>
                  <a:pt x="307" y="20"/>
                </a:lnTo>
                <a:lnTo>
                  <a:pt x="302" y="19"/>
                </a:lnTo>
                <a:lnTo>
                  <a:pt x="298" y="18"/>
                </a:lnTo>
                <a:lnTo>
                  <a:pt x="294" y="15"/>
                </a:lnTo>
                <a:lnTo>
                  <a:pt x="289" y="14"/>
                </a:lnTo>
                <a:lnTo>
                  <a:pt x="279" y="12"/>
                </a:lnTo>
                <a:lnTo>
                  <a:pt x="267" y="10"/>
                </a:lnTo>
                <a:lnTo>
                  <a:pt x="254" y="7"/>
                </a:lnTo>
                <a:lnTo>
                  <a:pt x="240" y="5"/>
                </a:lnTo>
                <a:lnTo>
                  <a:pt x="226" y="4"/>
                </a:lnTo>
                <a:lnTo>
                  <a:pt x="211" y="1"/>
                </a:lnTo>
                <a:lnTo>
                  <a:pt x="196" y="1"/>
                </a:lnTo>
                <a:lnTo>
                  <a:pt x="179" y="0"/>
                </a:lnTo>
                <a:lnTo>
                  <a:pt x="163" y="0"/>
                </a:lnTo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45" name="Line 76"/>
          <p:cNvSpPr>
            <a:spLocks noChangeShapeType="1"/>
          </p:cNvSpPr>
          <p:nvPr/>
        </p:nvSpPr>
        <p:spPr bwMode="auto">
          <a:xfrm>
            <a:off x="2805113" y="3878263"/>
            <a:ext cx="92075" cy="1587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46" name="Line 77"/>
          <p:cNvSpPr>
            <a:spLocks noChangeShapeType="1"/>
          </p:cNvSpPr>
          <p:nvPr/>
        </p:nvSpPr>
        <p:spPr bwMode="auto">
          <a:xfrm>
            <a:off x="2981325" y="3948113"/>
            <a:ext cx="80963" cy="1587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47" name="Line 78"/>
          <p:cNvSpPr>
            <a:spLocks noChangeShapeType="1"/>
          </p:cNvSpPr>
          <p:nvPr/>
        </p:nvSpPr>
        <p:spPr bwMode="auto">
          <a:xfrm>
            <a:off x="2890838" y="3878263"/>
            <a:ext cx="93662" cy="69850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48" name="Line 79"/>
          <p:cNvSpPr>
            <a:spLocks noChangeShapeType="1"/>
          </p:cNvSpPr>
          <p:nvPr/>
        </p:nvSpPr>
        <p:spPr bwMode="auto">
          <a:xfrm>
            <a:off x="2805113" y="3946525"/>
            <a:ext cx="92075" cy="1588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49" name="Line 80"/>
          <p:cNvSpPr>
            <a:spLocks noChangeShapeType="1"/>
          </p:cNvSpPr>
          <p:nvPr/>
        </p:nvSpPr>
        <p:spPr bwMode="auto">
          <a:xfrm>
            <a:off x="2981325" y="3876675"/>
            <a:ext cx="80963" cy="1588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50" name="Line 81"/>
          <p:cNvSpPr>
            <a:spLocks noChangeShapeType="1"/>
          </p:cNvSpPr>
          <p:nvPr/>
        </p:nvSpPr>
        <p:spPr bwMode="auto">
          <a:xfrm flipV="1">
            <a:off x="2890838" y="3876675"/>
            <a:ext cx="93662" cy="69850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51" name="Rectangle 82"/>
          <p:cNvSpPr>
            <a:spLocks noChangeArrowheads="1"/>
          </p:cNvSpPr>
          <p:nvPr/>
        </p:nvSpPr>
        <p:spPr bwMode="auto">
          <a:xfrm>
            <a:off x="4311650" y="4818063"/>
            <a:ext cx="133350" cy="900112"/>
          </a:xfrm>
          <a:prstGeom prst="rect">
            <a:avLst/>
          </a:prstGeom>
          <a:solidFill>
            <a:srgbClr val="E0E0E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52" name="Freeform 84"/>
          <p:cNvSpPr>
            <a:spLocks/>
          </p:cNvSpPr>
          <p:nvPr/>
        </p:nvSpPr>
        <p:spPr bwMode="auto">
          <a:xfrm>
            <a:off x="4306888" y="4818063"/>
            <a:ext cx="136525" cy="101600"/>
          </a:xfrm>
          <a:custGeom>
            <a:avLst/>
            <a:gdLst>
              <a:gd name="T0" fmla="*/ 0 w 86"/>
              <a:gd name="T1" fmla="*/ 0 h 64"/>
              <a:gd name="T2" fmla="*/ 136525 w 86"/>
              <a:gd name="T3" fmla="*/ 0 h 64"/>
              <a:gd name="T4" fmla="*/ 136525 w 86"/>
              <a:gd name="T5" fmla="*/ 101600 h 64"/>
              <a:gd name="T6" fmla="*/ 0 w 86"/>
              <a:gd name="T7" fmla="*/ 47625 h 64"/>
              <a:gd name="T8" fmla="*/ 0 w 86"/>
              <a:gd name="T9" fmla="*/ 0 h 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6"/>
              <a:gd name="T16" fmla="*/ 0 h 64"/>
              <a:gd name="T17" fmla="*/ 86 w 86"/>
              <a:gd name="T18" fmla="*/ 64 h 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6" h="64">
                <a:moveTo>
                  <a:pt x="0" y="0"/>
                </a:moveTo>
                <a:lnTo>
                  <a:pt x="86" y="0"/>
                </a:lnTo>
                <a:lnTo>
                  <a:pt x="86" y="64"/>
                </a:lnTo>
                <a:lnTo>
                  <a:pt x="0" y="30"/>
                </a:lnTo>
                <a:lnTo>
                  <a:pt x="0" y="0"/>
                </a:lnTo>
                <a:close/>
              </a:path>
            </a:pathLst>
          </a:custGeom>
          <a:solidFill>
            <a:srgbClr val="808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53" name="Rectangle 85"/>
          <p:cNvSpPr>
            <a:spLocks noChangeArrowheads="1"/>
          </p:cNvSpPr>
          <p:nvPr/>
        </p:nvSpPr>
        <p:spPr bwMode="auto">
          <a:xfrm>
            <a:off x="4311650" y="4949825"/>
            <a:ext cx="65088" cy="52388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54" name="Rectangle 86"/>
          <p:cNvSpPr>
            <a:spLocks noChangeArrowheads="1"/>
          </p:cNvSpPr>
          <p:nvPr/>
        </p:nvSpPr>
        <p:spPr bwMode="auto">
          <a:xfrm>
            <a:off x="4379913" y="4948238"/>
            <a:ext cx="68262" cy="53975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55" name="Rectangle 87"/>
          <p:cNvSpPr>
            <a:spLocks noChangeArrowheads="1"/>
          </p:cNvSpPr>
          <p:nvPr/>
        </p:nvSpPr>
        <p:spPr bwMode="auto">
          <a:xfrm>
            <a:off x="4344988" y="4889500"/>
            <a:ext cx="68262" cy="50800"/>
          </a:xfrm>
          <a:prstGeom prst="rect">
            <a:avLst/>
          </a:prstGeom>
          <a:solidFill>
            <a:srgbClr val="6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56" name="Rectangle 88"/>
          <p:cNvSpPr>
            <a:spLocks noChangeArrowheads="1"/>
          </p:cNvSpPr>
          <p:nvPr/>
        </p:nvSpPr>
        <p:spPr bwMode="auto">
          <a:xfrm>
            <a:off x="4414838" y="4889500"/>
            <a:ext cx="33337" cy="50800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57" name="Rectangle 89"/>
          <p:cNvSpPr>
            <a:spLocks noChangeArrowheads="1"/>
          </p:cNvSpPr>
          <p:nvPr/>
        </p:nvSpPr>
        <p:spPr bwMode="auto">
          <a:xfrm>
            <a:off x="4305300" y="4889500"/>
            <a:ext cx="34925" cy="50800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58" name="Rectangle 90"/>
          <p:cNvSpPr>
            <a:spLocks noChangeArrowheads="1"/>
          </p:cNvSpPr>
          <p:nvPr/>
        </p:nvSpPr>
        <p:spPr bwMode="auto">
          <a:xfrm>
            <a:off x="4310063" y="4827588"/>
            <a:ext cx="68262" cy="53975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59" name="Rectangle 91"/>
          <p:cNvSpPr>
            <a:spLocks noChangeArrowheads="1"/>
          </p:cNvSpPr>
          <p:nvPr/>
        </p:nvSpPr>
        <p:spPr bwMode="auto">
          <a:xfrm>
            <a:off x="4381500" y="4829175"/>
            <a:ext cx="68263" cy="52388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60" name="Rectangle 92"/>
          <p:cNvSpPr>
            <a:spLocks noChangeArrowheads="1"/>
          </p:cNvSpPr>
          <p:nvPr/>
        </p:nvSpPr>
        <p:spPr bwMode="auto">
          <a:xfrm>
            <a:off x="4310063" y="5068888"/>
            <a:ext cx="63500" cy="52387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61" name="Rectangle 93"/>
          <p:cNvSpPr>
            <a:spLocks noChangeArrowheads="1"/>
          </p:cNvSpPr>
          <p:nvPr/>
        </p:nvSpPr>
        <p:spPr bwMode="auto">
          <a:xfrm>
            <a:off x="4379913" y="5068888"/>
            <a:ext cx="66675" cy="52387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62" name="Rectangle 94"/>
          <p:cNvSpPr>
            <a:spLocks noChangeArrowheads="1"/>
          </p:cNvSpPr>
          <p:nvPr/>
        </p:nvSpPr>
        <p:spPr bwMode="auto">
          <a:xfrm>
            <a:off x="4344988" y="5008563"/>
            <a:ext cx="66675" cy="50800"/>
          </a:xfrm>
          <a:prstGeom prst="rect">
            <a:avLst/>
          </a:prstGeom>
          <a:solidFill>
            <a:srgbClr val="6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63" name="Rectangle 95"/>
          <p:cNvSpPr>
            <a:spLocks noChangeArrowheads="1"/>
          </p:cNvSpPr>
          <p:nvPr/>
        </p:nvSpPr>
        <p:spPr bwMode="auto">
          <a:xfrm>
            <a:off x="4413250" y="5008563"/>
            <a:ext cx="34925" cy="50800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64" name="Rectangle 96"/>
          <p:cNvSpPr>
            <a:spLocks noChangeArrowheads="1"/>
          </p:cNvSpPr>
          <p:nvPr/>
        </p:nvSpPr>
        <p:spPr bwMode="auto">
          <a:xfrm>
            <a:off x="4311650" y="5008563"/>
            <a:ext cx="26988" cy="50800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65" name="Rectangle 97"/>
          <p:cNvSpPr>
            <a:spLocks noChangeArrowheads="1"/>
          </p:cNvSpPr>
          <p:nvPr/>
        </p:nvSpPr>
        <p:spPr bwMode="auto">
          <a:xfrm>
            <a:off x="4310063" y="5184775"/>
            <a:ext cx="63500" cy="52388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66" name="Rectangle 98"/>
          <p:cNvSpPr>
            <a:spLocks noChangeArrowheads="1"/>
          </p:cNvSpPr>
          <p:nvPr/>
        </p:nvSpPr>
        <p:spPr bwMode="auto">
          <a:xfrm>
            <a:off x="4379913" y="5184775"/>
            <a:ext cx="66675" cy="52388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67" name="Rectangle 99"/>
          <p:cNvSpPr>
            <a:spLocks noChangeArrowheads="1"/>
          </p:cNvSpPr>
          <p:nvPr/>
        </p:nvSpPr>
        <p:spPr bwMode="auto">
          <a:xfrm>
            <a:off x="4344988" y="5126038"/>
            <a:ext cx="66675" cy="50800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68" name="Rectangle 100"/>
          <p:cNvSpPr>
            <a:spLocks noChangeArrowheads="1"/>
          </p:cNvSpPr>
          <p:nvPr/>
        </p:nvSpPr>
        <p:spPr bwMode="auto">
          <a:xfrm>
            <a:off x="4413250" y="5126038"/>
            <a:ext cx="34925" cy="50800"/>
          </a:xfrm>
          <a:prstGeom prst="rect">
            <a:avLst/>
          </a:prstGeom>
          <a:solidFill>
            <a:srgbClr val="6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69" name="Rectangle 101"/>
          <p:cNvSpPr>
            <a:spLocks noChangeArrowheads="1"/>
          </p:cNvSpPr>
          <p:nvPr/>
        </p:nvSpPr>
        <p:spPr bwMode="auto">
          <a:xfrm>
            <a:off x="4310063" y="5126038"/>
            <a:ext cx="28575" cy="50800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70" name="Rectangle 102"/>
          <p:cNvSpPr>
            <a:spLocks noChangeArrowheads="1"/>
          </p:cNvSpPr>
          <p:nvPr/>
        </p:nvSpPr>
        <p:spPr bwMode="auto">
          <a:xfrm>
            <a:off x="4310063" y="5305425"/>
            <a:ext cx="63500" cy="52388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71" name="Rectangle 103"/>
          <p:cNvSpPr>
            <a:spLocks noChangeArrowheads="1"/>
          </p:cNvSpPr>
          <p:nvPr/>
        </p:nvSpPr>
        <p:spPr bwMode="auto">
          <a:xfrm>
            <a:off x="4379913" y="5305425"/>
            <a:ext cx="66675" cy="52388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72" name="Rectangle 104"/>
          <p:cNvSpPr>
            <a:spLocks noChangeArrowheads="1"/>
          </p:cNvSpPr>
          <p:nvPr/>
        </p:nvSpPr>
        <p:spPr bwMode="auto">
          <a:xfrm>
            <a:off x="4343400" y="5245100"/>
            <a:ext cx="68263" cy="52388"/>
          </a:xfrm>
          <a:prstGeom prst="rect">
            <a:avLst/>
          </a:prstGeom>
          <a:solidFill>
            <a:srgbClr val="6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73" name="Rectangle 105"/>
          <p:cNvSpPr>
            <a:spLocks noChangeArrowheads="1"/>
          </p:cNvSpPr>
          <p:nvPr/>
        </p:nvSpPr>
        <p:spPr bwMode="auto">
          <a:xfrm>
            <a:off x="4413250" y="5245100"/>
            <a:ext cx="33338" cy="52388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74" name="Rectangle 106"/>
          <p:cNvSpPr>
            <a:spLocks noChangeArrowheads="1"/>
          </p:cNvSpPr>
          <p:nvPr/>
        </p:nvSpPr>
        <p:spPr bwMode="auto">
          <a:xfrm>
            <a:off x="4311650" y="5245100"/>
            <a:ext cx="26988" cy="52388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75" name="Rectangle 107"/>
          <p:cNvSpPr>
            <a:spLocks noChangeArrowheads="1"/>
          </p:cNvSpPr>
          <p:nvPr/>
        </p:nvSpPr>
        <p:spPr bwMode="auto">
          <a:xfrm>
            <a:off x="4310063" y="5424488"/>
            <a:ext cx="66675" cy="50800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76" name="Rectangle 108"/>
          <p:cNvSpPr>
            <a:spLocks noChangeArrowheads="1"/>
          </p:cNvSpPr>
          <p:nvPr/>
        </p:nvSpPr>
        <p:spPr bwMode="auto">
          <a:xfrm>
            <a:off x="4379913" y="5422900"/>
            <a:ext cx="68262" cy="53975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77" name="Rectangle 109"/>
          <p:cNvSpPr>
            <a:spLocks noChangeArrowheads="1"/>
          </p:cNvSpPr>
          <p:nvPr/>
        </p:nvSpPr>
        <p:spPr bwMode="auto">
          <a:xfrm>
            <a:off x="4344988" y="5364163"/>
            <a:ext cx="68262" cy="50800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78" name="Rectangle 110"/>
          <p:cNvSpPr>
            <a:spLocks noChangeArrowheads="1"/>
          </p:cNvSpPr>
          <p:nvPr/>
        </p:nvSpPr>
        <p:spPr bwMode="auto">
          <a:xfrm>
            <a:off x="4414838" y="5364163"/>
            <a:ext cx="33337" cy="50800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79" name="Rectangle 111"/>
          <p:cNvSpPr>
            <a:spLocks noChangeArrowheads="1"/>
          </p:cNvSpPr>
          <p:nvPr/>
        </p:nvSpPr>
        <p:spPr bwMode="auto">
          <a:xfrm>
            <a:off x="4310063" y="5543550"/>
            <a:ext cx="63500" cy="52388"/>
          </a:xfrm>
          <a:prstGeom prst="rect">
            <a:avLst/>
          </a:prstGeom>
          <a:solidFill>
            <a:srgbClr val="6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80" name="Rectangle 112"/>
          <p:cNvSpPr>
            <a:spLocks noChangeArrowheads="1"/>
          </p:cNvSpPr>
          <p:nvPr/>
        </p:nvSpPr>
        <p:spPr bwMode="auto">
          <a:xfrm>
            <a:off x="4379913" y="5543550"/>
            <a:ext cx="66675" cy="52388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81" name="Rectangle 113"/>
          <p:cNvSpPr>
            <a:spLocks noChangeArrowheads="1"/>
          </p:cNvSpPr>
          <p:nvPr/>
        </p:nvSpPr>
        <p:spPr bwMode="auto">
          <a:xfrm>
            <a:off x="4344988" y="5484813"/>
            <a:ext cx="66675" cy="49212"/>
          </a:xfrm>
          <a:prstGeom prst="rect">
            <a:avLst/>
          </a:prstGeom>
          <a:solidFill>
            <a:srgbClr val="6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82" name="Rectangle 114"/>
          <p:cNvSpPr>
            <a:spLocks noChangeArrowheads="1"/>
          </p:cNvSpPr>
          <p:nvPr/>
        </p:nvSpPr>
        <p:spPr bwMode="auto">
          <a:xfrm>
            <a:off x="4413250" y="5481638"/>
            <a:ext cx="34925" cy="52387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83" name="Rectangle 115"/>
          <p:cNvSpPr>
            <a:spLocks noChangeArrowheads="1"/>
          </p:cNvSpPr>
          <p:nvPr/>
        </p:nvSpPr>
        <p:spPr bwMode="auto">
          <a:xfrm>
            <a:off x="4311650" y="5481638"/>
            <a:ext cx="26988" cy="52387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84" name="Rectangle 116"/>
          <p:cNvSpPr>
            <a:spLocks noChangeArrowheads="1"/>
          </p:cNvSpPr>
          <p:nvPr/>
        </p:nvSpPr>
        <p:spPr bwMode="auto">
          <a:xfrm>
            <a:off x="4310063" y="5661025"/>
            <a:ext cx="63500" cy="50800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85" name="Rectangle 117"/>
          <p:cNvSpPr>
            <a:spLocks noChangeArrowheads="1"/>
          </p:cNvSpPr>
          <p:nvPr/>
        </p:nvSpPr>
        <p:spPr bwMode="auto">
          <a:xfrm>
            <a:off x="4379913" y="5661025"/>
            <a:ext cx="66675" cy="50800"/>
          </a:xfrm>
          <a:prstGeom prst="rect">
            <a:avLst/>
          </a:prstGeom>
          <a:solidFill>
            <a:srgbClr val="4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86" name="Rectangle 118"/>
          <p:cNvSpPr>
            <a:spLocks noChangeArrowheads="1"/>
          </p:cNvSpPr>
          <p:nvPr/>
        </p:nvSpPr>
        <p:spPr bwMode="auto">
          <a:xfrm>
            <a:off x="4344988" y="5600700"/>
            <a:ext cx="66675" cy="50800"/>
          </a:xfrm>
          <a:prstGeom prst="rect">
            <a:avLst/>
          </a:prstGeom>
          <a:solidFill>
            <a:srgbClr val="6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87" name="Rectangle 119"/>
          <p:cNvSpPr>
            <a:spLocks noChangeArrowheads="1"/>
          </p:cNvSpPr>
          <p:nvPr/>
        </p:nvSpPr>
        <p:spPr bwMode="auto">
          <a:xfrm>
            <a:off x="4413250" y="5600700"/>
            <a:ext cx="34925" cy="50800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88" name="Rectangle 120"/>
          <p:cNvSpPr>
            <a:spLocks noChangeArrowheads="1"/>
          </p:cNvSpPr>
          <p:nvPr/>
        </p:nvSpPr>
        <p:spPr bwMode="auto">
          <a:xfrm>
            <a:off x="4310063" y="5600700"/>
            <a:ext cx="28575" cy="50800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89" name="Freeform 121"/>
          <p:cNvSpPr>
            <a:spLocks/>
          </p:cNvSpPr>
          <p:nvPr/>
        </p:nvSpPr>
        <p:spPr bwMode="auto">
          <a:xfrm>
            <a:off x="4292600" y="5643563"/>
            <a:ext cx="19050" cy="65087"/>
          </a:xfrm>
          <a:custGeom>
            <a:avLst/>
            <a:gdLst>
              <a:gd name="T0" fmla="*/ 19050 w 12"/>
              <a:gd name="T1" fmla="*/ 17462 h 41"/>
              <a:gd name="T2" fmla="*/ 19050 w 12"/>
              <a:gd name="T3" fmla="*/ 65087 h 41"/>
              <a:gd name="T4" fmla="*/ 0 w 12"/>
              <a:gd name="T5" fmla="*/ 46037 h 41"/>
              <a:gd name="T6" fmla="*/ 0 w 12"/>
              <a:gd name="T7" fmla="*/ 0 h 41"/>
              <a:gd name="T8" fmla="*/ 19050 w 12"/>
              <a:gd name="T9" fmla="*/ 17462 h 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"/>
              <a:gd name="T16" fmla="*/ 0 h 41"/>
              <a:gd name="T17" fmla="*/ 12 w 12"/>
              <a:gd name="T18" fmla="*/ 41 h 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" h="41">
                <a:moveTo>
                  <a:pt x="12" y="11"/>
                </a:moveTo>
                <a:lnTo>
                  <a:pt x="12" y="41"/>
                </a:lnTo>
                <a:lnTo>
                  <a:pt x="0" y="29"/>
                </a:lnTo>
                <a:lnTo>
                  <a:pt x="0" y="0"/>
                </a:lnTo>
                <a:lnTo>
                  <a:pt x="12" y="11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90" name="Freeform 122"/>
          <p:cNvSpPr>
            <a:spLocks/>
          </p:cNvSpPr>
          <p:nvPr/>
        </p:nvSpPr>
        <p:spPr bwMode="auto">
          <a:xfrm>
            <a:off x="4233863" y="5576888"/>
            <a:ext cx="55562" cy="111125"/>
          </a:xfrm>
          <a:custGeom>
            <a:avLst/>
            <a:gdLst>
              <a:gd name="T0" fmla="*/ 55562 w 35"/>
              <a:gd name="T1" fmla="*/ 63500 h 70"/>
              <a:gd name="T2" fmla="*/ 55562 w 35"/>
              <a:gd name="T3" fmla="*/ 111125 h 70"/>
              <a:gd name="T4" fmla="*/ 0 w 35"/>
              <a:gd name="T5" fmla="*/ 47625 h 70"/>
              <a:gd name="T6" fmla="*/ 0 w 35"/>
              <a:gd name="T7" fmla="*/ 0 h 70"/>
              <a:gd name="T8" fmla="*/ 55562 w 35"/>
              <a:gd name="T9" fmla="*/ 63500 h 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70"/>
              <a:gd name="T17" fmla="*/ 35 w 35"/>
              <a:gd name="T18" fmla="*/ 70 h 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70">
                <a:moveTo>
                  <a:pt x="35" y="40"/>
                </a:moveTo>
                <a:lnTo>
                  <a:pt x="35" y="70"/>
                </a:lnTo>
                <a:lnTo>
                  <a:pt x="0" y="30"/>
                </a:lnTo>
                <a:lnTo>
                  <a:pt x="0" y="0"/>
                </a:lnTo>
                <a:lnTo>
                  <a:pt x="35" y="40"/>
                </a:lnTo>
                <a:close/>
              </a:path>
            </a:pathLst>
          </a:custGeom>
          <a:solidFill>
            <a:srgbClr val="4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91" name="Freeform 123"/>
          <p:cNvSpPr>
            <a:spLocks/>
          </p:cNvSpPr>
          <p:nvPr/>
        </p:nvSpPr>
        <p:spPr bwMode="auto">
          <a:xfrm>
            <a:off x="4176713" y="5514975"/>
            <a:ext cx="55562" cy="106363"/>
          </a:xfrm>
          <a:custGeom>
            <a:avLst/>
            <a:gdLst>
              <a:gd name="T0" fmla="*/ 55562 w 35"/>
              <a:gd name="T1" fmla="*/ 61913 h 67"/>
              <a:gd name="T2" fmla="*/ 55562 w 35"/>
              <a:gd name="T3" fmla="*/ 106363 h 67"/>
              <a:gd name="T4" fmla="*/ 0 w 35"/>
              <a:gd name="T5" fmla="*/ 44450 h 67"/>
              <a:gd name="T6" fmla="*/ 0 w 35"/>
              <a:gd name="T7" fmla="*/ 0 h 67"/>
              <a:gd name="T8" fmla="*/ 55562 w 35"/>
              <a:gd name="T9" fmla="*/ 61913 h 6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67"/>
              <a:gd name="T17" fmla="*/ 35 w 35"/>
              <a:gd name="T18" fmla="*/ 67 h 6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67">
                <a:moveTo>
                  <a:pt x="35" y="39"/>
                </a:moveTo>
                <a:lnTo>
                  <a:pt x="35" y="67"/>
                </a:lnTo>
                <a:lnTo>
                  <a:pt x="0" y="28"/>
                </a:lnTo>
                <a:lnTo>
                  <a:pt x="0" y="0"/>
                </a:lnTo>
                <a:lnTo>
                  <a:pt x="35" y="39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92" name="Freeform 124"/>
          <p:cNvSpPr>
            <a:spLocks/>
          </p:cNvSpPr>
          <p:nvPr/>
        </p:nvSpPr>
        <p:spPr bwMode="auto">
          <a:xfrm>
            <a:off x="4117975" y="5453063"/>
            <a:ext cx="53975" cy="103187"/>
          </a:xfrm>
          <a:custGeom>
            <a:avLst/>
            <a:gdLst>
              <a:gd name="T0" fmla="*/ 53975 w 34"/>
              <a:gd name="T1" fmla="*/ 58737 h 65"/>
              <a:gd name="T2" fmla="*/ 53975 w 34"/>
              <a:gd name="T3" fmla="*/ 103187 h 65"/>
              <a:gd name="T4" fmla="*/ 0 w 34"/>
              <a:gd name="T5" fmla="*/ 44450 h 65"/>
              <a:gd name="T6" fmla="*/ 0 w 34"/>
              <a:gd name="T7" fmla="*/ 0 h 65"/>
              <a:gd name="T8" fmla="*/ 53975 w 34"/>
              <a:gd name="T9" fmla="*/ 58737 h 6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"/>
              <a:gd name="T16" fmla="*/ 0 h 65"/>
              <a:gd name="T17" fmla="*/ 34 w 34"/>
              <a:gd name="T18" fmla="*/ 65 h 6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" h="65">
                <a:moveTo>
                  <a:pt x="34" y="37"/>
                </a:moveTo>
                <a:lnTo>
                  <a:pt x="34" y="65"/>
                </a:lnTo>
                <a:lnTo>
                  <a:pt x="0" y="28"/>
                </a:lnTo>
                <a:lnTo>
                  <a:pt x="0" y="0"/>
                </a:lnTo>
                <a:lnTo>
                  <a:pt x="34" y="37"/>
                </a:lnTo>
                <a:close/>
              </a:path>
            </a:pathLst>
          </a:custGeom>
          <a:solidFill>
            <a:srgbClr val="6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93" name="Freeform 125"/>
          <p:cNvSpPr>
            <a:spLocks/>
          </p:cNvSpPr>
          <p:nvPr/>
        </p:nvSpPr>
        <p:spPr bwMode="auto">
          <a:xfrm>
            <a:off x="4087813" y="5419725"/>
            <a:ext cx="26987" cy="73025"/>
          </a:xfrm>
          <a:custGeom>
            <a:avLst/>
            <a:gdLst>
              <a:gd name="T0" fmla="*/ 26987 w 17"/>
              <a:gd name="T1" fmla="*/ 28575 h 46"/>
              <a:gd name="T2" fmla="*/ 26987 w 17"/>
              <a:gd name="T3" fmla="*/ 73025 h 46"/>
              <a:gd name="T4" fmla="*/ 0 w 17"/>
              <a:gd name="T5" fmla="*/ 42862 h 46"/>
              <a:gd name="T6" fmla="*/ 0 w 17"/>
              <a:gd name="T7" fmla="*/ 0 h 46"/>
              <a:gd name="T8" fmla="*/ 26987 w 17"/>
              <a:gd name="T9" fmla="*/ 28575 h 4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46"/>
              <a:gd name="T17" fmla="*/ 17 w 17"/>
              <a:gd name="T18" fmla="*/ 46 h 4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46">
                <a:moveTo>
                  <a:pt x="17" y="18"/>
                </a:moveTo>
                <a:lnTo>
                  <a:pt x="17" y="46"/>
                </a:lnTo>
                <a:lnTo>
                  <a:pt x="0" y="27"/>
                </a:lnTo>
                <a:lnTo>
                  <a:pt x="0" y="0"/>
                </a:lnTo>
                <a:lnTo>
                  <a:pt x="17" y="18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94" name="Freeform 126"/>
          <p:cNvSpPr>
            <a:spLocks/>
          </p:cNvSpPr>
          <p:nvPr/>
        </p:nvSpPr>
        <p:spPr bwMode="auto">
          <a:xfrm>
            <a:off x="4292600" y="4819650"/>
            <a:ext cx="19050" cy="57150"/>
          </a:xfrm>
          <a:custGeom>
            <a:avLst/>
            <a:gdLst>
              <a:gd name="T0" fmla="*/ 19050 w 12"/>
              <a:gd name="T1" fmla="*/ 7937 h 36"/>
              <a:gd name="T2" fmla="*/ 19050 w 12"/>
              <a:gd name="T3" fmla="*/ 57150 h 36"/>
              <a:gd name="T4" fmla="*/ 0 w 12"/>
              <a:gd name="T5" fmla="*/ 49212 h 36"/>
              <a:gd name="T6" fmla="*/ 0 w 12"/>
              <a:gd name="T7" fmla="*/ 0 h 36"/>
              <a:gd name="T8" fmla="*/ 19050 w 12"/>
              <a:gd name="T9" fmla="*/ 7937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"/>
              <a:gd name="T16" fmla="*/ 0 h 36"/>
              <a:gd name="T17" fmla="*/ 12 w 12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" h="36">
                <a:moveTo>
                  <a:pt x="12" y="5"/>
                </a:moveTo>
                <a:lnTo>
                  <a:pt x="12" y="36"/>
                </a:lnTo>
                <a:lnTo>
                  <a:pt x="0" y="31"/>
                </a:lnTo>
                <a:lnTo>
                  <a:pt x="0" y="0"/>
                </a:lnTo>
                <a:lnTo>
                  <a:pt x="12" y="5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95" name="Freeform 127"/>
          <p:cNvSpPr>
            <a:spLocks/>
          </p:cNvSpPr>
          <p:nvPr/>
        </p:nvSpPr>
        <p:spPr bwMode="auto">
          <a:xfrm>
            <a:off x="4233863" y="4787900"/>
            <a:ext cx="55562" cy="77788"/>
          </a:xfrm>
          <a:custGeom>
            <a:avLst/>
            <a:gdLst>
              <a:gd name="T0" fmla="*/ 55562 w 35"/>
              <a:gd name="T1" fmla="*/ 30163 h 49"/>
              <a:gd name="T2" fmla="*/ 55562 w 35"/>
              <a:gd name="T3" fmla="*/ 77788 h 49"/>
              <a:gd name="T4" fmla="*/ 0 w 35"/>
              <a:gd name="T5" fmla="*/ 47625 h 49"/>
              <a:gd name="T6" fmla="*/ 0 w 35"/>
              <a:gd name="T7" fmla="*/ 0 h 49"/>
              <a:gd name="T8" fmla="*/ 55562 w 35"/>
              <a:gd name="T9" fmla="*/ 30163 h 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49"/>
              <a:gd name="T17" fmla="*/ 35 w 35"/>
              <a:gd name="T18" fmla="*/ 49 h 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49">
                <a:moveTo>
                  <a:pt x="35" y="19"/>
                </a:moveTo>
                <a:lnTo>
                  <a:pt x="35" y="49"/>
                </a:lnTo>
                <a:lnTo>
                  <a:pt x="0" y="30"/>
                </a:lnTo>
                <a:lnTo>
                  <a:pt x="0" y="0"/>
                </a:lnTo>
                <a:lnTo>
                  <a:pt x="35" y="19"/>
                </a:lnTo>
                <a:close/>
              </a:path>
            </a:pathLst>
          </a:custGeom>
          <a:solidFill>
            <a:srgbClr val="6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96" name="Freeform 128"/>
          <p:cNvSpPr>
            <a:spLocks/>
          </p:cNvSpPr>
          <p:nvPr/>
        </p:nvSpPr>
        <p:spPr bwMode="auto">
          <a:xfrm>
            <a:off x="4176713" y="4757738"/>
            <a:ext cx="55562" cy="73025"/>
          </a:xfrm>
          <a:custGeom>
            <a:avLst/>
            <a:gdLst>
              <a:gd name="T0" fmla="*/ 55562 w 35"/>
              <a:gd name="T1" fmla="*/ 28575 h 46"/>
              <a:gd name="T2" fmla="*/ 55562 w 35"/>
              <a:gd name="T3" fmla="*/ 73025 h 46"/>
              <a:gd name="T4" fmla="*/ 0 w 35"/>
              <a:gd name="T5" fmla="*/ 44450 h 46"/>
              <a:gd name="T6" fmla="*/ 0 w 35"/>
              <a:gd name="T7" fmla="*/ 0 h 46"/>
              <a:gd name="T8" fmla="*/ 55562 w 35"/>
              <a:gd name="T9" fmla="*/ 28575 h 4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46"/>
              <a:gd name="T17" fmla="*/ 35 w 35"/>
              <a:gd name="T18" fmla="*/ 46 h 4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46">
                <a:moveTo>
                  <a:pt x="35" y="18"/>
                </a:moveTo>
                <a:lnTo>
                  <a:pt x="35" y="46"/>
                </a:lnTo>
                <a:lnTo>
                  <a:pt x="0" y="28"/>
                </a:lnTo>
                <a:lnTo>
                  <a:pt x="0" y="0"/>
                </a:lnTo>
                <a:lnTo>
                  <a:pt x="35" y="18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97" name="Freeform 129"/>
          <p:cNvSpPr>
            <a:spLocks/>
          </p:cNvSpPr>
          <p:nvPr/>
        </p:nvSpPr>
        <p:spPr bwMode="auto">
          <a:xfrm>
            <a:off x="4117975" y="4725988"/>
            <a:ext cx="53975" cy="73025"/>
          </a:xfrm>
          <a:custGeom>
            <a:avLst/>
            <a:gdLst>
              <a:gd name="T0" fmla="*/ 53975 w 34"/>
              <a:gd name="T1" fmla="*/ 28575 h 46"/>
              <a:gd name="T2" fmla="*/ 53975 w 34"/>
              <a:gd name="T3" fmla="*/ 73025 h 46"/>
              <a:gd name="T4" fmla="*/ 0 w 34"/>
              <a:gd name="T5" fmla="*/ 44450 h 46"/>
              <a:gd name="T6" fmla="*/ 0 w 34"/>
              <a:gd name="T7" fmla="*/ 0 h 46"/>
              <a:gd name="T8" fmla="*/ 53975 w 34"/>
              <a:gd name="T9" fmla="*/ 28575 h 4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"/>
              <a:gd name="T16" fmla="*/ 0 h 46"/>
              <a:gd name="T17" fmla="*/ 34 w 34"/>
              <a:gd name="T18" fmla="*/ 46 h 4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" h="46">
                <a:moveTo>
                  <a:pt x="34" y="18"/>
                </a:moveTo>
                <a:lnTo>
                  <a:pt x="34" y="46"/>
                </a:lnTo>
                <a:lnTo>
                  <a:pt x="0" y="28"/>
                </a:lnTo>
                <a:lnTo>
                  <a:pt x="0" y="0"/>
                </a:lnTo>
                <a:lnTo>
                  <a:pt x="34" y="18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98" name="Freeform 130"/>
          <p:cNvSpPr>
            <a:spLocks/>
          </p:cNvSpPr>
          <p:nvPr/>
        </p:nvSpPr>
        <p:spPr bwMode="auto">
          <a:xfrm>
            <a:off x="4087813" y="4708525"/>
            <a:ext cx="26987" cy="57150"/>
          </a:xfrm>
          <a:custGeom>
            <a:avLst/>
            <a:gdLst>
              <a:gd name="T0" fmla="*/ 26987 w 17"/>
              <a:gd name="T1" fmla="*/ 15875 h 36"/>
              <a:gd name="T2" fmla="*/ 26987 w 17"/>
              <a:gd name="T3" fmla="*/ 57150 h 36"/>
              <a:gd name="T4" fmla="*/ 0 w 17"/>
              <a:gd name="T5" fmla="*/ 44450 h 36"/>
              <a:gd name="T6" fmla="*/ 0 w 17"/>
              <a:gd name="T7" fmla="*/ 0 h 36"/>
              <a:gd name="T8" fmla="*/ 26987 w 17"/>
              <a:gd name="T9" fmla="*/ 15875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36"/>
              <a:gd name="T17" fmla="*/ 17 w 17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36">
                <a:moveTo>
                  <a:pt x="17" y="10"/>
                </a:moveTo>
                <a:lnTo>
                  <a:pt x="17" y="36"/>
                </a:lnTo>
                <a:lnTo>
                  <a:pt x="0" y="28"/>
                </a:lnTo>
                <a:lnTo>
                  <a:pt x="0" y="0"/>
                </a:lnTo>
                <a:lnTo>
                  <a:pt x="17" y="10"/>
                </a:lnTo>
                <a:close/>
              </a:path>
            </a:pathLst>
          </a:custGeom>
          <a:solidFill>
            <a:srgbClr val="4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99" name="Freeform 131"/>
          <p:cNvSpPr>
            <a:spLocks/>
          </p:cNvSpPr>
          <p:nvPr/>
        </p:nvSpPr>
        <p:spPr bwMode="auto">
          <a:xfrm>
            <a:off x="4233863" y="4900613"/>
            <a:ext cx="55562" cy="82550"/>
          </a:xfrm>
          <a:custGeom>
            <a:avLst/>
            <a:gdLst>
              <a:gd name="T0" fmla="*/ 55562 w 35"/>
              <a:gd name="T1" fmla="*/ 34925 h 52"/>
              <a:gd name="T2" fmla="*/ 55562 w 35"/>
              <a:gd name="T3" fmla="*/ 82550 h 52"/>
              <a:gd name="T4" fmla="*/ 0 w 35"/>
              <a:gd name="T5" fmla="*/ 46037 h 52"/>
              <a:gd name="T6" fmla="*/ 0 w 35"/>
              <a:gd name="T7" fmla="*/ 0 h 52"/>
              <a:gd name="T8" fmla="*/ 55562 w 35"/>
              <a:gd name="T9" fmla="*/ 34925 h 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52"/>
              <a:gd name="T17" fmla="*/ 35 w 35"/>
              <a:gd name="T18" fmla="*/ 52 h 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52">
                <a:moveTo>
                  <a:pt x="35" y="22"/>
                </a:moveTo>
                <a:lnTo>
                  <a:pt x="35" y="52"/>
                </a:lnTo>
                <a:lnTo>
                  <a:pt x="0" y="29"/>
                </a:lnTo>
                <a:lnTo>
                  <a:pt x="0" y="0"/>
                </a:lnTo>
                <a:lnTo>
                  <a:pt x="35" y="22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00" name="Freeform 132"/>
          <p:cNvSpPr>
            <a:spLocks/>
          </p:cNvSpPr>
          <p:nvPr/>
        </p:nvSpPr>
        <p:spPr bwMode="auto">
          <a:xfrm>
            <a:off x="4176713" y="4864100"/>
            <a:ext cx="55562" cy="82550"/>
          </a:xfrm>
          <a:custGeom>
            <a:avLst/>
            <a:gdLst>
              <a:gd name="T0" fmla="*/ 55562 w 35"/>
              <a:gd name="T1" fmla="*/ 36513 h 52"/>
              <a:gd name="T2" fmla="*/ 55562 w 35"/>
              <a:gd name="T3" fmla="*/ 82550 h 52"/>
              <a:gd name="T4" fmla="*/ 0 w 35"/>
              <a:gd name="T5" fmla="*/ 47625 h 52"/>
              <a:gd name="T6" fmla="*/ 0 w 35"/>
              <a:gd name="T7" fmla="*/ 0 h 52"/>
              <a:gd name="T8" fmla="*/ 55562 w 35"/>
              <a:gd name="T9" fmla="*/ 36513 h 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52"/>
              <a:gd name="T17" fmla="*/ 35 w 35"/>
              <a:gd name="T18" fmla="*/ 52 h 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52">
                <a:moveTo>
                  <a:pt x="35" y="23"/>
                </a:moveTo>
                <a:lnTo>
                  <a:pt x="35" y="52"/>
                </a:lnTo>
                <a:lnTo>
                  <a:pt x="0" y="30"/>
                </a:lnTo>
                <a:lnTo>
                  <a:pt x="0" y="0"/>
                </a:lnTo>
                <a:lnTo>
                  <a:pt x="35" y="23"/>
                </a:lnTo>
                <a:close/>
              </a:path>
            </a:pathLst>
          </a:custGeom>
          <a:solidFill>
            <a:srgbClr val="6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01" name="Freeform 133"/>
          <p:cNvSpPr>
            <a:spLocks/>
          </p:cNvSpPr>
          <p:nvPr/>
        </p:nvSpPr>
        <p:spPr bwMode="auto">
          <a:xfrm>
            <a:off x="4117975" y="4829175"/>
            <a:ext cx="53975" cy="77788"/>
          </a:xfrm>
          <a:custGeom>
            <a:avLst/>
            <a:gdLst>
              <a:gd name="T0" fmla="*/ 53975 w 34"/>
              <a:gd name="T1" fmla="*/ 33338 h 49"/>
              <a:gd name="T2" fmla="*/ 53975 w 34"/>
              <a:gd name="T3" fmla="*/ 77788 h 49"/>
              <a:gd name="T4" fmla="*/ 0 w 34"/>
              <a:gd name="T5" fmla="*/ 42863 h 49"/>
              <a:gd name="T6" fmla="*/ 0 w 34"/>
              <a:gd name="T7" fmla="*/ 0 h 49"/>
              <a:gd name="T8" fmla="*/ 53975 w 34"/>
              <a:gd name="T9" fmla="*/ 33338 h 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"/>
              <a:gd name="T16" fmla="*/ 0 h 49"/>
              <a:gd name="T17" fmla="*/ 34 w 34"/>
              <a:gd name="T18" fmla="*/ 49 h 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" h="49">
                <a:moveTo>
                  <a:pt x="34" y="21"/>
                </a:moveTo>
                <a:lnTo>
                  <a:pt x="34" y="49"/>
                </a:lnTo>
                <a:lnTo>
                  <a:pt x="0" y="27"/>
                </a:lnTo>
                <a:lnTo>
                  <a:pt x="0" y="0"/>
                </a:lnTo>
                <a:lnTo>
                  <a:pt x="34" y="21"/>
                </a:lnTo>
                <a:close/>
              </a:path>
            </a:pathLst>
          </a:custGeom>
          <a:solidFill>
            <a:srgbClr val="4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02" name="Freeform 134"/>
          <p:cNvSpPr>
            <a:spLocks/>
          </p:cNvSpPr>
          <p:nvPr/>
        </p:nvSpPr>
        <p:spPr bwMode="auto">
          <a:xfrm>
            <a:off x="4087813" y="4810125"/>
            <a:ext cx="26987" cy="61913"/>
          </a:xfrm>
          <a:custGeom>
            <a:avLst/>
            <a:gdLst>
              <a:gd name="T0" fmla="*/ 26987 w 17"/>
              <a:gd name="T1" fmla="*/ 17463 h 39"/>
              <a:gd name="T2" fmla="*/ 26987 w 17"/>
              <a:gd name="T3" fmla="*/ 61913 h 39"/>
              <a:gd name="T4" fmla="*/ 0 w 17"/>
              <a:gd name="T5" fmla="*/ 42863 h 39"/>
              <a:gd name="T6" fmla="*/ 0 w 17"/>
              <a:gd name="T7" fmla="*/ 0 h 39"/>
              <a:gd name="T8" fmla="*/ 26987 w 17"/>
              <a:gd name="T9" fmla="*/ 17463 h 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39"/>
              <a:gd name="T17" fmla="*/ 17 w 17"/>
              <a:gd name="T18" fmla="*/ 39 h 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39">
                <a:moveTo>
                  <a:pt x="17" y="11"/>
                </a:moveTo>
                <a:lnTo>
                  <a:pt x="17" y="39"/>
                </a:lnTo>
                <a:lnTo>
                  <a:pt x="0" y="27"/>
                </a:lnTo>
                <a:lnTo>
                  <a:pt x="0" y="0"/>
                </a:lnTo>
                <a:lnTo>
                  <a:pt x="17" y="11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03" name="Freeform 135"/>
          <p:cNvSpPr>
            <a:spLocks/>
          </p:cNvSpPr>
          <p:nvPr/>
        </p:nvSpPr>
        <p:spPr bwMode="auto">
          <a:xfrm>
            <a:off x="4292600" y="5056188"/>
            <a:ext cx="19050" cy="60325"/>
          </a:xfrm>
          <a:custGeom>
            <a:avLst/>
            <a:gdLst>
              <a:gd name="T0" fmla="*/ 19050 w 12"/>
              <a:gd name="T1" fmla="*/ 12700 h 38"/>
              <a:gd name="T2" fmla="*/ 19050 w 12"/>
              <a:gd name="T3" fmla="*/ 60325 h 38"/>
              <a:gd name="T4" fmla="*/ 0 w 12"/>
              <a:gd name="T5" fmla="*/ 47625 h 38"/>
              <a:gd name="T6" fmla="*/ 0 w 12"/>
              <a:gd name="T7" fmla="*/ 0 h 38"/>
              <a:gd name="T8" fmla="*/ 19050 w 12"/>
              <a:gd name="T9" fmla="*/ 12700 h 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"/>
              <a:gd name="T16" fmla="*/ 0 h 38"/>
              <a:gd name="T17" fmla="*/ 12 w 12"/>
              <a:gd name="T18" fmla="*/ 38 h 3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" h="38">
                <a:moveTo>
                  <a:pt x="12" y="8"/>
                </a:moveTo>
                <a:lnTo>
                  <a:pt x="12" y="38"/>
                </a:lnTo>
                <a:lnTo>
                  <a:pt x="0" y="30"/>
                </a:lnTo>
                <a:lnTo>
                  <a:pt x="0" y="0"/>
                </a:lnTo>
                <a:lnTo>
                  <a:pt x="12" y="8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04" name="Freeform 136"/>
          <p:cNvSpPr>
            <a:spLocks/>
          </p:cNvSpPr>
          <p:nvPr/>
        </p:nvSpPr>
        <p:spPr bwMode="auto">
          <a:xfrm>
            <a:off x="4233863" y="5013325"/>
            <a:ext cx="55562" cy="87313"/>
          </a:xfrm>
          <a:custGeom>
            <a:avLst/>
            <a:gdLst>
              <a:gd name="T0" fmla="*/ 55562 w 35"/>
              <a:gd name="T1" fmla="*/ 38100 h 55"/>
              <a:gd name="T2" fmla="*/ 55562 w 35"/>
              <a:gd name="T3" fmla="*/ 87313 h 55"/>
              <a:gd name="T4" fmla="*/ 0 w 35"/>
              <a:gd name="T5" fmla="*/ 47625 h 55"/>
              <a:gd name="T6" fmla="*/ 0 w 35"/>
              <a:gd name="T7" fmla="*/ 0 h 55"/>
              <a:gd name="T8" fmla="*/ 55562 w 35"/>
              <a:gd name="T9" fmla="*/ 38100 h 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55"/>
              <a:gd name="T17" fmla="*/ 35 w 35"/>
              <a:gd name="T18" fmla="*/ 55 h 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55">
                <a:moveTo>
                  <a:pt x="35" y="24"/>
                </a:moveTo>
                <a:lnTo>
                  <a:pt x="35" y="55"/>
                </a:lnTo>
                <a:lnTo>
                  <a:pt x="0" y="30"/>
                </a:lnTo>
                <a:lnTo>
                  <a:pt x="0" y="0"/>
                </a:lnTo>
                <a:lnTo>
                  <a:pt x="35" y="24"/>
                </a:lnTo>
                <a:close/>
              </a:path>
            </a:pathLst>
          </a:custGeom>
          <a:solidFill>
            <a:srgbClr val="6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05" name="Freeform 137"/>
          <p:cNvSpPr>
            <a:spLocks/>
          </p:cNvSpPr>
          <p:nvPr/>
        </p:nvSpPr>
        <p:spPr bwMode="auto">
          <a:xfrm>
            <a:off x="4176713" y="4972050"/>
            <a:ext cx="55562" cy="85725"/>
          </a:xfrm>
          <a:custGeom>
            <a:avLst/>
            <a:gdLst>
              <a:gd name="T0" fmla="*/ 55562 w 35"/>
              <a:gd name="T1" fmla="*/ 41275 h 54"/>
              <a:gd name="T2" fmla="*/ 55562 w 35"/>
              <a:gd name="T3" fmla="*/ 85725 h 54"/>
              <a:gd name="T4" fmla="*/ 0 w 35"/>
              <a:gd name="T5" fmla="*/ 44450 h 54"/>
              <a:gd name="T6" fmla="*/ 0 w 35"/>
              <a:gd name="T7" fmla="*/ 0 h 54"/>
              <a:gd name="T8" fmla="*/ 55562 w 35"/>
              <a:gd name="T9" fmla="*/ 41275 h 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54"/>
              <a:gd name="T17" fmla="*/ 35 w 35"/>
              <a:gd name="T18" fmla="*/ 54 h 5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54">
                <a:moveTo>
                  <a:pt x="35" y="26"/>
                </a:moveTo>
                <a:lnTo>
                  <a:pt x="35" y="54"/>
                </a:lnTo>
                <a:lnTo>
                  <a:pt x="0" y="28"/>
                </a:lnTo>
                <a:lnTo>
                  <a:pt x="0" y="0"/>
                </a:lnTo>
                <a:lnTo>
                  <a:pt x="35" y="26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06" name="Freeform 138"/>
          <p:cNvSpPr>
            <a:spLocks/>
          </p:cNvSpPr>
          <p:nvPr/>
        </p:nvSpPr>
        <p:spPr bwMode="auto">
          <a:xfrm>
            <a:off x="4117975" y="4933950"/>
            <a:ext cx="53975" cy="82550"/>
          </a:xfrm>
          <a:custGeom>
            <a:avLst/>
            <a:gdLst>
              <a:gd name="T0" fmla="*/ 53975 w 34"/>
              <a:gd name="T1" fmla="*/ 38100 h 52"/>
              <a:gd name="T2" fmla="*/ 53975 w 34"/>
              <a:gd name="T3" fmla="*/ 82550 h 52"/>
              <a:gd name="T4" fmla="*/ 0 w 34"/>
              <a:gd name="T5" fmla="*/ 44450 h 52"/>
              <a:gd name="T6" fmla="*/ 0 w 34"/>
              <a:gd name="T7" fmla="*/ 0 h 52"/>
              <a:gd name="T8" fmla="*/ 53975 w 34"/>
              <a:gd name="T9" fmla="*/ 38100 h 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"/>
              <a:gd name="T16" fmla="*/ 0 h 52"/>
              <a:gd name="T17" fmla="*/ 34 w 34"/>
              <a:gd name="T18" fmla="*/ 52 h 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" h="52">
                <a:moveTo>
                  <a:pt x="34" y="24"/>
                </a:moveTo>
                <a:lnTo>
                  <a:pt x="34" y="52"/>
                </a:lnTo>
                <a:lnTo>
                  <a:pt x="0" y="28"/>
                </a:lnTo>
                <a:lnTo>
                  <a:pt x="0" y="0"/>
                </a:lnTo>
                <a:lnTo>
                  <a:pt x="34" y="24"/>
                </a:lnTo>
                <a:close/>
              </a:path>
            </a:pathLst>
          </a:custGeom>
          <a:solidFill>
            <a:srgbClr val="6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07" name="Freeform 139"/>
          <p:cNvSpPr>
            <a:spLocks/>
          </p:cNvSpPr>
          <p:nvPr/>
        </p:nvSpPr>
        <p:spPr bwMode="auto">
          <a:xfrm>
            <a:off x="4087813" y="4913313"/>
            <a:ext cx="26987" cy="60325"/>
          </a:xfrm>
          <a:custGeom>
            <a:avLst/>
            <a:gdLst>
              <a:gd name="T0" fmla="*/ 26987 w 17"/>
              <a:gd name="T1" fmla="*/ 15875 h 38"/>
              <a:gd name="T2" fmla="*/ 26987 w 17"/>
              <a:gd name="T3" fmla="*/ 60325 h 38"/>
              <a:gd name="T4" fmla="*/ 0 w 17"/>
              <a:gd name="T5" fmla="*/ 42862 h 38"/>
              <a:gd name="T6" fmla="*/ 0 w 17"/>
              <a:gd name="T7" fmla="*/ 0 h 38"/>
              <a:gd name="T8" fmla="*/ 26987 w 17"/>
              <a:gd name="T9" fmla="*/ 15875 h 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38"/>
              <a:gd name="T17" fmla="*/ 17 w 17"/>
              <a:gd name="T18" fmla="*/ 38 h 3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38">
                <a:moveTo>
                  <a:pt x="17" y="10"/>
                </a:moveTo>
                <a:lnTo>
                  <a:pt x="17" y="38"/>
                </a:lnTo>
                <a:lnTo>
                  <a:pt x="0" y="27"/>
                </a:lnTo>
                <a:lnTo>
                  <a:pt x="0" y="0"/>
                </a:lnTo>
                <a:lnTo>
                  <a:pt x="17" y="10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08" name="Freeform 140"/>
          <p:cNvSpPr>
            <a:spLocks/>
          </p:cNvSpPr>
          <p:nvPr/>
        </p:nvSpPr>
        <p:spPr bwMode="auto">
          <a:xfrm>
            <a:off x="4292600" y="5170488"/>
            <a:ext cx="17463" cy="63500"/>
          </a:xfrm>
          <a:custGeom>
            <a:avLst/>
            <a:gdLst>
              <a:gd name="T0" fmla="*/ 17463 w 11"/>
              <a:gd name="T1" fmla="*/ 14288 h 40"/>
              <a:gd name="T2" fmla="*/ 17463 w 11"/>
              <a:gd name="T3" fmla="*/ 63500 h 40"/>
              <a:gd name="T4" fmla="*/ 0 w 11"/>
              <a:gd name="T5" fmla="*/ 50800 h 40"/>
              <a:gd name="T6" fmla="*/ 0 w 11"/>
              <a:gd name="T7" fmla="*/ 0 h 40"/>
              <a:gd name="T8" fmla="*/ 17463 w 11"/>
              <a:gd name="T9" fmla="*/ 14288 h 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"/>
              <a:gd name="T16" fmla="*/ 0 h 40"/>
              <a:gd name="T17" fmla="*/ 11 w 11"/>
              <a:gd name="T18" fmla="*/ 40 h 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" h="40">
                <a:moveTo>
                  <a:pt x="11" y="9"/>
                </a:moveTo>
                <a:lnTo>
                  <a:pt x="11" y="40"/>
                </a:lnTo>
                <a:lnTo>
                  <a:pt x="0" y="32"/>
                </a:lnTo>
                <a:lnTo>
                  <a:pt x="0" y="0"/>
                </a:lnTo>
                <a:lnTo>
                  <a:pt x="11" y="9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09" name="Freeform 141"/>
          <p:cNvSpPr>
            <a:spLocks/>
          </p:cNvSpPr>
          <p:nvPr/>
        </p:nvSpPr>
        <p:spPr bwMode="auto">
          <a:xfrm>
            <a:off x="4233863" y="5126038"/>
            <a:ext cx="55562" cy="90487"/>
          </a:xfrm>
          <a:custGeom>
            <a:avLst/>
            <a:gdLst>
              <a:gd name="T0" fmla="*/ 55562 w 35"/>
              <a:gd name="T1" fmla="*/ 42862 h 57"/>
              <a:gd name="T2" fmla="*/ 55562 w 35"/>
              <a:gd name="T3" fmla="*/ 90487 h 57"/>
              <a:gd name="T4" fmla="*/ 0 w 35"/>
              <a:gd name="T5" fmla="*/ 46037 h 57"/>
              <a:gd name="T6" fmla="*/ 0 w 35"/>
              <a:gd name="T7" fmla="*/ 0 h 57"/>
              <a:gd name="T8" fmla="*/ 55562 w 35"/>
              <a:gd name="T9" fmla="*/ 42862 h 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57"/>
              <a:gd name="T17" fmla="*/ 35 w 35"/>
              <a:gd name="T18" fmla="*/ 57 h 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57">
                <a:moveTo>
                  <a:pt x="35" y="27"/>
                </a:moveTo>
                <a:lnTo>
                  <a:pt x="35" y="57"/>
                </a:lnTo>
                <a:lnTo>
                  <a:pt x="0" y="29"/>
                </a:lnTo>
                <a:lnTo>
                  <a:pt x="0" y="0"/>
                </a:lnTo>
                <a:lnTo>
                  <a:pt x="35" y="27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10" name="Freeform 142"/>
          <p:cNvSpPr>
            <a:spLocks/>
          </p:cNvSpPr>
          <p:nvPr/>
        </p:nvSpPr>
        <p:spPr bwMode="auto">
          <a:xfrm>
            <a:off x="4176713" y="5081588"/>
            <a:ext cx="55562" cy="88900"/>
          </a:xfrm>
          <a:custGeom>
            <a:avLst/>
            <a:gdLst>
              <a:gd name="T0" fmla="*/ 55562 w 35"/>
              <a:gd name="T1" fmla="*/ 44450 h 56"/>
              <a:gd name="T2" fmla="*/ 55562 w 35"/>
              <a:gd name="T3" fmla="*/ 88900 h 56"/>
              <a:gd name="T4" fmla="*/ 0 w 35"/>
              <a:gd name="T5" fmla="*/ 44450 h 56"/>
              <a:gd name="T6" fmla="*/ 0 w 35"/>
              <a:gd name="T7" fmla="*/ 0 h 56"/>
              <a:gd name="T8" fmla="*/ 55562 w 35"/>
              <a:gd name="T9" fmla="*/ 44450 h 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56"/>
              <a:gd name="T17" fmla="*/ 35 w 35"/>
              <a:gd name="T18" fmla="*/ 56 h 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56">
                <a:moveTo>
                  <a:pt x="35" y="28"/>
                </a:moveTo>
                <a:lnTo>
                  <a:pt x="35" y="56"/>
                </a:lnTo>
                <a:lnTo>
                  <a:pt x="0" y="28"/>
                </a:lnTo>
                <a:lnTo>
                  <a:pt x="0" y="0"/>
                </a:lnTo>
                <a:lnTo>
                  <a:pt x="35" y="28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11" name="Freeform 143"/>
          <p:cNvSpPr>
            <a:spLocks/>
          </p:cNvSpPr>
          <p:nvPr/>
        </p:nvSpPr>
        <p:spPr bwMode="auto">
          <a:xfrm>
            <a:off x="4117975" y="5035550"/>
            <a:ext cx="53975" cy="88900"/>
          </a:xfrm>
          <a:custGeom>
            <a:avLst/>
            <a:gdLst>
              <a:gd name="T0" fmla="*/ 53975 w 34"/>
              <a:gd name="T1" fmla="*/ 44450 h 56"/>
              <a:gd name="T2" fmla="*/ 53975 w 34"/>
              <a:gd name="T3" fmla="*/ 88900 h 56"/>
              <a:gd name="T4" fmla="*/ 0 w 34"/>
              <a:gd name="T5" fmla="*/ 44450 h 56"/>
              <a:gd name="T6" fmla="*/ 0 w 34"/>
              <a:gd name="T7" fmla="*/ 0 h 56"/>
              <a:gd name="T8" fmla="*/ 53975 w 34"/>
              <a:gd name="T9" fmla="*/ 44450 h 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"/>
              <a:gd name="T16" fmla="*/ 0 h 56"/>
              <a:gd name="T17" fmla="*/ 34 w 34"/>
              <a:gd name="T18" fmla="*/ 56 h 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" h="56">
                <a:moveTo>
                  <a:pt x="34" y="28"/>
                </a:moveTo>
                <a:lnTo>
                  <a:pt x="34" y="56"/>
                </a:lnTo>
                <a:lnTo>
                  <a:pt x="0" y="28"/>
                </a:lnTo>
                <a:lnTo>
                  <a:pt x="0" y="0"/>
                </a:lnTo>
                <a:lnTo>
                  <a:pt x="34" y="28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12" name="Freeform 144"/>
          <p:cNvSpPr>
            <a:spLocks/>
          </p:cNvSpPr>
          <p:nvPr/>
        </p:nvSpPr>
        <p:spPr bwMode="auto">
          <a:xfrm>
            <a:off x="4087813" y="5013325"/>
            <a:ext cx="26987" cy="65088"/>
          </a:xfrm>
          <a:custGeom>
            <a:avLst/>
            <a:gdLst>
              <a:gd name="T0" fmla="*/ 26987 w 17"/>
              <a:gd name="T1" fmla="*/ 20638 h 41"/>
              <a:gd name="T2" fmla="*/ 26987 w 17"/>
              <a:gd name="T3" fmla="*/ 65088 h 41"/>
              <a:gd name="T4" fmla="*/ 0 w 17"/>
              <a:gd name="T5" fmla="*/ 39688 h 41"/>
              <a:gd name="T6" fmla="*/ 0 w 17"/>
              <a:gd name="T7" fmla="*/ 0 h 41"/>
              <a:gd name="T8" fmla="*/ 26987 w 17"/>
              <a:gd name="T9" fmla="*/ 20638 h 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41"/>
              <a:gd name="T17" fmla="*/ 17 w 17"/>
              <a:gd name="T18" fmla="*/ 41 h 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41">
                <a:moveTo>
                  <a:pt x="17" y="13"/>
                </a:moveTo>
                <a:lnTo>
                  <a:pt x="17" y="41"/>
                </a:lnTo>
                <a:lnTo>
                  <a:pt x="0" y="25"/>
                </a:lnTo>
                <a:lnTo>
                  <a:pt x="0" y="0"/>
                </a:lnTo>
                <a:lnTo>
                  <a:pt x="17" y="13"/>
                </a:lnTo>
                <a:close/>
              </a:path>
            </a:pathLst>
          </a:custGeom>
          <a:solidFill>
            <a:srgbClr val="4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13" name="Freeform 145"/>
          <p:cNvSpPr>
            <a:spLocks/>
          </p:cNvSpPr>
          <p:nvPr/>
        </p:nvSpPr>
        <p:spPr bwMode="auto">
          <a:xfrm>
            <a:off x="4292600" y="5289550"/>
            <a:ext cx="19050" cy="65088"/>
          </a:xfrm>
          <a:custGeom>
            <a:avLst/>
            <a:gdLst>
              <a:gd name="T0" fmla="*/ 19050 w 12"/>
              <a:gd name="T1" fmla="*/ 15875 h 41"/>
              <a:gd name="T2" fmla="*/ 19050 w 12"/>
              <a:gd name="T3" fmla="*/ 65088 h 41"/>
              <a:gd name="T4" fmla="*/ 0 w 12"/>
              <a:gd name="T5" fmla="*/ 47625 h 41"/>
              <a:gd name="T6" fmla="*/ 0 w 12"/>
              <a:gd name="T7" fmla="*/ 0 h 41"/>
              <a:gd name="T8" fmla="*/ 19050 w 12"/>
              <a:gd name="T9" fmla="*/ 15875 h 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"/>
              <a:gd name="T16" fmla="*/ 0 h 41"/>
              <a:gd name="T17" fmla="*/ 12 w 12"/>
              <a:gd name="T18" fmla="*/ 41 h 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" h="41">
                <a:moveTo>
                  <a:pt x="12" y="10"/>
                </a:moveTo>
                <a:lnTo>
                  <a:pt x="12" y="41"/>
                </a:lnTo>
                <a:lnTo>
                  <a:pt x="0" y="30"/>
                </a:lnTo>
                <a:lnTo>
                  <a:pt x="0" y="0"/>
                </a:lnTo>
                <a:lnTo>
                  <a:pt x="12" y="10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14" name="Freeform 146"/>
          <p:cNvSpPr>
            <a:spLocks/>
          </p:cNvSpPr>
          <p:nvPr/>
        </p:nvSpPr>
        <p:spPr bwMode="auto">
          <a:xfrm>
            <a:off x="4233863" y="5238750"/>
            <a:ext cx="55562" cy="93663"/>
          </a:xfrm>
          <a:custGeom>
            <a:avLst/>
            <a:gdLst>
              <a:gd name="T0" fmla="*/ 55562 w 35"/>
              <a:gd name="T1" fmla="*/ 47625 h 59"/>
              <a:gd name="T2" fmla="*/ 55562 w 35"/>
              <a:gd name="T3" fmla="*/ 93663 h 59"/>
              <a:gd name="T4" fmla="*/ 0 w 35"/>
              <a:gd name="T5" fmla="*/ 47625 h 59"/>
              <a:gd name="T6" fmla="*/ 0 w 35"/>
              <a:gd name="T7" fmla="*/ 0 h 59"/>
              <a:gd name="T8" fmla="*/ 55562 w 35"/>
              <a:gd name="T9" fmla="*/ 47625 h 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59"/>
              <a:gd name="T17" fmla="*/ 35 w 35"/>
              <a:gd name="T18" fmla="*/ 59 h 5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59">
                <a:moveTo>
                  <a:pt x="35" y="30"/>
                </a:moveTo>
                <a:lnTo>
                  <a:pt x="35" y="59"/>
                </a:lnTo>
                <a:lnTo>
                  <a:pt x="0" y="30"/>
                </a:lnTo>
                <a:lnTo>
                  <a:pt x="0" y="0"/>
                </a:lnTo>
                <a:lnTo>
                  <a:pt x="35" y="30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15" name="Freeform 147"/>
          <p:cNvSpPr>
            <a:spLocks/>
          </p:cNvSpPr>
          <p:nvPr/>
        </p:nvSpPr>
        <p:spPr bwMode="auto">
          <a:xfrm>
            <a:off x="4176713" y="5189538"/>
            <a:ext cx="55562" cy="93662"/>
          </a:xfrm>
          <a:custGeom>
            <a:avLst/>
            <a:gdLst>
              <a:gd name="T0" fmla="*/ 55562 w 35"/>
              <a:gd name="T1" fmla="*/ 47625 h 59"/>
              <a:gd name="T2" fmla="*/ 55562 w 35"/>
              <a:gd name="T3" fmla="*/ 93662 h 59"/>
              <a:gd name="T4" fmla="*/ 0 w 35"/>
              <a:gd name="T5" fmla="*/ 44450 h 59"/>
              <a:gd name="T6" fmla="*/ 0 w 35"/>
              <a:gd name="T7" fmla="*/ 0 h 59"/>
              <a:gd name="T8" fmla="*/ 55562 w 35"/>
              <a:gd name="T9" fmla="*/ 47625 h 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59"/>
              <a:gd name="T17" fmla="*/ 35 w 35"/>
              <a:gd name="T18" fmla="*/ 59 h 5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59">
                <a:moveTo>
                  <a:pt x="35" y="30"/>
                </a:moveTo>
                <a:lnTo>
                  <a:pt x="35" y="59"/>
                </a:lnTo>
                <a:lnTo>
                  <a:pt x="0" y="28"/>
                </a:lnTo>
                <a:lnTo>
                  <a:pt x="0" y="0"/>
                </a:lnTo>
                <a:lnTo>
                  <a:pt x="35" y="30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16" name="Freeform 148"/>
          <p:cNvSpPr>
            <a:spLocks/>
          </p:cNvSpPr>
          <p:nvPr/>
        </p:nvSpPr>
        <p:spPr bwMode="auto">
          <a:xfrm>
            <a:off x="4117975" y="5138738"/>
            <a:ext cx="53975" cy="93662"/>
          </a:xfrm>
          <a:custGeom>
            <a:avLst/>
            <a:gdLst>
              <a:gd name="T0" fmla="*/ 53975 w 34"/>
              <a:gd name="T1" fmla="*/ 49212 h 59"/>
              <a:gd name="T2" fmla="*/ 53975 w 34"/>
              <a:gd name="T3" fmla="*/ 93662 h 59"/>
              <a:gd name="T4" fmla="*/ 0 w 34"/>
              <a:gd name="T5" fmla="*/ 44450 h 59"/>
              <a:gd name="T6" fmla="*/ 0 w 34"/>
              <a:gd name="T7" fmla="*/ 0 h 59"/>
              <a:gd name="T8" fmla="*/ 53975 w 34"/>
              <a:gd name="T9" fmla="*/ 49212 h 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"/>
              <a:gd name="T16" fmla="*/ 0 h 59"/>
              <a:gd name="T17" fmla="*/ 34 w 34"/>
              <a:gd name="T18" fmla="*/ 59 h 5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" h="59">
                <a:moveTo>
                  <a:pt x="34" y="31"/>
                </a:moveTo>
                <a:lnTo>
                  <a:pt x="34" y="59"/>
                </a:lnTo>
                <a:lnTo>
                  <a:pt x="0" y="28"/>
                </a:lnTo>
                <a:lnTo>
                  <a:pt x="0" y="0"/>
                </a:lnTo>
                <a:lnTo>
                  <a:pt x="34" y="31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17" name="Freeform 149"/>
          <p:cNvSpPr>
            <a:spLocks/>
          </p:cNvSpPr>
          <p:nvPr/>
        </p:nvSpPr>
        <p:spPr bwMode="auto">
          <a:xfrm>
            <a:off x="4087813" y="5114925"/>
            <a:ext cx="26987" cy="66675"/>
          </a:xfrm>
          <a:custGeom>
            <a:avLst/>
            <a:gdLst>
              <a:gd name="T0" fmla="*/ 26987 w 17"/>
              <a:gd name="T1" fmla="*/ 22225 h 42"/>
              <a:gd name="T2" fmla="*/ 26987 w 17"/>
              <a:gd name="T3" fmla="*/ 66675 h 42"/>
              <a:gd name="T4" fmla="*/ 0 w 17"/>
              <a:gd name="T5" fmla="*/ 42862 h 42"/>
              <a:gd name="T6" fmla="*/ 0 w 17"/>
              <a:gd name="T7" fmla="*/ 0 h 42"/>
              <a:gd name="T8" fmla="*/ 26987 w 17"/>
              <a:gd name="T9" fmla="*/ 22225 h 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42"/>
              <a:gd name="T17" fmla="*/ 17 w 17"/>
              <a:gd name="T18" fmla="*/ 42 h 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42">
                <a:moveTo>
                  <a:pt x="17" y="14"/>
                </a:moveTo>
                <a:lnTo>
                  <a:pt x="17" y="42"/>
                </a:lnTo>
                <a:lnTo>
                  <a:pt x="0" y="27"/>
                </a:lnTo>
                <a:lnTo>
                  <a:pt x="0" y="0"/>
                </a:lnTo>
                <a:lnTo>
                  <a:pt x="17" y="14"/>
                </a:lnTo>
                <a:close/>
              </a:path>
            </a:pathLst>
          </a:custGeom>
          <a:solidFill>
            <a:srgbClr val="6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18" name="Freeform 150"/>
          <p:cNvSpPr>
            <a:spLocks/>
          </p:cNvSpPr>
          <p:nvPr/>
        </p:nvSpPr>
        <p:spPr bwMode="auto">
          <a:xfrm>
            <a:off x="4292600" y="5410200"/>
            <a:ext cx="17463" cy="60325"/>
          </a:xfrm>
          <a:custGeom>
            <a:avLst/>
            <a:gdLst>
              <a:gd name="T0" fmla="*/ 17463 w 11"/>
              <a:gd name="T1" fmla="*/ 12700 h 38"/>
              <a:gd name="T2" fmla="*/ 17463 w 11"/>
              <a:gd name="T3" fmla="*/ 60325 h 38"/>
              <a:gd name="T4" fmla="*/ 0 w 11"/>
              <a:gd name="T5" fmla="*/ 42862 h 38"/>
              <a:gd name="T6" fmla="*/ 0 w 11"/>
              <a:gd name="T7" fmla="*/ 0 h 38"/>
              <a:gd name="T8" fmla="*/ 17463 w 11"/>
              <a:gd name="T9" fmla="*/ 12700 h 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"/>
              <a:gd name="T16" fmla="*/ 0 h 38"/>
              <a:gd name="T17" fmla="*/ 11 w 11"/>
              <a:gd name="T18" fmla="*/ 38 h 3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" h="38">
                <a:moveTo>
                  <a:pt x="11" y="8"/>
                </a:moveTo>
                <a:lnTo>
                  <a:pt x="11" y="38"/>
                </a:lnTo>
                <a:lnTo>
                  <a:pt x="0" y="27"/>
                </a:lnTo>
                <a:lnTo>
                  <a:pt x="0" y="0"/>
                </a:lnTo>
                <a:lnTo>
                  <a:pt x="11" y="8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19" name="Freeform 151"/>
          <p:cNvSpPr>
            <a:spLocks/>
          </p:cNvSpPr>
          <p:nvPr/>
        </p:nvSpPr>
        <p:spPr bwMode="auto">
          <a:xfrm>
            <a:off x="4233863" y="5353050"/>
            <a:ext cx="55562" cy="100013"/>
          </a:xfrm>
          <a:custGeom>
            <a:avLst/>
            <a:gdLst>
              <a:gd name="T0" fmla="*/ 55562 w 35"/>
              <a:gd name="T1" fmla="*/ 50800 h 63"/>
              <a:gd name="T2" fmla="*/ 55562 w 35"/>
              <a:gd name="T3" fmla="*/ 100013 h 63"/>
              <a:gd name="T4" fmla="*/ 0 w 35"/>
              <a:gd name="T5" fmla="*/ 46038 h 63"/>
              <a:gd name="T6" fmla="*/ 0 w 35"/>
              <a:gd name="T7" fmla="*/ 0 h 63"/>
              <a:gd name="T8" fmla="*/ 55562 w 35"/>
              <a:gd name="T9" fmla="*/ 50800 h 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63"/>
              <a:gd name="T17" fmla="*/ 35 w 35"/>
              <a:gd name="T18" fmla="*/ 63 h 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63">
                <a:moveTo>
                  <a:pt x="35" y="32"/>
                </a:moveTo>
                <a:lnTo>
                  <a:pt x="35" y="63"/>
                </a:lnTo>
                <a:lnTo>
                  <a:pt x="0" y="29"/>
                </a:lnTo>
                <a:lnTo>
                  <a:pt x="0" y="0"/>
                </a:lnTo>
                <a:lnTo>
                  <a:pt x="35" y="32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20" name="Freeform 152"/>
          <p:cNvSpPr>
            <a:spLocks/>
          </p:cNvSpPr>
          <p:nvPr/>
        </p:nvSpPr>
        <p:spPr bwMode="auto">
          <a:xfrm>
            <a:off x="4176713" y="5299075"/>
            <a:ext cx="55562" cy="95250"/>
          </a:xfrm>
          <a:custGeom>
            <a:avLst/>
            <a:gdLst>
              <a:gd name="T0" fmla="*/ 55562 w 35"/>
              <a:gd name="T1" fmla="*/ 50800 h 60"/>
              <a:gd name="T2" fmla="*/ 55562 w 35"/>
              <a:gd name="T3" fmla="*/ 95250 h 60"/>
              <a:gd name="T4" fmla="*/ 0 w 35"/>
              <a:gd name="T5" fmla="*/ 44450 h 60"/>
              <a:gd name="T6" fmla="*/ 0 w 35"/>
              <a:gd name="T7" fmla="*/ 0 h 60"/>
              <a:gd name="T8" fmla="*/ 55562 w 35"/>
              <a:gd name="T9" fmla="*/ 50800 h 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60"/>
              <a:gd name="T17" fmla="*/ 35 w 35"/>
              <a:gd name="T18" fmla="*/ 60 h 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60">
                <a:moveTo>
                  <a:pt x="35" y="32"/>
                </a:moveTo>
                <a:lnTo>
                  <a:pt x="35" y="60"/>
                </a:lnTo>
                <a:lnTo>
                  <a:pt x="0" y="28"/>
                </a:lnTo>
                <a:lnTo>
                  <a:pt x="0" y="0"/>
                </a:lnTo>
                <a:lnTo>
                  <a:pt x="35" y="32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21" name="Freeform 153"/>
          <p:cNvSpPr>
            <a:spLocks/>
          </p:cNvSpPr>
          <p:nvPr/>
        </p:nvSpPr>
        <p:spPr bwMode="auto">
          <a:xfrm>
            <a:off x="4116388" y="5241925"/>
            <a:ext cx="55562" cy="96838"/>
          </a:xfrm>
          <a:custGeom>
            <a:avLst/>
            <a:gdLst>
              <a:gd name="T0" fmla="*/ 55562 w 35"/>
              <a:gd name="T1" fmla="*/ 55563 h 61"/>
              <a:gd name="T2" fmla="*/ 55562 w 35"/>
              <a:gd name="T3" fmla="*/ 96838 h 61"/>
              <a:gd name="T4" fmla="*/ 0 w 35"/>
              <a:gd name="T5" fmla="*/ 46038 h 61"/>
              <a:gd name="T6" fmla="*/ 0 w 35"/>
              <a:gd name="T7" fmla="*/ 0 h 61"/>
              <a:gd name="T8" fmla="*/ 55562 w 35"/>
              <a:gd name="T9" fmla="*/ 55563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61"/>
              <a:gd name="T17" fmla="*/ 35 w 35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61">
                <a:moveTo>
                  <a:pt x="35" y="35"/>
                </a:moveTo>
                <a:lnTo>
                  <a:pt x="35" y="61"/>
                </a:lnTo>
                <a:lnTo>
                  <a:pt x="0" y="29"/>
                </a:lnTo>
                <a:lnTo>
                  <a:pt x="0" y="0"/>
                </a:lnTo>
                <a:lnTo>
                  <a:pt x="35" y="35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22" name="Freeform 154"/>
          <p:cNvSpPr>
            <a:spLocks/>
          </p:cNvSpPr>
          <p:nvPr/>
        </p:nvSpPr>
        <p:spPr bwMode="auto">
          <a:xfrm>
            <a:off x="4087813" y="5216525"/>
            <a:ext cx="26987" cy="66675"/>
          </a:xfrm>
          <a:custGeom>
            <a:avLst/>
            <a:gdLst>
              <a:gd name="T0" fmla="*/ 26987 w 17"/>
              <a:gd name="T1" fmla="*/ 22225 h 42"/>
              <a:gd name="T2" fmla="*/ 26987 w 17"/>
              <a:gd name="T3" fmla="*/ 66675 h 42"/>
              <a:gd name="T4" fmla="*/ 0 w 17"/>
              <a:gd name="T5" fmla="*/ 41275 h 42"/>
              <a:gd name="T6" fmla="*/ 0 w 17"/>
              <a:gd name="T7" fmla="*/ 0 h 42"/>
              <a:gd name="T8" fmla="*/ 26987 w 17"/>
              <a:gd name="T9" fmla="*/ 22225 h 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42"/>
              <a:gd name="T17" fmla="*/ 17 w 17"/>
              <a:gd name="T18" fmla="*/ 42 h 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42">
                <a:moveTo>
                  <a:pt x="17" y="14"/>
                </a:moveTo>
                <a:lnTo>
                  <a:pt x="17" y="42"/>
                </a:lnTo>
                <a:lnTo>
                  <a:pt x="0" y="26"/>
                </a:lnTo>
                <a:lnTo>
                  <a:pt x="0" y="0"/>
                </a:lnTo>
                <a:lnTo>
                  <a:pt x="17" y="14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23" name="Freeform 155"/>
          <p:cNvSpPr>
            <a:spLocks/>
          </p:cNvSpPr>
          <p:nvPr/>
        </p:nvSpPr>
        <p:spPr bwMode="auto">
          <a:xfrm>
            <a:off x="4292600" y="5522913"/>
            <a:ext cx="17463" cy="69850"/>
          </a:xfrm>
          <a:custGeom>
            <a:avLst/>
            <a:gdLst>
              <a:gd name="T0" fmla="*/ 17463 w 11"/>
              <a:gd name="T1" fmla="*/ 20637 h 44"/>
              <a:gd name="T2" fmla="*/ 17463 w 11"/>
              <a:gd name="T3" fmla="*/ 69850 h 44"/>
              <a:gd name="T4" fmla="*/ 0 w 11"/>
              <a:gd name="T5" fmla="*/ 50800 h 44"/>
              <a:gd name="T6" fmla="*/ 0 w 11"/>
              <a:gd name="T7" fmla="*/ 0 h 44"/>
              <a:gd name="T8" fmla="*/ 17463 w 11"/>
              <a:gd name="T9" fmla="*/ 20637 h 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"/>
              <a:gd name="T16" fmla="*/ 0 h 44"/>
              <a:gd name="T17" fmla="*/ 11 w 11"/>
              <a:gd name="T18" fmla="*/ 44 h 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" h="44">
                <a:moveTo>
                  <a:pt x="11" y="13"/>
                </a:moveTo>
                <a:lnTo>
                  <a:pt x="11" y="44"/>
                </a:lnTo>
                <a:lnTo>
                  <a:pt x="0" y="32"/>
                </a:lnTo>
                <a:lnTo>
                  <a:pt x="0" y="0"/>
                </a:lnTo>
                <a:lnTo>
                  <a:pt x="11" y="13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24" name="Freeform 156"/>
          <p:cNvSpPr>
            <a:spLocks/>
          </p:cNvSpPr>
          <p:nvPr/>
        </p:nvSpPr>
        <p:spPr bwMode="auto">
          <a:xfrm>
            <a:off x="4233863" y="5465763"/>
            <a:ext cx="55562" cy="103187"/>
          </a:xfrm>
          <a:custGeom>
            <a:avLst/>
            <a:gdLst>
              <a:gd name="T0" fmla="*/ 55562 w 35"/>
              <a:gd name="T1" fmla="*/ 55562 h 65"/>
              <a:gd name="T2" fmla="*/ 55562 w 35"/>
              <a:gd name="T3" fmla="*/ 103187 h 65"/>
              <a:gd name="T4" fmla="*/ 0 w 35"/>
              <a:gd name="T5" fmla="*/ 46037 h 65"/>
              <a:gd name="T6" fmla="*/ 0 w 35"/>
              <a:gd name="T7" fmla="*/ 0 h 65"/>
              <a:gd name="T8" fmla="*/ 55562 w 35"/>
              <a:gd name="T9" fmla="*/ 55562 h 6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65"/>
              <a:gd name="T17" fmla="*/ 35 w 35"/>
              <a:gd name="T18" fmla="*/ 65 h 6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65">
                <a:moveTo>
                  <a:pt x="35" y="35"/>
                </a:moveTo>
                <a:lnTo>
                  <a:pt x="35" y="65"/>
                </a:lnTo>
                <a:lnTo>
                  <a:pt x="0" y="29"/>
                </a:lnTo>
                <a:lnTo>
                  <a:pt x="0" y="0"/>
                </a:lnTo>
                <a:lnTo>
                  <a:pt x="35" y="35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25" name="Freeform 157"/>
          <p:cNvSpPr>
            <a:spLocks/>
          </p:cNvSpPr>
          <p:nvPr/>
        </p:nvSpPr>
        <p:spPr bwMode="auto">
          <a:xfrm>
            <a:off x="4176713" y="5405438"/>
            <a:ext cx="55562" cy="103187"/>
          </a:xfrm>
          <a:custGeom>
            <a:avLst/>
            <a:gdLst>
              <a:gd name="T0" fmla="*/ 55562 w 35"/>
              <a:gd name="T1" fmla="*/ 58737 h 65"/>
              <a:gd name="T2" fmla="*/ 55562 w 35"/>
              <a:gd name="T3" fmla="*/ 103187 h 65"/>
              <a:gd name="T4" fmla="*/ 0 w 35"/>
              <a:gd name="T5" fmla="*/ 47625 h 65"/>
              <a:gd name="T6" fmla="*/ 0 w 35"/>
              <a:gd name="T7" fmla="*/ 0 h 65"/>
              <a:gd name="T8" fmla="*/ 55562 w 35"/>
              <a:gd name="T9" fmla="*/ 58737 h 6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65"/>
              <a:gd name="T17" fmla="*/ 35 w 35"/>
              <a:gd name="T18" fmla="*/ 65 h 6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65">
                <a:moveTo>
                  <a:pt x="35" y="37"/>
                </a:moveTo>
                <a:lnTo>
                  <a:pt x="35" y="65"/>
                </a:lnTo>
                <a:lnTo>
                  <a:pt x="0" y="30"/>
                </a:lnTo>
                <a:lnTo>
                  <a:pt x="0" y="0"/>
                </a:lnTo>
                <a:lnTo>
                  <a:pt x="35" y="37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26" name="Freeform 158"/>
          <p:cNvSpPr>
            <a:spLocks/>
          </p:cNvSpPr>
          <p:nvPr/>
        </p:nvSpPr>
        <p:spPr bwMode="auto">
          <a:xfrm>
            <a:off x="4117975" y="5348288"/>
            <a:ext cx="53975" cy="100012"/>
          </a:xfrm>
          <a:custGeom>
            <a:avLst/>
            <a:gdLst>
              <a:gd name="T0" fmla="*/ 53975 w 34"/>
              <a:gd name="T1" fmla="*/ 55562 h 63"/>
              <a:gd name="T2" fmla="*/ 53975 w 34"/>
              <a:gd name="T3" fmla="*/ 100012 h 63"/>
              <a:gd name="T4" fmla="*/ 0 w 34"/>
              <a:gd name="T5" fmla="*/ 44450 h 63"/>
              <a:gd name="T6" fmla="*/ 0 w 34"/>
              <a:gd name="T7" fmla="*/ 0 h 63"/>
              <a:gd name="T8" fmla="*/ 53975 w 34"/>
              <a:gd name="T9" fmla="*/ 55562 h 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"/>
              <a:gd name="T16" fmla="*/ 0 h 63"/>
              <a:gd name="T17" fmla="*/ 34 w 34"/>
              <a:gd name="T18" fmla="*/ 63 h 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" h="63">
                <a:moveTo>
                  <a:pt x="34" y="35"/>
                </a:moveTo>
                <a:lnTo>
                  <a:pt x="34" y="63"/>
                </a:lnTo>
                <a:lnTo>
                  <a:pt x="0" y="28"/>
                </a:lnTo>
                <a:lnTo>
                  <a:pt x="0" y="0"/>
                </a:lnTo>
                <a:lnTo>
                  <a:pt x="34" y="35"/>
                </a:lnTo>
                <a:close/>
              </a:path>
            </a:pathLst>
          </a:custGeom>
          <a:solidFill>
            <a:srgbClr val="2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27" name="Freeform 159"/>
          <p:cNvSpPr>
            <a:spLocks/>
          </p:cNvSpPr>
          <p:nvPr/>
        </p:nvSpPr>
        <p:spPr bwMode="auto">
          <a:xfrm>
            <a:off x="4087813" y="5321300"/>
            <a:ext cx="26987" cy="69850"/>
          </a:xfrm>
          <a:custGeom>
            <a:avLst/>
            <a:gdLst>
              <a:gd name="T0" fmla="*/ 26987 w 17"/>
              <a:gd name="T1" fmla="*/ 25400 h 44"/>
              <a:gd name="T2" fmla="*/ 26987 w 17"/>
              <a:gd name="T3" fmla="*/ 69850 h 44"/>
              <a:gd name="T4" fmla="*/ 0 w 17"/>
              <a:gd name="T5" fmla="*/ 38100 h 44"/>
              <a:gd name="T6" fmla="*/ 0 w 17"/>
              <a:gd name="T7" fmla="*/ 0 h 44"/>
              <a:gd name="T8" fmla="*/ 26987 w 17"/>
              <a:gd name="T9" fmla="*/ 25400 h 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44"/>
              <a:gd name="T17" fmla="*/ 17 w 17"/>
              <a:gd name="T18" fmla="*/ 44 h 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44">
                <a:moveTo>
                  <a:pt x="17" y="16"/>
                </a:moveTo>
                <a:lnTo>
                  <a:pt x="17" y="44"/>
                </a:lnTo>
                <a:lnTo>
                  <a:pt x="0" y="24"/>
                </a:lnTo>
                <a:lnTo>
                  <a:pt x="0" y="0"/>
                </a:lnTo>
                <a:lnTo>
                  <a:pt x="17" y="16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28" name="Freeform 160"/>
          <p:cNvSpPr>
            <a:spLocks/>
          </p:cNvSpPr>
          <p:nvPr/>
        </p:nvSpPr>
        <p:spPr bwMode="auto">
          <a:xfrm>
            <a:off x="4087813" y="5370513"/>
            <a:ext cx="46037" cy="87312"/>
          </a:xfrm>
          <a:custGeom>
            <a:avLst/>
            <a:gdLst>
              <a:gd name="T0" fmla="*/ 46037 w 29"/>
              <a:gd name="T1" fmla="*/ 47625 h 55"/>
              <a:gd name="T2" fmla="*/ 46037 w 29"/>
              <a:gd name="T3" fmla="*/ 87312 h 55"/>
              <a:gd name="T4" fmla="*/ 0 w 29"/>
              <a:gd name="T5" fmla="*/ 42862 h 55"/>
              <a:gd name="T6" fmla="*/ 0 w 29"/>
              <a:gd name="T7" fmla="*/ 0 h 55"/>
              <a:gd name="T8" fmla="*/ 46037 w 29"/>
              <a:gd name="T9" fmla="*/ 47625 h 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"/>
              <a:gd name="T16" fmla="*/ 0 h 55"/>
              <a:gd name="T17" fmla="*/ 29 w 29"/>
              <a:gd name="T18" fmla="*/ 55 h 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" h="55">
                <a:moveTo>
                  <a:pt x="29" y="30"/>
                </a:moveTo>
                <a:lnTo>
                  <a:pt x="29" y="55"/>
                </a:lnTo>
                <a:lnTo>
                  <a:pt x="0" y="27"/>
                </a:lnTo>
                <a:lnTo>
                  <a:pt x="0" y="0"/>
                </a:lnTo>
                <a:lnTo>
                  <a:pt x="29" y="30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29" name="Freeform 161"/>
          <p:cNvSpPr>
            <a:spLocks/>
          </p:cNvSpPr>
          <p:nvPr/>
        </p:nvSpPr>
        <p:spPr bwMode="auto">
          <a:xfrm>
            <a:off x="4248150" y="5534025"/>
            <a:ext cx="61913" cy="112713"/>
          </a:xfrm>
          <a:custGeom>
            <a:avLst/>
            <a:gdLst>
              <a:gd name="T0" fmla="*/ 61913 w 39"/>
              <a:gd name="T1" fmla="*/ 68263 h 71"/>
              <a:gd name="T2" fmla="*/ 61913 w 39"/>
              <a:gd name="T3" fmla="*/ 112713 h 71"/>
              <a:gd name="T4" fmla="*/ 0 w 39"/>
              <a:gd name="T5" fmla="*/ 47625 h 71"/>
              <a:gd name="T6" fmla="*/ 0 w 39"/>
              <a:gd name="T7" fmla="*/ 0 h 71"/>
              <a:gd name="T8" fmla="*/ 61913 w 39"/>
              <a:gd name="T9" fmla="*/ 68263 h 7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9"/>
              <a:gd name="T16" fmla="*/ 0 h 71"/>
              <a:gd name="T17" fmla="*/ 39 w 39"/>
              <a:gd name="T18" fmla="*/ 71 h 7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9" h="71">
                <a:moveTo>
                  <a:pt x="39" y="43"/>
                </a:moveTo>
                <a:lnTo>
                  <a:pt x="39" y="71"/>
                </a:lnTo>
                <a:lnTo>
                  <a:pt x="0" y="30"/>
                </a:lnTo>
                <a:lnTo>
                  <a:pt x="0" y="0"/>
                </a:lnTo>
                <a:lnTo>
                  <a:pt x="39" y="43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30" name="Freeform 162"/>
          <p:cNvSpPr>
            <a:spLocks/>
          </p:cNvSpPr>
          <p:nvPr/>
        </p:nvSpPr>
        <p:spPr bwMode="auto">
          <a:xfrm>
            <a:off x="4194175" y="5478463"/>
            <a:ext cx="50800" cy="101600"/>
          </a:xfrm>
          <a:custGeom>
            <a:avLst/>
            <a:gdLst>
              <a:gd name="T0" fmla="*/ 50800 w 32"/>
              <a:gd name="T1" fmla="*/ 53975 h 64"/>
              <a:gd name="T2" fmla="*/ 50800 w 32"/>
              <a:gd name="T3" fmla="*/ 101600 h 64"/>
              <a:gd name="T4" fmla="*/ 0 w 32"/>
              <a:gd name="T5" fmla="*/ 46037 h 64"/>
              <a:gd name="T6" fmla="*/ 0 w 32"/>
              <a:gd name="T7" fmla="*/ 0 h 64"/>
              <a:gd name="T8" fmla="*/ 50800 w 32"/>
              <a:gd name="T9" fmla="*/ 53975 h 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64"/>
              <a:gd name="T17" fmla="*/ 32 w 32"/>
              <a:gd name="T18" fmla="*/ 64 h 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64">
                <a:moveTo>
                  <a:pt x="32" y="34"/>
                </a:moveTo>
                <a:lnTo>
                  <a:pt x="32" y="64"/>
                </a:lnTo>
                <a:lnTo>
                  <a:pt x="0" y="29"/>
                </a:lnTo>
                <a:lnTo>
                  <a:pt x="0" y="0"/>
                </a:lnTo>
                <a:lnTo>
                  <a:pt x="32" y="34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31" name="Freeform 163"/>
          <p:cNvSpPr>
            <a:spLocks/>
          </p:cNvSpPr>
          <p:nvPr/>
        </p:nvSpPr>
        <p:spPr bwMode="auto">
          <a:xfrm>
            <a:off x="4137025" y="5421313"/>
            <a:ext cx="53975" cy="98425"/>
          </a:xfrm>
          <a:custGeom>
            <a:avLst/>
            <a:gdLst>
              <a:gd name="T0" fmla="*/ 53975 w 34"/>
              <a:gd name="T1" fmla="*/ 53975 h 62"/>
              <a:gd name="T2" fmla="*/ 53975 w 34"/>
              <a:gd name="T3" fmla="*/ 98425 h 62"/>
              <a:gd name="T4" fmla="*/ 0 w 34"/>
              <a:gd name="T5" fmla="*/ 41275 h 62"/>
              <a:gd name="T6" fmla="*/ 0 w 34"/>
              <a:gd name="T7" fmla="*/ 0 h 62"/>
              <a:gd name="T8" fmla="*/ 53975 w 34"/>
              <a:gd name="T9" fmla="*/ 53975 h 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"/>
              <a:gd name="T16" fmla="*/ 0 h 62"/>
              <a:gd name="T17" fmla="*/ 34 w 34"/>
              <a:gd name="T18" fmla="*/ 62 h 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" h="62">
                <a:moveTo>
                  <a:pt x="34" y="34"/>
                </a:moveTo>
                <a:lnTo>
                  <a:pt x="34" y="62"/>
                </a:lnTo>
                <a:lnTo>
                  <a:pt x="0" y="26"/>
                </a:lnTo>
                <a:lnTo>
                  <a:pt x="0" y="0"/>
                </a:lnTo>
                <a:lnTo>
                  <a:pt x="34" y="34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32" name="Freeform 164"/>
          <p:cNvSpPr>
            <a:spLocks/>
          </p:cNvSpPr>
          <p:nvPr/>
        </p:nvSpPr>
        <p:spPr bwMode="auto">
          <a:xfrm>
            <a:off x="4087813" y="4760913"/>
            <a:ext cx="47625" cy="69850"/>
          </a:xfrm>
          <a:custGeom>
            <a:avLst/>
            <a:gdLst>
              <a:gd name="T0" fmla="*/ 47625 w 30"/>
              <a:gd name="T1" fmla="*/ 26988 h 44"/>
              <a:gd name="T2" fmla="*/ 47625 w 30"/>
              <a:gd name="T3" fmla="*/ 69850 h 44"/>
              <a:gd name="T4" fmla="*/ 0 w 30"/>
              <a:gd name="T5" fmla="*/ 42862 h 44"/>
              <a:gd name="T6" fmla="*/ 0 w 30"/>
              <a:gd name="T7" fmla="*/ 0 h 44"/>
              <a:gd name="T8" fmla="*/ 47625 w 30"/>
              <a:gd name="T9" fmla="*/ 26988 h 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"/>
              <a:gd name="T16" fmla="*/ 0 h 44"/>
              <a:gd name="T17" fmla="*/ 30 w 30"/>
              <a:gd name="T18" fmla="*/ 44 h 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" h="44">
                <a:moveTo>
                  <a:pt x="30" y="17"/>
                </a:moveTo>
                <a:lnTo>
                  <a:pt x="30" y="44"/>
                </a:lnTo>
                <a:lnTo>
                  <a:pt x="0" y="27"/>
                </a:lnTo>
                <a:lnTo>
                  <a:pt x="0" y="0"/>
                </a:lnTo>
                <a:lnTo>
                  <a:pt x="30" y="17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33" name="Freeform 165"/>
          <p:cNvSpPr>
            <a:spLocks/>
          </p:cNvSpPr>
          <p:nvPr/>
        </p:nvSpPr>
        <p:spPr bwMode="auto">
          <a:xfrm>
            <a:off x="4195763" y="4821238"/>
            <a:ext cx="52387" cy="79375"/>
          </a:xfrm>
          <a:custGeom>
            <a:avLst/>
            <a:gdLst>
              <a:gd name="T0" fmla="*/ 52387 w 33"/>
              <a:gd name="T1" fmla="*/ 30163 h 50"/>
              <a:gd name="T2" fmla="*/ 52387 w 33"/>
              <a:gd name="T3" fmla="*/ 79375 h 50"/>
              <a:gd name="T4" fmla="*/ 0 w 33"/>
              <a:gd name="T5" fmla="*/ 47625 h 50"/>
              <a:gd name="T6" fmla="*/ 0 w 33"/>
              <a:gd name="T7" fmla="*/ 0 h 50"/>
              <a:gd name="T8" fmla="*/ 52387 w 33"/>
              <a:gd name="T9" fmla="*/ 30163 h 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"/>
              <a:gd name="T16" fmla="*/ 0 h 50"/>
              <a:gd name="T17" fmla="*/ 33 w 33"/>
              <a:gd name="T18" fmla="*/ 50 h 5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" h="50">
                <a:moveTo>
                  <a:pt x="33" y="19"/>
                </a:moveTo>
                <a:lnTo>
                  <a:pt x="33" y="50"/>
                </a:lnTo>
                <a:lnTo>
                  <a:pt x="0" y="30"/>
                </a:lnTo>
                <a:lnTo>
                  <a:pt x="0" y="0"/>
                </a:lnTo>
                <a:lnTo>
                  <a:pt x="33" y="19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34" name="Freeform 166"/>
          <p:cNvSpPr>
            <a:spLocks/>
          </p:cNvSpPr>
          <p:nvPr/>
        </p:nvSpPr>
        <p:spPr bwMode="auto">
          <a:xfrm>
            <a:off x="4138613" y="4787900"/>
            <a:ext cx="53975" cy="77788"/>
          </a:xfrm>
          <a:custGeom>
            <a:avLst/>
            <a:gdLst>
              <a:gd name="T0" fmla="*/ 53975 w 34"/>
              <a:gd name="T1" fmla="*/ 33338 h 49"/>
              <a:gd name="T2" fmla="*/ 53975 w 34"/>
              <a:gd name="T3" fmla="*/ 77788 h 49"/>
              <a:gd name="T4" fmla="*/ 0 w 34"/>
              <a:gd name="T5" fmla="*/ 44450 h 49"/>
              <a:gd name="T6" fmla="*/ 0 w 34"/>
              <a:gd name="T7" fmla="*/ 0 h 49"/>
              <a:gd name="T8" fmla="*/ 53975 w 34"/>
              <a:gd name="T9" fmla="*/ 33338 h 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"/>
              <a:gd name="T16" fmla="*/ 0 h 49"/>
              <a:gd name="T17" fmla="*/ 34 w 34"/>
              <a:gd name="T18" fmla="*/ 49 h 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" h="49">
                <a:moveTo>
                  <a:pt x="34" y="21"/>
                </a:moveTo>
                <a:lnTo>
                  <a:pt x="34" y="49"/>
                </a:lnTo>
                <a:lnTo>
                  <a:pt x="0" y="28"/>
                </a:lnTo>
                <a:lnTo>
                  <a:pt x="0" y="0"/>
                </a:lnTo>
                <a:lnTo>
                  <a:pt x="34" y="21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35" name="Freeform 167"/>
          <p:cNvSpPr>
            <a:spLocks/>
          </p:cNvSpPr>
          <p:nvPr/>
        </p:nvSpPr>
        <p:spPr bwMode="auto">
          <a:xfrm>
            <a:off x="4087813" y="4860925"/>
            <a:ext cx="47625" cy="76200"/>
          </a:xfrm>
          <a:custGeom>
            <a:avLst/>
            <a:gdLst>
              <a:gd name="T0" fmla="*/ 47625 w 30"/>
              <a:gd name="T1" fmla="*/ 33338 h 48"/>
              <a:gd name="T2" fmla="*/ 47625 w 30"/>
              <a:gd name="T3" fmla="*/ 76200 h 48"/>
              <a:gd name="T4" fmla="*/ 0 w 30"/>
              <a:gd name="T5" fmla="*/ 42862 h 48"/>
              <a:gd name="T6" fmla="*/ 0 w 30"/>
              <a:gd name="T7" fmla="*/ 0 h 48"/>
              <a:gd name="T8" fmla="*/ 47625 w 30"/>
              <a:gd name="T9" fmla="*/ 33338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"/>
              <a:gd name="T16" fmla="*/ 0 h 48"/>
              <a:gd name="T17" fmla="*/ 30 w 30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" h="48">
                <a:moveTo>
                  <a:pt x="30" y="21"/>
                </a:moveTo>
                <a:lnTo>
                  <a:pt x="30" y="48"/>
                </a:lnTo>
                <a:lnTo>
                  <a:pt x="0" y="27"/>
                </a:lnTo>
                <a:lnTo>
                  <a:pt x="0" y="0"/>
                </a:lnTo>
                <a:lnTo>
                  <a:pt x="30" y="21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36" name="Freeform 168"/>
          <p:cNvSpPr>
            <a:spLocks/>
          </p:cNvSpPr>
          <p:nvPr/>
        </p:nvSpPr>
        <p:spPr bwMode="auto">
          <a:xfrm>
            <a:off x="4249738" y="4968875"/>
            <a:ext cx="61912" cy="88900"/>
          </a:xfrm>
          <a:custGeom>
            <a:avLst/>
            <a:gdLst>
              <a:gd name="T0" fmla="*/ 61912 w 39"/>
              <a:gd name="T1" fmla="*/ 39688 h 56"/>
              <a:gd name="T2" fmla="*/ 61912 w 39"/>
              <a:gd name="T3" fmla="*/ 88900 h 56"/>
              <a:gd name="T4" fmla="*/ 0 w 39"/>
              <a:gd name="T5" fmla="*/ 47625 h 56"/>
              <a:gd name="T6" fmla="*/ 0 w 39"/>
              <a:gd name="T7" fmla="*/ 0 h 56"/>
              <a:gd name="T8" fmla="*/ 61912 w 39"/>
              <a:gd name="T9" fmla="*/ 39688 h 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9"/>
              <a:gd name="T16" fmla="*/ 0 h 56"/>
              <a:gd name="T17" fmla="*/ 39 w 39"/>
              <a:gd name="T18" fmla="*/ 56 h 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9" h="56">
                <a:moveTo>
                  <a:pt x="39" y="25"/>
                </a:moveTo>
                <a:lnTo>
                  <a:pt x="39" y="56"/>
                </a:lnTo>
                <a:lnTo>
                  <a:pt x="0" y="30"/>
                </a:lnTo>
                <a:lnTo>
                  <a:pt x="0" y="0"/>
                </a:lnTo>
                <a:lnTo>
                  <a:pt x="39" y="25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37" name="Freeform 169"/>
          <p:cNvSpPr>
            <a:spLocks/>
          </p:cNvSpPr>
          <p:nvPr/>
        </p:nvSpPr>
        <p:spPr bwMode="auto">
          <a:xfrm>
            <a:off x="4195763" y="4933950"/>
            <a:ext cx="52387" cy="80963"/>
          </a:xfrm>
          <a:custGeom>
            <a:avLst/>
            <a:gdLst>
              <a:gd name="T0" fmla="*/ 52387 w 33"/>
              <a:gd name="T1" fmla="*/ 33338 h 51"/>
              <a:gd name="T2" fmla="*/ 52387 w 33"/>
              <a:gd name="T3" fmla="*/ 80963 h 51"/>
              <a:gd name="T4" fmla="*/ 0 w 33"/>
              <a:gd name="T5" fmla="*/ 46038 h 51"/>
              <a:gd name="T6" fmla="*/ 0 w 33"/>
              <a:gd name="T7" fmla="*/ 0 h 51"/>
              <a:gd name="T8" fmla="*/ 52387 w 33"/>
              <a:gd name="T9" fmla="*/ 33338 h 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"/>
              <a:gd name="T16" fmla="*/ 0 h 51"/>
              <a:gd name="T17" fmla="*/ 33 w 33"/>
              <a:gd name="T18" fmla="*/ 51 h 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" h="51">
                <a:moveTo>
                  <a:pt x="33" y="21"/>
                </a:moveTo>
                <a:lnTo>
                  <a:pt x="33" y="51"/>
                </a:lnTo>
                <a:lnTo>
                  <a:pt x="0" y="29"/>
                </a:lnTo>
                <a:lnTo>
                  <a:pt x="0" y="0"/>
                </a:lnTo>
                <a:lnTo>
                  <a:pt x="33" y="21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38" name="Freeform 170"/>
          <p:cNvSpPr>
            <a:spLocks/>
          </p:cNvSpPr>
          <p:nvPr/>
        </p:nvSpPr>
        <p:spPr bwMode="auto">
          <a:xfrm>
            <a:off x="4138613" y="4895850"/>
            <a:ext cx="53975" cy="79375"/>
          </a:xfrm>
          <a:custGeom>
            <a:avLst/>
            <a:gdLst>
              <a:gd name="T0" fmla="*/ 53975 w 34"/>
              <a:gd name="T1" fmla="*/ 34925 h 50"/>
              <a:gd name="T2" fmla="*/ 53975 w 34"/>
              <a:gd name="T3" fmla="*/ 79375 h 50"/>
              <a:gd name="T4" fmla="*/ 0 w 34"/>
              <a:gd name="T5" fmla="*/ 42862 h 50"/>
              <a:gd name="T6" fmla="*/ 0 w 34"/>
              <a:gd name="T7" fmla="*/ 0 h 50"/>
              <a:gd name="T8" fmla="*/ 53975 w 34"/>
              <a:gd name="T9" fmla="*/ 34925 h 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"/>
              <a:gd name="T16" fmla="*/ 0 h 50"/>
              <a:gd name="T17" fmla="*/ 34 w 34"/>
              <a:gd name="T18" fmla="*/ 50 h 5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" h="50">
                <a:moveTo>
                  <a:pt x="34" y="22"/>
                </a:moveTo>
                <a:lnTo>
                  <a:pt x="34" y="50"/>
                </a:lnTo>
                <a:lnTo>
                  <a:pt x="0" y="27"/>
                </a:lnTo>
                <a:lnTo>
                  <a:pt x="0" y="0"/>
                </a:lnTo>
                <a:lnTo>
                  <a:pt x="34" y="22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39" name="Freeform 171"/>
          <p:cNvSpPr>
            <a:spLocks/>
          </p:cNvSpPr>
          <p:nvPr/>
        </p:nvSpPr>
        <p:spPr bwMode="auto">
          <a:xfrm>
            <a:off x="4087813" y="4962525"/>
            <a:ext cx="47625" cy="77788"/>
          </a:xfrm>
          <a:custGeom>
            <a:avLst/>
            <a:gdLst>
              <a:gd name="T0" fmla="*/ 47625 w 30"/>
              <a:gd name="T1" fmla="*/ 38100 h 49"/>
              <a:gd name="T2" fmla="*/ 47625 w 30"/>
              <a:gd name="T3" fmla="*/ 77788 h 49"/>
              <a:gd name="T4" fmla="*/ 0 w 30"/>
              <a:gd name="T5" fmla="*/ 42863 h 49"/>
              <a:gd name="T6" fmla="*/ 0 w 30"/>
              <a:gd name="T7" fmla="*/ 0 h 49"/>
              <a:gd name="T8" fmla="*/ 47625 w 30"/>
              <a:gd name="T9" fmla="*/ 38100 h 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"/>
              <a:gd name="T16" fmla="*/ 0 h 49"/>
              <a:gd name="T17" fmla="*/ 30 w 30"/>
              <a:gd name="T18" fmla="*/ 49 h 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" h="49">
                <a:moveTo>
                  <a:pt x="30" y="24"/>
                </a:moveTo>
                <a:lnTo>
                  <a:pt x="30" y="49"/>
                </a:lnTo>
                <a:lnTo>
                  <a:pt x="0" y="27"/>
                </a:lnTo>
                <a:lnTo>
                  <a:pt x="0" y="0"/>
                </a:lnTo>
                <a:lnTo>
                  <a:pt x="30" y="24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40" name="Freeform 172"/>
          <p:cNvSpPr>
            <a:spLocks/>
          </p:cNvSpPr>
          <p:nvPr/>
        </p:nvSpPr>
        <p:spPr bwMode="auto">
          <a:xfrm>
            <a:off x="4195763" y="5041900"/>
            <a:ext cx="52387" cy="85725"/>
          </a:xfrm>
          <a:custGeom>
            <a:avLst/>
            <a:gdLst>
              <a:gd name="T0" fmla="*/ 52387 w 33"/>
              <a:gd name="T1" fmla="*/ 38100 h 54"/>
              <a:gd name="T2" fmla="*/ 52387 w 33"/>
              <a:gd name="T3" fmla="*/ 85725 h 54"/>
              <a:gd name="T4" fmla="*/ 0 w 33"/>
              <a:gd name="T5" fmla="*/ 47625 h 54"/>
              <a:gd name="T6" fmla="*/ 0 w 33"/>
              <a:gd name="T7" fmla="*/ 0 h 54"/>
              <a:gd name="T8" fmla="*/ 52387 w 33"/>
              <a:gd name="T9" fmla="*/ 38100 h 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"/>
              <a:gd name="T16" fmla="*/ 0 h 54"/>
              <a:gd name="T17" fmla="*/ 33 w 33"/>
              <a:gd name="T18" fmla="*/ 54 h 5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" h="54">
                <a:moveTo>
                  <a:pt x="33" y="24"/>
                </a:moveTo>
                <a:lnTo>
                  <a:pt x="33" y="54"/>
                </a:lnTo>
                <a:lnTo>
                  <a:pt x="0" y="30"/>
                </a:lnTo>
                <a:lnTo>
                  <a:pt x="0" y="0"/>
                </a:lnTo>
                <a:lnTo>
                  <a:pt x="33" y="24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41" name="Freeform 173"/>
          <p:cNvSpPr>
            <a:spLocks/>
          </p:cNvSpPr>
          <p:nvPr/>
        </p:nvSpPr>
        <p:spPr bwMode="auto">
          <a:xfrm>
            <a:off x="4138613" y="5000625"/>
            <a:ext cx="53975" cy="84138"/>
          </a:xfrm>
          <a:custGeom>
            <a:avLst/>
            <a:gdLst>
              <a:gd name="T0" fmla="*/ 53975 w 34"/>
              <a:gd name="T1" fmla="*/ 39688 h 53"/>
              <a:gd name="T2" fmla="*/ 53975 w 34"/>
              <a:gd name="T3" fmla="*/ 84138 h 53"/>
              <a:gd name="T4" fmla="*/ 0 w 34"/>
              <a:gd name="T5" fmla="*/ 44450 h 53"/>
              <a:gd name="T6" fmla="*/ 0 w 34"/>
              <a:gd name="T7" fmla="*/ 0 h 53"/>
              <a:gd name="T8" fmla="*/ 53975 w 34"/>
              <a:gd name="T9" fmla="*/ 39688 h 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"/>
              <a:gd name="T16" fmla="*/ 0 h 53"/>
              <a:gd name="T17" fmla="*/ 34 w 34"/>
              <a:gd name="T18" fmla="*/ 53 h 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" h="53">
                <a:moveTo>
                  <a:pt x="34" y="25"/>
                </a:moveTo>
                <a:lnTo>
                  <a:pt x="34" y="53"/>
                </a:lnTo>
                <a:lnTo>
                  <a:pt x="0" y="28"/>
                </a:lnTo>
                <a:lnTo>
                  <a:pt x="0" y="0"/>
                </a:lnTo>
                <a:lnTo>
                  <a:pt x="34" y="25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42" name="Freeform 174"/>
          <p:cNvSpPr>
            <a:spLocks/>
          </p:cNvSpPr>
          <p:nvPr/>
        </p:nvSpPr>
        <p:spPr bwMode="auto">
          <a:xfrm>
            <a:off x="4087813" y="5065713"/>
            <a:ext cx="46037" cy="79375"/>
          </a:xfrm>
          <a:custGeom>
            <a:avLst/>
            <a:gdLst>
              <a:gd name="T0" fmla="*/ 46037 w 29"/>
              <a:gd name="T1" fmla="*/ 36513 h 50"/>
              <a:gd name="T2" fmla="*/ 46037 w 29"/>
              <a:gd name="T3" fmla="*/ 79375 h 50"/>
              <a:gd name="T4" fmla="*/ 0 w 29"/>
              <a:gd name="T5" fmla="*/ 41275 h 50"/>
              <a:gd name="T6" fmla="*/ 0 w 29"/>
              <a:gd name="T7" fmla="*/ 0 h 50"/>
              <a:gd name="T8" fmla="*/ 46037 w 29"/>
              <a:gd name="T9" fmla="*/ 36513 h 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"/>
              <a:gd name="T16" fmla="*/ 0 h 50"/>
              <a:gd name="T17" fmla="*/ 29 w 29"/>
              <a:gd name="T18" fmla="*/ 50 h 5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" h="50">
                <a:moveTo>
                  <a:pt x="29" y="23"/>
                </a:moveTo>
                <a:lnTo>
                  <a:pt x="29" y="50"/>
                </a:lnTo>
                <a:lnTo>
                  <a:pt x="0" y="26"/>
                </a:lnTo>
                <a:lnTo>
                  <a:pt x="0" y="0"/>
                </a:lnTo>
                <a:lnTo>
                  <a:pt x="29" y="23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43" name="Freeform 175"/>
          <p:cNvSpPr>
            <a:spLocks/>
          </p:cNvSpPr>
          <p:nvPr/>
        </p:nvSpPr>
        <p:spPr bwMode="auto">
          <a:xfrm>
            <a:off x="4248150" y="5192713"/>
            <a:ext cx="63500" cy="100012"/>
          </a:xfrm>
          <a:custGeom>
            <a:avLst/>
            <a:gdLst>
              <a:gd name="T0" fmla="*/ 63500 w 40"/>
              <a:gd name="T1" fmla="*/ 52387 h 63"/>
              <a:gd name="T2" fmla="*/ 63500 w 40"/>
              <a:gd name="T3" fmla="*/ 100012 h 63"/>
              <a:gd name="T4" fmla="*/ 0 w 40"/>
              <a:gd name="T5" fmla="*/ 50800 h 63"/>
              <a:gd name="T6" fmla="*/ 0 w 40"/>
              <a:gd name="T7" fmla="*/ 0 h 63"/>
              <a:gd name="T8" fmla="*/ 63500 w 40"/>
              <a:gd name="T9" fmla="*/ 52387 h 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"/>
              <a:gd name="T16" fmla="*/ 0 h 63"/>
              <a:gd name="T17" fmla="*/ 40 w 40"/>
              <a:gd name="T18" fmla="*/ 63 h 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" h="63">
                <a:moveTo>
                  <a:pt x="40" y="33"/>
                </a:moveTo>
                <a:lnTo>
                  <a:pt x="40" y="63"/>
                </a:lnTo>
                <a:lnTo>
                  <a:pt x="0" y="32"/>
                </a:lnTo>
                <a:lnTo>
                  <a:pt x="0" y="0"/>
                </a:lnTo>
                <a:lnTo>
                  <a:pt x="40" y="33"/>
                </a:lnTo>
                <a:close/>
              </a:path>
            </a:pathLst>
          </a:custGeom>
          <a:solidFill>
            <a:srgbClr val="4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44" name="Freeform 176"/>
          <p:cNvSpPr>
            <a:spLocks/>
          </p:cNvSpPr>
          <p:nvPr/>
        </p:nvSpPr>
        <p:spPr bwMode="auto">
          <a:xfrm>
            <a:off x="4194175" y="5149850"/>
            <a:ext cx="50800" cy="92075"/>
          </a:xfrm>
          <a:custGeom>
            <a:avLst/>
            <a:gdLst>
              <a:gd name="T0" fmla="*/ 50800 w 32"/>
              <a:gd name="T1" fmla="*/ 41275 h 58"/>
              <a:gd name="T2" fmla="*/ 50800 w 32"/>
              <a:gd name="T3" fmla="*/ 92075 h 58"/>
              <a:gd name="T4" fmla="*/ 0 w 32"/>
              <a:gd name="T5" fmla="*/ 46038 h 58"/>
              <a:gd name="T6" fmla="*/ 0 w 32"/>
              <a:gd name="T7" fmla="*/ 0 h 58"/>
              <a:gd name="T8" fmla="*/ 50800 w 32"/>
              <a:gd name="T9" fmla="*/ 41275 h 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58"/>
              <a:gd name="T17" fmla="*/ 32 w 32"/>
              <a:gd name="T18" fmla="*/ 58 h 5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58">
                <a:moveTo>
                  <a:pt x="32" y="26"/>
                </a:moveTo>
                <a:lnTo>
                  <a:pt x="32" y="58"/>
                </a:lnTo>
                <a:lnTo>
                  <a:pt x="0" y="29"/>
                </a:lnTo>
                <a:lnTo>
                  <a:pt x="0" y="0"/>
                </a:lnTo>
                <a:lnTo>
                  <a:pt x="32" y="26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45" name="Freeform 177"/>
          <p:cNvSpPr>
            <a:spLocks/>
          </p:cNvSpPr>
          <p:nvPr/>
        </p:nvSpPr>
        <p:spPr bwMode="auto">
          <a:xfrm>
            <a:off x="4137025" y="5103813"/>
            <a:ext cx="53975" cy="88900"/>
          </a:xfrm>
          <a:custGeom>
            <a:avLst/>
            <a:gdLst>
              <a:gd name="T0" fmla="*/ 53975 w 34"/>
              <a:gd name="T1" fmla="*/ 44450 h 56"/>
              <a:gd name="T2" fmla="*/ 53975 w 34"/>
              <a:gd name="T3" fmla="*/ 88900 h 56"/>
              <a:gd name="T4" fmla="*/ 0 w 34"/>
              <a:gd name="T5" fmla="*/ 46037 h 56"/>
              <a:gd name="T6" fmla="*/ 0 w 34"/>
              <a:gd name="T7" fmla="*/ 0 h 56"/>
              <a:gd name="T8" fmla="*/ 53975 w 34"/>
              <a:gd name="T9" fmla="*/ 44450 h 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"/>
              <a:gd name="T16" fmla="*/ 0 h 56"/>
              <a:gd name="T17" fmla="*/ 34 w 34"/>
              <a:gd name="T18" fmla="*/ 56 h 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" h="56">
                <a:moveTo>
                  <a:pt x="34" y="28"/>
                </a:moveTo>
                <a:lnTo>
                  <a:pt x="34" y="56"/>
                </a:lnTo>
                <a:lnTo>
                  <a:pt x="0" y="29"/>
                </a:lnTo>
                <a:lnTo>
                  <a:pt x="0" y="0"/>
                </a:lnTo>
                <a:lnTo>
                  <a:pt x="34" y="28"/>
                </a:lnTo>
                <a:close/>
              </a:path>
            </a:pathLst>
          </a:custGeom>
          <a:solidFill>
            <a:srgbClr val="6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46" name="Freeform 178"/>
          <p:cNvSpPr>
            <a:spLocks/>
          </p:cNvSpPr>
          <p:nvPr/>
        </p:nvSpPr>
        <p:spPr bwMode="auto">
          <a:xfrm>
            <a:off x="4087813" y="5167313"/>
            <a:ext cx="46037" cy="80962"/>
          </a:xfrm>
          <a:custGeom>
            <a:avLst/>
            <a:gdLst>
              <a:gd name="T0" fmla="*/ 46037 w 29"/>
              <a:gd name="T1" fmla="*/ 38100 h 51"/>
              <a:gd name="T2" fmla="*/ 46037 w 29"/>
              <a:gd name="T3" fmla="*/ 80962 h 51"/>
              <a:gd name="T4" fmla="*/ 0 w 29"/>
              <a:gd name="T5" fmla="*/ 39687 h 51"/>
              <a:gd name="T6" fmla="*/ 0 w 29"/>
              <a:gd name="T7" fmla="*/ 0 h 51"/>
              <a:gd name="T8" fmla="*/ 46037 w 29"/>
              <a:gd name="T9" fmla="*/ 38100 h 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"/>
              <a:gd name="T16" fmla="*/ 0 h 51"/>
              <a:gd name="T17" fmla="*/ 29 w 29"/>
              <a:gd name="T18" fmla="*/ 51 h 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" h="51">
                <a:moveTo>
                  <a:pt x="29" y="24"/>
                </a:moveTo>
                <a:lnTo>
                  <a:pt x="29" y="51"/>
                </a:lnTo>
                <a:lnTo>
                  <a:pt x="0" y="25"/>
                </a:lnTo>
                <a:lnTo>
                  <a:pt x="0" y="0"/>
                </a:lnTo>
                <a:lnTo>
                  <a:pt x="29" y="24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47" name="Freeform 179"/>
          <p:cNvSpPr>
            <a:spLocks/>
          </p:cNvSpPr>
          <p:nvPr/>
        </p:nvSpPr>
        <p:spPr bwMode="auto">
          <a:xfrm>
            <a:off x="4248150" y="5308600"/>
            <a:ext cx="63500" cy="101600"/>
          </a:xfrm>
          <a:custGeom>
            <a:avLst/>
            <a:gdLst>
              <a:gd name="T0" fmla="*/ 63500 w 40"/>
              <a:gd name="T1" fmla="*/ 55562 h 64"/>
              <a:gd name="T2" fmla="*/ 63500 w 40"/>
              <a:gd name="T3" fmla="*/ 101600 h 64"/>
              <a:gd name="T4" fmla="*/ 0 w 40"/>
              <a:gd name="T5" fmla="*/ 47625 h 64"/>
              <a:gd name="T6" fmla="*/ 0 w 40"/>
              <a:gd name="T7" fmla="*/ 0 h 64"/>
              <a:gd name="T8" fmla="*/ 63500 w 40"/>
              <a:gd name="T9" fmla="*/ 55562 h 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"/>
              <a:gd name="T16" fmla="*/ 0 h 64"/>
              <a:gd name="T17" fmla="*/ 40 w 40"/>
              <a:gd name="T18" fmla="*/ 64 h 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" h="64">
                <a:moveTo>
                  <a:pt x="40" y="35"/>
                </a:moveTo>
                <a:lnTo>
                  <a:pt x="40" y="64"/>
                </a:lnTo>
                <a:lnTo>
                  <a:pt x="0" y="30"/>
                </a:lnTo>
                <a:lnTo>
                  <a:pt x="0" y="0"/>
                </a:lnTo>
                <a:lnTo>
                  <a:pt x="40" y="35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48" name="Freeform 180"/>
          <p:cNvSpPr>
            <a:spLocks/>
          </p:cNvSpPr>
          <p:nvPr/>
        </p:nvSpPr>
        <p:spPr bwMode="auto">
          <a:xfrm>
            <a:off x="4194175" y="5259388"/>
            <a:ext cx="50800" cy="95250"/>
          </a:xfrm>
          <a:custGeom>
            <a:avLst/>
            <a:gdLst>
              <a:gd name="T0" fmla="*/ 50800 w 32"/>
              <a:gd name="T1" fmla="*/ 46038 h 60"/>
              <a:gd name="T2" fmla="*/ 50800 w 32"/>
              <a:gd name="T3" fmla="*/ 95250 h 60"/>
              <a:gd name="T4" fmla="*/ 0 w 32"/>
              <a:gd name="T5" fmla="*/ 46038 h 60"/>
              <a:gd name="T6" fmla="*/ 0 w 32"/>
              <a:gd name="T7" fmla="*/ 0 h 60"/>
              <a:gd name="T8" fmla="*/ 50800 w 32"/>
              <a:gd name="T9" fmla="*/ 46038 h 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60"/>
              <a:gd name="T17" fmla="*/ 32 w 32"/>
              <a:gd name="T18" fmla="*/ 60 h 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60">
                <a:moveTo>
                  <a:pt x="32" y="29"/>
                </a:moveTo>
                <a:lnTo>
                  <a:pt x="32" y="60"/>
                </a:lnTo>
                <a:lnTo>
                  <a:pt x="0" y="29"/>
                </a:lnTo>
                <a:lnTo>
                  <a:pt x="0" y="0"/>
                </a:lnTo>
                <a:lnTo>
                  <a:pt x="32" y="29"/>
                </a:lnTo>
                <a:close/>
              </a:path>
            </a:pathLst>
          </a:custGeom>
          <a:solidFill>
            <a:srgbClr val="6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49" name="Freeform 181"/>
          <p:cNvSpPr>
            <a:spLocks/>
          </p:cNvSpPr>
          <p:nvPr/>
        </p:nvSpPr>
        <p:spPr bwMode="auto">
          <a:xfrm>
            <a:off x="4137025" y="5207000"/>
            <a:ext cx="53975" cy="95250"/>
          </a:xfrm>
          <a:custGeom>
            <a:avLst/>
            <a:gdLst>
              <a:gd name="T0" fmla="*/ 53975 w 34"/>
              <a:gd name="T1" fmla="*/ 50800 h 60"/>
              <a:gd name="T2" fmla="*/ 53975 w 34"/>
              <a:gd name="T3" fmla="*/ 95250 h 60"/>
              <a:gd name="T4" fmla="*/ 0 w 34"/>
              <a:gd name="T5" fmla="*/ 47625 h 60"/>
              <a:gd name="T6" fmla="*/ 0 w 34"/>
              <a:gd name="T7" fmla="*/ 0 h 60"/>
              <a:gd name="T8" fmla="*/ 53975 w 34"/>
              <a:gd name="T9" fmla="*/ 50800 h 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"/>
              <a:gd name="T16" fmla="*/ 0 h 60"/>
              <a:gd name="T17" fmla="*/ 34 w 34"/>
              <a:gd name="T18" fmla="*/ 60 h 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" h="60">
                <a:moveTo>
                  <a:pt x="34" y="32"/>
                </a:moveTo>
                <a:lnTo>
                  <a:pt x="34" y="60"/>
                </a:lnTo>
                <a:lnTo>
                  <a:pt x="0" y="30"/>
                </a:lnTo>
                <a:lnTo>
                  <a:pt x="0" y="0"/>
                </a:lnTo>
                <a:lnTo>
                  <a:pt x="34" y="32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50" name="Freeform 182"/>
          <p:cNvSpPr>
            <a:spLocks/>
          </p:cNvSpPr>
          <p:nvPr/>
        </p:nvSpPr>
        <p:spPr bwMode="auto">
          <a:xfrm>
            <a:off x="4087813" y="5267325"/>
            <a:ext cx="46037" cy="88900"/>
          </a:xfrm>
          <a:custGeom>
            <a:avLst/>
            <a:gdLst>
              <a:gd name="T0" fmla="*/ 46037 w 29"/>
              <a:gd name="T1" fmla="*/ 46037 h 56"/>
              <a:gd name="T2" fmla="*/ 46037 w 29"/>
              <a:gd name="T3" fmla="*/ 88900 h 56"/>
              <a:gd name="T4" fmla="*/ 0 w 29"/>
              <a:gd name="T5" fmla="*/ 44450 h 56"/>
              <a:gd name="T6" fmla="*/ 0 w 29"/>
              <a:gd name="T7" fmla="*/ 0 h 56"/>
              <a:gd name="T8" fmla="*/ 46037 w 29"/>
              <a:gd name="T9" fmla="*/ 46037 h 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"/>
              <a:gd name="T16" fmla="*/ 0 h 56"/>
              <a:gd name="T17" fmla="*/ 29 w 29"/>
              <a:gd name="T18" fmla="*/ 56 h 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" h="56">
                <a:moveTo>
                  <a:pt x="29" y="29"/>
                </a:moveTo>
                <a:lnTo>
                  <a:pt x="29" y="56"/>
                </a:lnTo>
                <a:lnTo>
                  <a:pt x="0" y="28"/>
                </a:lnTo>
                <a:lnTo>
                  <a:pt x="0" y="0"/>
                </a:lnTo>
                <a:lnTo>
                  <a:pt x="29" y="29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51" name="Freeform 183"/>
          <p:cNvSpPr>
            <a:spLocks/>
          </p:cNvSpPr>
          <p:nvPr/>
        </p:nvSpPr>
        <p:spPr bwMode="auto">
          <a:xfrm>
            <a:off x="4248150" y="5421313"/>
            <a:ext cx="63500" cy="111125"/>
          </a:xfrm>
          <a:custGeom>
            <a:avLst/>
            <a:gdLst>
              <a:gd name="T0" fmla="*/ 63500 w 40"/>
              <a:gd name="T1" fmla="*/ 60325 h 70"/>
              <a:gd name="T2" fmla="*/ 63500 w 40"/>
              <a:gd name="T3" fmla="*/ 111125 h 70"/>
              <a:gd name="T4" fmla="*/ 0 w 40"/>
              <a:gd name="T5" fmla="*/ 49212 h 70"/>
              <a:gd name="T6" fmla="*/ 0 w 40"/>
              <a:gd name="T7" fmla="*/ 0 h 70"/>
              <a:gd name="T8" fmla="*/ 63500 w 40"/>
              <a:gd name="T9" fmla="*/ 60325 h 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"/>
              <a:gd name="T16" fmla="*/ 0 h 70"/>
              <a:gd name="T17" fmla="*/ 40 w 40"/>
              <a:gd name="T18" fmla="*/ 70 h 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" h="70">
                <a:moveTo>
                  <a:pt x="40" y="38"/>
                </a:moveTo>
                <a:lnTo>
                  <a:pt x="40" y="70"/>
                </a:lnTo>
                <a:lnTo>
                  <a:pt x="0" y="31"/>
                </a:lnTo>
                <a:lnTo>
                  <a:pt x="0" y="0"/>
                </a:lnTo>
                <a:lnTo>
                  <a:pt x="40" y="38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52" name="Freeform 184"/>
          <p:cNvSpPr>
            <a:spLocks/>
          </p:cNvSpPr>
          <p:nvPr/>
        </p:nvSpPr>
        <p:spPr bwMode="auto">
          <a:xfrm>
            <a:off x="4194175" y="5370513"/>
            <a:ext cx="50800" cy="98425"/>
          </a:xfrm>
          <a:custGeom>
            <a:avLst/>
            <a:gdLst>
              <a:gd name="T0" fmla="*/ 50800 w 32"/>
              <a:gd name="T1" fmla="*/ 49213 h 62"/>
              <a:gd name="T2" fmla="*/ 50800 w 32"/>
              <a:gd name="T3" fmla="*/ 98425 h 62"/>
              <a:gd name="T4" fmla="*/ 0 w 32"/>
              <a:gd name="T5" fmla="*/ 47625 h 62"/>
              <a:gd name="T6" fmla="*/ 0 w 32"/>
              <a:gd name="T7" fmla="*/ 0 h 62"/>
              <a:gd name="T8" fmla="*/ 50800 w 32"/>
              <a:gd name="T9" fmla="*/ 49213 h 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62"/>
              <a:gd name="T17" fmla="*/ 32 w 32"/>
              <a:gd name="T18" fmla="*/ 62 h 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62">
                <a:moveTo>
                  <a:pt x="32" y="31"/>
                </a:moveTo>
                <a:lnTo>
                  <a:pt x="32" y="62"/>
                </a:lnTo>
                <a:lnTo>
                  <a:pt x="0" y="30"/>
                </a:lnTo>
                <a:lnTo>
                  <a:pt x="0" y="0"/>
                </a:lnTo>
                <a:lnTo>
                  <a:pt x="32" y="31"/>
                </a:lnTo>
                <a:close/>
              </a:path>
            </a:pathLst>
          </a:custGeom>
          <a:solidFill>
            <a:srgbClr val="6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53" name="Freeform 185"/>
          <p:cNvSpPr>
            <a:spLocks/>
          </p:cNvSpPr>
          <p:nvPr/>
        </p:nvSpPr>
        <p:spPr bwMode="auto">
          <a:xfrm>
            <a:off x="4137025" y="5314950"/>
            <a:ext cx="53975" cy="98425"/>
          </a:xfrm>
          <a:custGeom>
            <a:avLst/>
            <a:gdLst>
              <a:gd name="T0" fmla="*/ 53975 w 34"/>
              <a:gd name="T1" fmla="*/ 53975 h 62"/>
              <a:gd name="T2" fmla="*/ 53975 w 34"/>
              <a:gd name="T3" fmla="*/ 98425 h 62"/>
              <a:gd name="T4" fmla="*/ 0 w 34"/>
              <a:gd name="T5" fmla="*/ 44450 h 62"/>
              <a:gd name="T6" fmla="*/ 0 w 34"/>
              <a:gd name="T7" fmla="*/ 0 h 62"/>
              <a:gd name="T8" fmla="*/ 53975 w 34"/>
              <a:gd name="T9" fmla="*/ 53975 h 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"/>
              <a:gd name="T16" fmla="*/ 0 h 62"/>
              <a:gd name="T17" fmla="*/ 34 w 34"/>
              <a:gd name="T18" fmla="*/ 62 h 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" h="62">
                <a:moveTo>
                  <a:pt x="34" y="34"/>
                </a:moveTo>
                <a:lnTo>
                  <a:pt x="34" y="62"/>
                </a:lnTo>
                <a:lnTo>
                  <a:pt x="0" y="28"/>
                </a:lnTo>
                <a:lnTo>
                  <a:pt x="0" y="0"/>
                </a:lnTo>
                <a:lnTo>
                  <a:pt x="34" y="34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54" name="Freeform 186"/>
          <p:cNvSpPr>
            <a:spLocks/>
          </p:cNvSpPr>
          <p:nvPr/>
        </p:nvSpPr>
        <p:spPr bwMode="auto">
          <a:xfrm>
            <a:off x="4249738" y="4852988"/>
            <a:ext cx="60325" cy="85725"/>
          </a:xfrm>
          <a:custGeom>
            <a:avLst/>
            <a:gdLst>
              <a:gd name="T0" fmla="*/ 60325 w 38"/>
              <a:gd name="T1" fmla="*/ 36513 h 54"/>
              <a:gd name="T2" fmla="*/ 60325 w 38"/>
              <a:gd name="T3" fmla="*/ 85725 h 54"/>
              <a:gd name="T4" fmla="*/ 0 w 38"/>
              <a:gd name="T5" fmla="*/ 49212 h 54"/>
              <a:gd name="T6" fmla="*/ 0 w 38"/>
              <a:gd name="T7" fmla="*/ 0 h 54"/>
              <a:gd name="T8" fmla="*/ 60325 w 38"/>
              <a:gd name="T9" fmla="*/ 36513 h 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"/>
              <a:gd name="T16" fmla="*/ 0 h 54"/>
              <a:gd name="T17" fmla="*/ 38 w 38"/>
              <a:gd name="T18" fmla="*/ 54 h 5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8" h="54">
                <a:moveTo>
                  <a:pt x="38" y="23"/>
                </a:moveTo>
                <a:lnTo>
                  <a:pt x="38" y="54"/>
                </a:lnTo>
                <a:lnTo>
                  <a:pt x="0" y="31"/>
                </a:lnTo>
                <a:lnTo>
                  <a:pt x="0" y="0"/>
                </a:lnTo>
                <a:lnTo>
                  <a:pt x="38" y="23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55" name="Freeform 187"/>
          <p:cNvSpPr>
            <a:spLocks/>
          </p:cNvSpPr>
          <p:nvPr/>
        </p:nvSpPr>
        <p:spPr bwMode="auto">
          <a:xfrm>
            <a:off x="4292600" y="4937125"/>
            <a:ext cx="19050" cy="60325"/>
          </a:xfrm>
          <a:custGeom>
            <a:avLst/>
            <a:gdLst>
              <a:gd name="T0" fmla="*/ 19050 w 12"/>
              <a:gd name="T1" fmla="*/ 12700 h 38"/>
              <a:gd name="T2" fmla="*/ 19050 w 12"/>
              <a:gd name="T3" fmla="*/ 60325 h 38"/>
              <a:gd name="T4" fmla="*/ 0 w 12"/>
              <a:gd name="T5" fmla="*/ 47625 h 38"/>
              <a:gd name="T6" fmla="*/ 0 w 12"/>
              <a:gd name="T7" fmla="*/ 0 h 38"/>
              <a:gd name="T8" fmla="*/ 19050 w 12"/>
              <a:gd name="T9" fmla="*/ 12700 h 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"/>
              <a:gd name="T16" fmla="*/ 0 h 38"/>
              <a:gd name="T17" fmla="*/ 12 w 12"/>
              <a:gd name="T18" fmla="*/ 38 h 3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" h="38">
                <a:moveTo>
                  <a:pt x="12" y="8"/>
                </a:moveTo>
                <a:lnTo>
                  <a:pt x="12" y="38"/>
                </a:lnTo>
                <a:lnTo>
                  <a:pt x="0" y="30"/>
                </a:lnTo>
                <a:lnTo>
                  <a:pt x="0" y="0"/>
                </a:lnTo>
                <a:lnTo>
                  <a:pt x="12" y="8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56" name="Freeform 188"/>
          <p:cNvSpPr>
            <a:spLocks/>
          </p:cNvSpPr>
          <p:nvPr/>
        </p:nvSpPr>
        <p:spPr bwMode="auto">
          <a:xfrm>
            <a:off x="4249738" y="5081588"/>
            <a:ext cx="60325" cy="92075"/>
          </a:xfrm>
          <a:custGeom>
            <a:avLst/>
            <a:gdLst>
              <a:gd name="T0" fmla="*/ 60325 w 38"/>
              <a:gd name="T1" fmla="*/ 42863 h 58"/>
              <a:gd name="T2" fmla="*/ 60325 w 38"/>
              <a:gd name="T3" fmla="*/ 92075 h 58"/>
              <a:gd name="T4" fmla="*/ 0 w 38"/>
              <a:gd name="T5" fmla="*/ 47625 h 58"/>
              <a:gd name="T6" fmla="*/ 0 w 38"/>
              <a:gd name="T7" fmla="*/ 0 h 58"/>
              <a:gd name="T8" fmla="*/ 60325 w 38"/>
              <a:gd name="T9" fmla="*/ 42863 h 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"/>
              <a:gd name="T16" fmla="*/ 0 h 58"/>
              <a:gd name="T17" fmla="*/ 38 w 38"/>
              <a:gd name="T18" fmla="*/ 58 h 5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8" h="58">
                <a:moveTo>
                  <a:pt x="38" y="27"/>
                </a:moveTo>
                <a:lnTo>
                  <a:pt x="38" y="58"/>
                </a:lnTo>
                <a:lnTo>
                  <a:pt x="0" y="30"/>
                </a:lnTo>
                <a:lnTo>
                  <a:pt x="0" y="0"/>
                </a:lnTo>
                <a:lnTo>
                  <a:pt x="38" y="27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57" name="Rectangle 189"/>
          <p:cNvSpPr>
            <a:spLocks noChangeArrowheads="1"/>
          </p:cNvSpPr>
          <p:nvPr/>
        </p:nvSpPr>
        <p:spPr bwMode="auto">
          <a:xfrm>
            <a:off x="4310063" y="5364163"/>
            <a:ext cx="28575" cy="50800"/>
          </a:xfrm>
          <a:prstGeom prst="rect">
            <a:avLst/>
          </a:prstGeom>
          <a:solidFill>
            <a:srgbClr val="6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58" name="Freeform 190"/>
          <p:cNvSpPr>
            <a:spLocks/>
          </p:cNvSpPr>
          <p:nvPr/>
        </p:nvSpPr>
        <p:spPr bwMode="auto">
          <a:xfrm>
            <a:off x="4048125" y="4622800"/>
            <a:ext cx="441325" cy="125413"/>
          </a:xfrm>
          <a:custGeom>
            <a:avLst/>
            <a:gdLst>
              <a:gd name="T0" fmla="*/ 0 w 278"/>
              <a:gd name="T1" fmla="*/ 0 h 79"/>
              <a:gd name="T2" fmla="*/ 188912 w 278"/>
              <a:gd name="T3" fmla="*/ 9525 h 79"/>
              <a:gd name="T4" fmla="*/ 441325 w 278"/>
              <a:gd name="T5" fmla="*/ 119063 h 79"/>
              <a:gd name="T6" fmla="*/ 266700 w 278"/>
              <a:gd name="T7" fmla="*/ 125413 h 79"/>
              <a:gd name="T8" fmla="*/ 0 w 278"/>
              <a:gd name="T9" fmla="*/ 0 h 7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8"/>
              <a:gd name="T16" fmla="*/ 0 h 79"/>
              <a:gd name="T17" fmla="*/ 278 w 278"/>
              <a:gd name="T18" fmla="*/ 79 h 7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8" h="79">
                <a:moveTo>
                  <a:pt x="0" y="0"/>
                </a:moveTo>
                <a:lnTo>
                  <a:pt x="119" y="6"/>
                </a:lnTo>
                <a:lnTo>
                  <a:pt x="278" y="75"/>
                </a:lnTo>
                <a:lnTo>
                  <a:pt x="168" y="79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59" name="Freeform 191"/>
          <p:cNvSpPr>
            <a:spLocks/>
          </p:cNvSpPr>
          <p:nvPr/>
        </p:nvSpPr>
        <p:spPr bwMode="auto">
          <a:xfrm>
            <a:off x="4316413" y="4738688"/>
            <a:ext cx="171450" cy="93662"/>
          </a:xfrm>
          <a:custGeom>
            <a:avLst/>
            <a:gdLst>
              <a:gd name="T0" fmla="*/ 1588 w 108"/>
              <a:gd name="T1" fmla="*/ 1587 h 59"/>
              <a:gd name="T2" fmla="*/ 171450 w 108"/>
              <a:gd name="T3" fmla="*/ 0 h 59"/>
              <a:gd name="T4" fmla="*/ 171450 w 108"/>
              <a:gd name="T5" fmla="*/ 93662 h 59"/>
              <a:gd name="T6" fmla="*/ 0 w 108"/>
              <a:gd name="T7" fmla="*/ 93662 h 59"/>
              <a:gd name="T8" fmla="*/ 1588 w 108"/>
              <a:gd name="T9" fmla="*/ 1587 h 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8"/>
              <a:gd name="T16" fmla="*/ 0 h 59"/>
              <a:gd name="T17" fmla="*/ 108 w 108"/>
              <a:gd name="T18" fmla="*/ 59 h 5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8" h="59">
                <a:moveTo>
                  <a:pt x="1" y="1"/>
                </a:moveTo>
                <a:lnTo>
                  <a:pt x="108" y="0"/>
                </a:lnTo>
                <a:lnTo>
                  <a:pt x="108" y="59"/>
                </a:lnTo>
                <a:lnTo>
                  <a:pt x="0" y="59"/>
                </a:lnTo>
                <a:lnTo>
                  <a:pt x="1" y="1"/>
                </a:lnTo>
                <a:close/>
              </a:path>
            </a:pathLst>
          </a:custGeom>
          <a:solidFill>
            <a:srgbClr val="E0E0E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60" name="Freeform 192"/>
          <p:cNvSpPr>
            <a:spLocks/>
          </p:cNvSpPr>
          <p:nvPr/>
        </p:nvSpPr>
        <p:spPr bwMode="auto">
          <a:xfrm>
            <a:off x="4049713" y="4622800"/>
            <a:ext cx="273050" cy="207963"/>
          </a:xfrm>
          <a:custGeom>
            <a:avLst/>
            <a:gdLst>
              <a:gd name="T0" fmla="*/ 0 w 172"/>
              <a:gd name="T1" fmla="*/ 0 h 131"/>
              <a:gd name="T2" fmla="*/ 0 w 172"/>
              <a:gd name="T3" fmla="*/ 71438 h 131"/>
              <a:gd name="T4" fmla="*/ 273050 w 172"/>
              <a:gd name="T5" fmla="*/ 207963 h 131"/>
              <a:gd name="T6" fmla="*/ 273050 w 172"/>
              <a:gd name="T7" fmla="*/ 115888 h 131"/>
              <a:gd name="T8" fmla="*/ 0 w 172"/>
              <a:gd name="T9" fmla="*/ 0 h 1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2"/>
              <a:gd name="T16" fmla="*/ 0 h 131"/>
              <a:gd name="T17" fmla="*/ 172 w 172"/>
              <a:gd name="T18" fmla="*/ 131 h 1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2" h="131">
                <a:moveTo>
                  <a:pt x="0" y="0"/>
                </a:moveTo>
                <a:lnTo>
                  <a:pt x="0" y="45"/>
                </a:lnTo>
                <a:lnTo>
                  <a:pt x="172" y="131"/>
                </a:lnTo>
                <a:lnTo>
                  <a:pt x="172" y="73"/>
                </a:lnTo>
                <a:lnTo>
                  <a:pt x="0" y="0"/>
                </a:lnTo>
                <a:close/>
              </a:path>
            </a:pathLst>
          </a:custGeom>
          <a:solidFill>
            <a:srgbClr val="A0A0A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61" name="Freeform 193"/>
          <p:cNvSpPr>
            <a:spLocks/>
          </p:cNvSpPr>
          <p:nvPr/>
        </p:nvSpPr>
        <p:spPr bwMode="auto">
          <a:xfrm>
            <a:off x="3811588" y="4103688"/>
            <a:ext cx="639762" cy="122237"/>
          </a:xfrm>
          <a:custGeom>
            <a:avLst/>
            <a:gdLst>
              <a:gd name="T0" fmla="*/ 287337 w 403"/>
              <a:gd name="T1" fmla="*/ 0 h 77"/>
              <a:gd name="T2" fmla="*/ 225425 w 403"/>
              <a:gd name="T3" fmla="*/ 1587 h 77"/>
              <a:gd name="T4" fmla="*/ 168275 w 403"/>
              <a:gd name="T5" fmla="*/ 7937 h 77"/>
              <a:gd name="T6" fmla="*/ 128587 w 403"/>
              <a:gd name="T7" fmla="*/ 11112 h 77"/>
              <a:gd name="T8" fmla="*/ 104775 w 403"/>
              <a:gd name="T9" fmla="*/ 15875 h 77"/>
              <a:gd name="T10" fmla="*/ 82550 w 403"/>
              <a:gd name="T11" fmla="*/ 20637 h 77"/>
              <a:gd name="T12" fmla="*/ 63500 w 403"/>
              <a:gd name="T13" fmla="*/ 23812 h 77"/>
              <a:gd name="T14" fmla="*/ 46037 w 403"/>
              <a:gd name="T15" fmla="*/ 30162 h 77"/>
              <a:gd name="T16" fmla="*/ 30162 w 403"/>
              <a:gd name="T17" fmla="*/ 34925 h 77"/>
              <a:gd name="T18" fmla="*/ 19050 w 403"/>
              <a:gd name="T19" fmla="*/ 41275 h 77"/>
              <a:gd name="T20" fmla="*/ 11112 w 403"/>
              <a:gd name="T21" fmla="*/ 46037 h 77"/>
              <a:gd name="T22" fmla="*/ 3175 w 403"/>
              <a:gd name="T23" fmla="*/ 52387 h 77"/>
              <a:gd name="T24" fmla="*/ 0 w 403"/>
              <a:gd name="T25" fmla="*/ 57150 h 77"/>
              <a:gd name="T26" fmla="*/ 0 w 403"/>
              <a:gd name="T27" fmla="*/ 65087 h 77"/>
              <a:gd name="T28" fmla="*/ 3175 w 403"/>
              <a:gd name="T29" fmla="*/ 71437 h 77"/>
              <a:gd name="T30" fmla="*/ 11112 w 403"/>
              <a:gd name="T31" fmla="*/ 76200 h 77"/>
              <a:gd name="T32" fmla="*/ 19050 w 403"/>
              <a:gd name="T33" fmla="*/ 82550 h 77"/>
              <a:gd name="T34" fmla="*/ 30162 w 403"/>
              <a:gd name="T35" fmla="*/ 87312 h 77"/>
              <a:gd name="T36" fmla="*/ 46037 w 403"/>
              <a:gd name="T37" fmla="*/ 93662 h 77"/>
              <a:gd name="T38" fmla="*/ 63500 w 403"/>
              <a:gd name="T39" fmla="*/ 98425 h 77"/>
              <a:gd name="T40" fmla="*/ 82550 w 403"/>
              <a:gd name="T41" fmla="*/ 103187 h 77"/>
              <a:gd name="T42" fmla="*/ 104775 w 403"/>
              <a:gd name="T43" fmla="*/ 107950 h 77"/>
              <a:gd name="T44" fmla="*/ 128587 w 403"/>
              <a:gd name="T45" fmla="*/ 111125 h 77"/>
              <a:gd name="T46" fmla="*/ 168275 w 403"/>
              <a:gd name="T47" fmla="*/ 115887 h 77"/>
              <a:gd name="T48" fmla="*/ 225425 w 403"/>
              <a:gd name="T49" fmla="*/ 120650 h 77"/>
              <a:gd name="T50" fmla="*/ 287337 w 403"/>
              <a:gd name="T51" fmla="*/ 122237 h 77"/>
              <a:gd name="T52" fmla="*/ 354012 w 403"/>
              <a:gd name="T53" fmla="*/ 122237 h 77"/>
              <a:gd name="T54" fmla="*/ 414337 w 403"/>
              <a:gd name="T55" fmla="*/ 120650 h 77"/>
              <a:gd name="T56" fmla="*/ 471487 w 403"/>
              <a:gd name="T57" fmla="*/ 115887 h 77"/>
              <a:gd name="T58" fmla="*/ 511175 w 403"/>
              <a:gd name="T59" fmla="*/ 111125 h 77"/>
              <a:gd name="T60" fmla="*/ 534987 w 403"/>
              <a:gd name="T61" fmla="*/ 107950 h 77"/>
              <a:gd name="T62" fmla="*/ 557212 w 403"/>
              <a:gd name="T63" fmla="*/ 103187 h 77"/>
              <a:gd name="T64" fmla="*/ 576262 w 403"/>
              <a:gd name="T65" fmla="*/ 98425 h 77"/>
              <a:gd name="T66" fmla="*/ 593725 w 403"/>
              <a:gd name="T67" fmla="*/ 93662 h 77"/>
              <a:gd name="T68" fmla="*/ 609600 w 403"/>
              <a:gd name="T69" fmla="*/ 87312 h 77"/>
              <a:gd name="T70" fmla="*/ 620712 w 403"/>
              <a:gd name="T71" fmla="*/ 82550 h 77"/>
              <a:gd name="T72" fmla="*/ 628650 w 403"/>
              <a:gd name="T73" fmla="*/ 76200 h 77"/>
              <a:gd name="T74" fmla="*/ 636587 w 403"/>
              <a:gd name="T75" fmla="*/ 71437 h 77"/>
              <a:gd name="T76" fmla="*/ 638175 w 403"/>
              <a:gd name="T77" fmla="*/ 65087 h 77"/>
              <a:gd name="T78" fmla="*/ 638175 w 403"/>
              <a:gd name="T79" fmla="*/ 57150 h 77"/>
              <a:gd name="T80" fmla="*/ 636587 w 403"/>
              <a:gd name="T81" fmla="*/ 52387 h 77"/>
              <a:gd name="T82" fmla="*/ 628650 w 403"/>
              <a:gd name="T83" fmla="*/ 46037 h 77"/>
              <a:gd name="T84" fmla="*/ 620712 w 403"/>
              <a:gd name="T85" fmla="*/ 41275 h 77"/>
              <a:gd name="T86" fmla="*/ 609600 w 403"/>
              <a:gd name="T87" fmla="*/ 34925 h 77"/>
              <a:gd name="T88" fmla="*/ 593725 w 403"/>
              <a:gd name="T89" fmla="*/ 30162 h 77"/>
              <a:gd name="T90" fmla="*/ 576262 w 403"/>
              <a:gd name="T91" fmla="*/ 23812 h 77"/>
              <a:gd name="T92" fmla="*/ 557212 w 403"/>
              <a:gd name="T93" fmla="*/ 20637 h 77"/>
              <a:gd name="T94" fmla="*/ 534987 w 403"/>
              <a:gd name="T95" fmla="*/ 15875 h 77"/>
              <a:gd name="T96" fmla="*/ 511175 w 403"/>
              <a:gd name="T97" fmla="*/ 11112 h 77"/>
              <a:gd name="T98" fmla="*/ 471487 w 403"/>
              <a:gd name="T99" fmla="*/ 7937 h 77"/>
              <a:gd name="T100" fmla="*/ 414337 w 403"/>
              <a:gd name="T101" fmla="*/ 1587 h 77"/>
              <a:gd name="T102" fmla="*/ 354012 w 403"/>
              <a:gd name="T103" fmla="*/ 0 h 7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403"/>
              <a:gd name="T157" fmla="*/ 0 h 77"/>
              <a:gd name="T158" fmla="*/ 403 w 403"/>
              <a:gd name="T159" fmla="*/ 77 h 7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403" h="77">
                <a:moveTo>
                  <a:pt x="202" y="0"/>
                </a:moveTo>
                <a:lnTo>
                  <a:pt x="181" y="0"/>
                </a:lnTo>
                <a:lnTo>
                  <a:pt x="161" y="0"/>
                </a:lnTo>
                <a:lnTo>
                  <a:pt x="142" y="1"/>
                </a:lnTo>
                <a:lnTo>
                  <a:pt x="123" y="3"/>
                </a:lnTo>
                <a:lnTo>
                  <a:pt x="106" y="5"/>
                </a:lnTo>
                <a:lnTo>
                  <a:pt x="88" y="6"/>
                </a:lnTo>
                <a:lnTo>
                  <a:pt x="81" y="7"/>
                </a:lnTo>
                <a:lnTo>
                  <a:pt x="73" y="8"/>
                </a:lnTo>
                <a:lnTo>
                  <a:pt x="66" y="10"/>
                </a:lnTo>
                <a:lnTo>
                  <a:pt x="59" y="11"/>
                </a:lnTo>
                <a:lnTo>
                  <a:pt x="52" y="13"/>
                </a:lnTo>
                <a:lnTo>
                  <a:pt x="46" y="14"/>
                </a:lnTo>
                <a:lnTo>
                  <a:pt x="40" y="15"/>
                </a:lnTo>
                <a:lnTo>
                  <a:pt x="35" y="17"/>
                </a:lnTo>
                <a:lnTo>
                  <a:pt x="29" y="19"/>
                </a:lnTo>
                <a:lnTo>
                  <a:pt x="24" y="20"/>
                </a:lnTo>
                <a:lnTo>
                  <a:pt x="19" y="22"/>
                </a:lnTo>
                <a:lnTo>
                  <a:pt x="16" y="24"/>
                </a:lnTo>
                <a:lnTo>
                  <a:pt x="12" y="26"/>
                </a:lnTo>
                <a:lnTo>
                  <a:pt x="9" y="27"/>
                </a:lnTo>
                <a:lnTo>
                  <a:pt x="7" y="29"/>
                </a:lnTo>
                <a:lnTo>
                  <a:pt x="4" y="31"/>
                </a:lnTo>
                <a:lnTo>
                  <a:pt x="2" y="33"/>
                </a:lnTo>
                <a:lnTo>
                  <a:pt x="1" y="35"/>
                </a:lnTo>
                <a:lnTo>
                  <a:pt x="0" y="36"/>
                </a:lnTo>
                <a:lnTo>
                  <a:pt x="0" y="39"/>
                </a:lnTo>
                <a:lnTo>
                  <a:pt x="0" y="41"/>
                </a:lnTo>
                <a:lnTo>
                  <a:pt x="1" y="42"/>
                </a:lnTo>
                <a:lnTo>
                  <a:pt x="2" y="45"/>
                </a:lnTo>
                <a:lnTo>
                  <a:pt x="4" y="47"/>
                </a:lnTo>
                <a:lnTo>
                  <a:pt x="7" y="48"/>
                </a:lnTo>
                <a:lnTo>
                  <a:pt x="9" y="51"/>
                </a:lnTo>
                <a:lnTo>
                  <a:pt x="12" y="52"/>
                </a:lnTo>
                <a:lnTo>
                  <a:pt x="16" y="54"/>
                </a:lnTo>
                <a:lnTo>
                  <a:pt x="19" y="55"/>
                </a:lnTo>
                <a:lnTo>
                  <a:pt x="24" y="58"/>
                </a:lnTo>
                <a:lnTo>
                  <a:pt x="29" y="59"/>
                </a:lnTo>
                <a:lnTo>
                  <a:pt x="35" y="61"/>
                </a:lnTo>
                <a:lnTo>
                  <a:pt x="40" y="62"/>
                </a:lnTo>
                <a:lnTo>
                  <a:pt x="46" y="63"/>
                </a:lnTo>
                <a:lnTo>
                  <a:pt x="52" y="65"/>
                </a:lnTo>
                <a:lnTo>
                  <a:pt x="59" y="67"/>
                </a:lnTo>
                <a:lnTo>
                  <a:pt x="66" y="68"/>
                </a:lnTo>
                <a:lnTo>
                  <a:pt x="73" y="69"/>
                </a:lnTo>
                <a:lnTo>
                  <a:pt x="81" y="70"/>
                </a:lnTo>
                <a:lnTo>
                  <a:pt x="88" y="72"/>
                </a:lnTo>
                <a:lnTo>
                  <a:pt x="106" y="73"/>
                </a:lnTo>
                <a:lnTo>
                  <a:pt x="123" y="75"/>
                </a:lnTo>
                <a:lnTo>
                  <a:pt x="142" y="76"/>
                </a:lnTo>
                <a:lnTo>
                  <a:pt x="161" y="77"/>
                </a:lnTo>
                <a:lnTo>
                  <a:pt x="181" y="77"/>
                </a:lnTo>
                <a:lnTo>
                  <a:pt x="202" y="77"/>
                </a:lnTo>
                <a:lnTo>
                  <a:pt x="223" y="77"/>
                </a:lnTo>
                <a:lnTo>
                  <a:pt x="242" y="77"/>
                </a:lnTo>
                <a:lnTo>
                  <a:pt x="261" y="76"/>
                </a:lnTo>
                <a:lnTo>
                  <a:pt x="280" y="75"/>
                </a:lnTo>
                <a:lnTo>
                  <a:pt x="297" y="73"/>
                </a:lnTo>
                <a:lnTo>
                  <a:pt x="315" y="72"/>
                </a:lnTo>
                <a:lnTo>
                  <a:pt x="322" y="70"/>
                </a:lnTo>
                <a:lnTo>
                  <a:pt x="330" y="69"/>
                </a:lnTo>
                <a:lnTo>
                  <a:pt x="337" y="68"/>
                </a:lnTo>
                <a:lnTo>
                  <a:pt x="344" y="67"/>
                </a:lnTo>
                <a:lnTo>
                  <a:pt x="351" y="65"/>
                </a:lnTo>
                <a:lnTo>
                  <a:pt x="357" y="63"/>
                </a:lnTo>
                <a:lnTo>
                  <a:pt x="363" y="62"/>
                </a:lnTo>
                <a:lnTo>
                  <a:pt x="368" y="61"/>
                </a:lnTo>
                <a:lnTo>
                  <a:pt x="374" y="59"/>
                </a:lnTo>
                <a:lnTo>
                  <a:pt x="379" y="58"/>
                </a:lnTo>
                <a:lnTo>
                  <a:pt x="384" y="55"/>
                </a:lnTo>
                <a:lnTo>
                  <a:pt x="387" y="54"/>
                </a:lnTo>
                <a:lnTo>
                  <a:pt x="391" y="52"/>
                </a:lnTo>
                <a:lnTo>
                  <a:pt x="394" y="51"/>
                </a:lnTo>
                <a:lnTo>
                  <a:pt x="396" y="48"/>
                </a:lnTo>
                <a:lnTo>
                  <a:pt x="399" y="47"/>
                </a:lnTo>
                <a:lnTo>
                  <a:pt x="401" y="45"/>
                </a:lnTo>
                <a:lnTo>
                  <a:pt x="402" y="42"/>
                </a:lnTo>
                <a:lnTo>
                  <a:pt x="402" y="41"/>
                </a:lnTo>
                <a:lnTo>
                  <a:pt x="403" y="39"/>
                </a:lnTo>
                <a:lnTo>
                  <a:pt x="402" y="36"/>
                </a:lnTo>
                <a:lnTo>
                  <a:pt x="402" y="35"/>
                </a:lnTo>
                <a:lnTo>
                  <a:pt x="401" y="33"/>
                </a:lnTo>
                <a:lnTo>
                  <a:pt x="399" y="31"/>
                </a:lnTo>
                <a:lnTo>
                  <a:pt x="396" y="29"/>
                </a:lnTo>
                <a:lnTo>
                  <a:pt x="394" y="27"/>
                </a:lnTo>
                <a:lnTo>
                  <a:pt x="391" y="26"/>
                </a:lnTo>
                <a:lnTo>
                  <a:pt x="387" y="24"/>
                </a:lnTo>
                <a:lnTo>
                  <a:pt x="384" y="22"/>
                </a:lnTo>
                <a:lnTo>
                  <a:pt x="379" y="20"/>
                </a:lnTo>
                <a:lnTo>
                  <a:pt x="374" y="19"/>
                </a:lnTo>
                <a:lnTo>
                  <a:pt x="368" y="17"/>
                </a:lnTo>
                <a:lnTo>
                  <a:pt x="363" y="15"/>
                </a:lnTo>
                <a:lnTo>
                  <a:pt x="357" y="14"/>
                </a:lnTo>
                <a:lnTo>
                  <a:pt x="351" y="13"/>
                </a:lnTo>
                <a:lnTo>
                  <a:pt x="344" y="11"/>
                </a:lnTo>
                <a:lnTo>
                  <a:pt x="337" y="10"/>
                </a:lnTo>
                <a:lnTo>
                  <a:pt x="330" y="8"/>
                </a:lnTo>
                <a:lnTo>
                  <a:pt x="322" y="7"/>
                </a:lnTo>
                <a:lnTo>
                  <a:pt x="315" y="6"/>
                </a:lnTo>
                <a:lnTo>
                  <a:pt x="297" y="5"/>
                </a:lnTo>
                <a:lnTo>
                  <a:pt x="280" y="3"/>
                </a:lnTo>
                <a:lnTo>
                  <a:pt x="261" y="1"/>
                </a:lnTo>
                <a:lnTo>
                  <a:pt x="242" y="0"/>
                </a:lnTo>
                <a:lnTo>
                  <a:pt x="223" y="0"/>
                </a:lnTo>
                <a:lnTo>
                  <a:pt x="202" y="0"/>
                </a:lnTo>
                <a:close/>
              </a:path>
            </a:pathLst>
          </a:custGeom>
          <a:solidFill>
            <a:srgbClr val="CCCC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62" name="Freeform 194"/>
          <p:cNvSpPr>
            <a:spLocks/>
          </p:cNvSpPr>
          <p:nvPr/>
        </p:nvSpPr>
        <p:spPr bwMode="auto">
          <a:xfrm>
            <a:off x="3811588" y="4103688"/>
            <a:ext cx="639762" cy="122237"/>
          </a:xfrm>
          <a:custGeom>
            <a:avLst/>
            <a:gdLst>
              <a:gd name="T0" fmla="*/ 287337 w 403"/>
              <a:gd name="T1" fmla="*/ 0 h 77"/>
              <a:gd name="T2" fmla="*/ 225425 w 403"/>
              <a:gd name="T3" fmla="*/ 1587 h 77"/>
              <a:gd name="T4" fmla="*/ 168275 w 403"/>
              <a:gd name="T5" fmla="*/ 7937 h 77"/>
              <a:gd name="T6" fmla="*/ 128587 w 403"/>
              <a:gd name="T7" fmla="*/ 11112 h 77"/>
              <a:gd name="T8" fmla="*/ 104775 w 403"/>
              <a:gd name="T9" fmla="*/ 15875 h 77"/>
              <a:gd name="T10" fmla="*/ 82550 w 403"/>
              <a:gd name="T11" fmla="*/ 20637 h 77"/>
              <a:gd name="T12" fmla="*/ 63500 w 403"/>
              <a:gd name="T13" fmla="*/ 23812 h 77"/>
              <a:gd name="T14" fmla="*/ 46037 w 403"/>
              <a:gd name="T15" fmla="*/ 30162 h 77"/>
              <a:gd name="T16" fmla="*/ 30162 w 403"/>
              <a:gd name="T17" fmla="*/ 34925 h 77"/>
              <a:gd name="T18" fmla="*/ 19050 w 403"/>
              <a:gd name="T19" fmla="*/ 41275 h 77"/>
              <a:gd name="T20" fmla="*/ 11112 w 403"/>
              <a:gd name="T21" fmla="*/ 46037 h 77"/>
              <a:gd name="T22" fmla="*/ 3175 w 403"/>
              <a:gd name="T23" fmla="*/ 52387 h 77"/>
              <a:gd name="T24" fmla="*/ 0 w 403"/>
              <a:gd name="T25" fmla="*/ 57150 h 77"/>
              <a:gd name="T26" fmla="*/ 0 w 403"/>
              <a:gd name="T27" fmla="*/ 65087 h 77"/>
              <a:gd name="T28" fmla="*/ 3175 w 403"/>
              <a:gd name="T29" fmla="*/ 71437 h 77"/>
              <a:gd name="T30" fmla="*/ 11112 w 403"/>
              <a:gd name="T31" fmla="*/ 76200 h 77"/>
              <a:gd name="T32" fmla="*/ 19050 w 403"/>
              <a:gd name="T33" fmla="*/ 82550 h 77"/>
              <a:gd name="T34" fmla="*/ 30162 w 403"/>
              <a:gd name="T35" fmla="*/ 87312 h 77"/>
              <a:gd name="T36" fmla="*/ 46037 w 403"/>
              <a:gd name="T37" fmla="*/ 93662 h 77"/>
              <a:gd name="T38" fmla="*/ 63500 w 403"/>
              <a:gd name="T39" fmla="*/ 98425 h 77"/>
              <a:gd name="T40" fmla="*/ 82550 w 403"/>
              <a:gd name="T41" fmla="*/ 103187 h 77"/>
              <a:gd name="T42" fmla="*/ 104775 w 403"/>
              <a:gd name="T43" fmla="*/ 107950 h 77"/>
              <a:gd name="T44" fmla="*/ 128587 w 403"/>
              <a:gd name="T45" fmla="*/ 111125 h 77"/>
              <a:gd name="T46" fmla="*/ 168275 w 403"/>
              <a:gd name="T47" fmla="*/ 115887 h 77"/>
              <a:gd name="T48" fmla="*/ 225425 w 403"/>
              <a:gd name="T49" fmla="*/ 120650 h 77"/>
              <a:gd name="T50" fmla="*/ 287337 w 403"/>
              <a:gd name="T51" fmla="*/ 122237 h 77"/>
              <a:gd name="T52" fmla="*/ 354012 w 403"/>
              <a:gd name="T53" fmla="*/ 122237 h 77"/>
              <a:gd name="T54" fmla="*/ 414337 w 403"/>
              <a:gd name="T55" fmla="*/ 120650 h 77"/>
              <a:gd name="T56" fmla="*/ 471487 w 403"/>
              <a:gd name="T57" fmla="*/ 115887 h 77"/>
              <a:gd name="T58" fmla="*/ 511175 w 403"/>
              <a:gd name="T59" fmla="*/ 111125 h 77"/>
              <a:gd name="T60" fmla="*/ 534987 w 403"/>
              <a:gd name="T61" fmla="*/ 107950 h 77"/>
              <a:gd name="T62" fmla="*/ 557212 w 403"/>
              <a:gd name="T63" fmla="*/ 103187 h 77"/>
              <a:gd name="T64" fmla="*/ 576262 w 403"/>
              <a:gd name="T65" fmla="*/ 98425 h 77"/>
              <a:gd name="T66" fmla="*/ 593725 w 403"/>
              <a:gd name="T67" fmla="*/ 93662 h 77"/>
              <a:gd name="T68" fmla="*/ 609600 w 403"/>
              <a:gd name="T69" fmla="*/ 87312 h 77"/>
              <a:gd name="T70" fmla="*/ 620712 w 403"/>
              <a:gd name="T71" fmla="*/ 82550 h 77"/>
              <a:gd name="T72" fmla="*/ 628650 w 403"/>
              <a:gd name="T73" fmla="*/ 76200 h 77"/>
              <a:gd name="T74" fmla="*/ 636587 w 403"/>
              <a:gd name="T75" fmla="*/ 71437 h 77"/>
              <a:gd name="T76" fmla="*/ 638175 w 403"/>
              <a:gd name="T77" fmla="*/ 65087 h 77"/>
              <a:gd name="T78" fmla="*/ 638175 w 403"/>
              <a:gd name="T79" fmla="*/ 57150 h 77"/>
              <a:gd name="T80" fmla="*/ 636587 w 403"/>
              <a:gd name="T81" fmla="*/ 52387 h 77"/>
              <a:gd name="T82" fmla="*/ 628650 w 403"/>
              <a:gd name="T83" fmla="*/ 46037 h 77"/>
              <a:gd name="T84" fmla="*/ 620712 w 403"/>
              <a:gd name="T85" fmla="*/ 41275 h 77"/>
              <a:gd name="T86" fmla="*/ 609600 w 403"/>
              <a:gd name="T87" fmla="*/ 34925 h 77"/>
              <a:gd name="T88" fmla="*/ 593725 w 403"/>
              <a:gd name="T89" fmla="*/ 30162 h 77"/>
              <a:gd name="T90" fmla="*/ 576262 w 403"/>
              <a:gd name="T91" fmla="*/ 23812 h 77"/>
              <a:gd name="T92" fmla="*/ 557212 w 403"/>
              <a:gd name="T93" fmla="*/ 20637 h 77"/>
              <a:gd name="T94" fmla="*/ 534987 w 403"/>
              <a:gd name="T95" fmla="*/ 15875 h 77"/>
              <a:gd name="T96" fmla="*/ 511175 w 403"/>
              <a:gd name="T97" fmla="*/ 11112 h 77"/>
              <a:gd name="T98" fmla="*/ 471487 w 403"/>
              <a:gd name="T99" fmla="*/ 7937 h 77"/>
              <a:gd name="T100" fmla="*/ 414337 w 403"/>
              <a:gd name="T101" fmla="*/ 1587 h 77"/>
              <a:gd name="T102" fmla="*/ 354012 w 403"/>
              <a:gd name="T103" fmla="*/ 0 h 7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403"/>
              <a:gd name="T157" fmla="*/ 0 h 77"/>
              <a:gd name="T158" fmla="*/ 403 w 403"/>
              <a:gd name="T159" fmla="*/ 77 h 7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403" h="77">
                <a:moveTo>
                  <a:pt x="202" y="0"/>
                </a:moveTo>
                <a:lnTo>
                  <a:pt x="181" y="0"/>
                </a:lnTo>
                <a:lnTo>
                  <a:pt x="161" y="0"/>
                </a:lnTo>
                <a:lnTo>
                  <a:pt x="142" y="1"/>
                </a:lnTo>
                <a:lnTo>
                  <a:pt x="123" y="3"/>
                </a:lnTo>
                <a:lnTo>
                  <a:pt x="106" y="5"/>
                </a:lnTo>
                <a:lnTo>
                  <a:pt x="88" y="6"/>
                </a:lnTo>
                <a:lnTo>
                  <a:pt x="81" y="7"/>
                </a:lnTo>
                <a:lnTo>
                  <a:pt x="73" y="8"/>
                </a:lnTo>
                <a:lnTo>
                  <a:pt x="66" y="10"/>
                </a:lnTo>
                <a:lnTo>
                  <a:pt x="59" y="11"/>
                </a:lnTo>
                <a:lnTo>
                  <a:pt x="52" y="13"/>
                </a:lnTo>
                <a:lnTo>
                  <a:pt x="46" y="14"/>
                </a:lnTo>
                <a:lnTo>
                  <a:pt x="40" y="15"/>
                </a:lnTo>
                <a:lnTo>
                  <a:pt x="35" y="17"/>
                </a:lnTo>
                <a:lnTo>
                  <a:pt x="29" y="19"/>
                </a:lnTo>
                <a:lnTo>
                  <a:pt x="24" y="20"/>
                </a:lnTo>
                <a:lnTo>
                  <a:pt x="19" y="22"/>
                </a:lnTo>
                <a:lnTo>
                  <a:pt x="16" y="24"/>
                </a:lnTo>
                <a:lnTo>
                  <a:pt x="12" y="26"/>
                </a:lnTo>
                <a:lnTo>
                  <a:pt x="9" y="27"/>
                </a:lnTo>
                <a:lnTo>
                  <a:pt x="7" y="29"/>
                </a:lnTo>
                <a:lnTo>
                  <a:pt x="4" y="31"/>
                </a:lnTo>
                <a:lnTo>
                  <a:pt x="2" y="33"/>
                </a:lnTo>
                <a:lnTo>
                  <a:pt x="1" y="35"/>
                </a:lnTo>
                <a:lnTo>
                  <a:pt x="0" y="36"/>
                </a:lnTo>
                <a:lnTo>
                  <a:pt x="0" y="39"/>
                </a:lnTo>
                <a:lnTo>
                  <a:pt x="0" y="41"/>
                </a:lnTo>
                <a:lnTo>
                  <a:pt x="1" y="42"/>
                </a:lnTo>
                <a:lnTo>
                  <a:pt x="2" y="45"/>
                </a:lnTo>
                <a:lnTo>
                  <a:pt x="4" y="47"/>
                </a:lnTo>
                <a:lnTo>
                  <a:pt x="7" y="48"/>
                </a:lnTo>
                <a:lnTo>
                  <a:pt x="9" y="51"/>
                </a:lnTo>
                <a:lnTo>
                  <a:pt x="12" y="52"/>
                </a:lnTo>
                <a:lnTo>
                  <a:pt x="16" y="54"/>
                </a:lnTo>
                <a:lnTo>
                  <a:pt x="19" y="55"/>
                </a:lnTo>
                <a:lnTo>
                  <a:pt x="24" y="58"/>
                </a:lnTo>
                <a:lnTo>
                  <a:pt x="29" y="59"/>
                </a:lnTo>
                <a:lnTo>
                  <a:pt x="35" y="61"/>
                </a:lnTo>
                <a:lnTo>
                  <a:pt x="40" y="62"/>
                </a:lnTo>
                <a:lnTo>
                  <a:pt x="46" y="63"/>
                </a:lnTo>
                <a:lnTo>
                  <a:pt x="52" y="65"/>
                </a:lnTo>
                <a:lnTo>
                  <a:pt x="59" y="67"/>
                </a:lnTo>
                <a:lnTo>
                  <a:pt x="66" y="68"/>
                </a:lnTo>
                <a:lnTo>
                  <a:pt x="73" y="69"/>
                </a:lnTo>
                <a:lnTo>
                  <a:pt x="81" y="70"/>
                </a:lnTo>
                <a:lnTo>
                  <a:pt x="88" y="72"/>
                </a:lnTo>
                <a:lnTo>
                  <a:pt x="106" y="73"/>
                </a:lnTo>
                <a:lnTo>
                  <a:pt x="123" y="75"/>
                </a:lnTo>
                <a:lnTo>
                  <a:pt x="142" y="76"/>
                </a:lnTo>
                <a:lnTo>
                  <a:pt x="161" y="77"/>
                </a:lnTo>
                <a:lnTo>
                  <a:pt x="181" y="77"/>
                </a:lnTo>
                <a:lnTo>
                  <a:pt x="202" y="77"/>
                </a:lnTo>
                <a:lnTo>
                  <a:pt x="223" y="77"/>
                </a:lnTo>
                <a:lnTo>
                  <a:pt x="242" y="77"/>
                </a:lnTo>
                <a:lnTo>
                  <a:pt x="261" y="76"/>
                </a:lnTo>
                <a:lnTo>
                  <a:pt x="280" y="75"/>
                </a:lnTo>
                <a:lnTo>
                  <a:pt x="297" y="73"/>
                </a:lnTo>
                <a:lnTo>
                  <a:pt x="315" y="72"/>
                </a:lnTo>
                <a:lnTo>
                  <a:pt x="322" y="70"/>
                </a:lnTo>
                <a:lnTo>
                  <a:pt x="330" y="69"/>
                </a:lnTo>
                <a:lnTo>
                  <a:pt x="337" y="68"/>
                </a:lnTo>
                <a:lnTo>
                  <a:pt x="344" y="67"/>
                </a:lnTo>
                <a:lnTo>
                  <a:pt x="351" y="65"/>
                </a:lnTo>
                <a:lnTo>
                  <a:pt x="357" y="63"/>
                </a:lnTo>
                <a:lnTo>
                  <a:pt x="363" y="62"/>
                </a:lnTo>
                <a:lnTo>
                  <a:pt x="368" y="61"/>
                </a:lnTo>
                <a:lnTo>
                  <a:pt x="374" y="59"/>
                </a:lnTo>
                <a:lnTo>
                  <a:pt x="379" y="58"/>
                </a:lnTo>
                <a:lnTo>
                  <a:pt x="384" y="55"/>
                </a:lnTo>
                <a:lnTo>
                  <a:pt x="387" y="54"/>
                </a:lnTo>
                <a:lnTo>
                  <a:pt x="391" y="52"/>
                </a:lnTo>
                <a:lnTo>
                  <a:pt x="394" y="51"/>
                </a:lnTo>
                <a:lnTo>
                  <a:pt x="396" y="48"/>
                </a:lnTo>
                <a:lnTo>
                  <a:pt x="399" y="47"/>
                </a:lnTo>
                <a:lnTo>
                  <a:pt x="401" y="45"/>
                </a:lnTo>
                <a:lnTo>
                  <a:pt x="402" y="42"/>
                </a:lnTo>
                <a:lnTo>
                  <a:pt x="402" y="41"/>
                </a:lnTo>
                <a:lnTo>
                  <a:pt x="403" y="39"/>
                </a:lnTo>
                <a:lnTo>
                  <a:pt x="402" y="36"/>
                </a:lnTo>
                <a:lnTo>
                  <a:pt x="402" y="35"/>
                </a:lnTo>
                <a:lnTo>
                  <a:pt x="401" y="33"/>
                </a:lnTo>
                <a:lnTo>
                  <a:pt x="399" y="31"/>
                </a:lnTo>
                <a:lnTo>
                  <a:pt x="396" y="29"/>
                </a:lnTo>
                <a:lnTo>
                  <a:pt x="394" y="27"/>
                </a:lnTo>
                <a:lnTo>
                  <a:pt x="391" y="26"/>
                </a:lnTo>
                <a:lnTo>
                  <a:pt x="387" y="24"/>
                </a:lnTo>
                <a:lnTo>
                  <a:pt x="384" y="22"/>
                </a:lnTo>
                <a:lnTo>
                  <a:pt x="379" y="20"/>
                </a:lnTo>
                <a:lnTo>
                  <a:pt x="374" y="19"/>
                </a:lnTo>
                <a:lnTo>
                  <a:pt x="368" y="17"/>
                </a:lnTo>
                <a:lnTo>
                  <a:pt x="363" y="15"/>
                </a:lnTo>
                <a:lnTo>
                  <a:pt x="357" y="14"/>
                </a:lnTo>
                <a:lnTo>
                  <a:pt x="351" y="13"/>
                </a:lnTo>
                <a:lnTo>
                  <a:pt x="344" y="11"/>
                </a:lnTo>
                <a:lnTo>
                  <a:pt x="337" y="10"/>
                </a:lnTo>
                <a:lnTo>
                  <a:pt x="330" y="8"/>
                </a:lnTo>
                <a:lnTo>
                  <a:pt x="322" y="7"/>
                </a:lnTo>
                <a:lnTo>
                  <a:pt x="315" y="6"/>
                </a:lnTo>
                <a:lnTo>
                  <a:pt x="297" y="5"/>
                </a:lnTo>
                <a:lnTo>
                  <a:pt x="280" y="3"/>
                </a:lnTo>
                <a:lnTo>
                  <a:pt x="261" y="1"/>
                </a:lnTo>
                <a:lnTo>
                  <a:pt x="242" y="0"/>
                </a:lnTo>
                <a:lnTo>
                  <a:pt x="223" y="0"/>
                </a:lnTo>
                <a:lnTo>
                  <a:pt x="202" y="0"/>
                </a:lnTo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63" name="Line 195"/>
          <p:cNvSpPr>
            <a:spLocks noChangeShapeType="1"/>
          </p:cNvSpPr>
          <p:nvPr/>
        </p:nvSpPr>
        <p:spPr bwMode="auto">
          <a:xfrm>
            <a:off x="3811588" y="4092575"/>
            <a:ext cx="1587" cy="7620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64" name="Line 196"/>
          <p:cNvSpPr>
            <a:spLocks noChangeShapeType="1"/>
          </p:cNvSpPr>
          <p:nvPr/>
        </p:nvSpPr>
        <p:spPr bwMode="auto">
          <a:xfrm>
            <a:off x="4451350" y="4092575"/>
            <a:ext cx="1588" cy="7620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65" name="Rectangle 197"/>
          <p:cNvSpPr>
            <a:spLocks noChangeArrowheads="1"/>
          </p:cNvSpPr>
          <p:nvPr/>
        </p:nvSpPr>
        <p:spPr bwMode="auto">
          <a:xfrm>
            <a:off x="3811588" y="4092575"/>
            <a:ext cx="635000" cy="76200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66" name="Rectangle 198"/>
          <p:cNvSpPr>
            <a:spLocks noChangeArrowheads="1"/>
          </p:cNvSpPr>
          <p:nvPr/>
        </p:nvSpPr>
        <p:spPr bwMode="auto">
          <a:xfrm>
            <a:off x="4164013" y="4121150"/>
            <a:ext cx="412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131267" name="Freeform 199"/>
          <p:cNvSpPr>
            <a:spLocks/>
          </p:cNvSpPr>
          <p:nvPr/>
        </p:nvSpPr>
        <p:spPr bwMode="auto">
          <a:xfrm>
            <a:off x="3805238" y="4003675"/>
            <a:ext cx="641350" cy="144463"/>
          </a:xfrm>
          <a:custGeom>
            <a:avLst/>
            <a:gdLst>
              <a:gd name="T0" fmla="*/ 287338 w 404"/>
              <a:gd name="T1" fmla="*/ 0 h 91"/>
              <a:gd name="T2" fmla="*/ 227013 w 404"/>
              <a:gd name="T3" fmla="*/ 4763 h 91"/>
              <a:gd name="T4" fmla="*/ 168275 w 404"/>
              <a:gd name="T5" fmla="*/ 9525 h 91"/>
              <a:gd name="T6" fmla="*/ 130175 w 404"/>
              <a:gd name="T7" fmla="*/ 15875 h 91"/>
              <a:gd name="T8" fmla="*/ 106363 w 404"/>
              <a:gd name="T9" fmla="*/ 19050 h 91"/>
              <a:gd name="T10" fmla="*/ 84137 w 404"/>
              <a:gd name="T11" fmla="*/ 23813 h 91"/>
              <a:gd name="T12" fmla="*/ 65088 w 404"/>
              <a:gd name="T13" fmla="*/ 30163 h 91"/>
              <a:gd name="T14" fmla="*/ 46037 w 404"/>
              <a:gd name="T15" fmla="*/ 34925 h 91"/>
              <a:gd name="T16" fmla="*/ 31750 w 404"/>
              <a:gd name="T17" fmla="*/ 41275 h 91"/>
              <a:gd name="T18" fmla="*/ 20637 w 404"/>
              <a:gd name="T19" fmla="*/ 46038 h 91"/>
              <a:gd name="T20" fmla="*/ 11112 w 404"/>
              <a:gd name="T21" fmla="*/ 53975 h 91"/>
              <a:gd name="T22" fmla="*/ 3175 w 404"/>
              <a:gd name="T23" fmla="*/ 61913 h 91"/>
              <a:gd name="T24" fmla="*/ 0 w 404"/>
              <a:gd name="T25" fmla="*/ 68263 h 91"/>
              <a:gd name="T26" fmla="*/ 0 w 404"/>
              <a:gd name="T27" fmla="*/ 76200 h 91"/>
              <a:gd name="T28" fmla="*/ 3175 w 404"/>
              <a:gd name="T29" fmla="*/ 84138 h 91"/>
              <a:gd name="T30" fmla="*/ 11112 w 404"/>
              <a:gd name="T31" fmla="*/ 90488 h 91"/>
              <a:gd name="T32" fmla="*/ 20637 w 404"/>
              <a:gd name="T33" fmla="*/ 96838 h 91"/>
              <a:gd name="T34" fmla="*/ 31750 w 404"/>
              <a:gd name="T35" fmla="*/ 104775 h 91"/>
              <a:gd name="T36" fmla="*/ 46037 w 404"/>
              <a:gd name="T37" fmla="*/ 109538 h 91"/>
              <a:gd name="T38" fmla="*/ 65088 w 404"/>
              <a:gd name="T39" fmla="*/ 115888 h 91"/>
              <a:gd name="T40" fmla="*/ 84137 w 404"/>
              <a:gd name="T41" fmla="*/ 120650 h 91"/>
              <a:gd name="T42" fmla="*/ 106363 w 404"/>
              <a:gd name="T43" fmla="*/ 127000 h 91"/>
              <a:gd name="T44" fmla="*/ 130175 w 404"/>
              <a:gd name="T45" fmla="*/ 130175 h 91"/>
              <a:gd name="T46" fmla="*/ 168275 w 404"/>
              <a:gd name="T47" fmla="*/ 134938 h 91"/>
              <a:gd name="T48" fmla="*/ 227013 w 404"/>
              <a:gd name="T49" fmla="*/ 141288 h 91"/>
              <a:gd name="T50" fmla="*/ 287338 w 404"/>
              <a:gd name="T51" fmla="*/ 144463 h 91"/>
              <a:gd name="T52" fmla="*/ 354012 w 404"/>
              <a:gd name="T53" fmla="*/ 144463 h 91"/>
              <a:gd name="T54" fmla="*/ 415925 w 404"/>
              <a:gd name="T55" fmla="*/ 141288 h 91"/>
              <a:gd name="T56" fmla="*/ 473075 w 404"/>
              <a:gd name="T57" fmla="*/ 134938 h 91"/>
              <a:gd name="T58" fmla="*/ 511175 w 404"/>
              <a:gd name="T59" fmla="*/ 130175 h 91"/>
              <a:gd name="T60" fmla="*/ 534988 w 404"/>
              <a:gd name="T61" fmla="*/ 127000 h 91"/>
              <a:gd name="T62" fmla="*/ 557213 w 404"/>
              <a:gd name="T63" fmla="*/ 120650 h 91"/>
              <a:gd name="T64" fmla="*/ 576263 w 404"/>
              <a:gd name="T65" fmla="*/ 115888 h 91"/>
              <a:gd name="T66" fmla="*/ 595313 w 404"/>
              <a:gd name="T67" fmla="*/ 109538 h 91"/>
              <a:gd name="T68" fmla="*/ 609600 w 404"/>
              <a:gd name="T69" fmla="*/ 104775 h 91"/>
              <a:gd name="T70" fmla="*/ 620713 w 404"/>
              <a:gd name="T71" fmla="*/ 96838 h 91"/>
              <a:gd name="T72" fmla="*/ 630238 w 404"/>
              <a:gd name="T73" fmla="*/ 90488 h 91"/>
              <a:gd name="T74" fmla="*/ 638175 w 404"/>
              <a:gd name="T75" fmla="*/ 84138 h 91"/>
              <a:gd name="T76" fmla="*/ 641350 w 404"/>
              <a:gd name="T77" fmla="*/ 76200 h 91"/>
              <a:gd name="T78" fmla="*/ 641350 w 404"/>
              <a:gd name="T79" fmla="*/ 68263 h 91"/>
              <a:gd name="T80" fmla="*/ 638175 w 404"/>
              <a:gd name="T81" fmla="*/ 61913 h 91"/>
              <a:gd name="T82" fmla="*/ 630238 w 404"/>
              <a:gd name="T83" fmla="*/ 53975 h 91"/>
              <a:gd name="T84" fmla="*/ 620713 w 404"/>
              <a:gd name="T85" fmla="*/ 46038 h 91"/>
              <a:gd name="T86" fmla="*/ 609600 w 404"/>
              <a:gd name="T87" fmla="*/ 41275 h 91"/>
              <a:gd name="T88" fmla="*/ 595313 w 404"/>
              <a:gd name="T89" fmla="*/ 34925 h 91"/>
              <a:gd name="T90" fmla="*/ 576263 w 404"/>
              <a:gd name="T91" fmla="*/ 30163 h 91"/>
              <a:gd name="T92" fmla="*/ 557213 w 404"/>
              <a:gd name="T93" fmla="*/ 23813 h 91"/>
              <a:gd name="T94" fmla="*/ 534988 w 404"/>
              <a:gd name="T95" fmla="*/ 19050 h 91"/>
              <a:gd name="T96" fmla="*/ 511175 w 404"/>
              <a:gd name="T97" fmla="*/ 15875 h 91"/>
              <a:gd name="T98" fmla="*/ 473075 w 404"/>
              <a:gd name="T99" fmla="*/ 9525 h 91"/>
              <a:gd name="T100" fmla="*/ 415925 w 404"/>
              <a:gd name="T101" fmla="*/ 4763 h 91"/>
              <a:gd name="T102" fmla="*/ 354012 w 404"/>
              <a:gd name="T103" fmla="*/ 0 h 91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404"/>
              <a:gd name="T157" fmla="*/ 0 h 91"/>
              <a:gd name="T158" fmla="*/ 404 w 404"/>
              <a:gd name="T159" fmla="*/ 91 h 91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404" h="91">
                <a:moveTo>
                  <a:pt x="202" y="0"/>
                </a:moveTo>
                <a:lnTo>
                  <a:pt x="181" y="0"/>
                </a:lnTo>
                <a:lnTo>
                  <a:pt x="161" y="1"/>
                </a:lnTo>
                <a:lnTo>
                  <a:pt x="143" y="3"/>
                </a:lnTo>
                <a:lnTo>
                  <a:pt x="124" y="4"/>
                </a:lnTo>
                <a:lnTo>
                  <a:pt x="106" y="6"/>
                </a:lnTo>
                <a:lnTo>
                  <a:pt x="89" y="8"/>
                </a:lnTo>
                <a:lnTo>
                  <a:pt x="82" y="10"/>
                </a:lnTo>
                <a:lnTo>
                  <a:pt x="74" y="11"/>
                </a:lnTo>
                <a:lnTo>
                  <a:pt x="67" y="12"/>
                </a:lnTo>
                <a:lnTo>
                  <a:pt x="60" y="13"/>
                </a:lnTo>
                <a:lnTo>
                  <a:pt x="53" y="15"/>
                </a:lnTo>
                <a:lnTo>
                  <a:pt x="47" y="17"/>
                </a:lnTo>
                <a:lnTo>
                  <a:pt x="41" y="19"/>
                </a:lnTo>
                <a:lnTo>
                  <a:pt x="35" y="20"/>
                </a:lnTo>
                <a:lnTo>
                  <a:pt x="29" y="22"/>
                </a:lnTo>
                <a:lnTo>
                  <a:pt x="25" y="24"/>
                </a:lnTo>
                <a:lnTo>
                  <a:pt x="20" y="26"/>
                </a:lnTo>
                <a:lnTo>
                  <a:pt x="16" y="28"/>
                </a:lnTo>
                <a:lnTo>
                  <a:pt x="13" y="29"/>
                </a:lnTo>
                <a:lnTo>
                  <a:pt x="9" y="32"/>
                </a:lnTo>
                <a:lnTo>
                  <a:pt x="7" y="34"/>
                </a:lnTo>
                <a:lnTo>
                  <a:pt x="5" y="36"/>
                </a:lnTo>
                <a:lnTo>
                  <a:pt x="2" y="39"/>
                </a:lnTo>
                <a:lnTo>
                  <a:pt x="1" y="41"/>
                </a:lnTo>
                <a:lnTo>
                  <a:pt x="0" y="43"/>
                </a:lnTo>
                <a:lnTo>
                  <a:pt x="0" y="46"/>
                </a:lnTo>
                <a:lnTo>
                  <a:pt x="0" y="48"/>
                </a:lnTo>
                <a:lnTo>
                  <a:pt x="1" y="50"/>
                </a:lnTo>
                <a:lnTo>
                  <a:pt x="2" y="53"/>
                </a:lnTo>
                <a:lnTo>
                  <a:pt x="5" y="55"/>
                </a:lnTo>
                <a:lnTo>
                  <a:pt x="7" y="57"/>
                </a:lnTo>
                <a:lnTo>
                  <a:pt x="9" y="59"/>
                </a:lnTo>
                <a:lnTo>
                  <a:pt x="13" y="61"/>
                </a:lnTo>
                <a:lnTo>
                  <a:pt x="16" y="63"/>
                </a:lnTo>
                <a:lnTo>
                  <a:pt x="20" y="66"/>
                </a:lnTo>
                <a:lnTo>
                  <a:pt x="25" y="67"/>
                </a:lnTo>
                <a:lnTo>
                  <a:pt x="29" y="69"/>
                </a:lnTo>
                <a:lnTo>
                  <a:pt x="35" y="71"/>
                </a:lnTo>
                <a:lnTo>
                  <a:pt x="41" y="73"/>
                </a:lnTo>
                <a:lnTo>
                  <a:pt x="47" y="75"/>
                </a:lnTo>
                <a:lnTo>
                  <a:pt x="53" y="76"/>
                </a:lnTo>
                <a:lnTo>
                  <a:pt x="60" y="77"/>
                </a:lnTo>
                <a:lnTo>
                  <a:pt x="67" y="80"/>
                </a:lnTo>
                <a:lnTo>
                  <a:pt x="74" y="81"/>
                </a:lnTo>
                <a:lnTo>
                  <a:pt x="82" y="82"/>
                </a:lnTo>
                <a:lnTo>
                  <a:pt x="89" y="83"/>
                </a:lnTo>
                <a:lnTo>
                  <a:pt x="106" y="85"/>
                </a:lnTo>
                <a:lnTo>
                  <a:pt x="124" y="88"/>
                </a:lnTo>
                <a:lnTo>
                  <a:pt x="143" y="89"/>
                </a:lnTo>
                <a:lnTo>
                  <a:pt x="161" y="90"/>
                </a:lnTo>
                <a:lnTo>
                  <a:pt x="181" y="91"/>
                </a:lnTo>
                <a:lnTo>
                  <a:pt x="202" y="91"/>
                </a:lnTo>
                <a:lnTo>
                  <a:pt x="223" y="91"/>
                </a:lnTo>
                <a:lnTo>
                  <a:pt x="243" y="90"/>
                </a:lnTo>
                <a:lnTo>
                  <a:pt x="262" y="89"/>
                </a:lnTo>
                <a:lnTo>
                  <a:pt x="280" y="88"/>
                </a:lnTo>
                <a:lnTo>
                  <a:pt x="298" y="85"/>
                </a:lnTo>
                <a:lnTo>
                  <a:pt x="315" y="83"/>
                </a:lnTo>
                <a:lnTo>
                  <a:pt x="322" y="82"/>
                </a:lnTo>
                <a:lnTo>
                  <a:pt x="330" y="81"/>
                </a:lnTo>
                <a:lnTo>
                  <a:pt x="337" y="80"/>
                </a:lnTo>
                <a:lnTo>
                  <a:pt x="344" y="77"/>
                </a:lnTo>
                <a:lnTo>
                  <a:pt x="351" y="76"/>
                </a:lnTo>
                <a:lnTo>
                  <a:pt x="357" y="75"/>
                </a:lnTo>
                <a:lnTo>
                  <a:pt x="363" y="73"/>
                </a:lnTo>
                <a:lnTo>
                  <a:pt x="369" y="71"/>
                </a:lnTo>
                <a:lnTo>
                  <a:pt x="375" y="69"/>
                </a:lnTo>
                <a:lnTo>
                  <a:pt x="379" y="67"/>
                </a:lnTo>
                <a:lnTo>
                  <a:pt x="384" y="66"/>
                </a:lnTo>
                <a:lnTo>
                  <a:pt x="388" y="63"/>
                </a:lnTo>
                <a:lnTo>
                  <a:pt x="391" y="61"/>
                </a:lnTo>
                <a:lnTo>
                  <a:pt x="395" y="59"/>
                </a:lnTo>
                <a:lnTo>
                  <a:pt x="397" y="57"/>
                </a:lnTo>
                <a:lnTo>
                  <a:pt x="399" y="55"/>
                </a:lnTo>
                <a:lnTo>
                  <a:pt x="402" y="53"/>
                </a:lnTo>
                <a:lnTo>
                  <a:pt x="403" y="50"/>
                </a:lnTo>
                <a:lnTo>
                  <a:pt x="404" y="48"/>
                </a:lnTo>
                <a:lnTo>
                  <a:pt x="404" y="46"/>
                </a:lnTo>
                <a:lnTo>
                  <a:pt x="404" y="43"/>
                </a:lnTo>
                <a:lnTo>
                  <a:pt x="403" y="41"/>
                </a:lnTo>
                <a:lnTo>
                  <a:pt x="402" y="39"/>
                </a:lnTo>
                <a:lnTo>
                  <a:pt x="399" y="36"/>
                </a:lnTo>
                <a:lnTo>
                  <a:pt x="397" y="34"/>
                </a:lnTo>
                <a:lnTo>
                  <a:pt x="395" y="32"/>
                </a:lnTo>
                <a:lnTo>
                  <a:pt x="391" y="29"/>
                </a:lnTo>
                <a:lnTo>
                  <a:pt x="388" y="28"/>
                </a:lnTo>
                <a:lnTo>
                  <a:pt x="384" y="26"/>
                </a:lnTo>
                <a:lnTo>
                  <a:pt x="379" y="24"/>
                </a:lnTo>
                <a:lnTo>
                  <a:pt x="375" y="22"/>
                </a:lnTo>
                <a:lnTo>
                  <a:pt x="369" y="20"/>
                </a:lnTo>
                <a:lnTo>
                  <a:pt x="363" y="19"/>
                </a:lnTo>
                <a:lnTo>
                  <a:pt x="357" y="17"/>
                </a:lnTo>
                <a:lnTo>
                  <a:pt x="351" y="15"/>
                </a:lnTo>
                <a:lnTo>
                  <a:pt x="344" y="13"/>
                </a:lnTo>
                <a:lnTo>
                  <a:pt x="337" y="12"/>
                </a:lnTo>
                <a:lnTo>
                  <a:pt x="330" y="11"/>
                </a:lnTo>
                <a:lnTo>
                  <a:pt x="322" y="10"/>
                </a:lnTo>
                <a:lnTo>
                  <a:pt x="315" y="8"/>
                </a:lnTo>
                <a:lnTo>
                  <a:pt x="298" y="6"/>
                </a:lnTo>
                <a:lnTo>
                  <a:pt x="280" y="4"/>
                </a:lnTo>
                <a:lnTo>
                  <a:pt x="262" y="3"/>
                </a:lnTo>
                <a:lnTo>
                  <a:pt x="243" y="1"/>
                </a:lnTo>
                <a:lnTo>
                  <a:pt x="223" y="0"/>
                </a:lnTo>
                <a:lnTo>
                  <a:pt x="202" y="0"/>
                </a:lnTo>
                <a:close/>
              </a:path>
            </a:pathLst>
          </a:custGeom>
          <a:solidFill>
            <a:srgbClr val="CCCC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68" name="Freeform 200"/>
          <p:cNvSpPr>
            <a:spLocks/>
          </p:cNvSpPr>
          <p:nvPr/>
        </p:nvSpPr>
        <p:spPr bwMode="auto">
          <a:xfrm>
            <a:off x="3805238" y="4003675"/>
            <a:ext cx="641350" cy="144463"/>
          </a:xfrm>
          <a:custGeom>
            <a:avLst/>
            <a:gdLst>
              <a:gd name="T0" fmla="*/ 287338 w 404"/>
              <a:gd name="T1" fmla="*/ 0 h 91"/>
              <a:gd name="T2" fmla="*/ 227013 w 404"/>
              <a:gd name="T3" fmla="*/ 4763 h 91"/>
              <a:gd name="T4" fmla="*/ 168275 w 404"/>
              <a:gd name="T5" fmla="*/ 9525 h 91"/>
              <a:gd name="T6" fmla="*/ 130175 w 404"/>
              <a:gd name="T7" fmla="*/ 15875 h 91"/>
              <a:gd name="T8" fmla="*/ 106363 w 404"/>
              <a:gd name="T9" fmla="*/ 19050 h 91"/>
              <a:gd name="T10" fmla="*/ 84137 w 404"/>
              <a:gd name="T11" fmla="*/ 23813 h 91"/>
              <a:gd name="T12" fmla="*/ 65088 w 404"/>
              <a:gd name="T13" fmla="*/ 30163 h 91"/>
              <a:gd name="T14" fmla="*/ 46037 w 404"/>
              <a:gd name="T15" fmla="*/ 34925 h 91"/>
              <a:gd name="T16" fmla="*/ 31750 w 404"/>
              <a:gd name="T17" fmla="*/ 41275 h 91"/>
              <a:gd name="T18" fmla="*/ 20637 w 404"/>
              <a:gd name="T19" fmla="*/ 46038 h 91"/>
              <a:gd name="T20" fmla="*/ 11112 w 404"/>
              <a:gd name="T21" fmla="*/ 53975 h 91"/>
              <a:gd name="T22" fmla="*/ 3175 w 404"/>
              <a:gd name="T23" fmla="*/ 61913 h 91"/>
              <a:gd name="T24" fmla="*/ 0 w 404"/>
              <a:gd name="T25" fmla="*/ 68263 h 91"/>
              <a:gd name="T26" fmla="*/ 0 w 404"/>
              <a:gd name="T27" fmla="*/ 76200 h 91"/>
              <a:gd name="T28" fmla="*/ 3175 w 404"/>
              <a:gd name="T29" fmla="*/ 84138 h 91"/>
              <a:gd name="T30" fmla="*/ 11112 w 404"/>
              <a:gd name="T31" fmla="*/ 90488 h 91"/>
              <a:gd name="T32" fmla="*/ 20637 w 404"/>
              <a:gd name="T33" fmla="*/ 96838 h 91"/>
              <a:gd name="T34" fmla="*/ 31750 w 404"/>
              <a:gd name="T35" fmla="*/ 104775 h 91"/>
              <a:gd name="T36" fmla="*/ 46037 w 404"/>
              <a:gd name="T37" fmla="*/ 109538 h 91"/>
              <a:gd name="T38" fmla="*/ 65088 w 404"/>
              <a:gd name="T39" fmla="*/ 115888 h 91"/>
              <a:gd name="T40" fmla="*/ 84137 w 404"/>
              <a:gd name="T41" fmla="*/ 120650 h 91"/>
              <a:gd name="T42" fmla="*/ 106363 w 404"/>
              <a:gd name="T43" fmla="*/ 127000 h 91"/>
              <a:gd name="T44" fmla="*/ 130175 w 404"/>
              <a:gd name="T45" fmla="*/ 130175 h 91"/>
              <a:gd name="T46" fmla="*/ 168275 w 404"/>
              <a:gd name="T47" fmla="*/ 134938 h 91"/>
              <a:gd name="T48" fmla="*/ 227013 w 404"/>
              <a:gd name="T49" fmla="*/ 141288 h 91"/>
              <a:gd name="T50" fmla="*/ 287338 w 404"/>
              <a:gd name="T51" fmla="*/ 144463 h 91"/>
              <a:gd name="T52" fmla="*/ 354012 w 404"/>
              <a:gd name="T53" fmla="*/ 144463 h 91"/>
              <a:gd name="T54" fmla="*/ 415925 w 404"/>
              <a:gd name="T55" fmla="*/ 141288 h 91"/>
              <a:gd name="T56" fmla="*/ 473075 w 404"/>
              <a:gd name="T57" fmla="*/ 134938 h 91"/>
              <a:gd name="T58" fmla="*/ 511175 w 404"/>
              <a:gd name="T59" fmla="*/ 130175 h 91"/>
              <a:gd name="T60" fmla="*/ 534988 w 404"/>
              <a:gd name="T61" fmla="*/ 127000 h 91"/>
              <a:gd name="T62" fmla="*/ 557213 w 404"/>
              <a:gd name="T63" fmla="*/ 120650 h 91"/>
              <a:gd name="T64" fmla="*/ 576263 w 404"/>
              <a:gd name="T65" fmla="*/ 115888 h 91"/>
              <a:gd name="T66" fmla="*/ 595313 w 404"/>
              <a:gd name="T67" fmla="*/ 109538 h 91"/>
              <a:gd name="T68" fmla="*/ 609600 w 404"/>
              <a:gd name="T69" fmla="*/ 104775 h 91"/>
              <a:gd name="T70" fmla="*/ 620713 w 404"/>
              <a:gd name="T71" fmla="*/ 96838 h 91"/>
              <a:gd name="T72" fmla="*/ 630238 w 404"/>
              <a:gd name="T73" fmla="*/ 90488 h 91"/>
              <a:gd name="T74" fmla="*/ 638175 w 404"/>
              <a:gd name="T75" fmla="*/ 84138 h 91"/>
              <a:gd name="T76" fmla="*/ 641350 w 404"/>
              <a:gd name="T77" fmla="*/ 76200 h 91"/>
              <a:gd name="T78" fmla="*/ 641350 w 404"/>
              <a:gd name="T79" fmla="*/ 68263 h 91"/>
              <a:gd name="T80" fmla="*/ 638175 w 404"/>
              <a:gd name="T81" fmla="*/ 61913 h 91"/>
              <a:gd name="T82" fmla="*/ 630238 w 404"/>
              <a:gd name="T83" fmla="*/ 53975 h 91"/>
              <a:gd name="T84" fmla="*/ 620713 w 404"/>
              <a:gd name="T85" fmla="*/ 46038 h 91"/>
              <a:gd name="T86" fmla="*/ 609600 w 404"/>
              <a:gd name="T87" fmla="*/ 41275 h 91"/>
              <a:gd name="T88" fmla="*/ 595313 w 404"/>
              <a:gd name="T89" fmla="*/ 34925 h 91"/>
              <a:gd name="T90" fmla="*/ 576263 w 404"/>
              <a:gd name="T91" fmla="*/ 30163 h 91"/>
              <a:gd name="T92" fmla="*/ 557213 w 404"/>
              <a:gd name="T93" fmla="*/ 23813 h 91"/>
              <a:gd name="T94" fmla="*/ 534988 w 404"/>
              <a:gd name="T95" fmla="*/ 19050 h 91"/>
              <a:gd name="T96" fmla="*/ 511175 w 404"/>
              <a:gd name="T97" fmla="*/ 15875 h 91"/>
              <a:gd name="T98" fmla="*/ 473075 w 404"/>
              <a:gd name="T99" fmla="*/ 9525 h 91"/>
              <a:gd name="T100" fmla="*/ 415925 w 404"/>
              <a:gd name="T101" fmla="*/ 4763 h 91"/>
              <a:gd name="T102" fmla="*/ 354012 w 404"/>
              <a:gd name="T103" fmla="*/ 0 h 91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404"/>
              <a:gd name="T157" fmla="*/ 0 h 91"/>
              <a:gd name="T158" fmla="*/ 404 w 404"/>
              <a:gd name="T159" fmla="*/ 91 h 91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404" h="91">
                <a:moveTo>
                  <a:pt x="202" y="0"/>
                </a:moveTo>
                <a:lnTo>
                  <a:pt x="181" y="0"/>
                </a:lnTo>
                <a:lnTo>
                  <a:pt x="161" y="1"/>
                </a:lnTo>
                <a:lnTo>
                  <a:pt x="143" y="3"/>
                </a:lnTo>
                <a:lnTo>
                  <a:pt x="124" y="4"/>
                </a:lnTo>
                <a:lnTo>
                  <a:pt x="106" y="6"/>
                </a:lnTo>
                <a:lnTo>
                  <a:pt x="89" y="8"/>
                </a:lnTo>
                <a:lnTo>
                  <a:pt x="82" y="10"/>
                </a:lnTo>
                <a:lnTo>
                  <a:pt x="74" y="11"/>
                </a:lnTo>
                <a:lnTo>
                  <a:pt x="67" y="12"/>
                </a:lnTo>
                <a:lnTo>
                  <a:pt x="60" y="13"/>
                </a:lnTo>
                <a:lnTo>
                  <a:pt x="53" y="15"/>
                </a:lnTo>
                <a:lnTo>
                  <a:pt x="47" y="17"/>
                </a:lnTo>
                <a:lnTo>
                  <a:pt x="41" y="19"/>
                </a:lnTo>
                <a:lnTo>
                  <a:pt x="35" y="20"/>
                </a:lnTo>
                <a:lnTo>
                  <a:pt x="29" y="22"/>
                </a:lnTo>
                <a:lnTo>
                  <a:pt x="25" y="24"/>
                </a:lnTo>
                <a:lnTo>
                  <a:pt x="20" y="26"/>
                </a:lnTo>
                <a:lnTo>
                  <a:pt x="16" y="28"/>
                </a:lnTo>
                <a:lnTo>
                  <a:pt x="13" y="29"/>
                </a:lnTo>
                <a:lnTo>
                  <a:pt x="9" y="32"/>
                </a:lnTo>
                <a:lnTo>
                  <a:pt x="7" y="34"/>
                </a:lnTo>
                <a:lnTo>
                  <a:pt x="5" y="36"/>
                </a:lnTo>
                <a:lnTo>
                  <a:pt x="2" y="39"/>
                </a:lnTo>
                <a:lnTo>
                  <a:pt x="1" y="41"/>
                </a:lnTo>
                <a:lnTo>
                  <a:pt x="0" y="43"/>
                </a:lnTo>
                <a:lnTo>
                  <a:pt x="0" y="46"/>
                </a:lnTo>
                <a:lnTo>
                  <a:pt x="0" y="48"/>
                </a:lnTo>
                <a:lnTo>
                  <a:pt x="1" y="50"/>
                </a:lnTo>
                <a:lnTo>
                  <a:pt x="2" y="53"/>
                </a:lnTo>
                <a:lnTo>
                  <a:pt x="5" y="55"/>
                </a:lnTo>
                <a:lnTo>
                  <a:pt x="7" y="57"/>
                </a:lnTo>
                <a:lnTo>
                  <a:pt x="9" y="59"/>
                </a:lnTo>
                <a:lnTo>
                  <a:pt x="13" y="61"/>
                </a:lnTo>
                <a:lnTo>
                  <a:pt x="16" y="63"/>
                </a:lnTo>
                <a:lnTo>
                  <a:pt x="20" y="66"/>
                </a:lnTo>
                <a:lnTo>
                  <a:pt x="25" y="67"/>
                </a:lnTo>
                <a:lnTo>
                  <a:pt x="29" y="69"/>
                </a:lnTo>
                <a:lnTo>
                  <a:pt x="35" y="71"/>
                </a:lnTo>
                <a:lnTo>
                  <a:pt x="41" y="73"/>
                </a:lnTo>
                <a:lnTo>
                  <a:pt x="47" y="75"/>
                </a:lnTo>
                <a:lnTo>
                  <a:pt x="53" y="76"/>
                </a:lnTo>
                <a:lnTo>
                  <a:pt x="60" y="77"/>
                </a:lnTo>
                <a:lnTo>
                  <a:pt x="67" y="80"/>
                </a:lnTo>
                <a:lnTo>
                  <a:pt x="74" y="81"/>
                </a:lnTo>
                <a:lnTo>
                  <a:pt x="82" y="82"/>
                </a:lnTo>
                <a:lnTo>
                  <a:pt x="89" y="83"/>
                </a:lnTo>
                <a:lnTo>
                  <a:pt x="106" y="85"/>
                </a:lnTo>
                <a:lnTo>
                  <a:pt x="124" y="88"/>
                </a:lnTo>
                <a:lnTo>
                  <a:pt x="143" y="89"/>
                </a:lnTo>
                <a:lnTo>
                  <a:pt x="161" y="90"/>
                </a:lnTo>
                <a:lnTo>
                  <a:pt x="181" y="91"/>
                </a:lnTo>
                <a:lnTo>
                  <a:pt x="202" y="91"/>
                </a:lnTo>
                <a:lnTo>
                  <a:pt x="223" y="91"/>
                </a:lnTo>
                <a:lnTo>
                  <a:pt x="243" y="90"/>
                </a:lnTo>
                <a:lnTo>
                  <a:pt x="262" y="89"/>
                </a:lnTo>
                <a:lnTo>
                  <a:pt x="280" y="88"/>
                </a:lnTo>
                <a:lnTo>
                  <a:pt x="298" y="85"/>
                </a:lnTo>
                <a:lnTo>
                  <a:pt x="315" y="83"/>
                </a:lnTo>
                <a:lnTo>
                  <a:pt x="322" y="82"/>
                </a:lnTo>
                <a:lnTo>
                  <a:pt x="330" y="81"/>
                </a:lnTo>
                <a:lnTo>
                  <a:pt x="337" y="80"/>
                </a:lnTo>
                <a:lnTo>
                  <a:pt x="344" y="77"/>
                </a:lnTo>
                <a:lnTo>
                  <a:pt x="351" y="76"/>
                </a:lnTo>
                <a:lnTo>
                  <a:pt x="357" y="75"/>
                </a:lnTo>
                <a:lnTo>
                  <a:pt x="363" y="73"/>
                </a:lnTo>
                <a:lnTo>
                  <a:pt x="369" y="71"/>
                </a:lnTo>
                <a:lnTo>
                  <a:pt x="375" y="69"/>
                </a:lnTo>
                <a:lnTo>
                  <a:pt x="379" y="67"/>
                </a:lnTo>
                <a:lnTo>
                  <a:pt x="384" y="66"/>
                </a:lnTo>
                <a:lnTo>
                  <a:pt x="388" y="63"/>
                </a:lnTo>
                <a:lnTo>
                  <a:pt x="391" y="61"/>
                </a:lnTo>
                <a:lnTo>
                  <a:pt x="395" y="59"/>
                </a:lnTo>
                <a:lnTo>
                  <a:pt x="397" y="57"/>
                </a:lnTo>
                <a:lnTo>
                  <a:pt x="399" y="55"/>
                </a:lnTo>
                <a:lnTo>
                  <a:pt x="402" y="53"/>
                </a:lnTo>
                <a:lnTo>
                  <a:pt x="403" y="50"/>
                </a:lnTo>
                <a:lnTo>
                  <a:pt x="404" y="48"/>
                </a:lnTo>
                <a:lnTo>
                  <a:pt x="404" y="46"/>
                </a:lnTo>
                <a:lnTo>
                  <a:pt x="404" y="43"/>
                </a:lnTo>
                <a:lnTo>
                  <a:pt x="403" y="41"/>
                </a:lnTo>
                <a:lnTo>
                  <a:pt x="402" y="39"/>
                </a:lnTo>
                <a:lnTo>
                  <a:pt x="399" y="36"/>
                </a:lnTo>
                <a:lnTo>
                  <a:pt x="397" y="34"/>
                </a:lnTo>
                <a:lnTo>
                  <a:pt x="395" y="32"/>
                </a:lnTo>
                <a:lnTo>
                  <a:pt x="391" y="29"/>
                </a:lnTo>
                <a:lnTo>
                  <a:pt x="388" y="28"/>
                </a:lnTo>
                <a:lnTo>
                  <a:pt x="384" y="26"/>
                </a:lnTo>
                <a:lnTo>
                  <a:pt x="379" y="24"/>
                </a:lnTo>
                <a:lnTo>
                  <a:pt x="375" y="22"/>
                </a:lnTo>
                <a:lnTo>
                  <a:pt x="369" y="20"/>
                </a:lnTo>
                <a:lnTo>
                  <a:pt x="363" y="19"/>
                </a:lnTo>
                <a:lnTo>
                  <a:pt x="357" y="17"/>
                </a:lnTo>
                <a:lnTo>
                  <a:pt x="351" y="15"/>
                </a:lnTo>
                <a:lnTo>
                  <a:pt x="344" y="13"/>
                </a:lnTo>
                <a:lnTo>
                  <a:pt x="337" y="12"/>
                </a:lnTo>
                <a:lnTo>
                  <a:pt x="330" y="11"/>
                </a:lnTo>
                <a:lnTo>
                  <a:pt x="322" y="10"/>
                </a:lnTo>
                <a:lnTo>
                  <a:pt x="315" y="8"/>
                </a:lnTo>
                <a:lnTo>
                  <a:pt x="298" y="6"/>
                </a:lnTo>
                <a:lnTo>
                  <a:pt x="280" y="4"/>
                </a:lnTo>
                <a:lnTo>
                  <a:pt x="262" y="3"/>
                </a:lnTo>
                <a:lnTo>
                  <a:pt x="243" y="1"/>
                </a:lnTo>
                <a:lnTo>
                  <a:pt x="223" y="0"/>
                </a:lnTo>
                <a:lnTo>
                  <a:pt x="202" y="0"/>
                </a:lnTo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69" name="Line 201"/>
          <p:cNvSpPr>
            <a:spLocks noChangeShapeType="1"/>
          </p:cNvSpPr>
          <p:nvPr/>
        </p:nvSpPr>
        <p:spPr bwMode="auto">
          <a:xfrm flipV="1">
            <a:off x="3960813" y="4035425"/>
            <a:ext cx="112712" cy="1588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70" name="Line 202"/>
          <p:cNvSpPr>
            <a:spLocks noChangeShapeType="1"/>
          </p:cNvSpPr>
          <p:nvPr/>
        </p:nvSpPr>
        <p:spPr bwMode="auto">
          <a:xfrm>
            <a:off x="4178300" y="4119563"/>
            <a:ext cx="100013" cy="1587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71" name="Line 203"/>
          <p:cNvSpPr>
            <a:spLocks noChangeShapeType="1"/>
          </p:cNvSpPr>
          <p:nvPr/>
        </p:nvSpPr>
        <p:spPr bwMode="auto">
          <a:xfrm>
            <a:off x="4065588" y="4037013"/>
            <a:ext cx="117475" cy="82550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72" name="Line 204"/>
          <p:cNvSpPr>
            <a:spLocks noChangeShapeType="1"/>
          </p:cNvSpPr>
          <p:nvPr/>
        </p:nvSpPr>
        <p:spPr bwMode="auto">
          <a:xfrm>
            <a:off x="3960813" y="4116388"/>
            <a:ext cx="112712" cy="3175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73" name="Line 205"/>
          <p:cNvSpPr>
            <a:spLocks noChangeShapeType="1"/>
          </p:cNvSpPr>
          <p:nvPr/>
        </p:nvSpPr>
        <p:spPr bwMode="auto">
          <a:xfrm>
            <a:off x="4178300" y="4035425"/>
            <a:ext cx="100013" cy="1588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74" name="Line 206"/>
          <p:cNvSpPr>
            <a:spLocks noChangeShapeType="1"/>
          </p:cNvSpPr>
          <p:nvPr/>
        </p:nvSpPr>
        <p:spPr bwMode="auto">
          <a:xfrm flipV="1">
            <a:off x="4065588" y="4035425"/>
            <a:ext cx="117475" cy="80963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75" name="Line 207"/>
          <p:cNvSpPr>
            <a:spLocks noChangeShapeType="1"/>
          </p:cNvSpPr>
          <p:nvPr/>
        </p:nvSpPr>
        <p:spPr bwMode="auto">
          <a:xfrm>
            <a:off x="2497138" y="3473450"/>
            <a:ext cx="1587" cy="86836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76" name="Line 208"/>
          <p:cNvSpPr>
            <a:spLocks noChangeShapeType="1"/>
          </p:cNvSpPr>
          <p:nvPr/>
        </p:nvSpPr>
        <p:spPr bwMode="auto">
          <a:xfrm>
            <a:off x="2266950" y="3473450"/>
            <a:ext cx="230188" cy="1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77" name="Line 209"/>
          <p:cNvSpPr>
            <a:spLocks noChangeShapeType="1"/>
          </p:cNvSpPr>
          <p:nvPr/>
        </p:nvSpPr>
        <p:spPr bwMode="auto">
          <a:xfrm>
            <a:off x="2266950" y="3983038"/>
            <a:ext cx="230188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78" name="Line 210"/>
          <p:cNvSpPr>
            <a:spLocks noChangeShapeType="1"/>
          </p:cNvSpPr>
          <p:nvPr/>
        </p:nvSpPr>
        <p:spPr bwMode="auto">
          <a:xfrm>
            <a:off x="2266950" y="4337050"/>
            <a:ext cx="230188" cy="1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79" name="Line 211"/>
          <p:cNvSpPr>
            <a:spLocks noChangeShapeType="1"/>
          </p:cNvSpPr>
          <p:nvPr/>
        </p:nvSpPr>
        <p:spPr bwMode="auto">
          <a:xfrm>
            <a:off x="2497138" y="3929063"/>
            <a:ext cx="184150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80" name="Line 212"/>
          <p:cNvSpPr>
            <a:spLocks noChangeShapeType="1"/>
          </p:cNvSpPr>
          <p:nvPr/>
        </p:nvSpPr>
        <p:spPr bwMode="auto">
          <a:xfrm>
            <a:off x="3203575" y="3948113"/>
            <a:ext cx="182563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81" name="Line 213"/>
          <p:cNvSpPr>
            <a:spLocks noChangeShapeType="1"/>
          </p:cNvSpPr>
          <p:nvPr/>
        </p:nvSpPr>
        <p:spPr bwMode="auto">
          <a:xfrm>
            <a:off x="3389313" y="3563938"/>
            <a:ext cx="1587" cy="77787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82" name="Line 214"/>
          <p:cNvSpPr>
            <a:spLocks noChangeShapeType="1"/>
          </p:cNvSpPr>
          <p:nvPr/>
        </p:nvSpPr>
        <p:spPr bwMode="auto">
          <a:xfrm>
            <a:off x="3157538" y="3563938"/>
            <a:ext cx="228600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83" name="Line 215"/>
          <p:cNvSpPr>
            <a:spLocks noChangeShapeType="1"/>
          </p:cNvSpPr>
          <p:nvPr/>
        </p:nvSpPr>
        <p:spPr bwMode="auto">
          <a:xfrm>
            <a:off x="3157538" y="4341813"/>
            <a:ext cx="228600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84" name="Freeform 217"/>
          <p:cNvSpPr>
            <a:spLocks/>
          </p:cNvSpPr>
          <p:nvPr/>
        </p:nvSpPr>
        <p:spPr bwMode="auto">
          <a:xfrm>
            <a:off x="1866900" y="3803650"/>
            <a:ext cx="395288" cy="330200"/>
          </a:xfrm>
          <a:custGeom>
            <a:avLst/>
            <a:gdLst>
              <a:gd name="T0" fmla="*/ 111125 w 249"/>
              <a:gd name="T1" fmla="*/ 22225 h 208"/>
              <a:gd name="T2" fmla="*/ 111125 w 249"/>
              <a:gd name="T3" fmla="*/ 22225 h 208"/>
              <a:gd name="T4" fmla="*/ 115888 w 249"/>
              <a:gd name="T5" fmla="*/ 22225 h 208"/>
              <a:gd name="T6" fmla="*/ 119063 w 249"/>
              <a:gd name="T7" fmla="*/ 19050 h 208"/>
              <a:gd name="T8" fmla="*/ 125413 w 249"/>
              <a:gd name="T9" fmla="*/ 17463 h 208"/>
              <a:gd name="T10" fmla="*/ 131763 w 249"/>
              <a:gd name="T11" fmla="*/ 15875 h 208"/>
              <a:gd name="T12" fmla="*/ 139700 w 249"/>
              <a:gd name="T13" fmla="*/ 14288 h 208"/>
              <a:gd name="T14" fmla="*/ 150813 w 249"/>
              <a:gd name="T15" fmla="*/ 12700 h 208"/>
              <a:gd name="T16" fmla="*/ 163513 w 249"/>
              <a:gd name="T17" fmla="*/ 7938 h 208"/>
              <a:gd name="T18" fmla="*/ 176213 w 249"/>
              <a:gd name="T19" fmla="*/ 6350 h 208"/>
              <a:gd name="T20" fmla="*/ 192088 w 249"/>
              <a:gd name="T21" fmla="*/ 4763 h 208"/>
              <a:gd name="T22" fmla="*/ 209550 w 249"/>
              <a:gd name="T23" fmla="*/ 3175 h 208"/>
              <a:gd name="T24" fmla="*/ 228600 w 249"/>
              <a:gd name="T25" fmla="*/ 1588 h 208"/>
              <a:gd name="T26" fmla="*/ 249238 w 249"/>
              <a:gd name="T27" fmla="*/ 0 h 208"/>
              <a:gd name="T28" fmla="*/ 269875 w 249"/>
              <a:gd name="T29" fmla="*/ 0 h 208"/>
              <a:gd name="T30" fmla="*/ 293688 w 249"/>
              <a:gd name="T31" fmla="*/ 0 h 208"/>
              <a:gd name="T32" fmla="*/ 319088 w 249"/>
              <a:gd name="T33" fmla="*/ 0 h 208"/>
              <a:gd name="T34" fmla="*/ 330200 w 249"/>
              <a:gd name="T35" fmla="*/ 44450 h 208"/>
              <a:gd name="T36" fmla="*/ 333375 w 249"/>
              <a:gd name="T37" fmla="*/ 46037 h 208"/>
              <a:gd name="T38" fmla="*/ 342900 w 249"/>
              <a:gd name="T39" fmla="*/ 50800 h 208"/>
              <a:gd name="T40" fmla="*/ 352425 w 249"/>
              <a:gd name="T41" fmla="*/ 61913 h 208"/>
              <a:gd name="T42" fmla="*/ 358775 w 249"/>
              <a:gd name="T43" fmla="*/ 79375 h 208"/>
              <a:gd name="T44" fmla="*/ 381000 w 249"/>
              <a:gd name="T45" fmla="*/ 182562 h 208"/>
              <a:gd name="T46" fmla="*/ 392113 w 249"/>
              <a:gd name="T47" fmla="*/ 227013 h 208"/>
              <a:gd name="T48" fmla="*/ 392113 w 249"/>
              <a:gd name="T49" fmla="*/ 231775 h 208"/>
              <a:gd name="T50" fmla="*/ 393700 w 249"/>
              <a:gd name="T51" fmla="*/ 238125 h 208"/>
              <a:gd name="T52" fmla="*/ 393700 w 249"/>
              <a:gd name="T53" fmla="*/ 252413 h 208"/>
              <a:gd name="T54" fmla="*/ 387350 w 249"/>
              <a:gd name="T55" fmla="*/ 268288 h 208"/>
              <a:gd name="T56" fmla="*/ 0 w 249"/>
              <a:gd name="T57" fmla="*/ 257175 h 208"/>
              <a:gd name="T58" fmla="*/ 39688 w 249"/>
              <a:gd name="T59" fmla="*/ 236538 h 208"/>
              <a:gd name="T60" fmla="*/ 39688 w 249"/>
              <a:gd name="T61" fmla="*/ 44450 h 208"/>
              <a:gd name="T62" fmla="*/ 41275 w 249"/>
              <a:gd name="T63" fmla="*/ 42862 h 208"/>
              <a:gd name="T64" fmla="*/ 44450 w 249"/>
              <a:gd name="T65" fmla="*/ 39688 h 208"/>
              <a:gd name="T66" fmla="*/ 50800 w 249"/>
              <a:gd name="T67" fmla="*/ 38100 h 208"/>
              <a:gd name="T68" fmla="*/ 58738 w 249"/>
              <a:gd name="T69" fmla="*/ 34925 h 208"/>
              <a:gd name="T70" fmla="*/ 66675 w 249"/>
              <a:gd name="T71" fmla="*/ 34925 h 208"/>
              <a:gd name="T72" fmla="*/ 77788 w 249"/>
              <a:gd name="T73" fmla="*/ 34925 h 208"/>
              <a:gd name="T74" fmla="*/ 92075 w 249"/>
              <a:gd name="T75" fmla="*/ 36513 h 208"/>
              <a:gd name="T76" fmla="*/ 107950 w 249"/>
              <a:gd name="T77" fmla="*/ 42862 h 208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249"/>
              <a:gd name="T118" fmla="*/ 0 h 208"/>
              <a:gd name="T119" fmla="*/ 249 w 249"/>
              <a:gd name="T120" fmla="*/ 208 h 208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249" h="208">
                <a:moveTo>
                  <a:pt x="68" y="27"/>
                </a:moveTo>
                <a:lnTo>
                  <a:pt x="70" y="14"/>
                </a:lnTo>
                <a:lnTo>
                  <a:pt x="72" y="14"/>
                </a:lnTo>
                <a:lnTo>
                  <a:pt x="73" y="14"/>
                </a:lnTo>
                <a:lnTo>
                  <a:pt x="74" y="12"/>
                </a:lnTo>
                <a:lnTo>
                  <a:pt x="75" y="12"/>
                </a:lnTo>
                <a:lnTo>
                  <a:pt x="76" y="12"/>
                </a:lnTo>
                <a:lnTo>
                  <a:pt x="79" y="11"/>
                </a:lnTo>
                <a:lnTo>
                  <a:pt x="81" y="11"/>
                </a:lnTo>
                <a:lnTo>
                  <a:pt x="83" y="10"/>
                </a:lnTo>
                <a:lnTo>
                  <a:pt x="86" y="9"/>
                </a:lnTo>
                <a:lnTo>
                  <a:pt x="88" y="9"/>
                </a:lnTo>
                <a:lnTo>
                  <a:pt x="91" y="8"/>
                </a:lnTo>
                <a:lnTo>
                  <a:pt x="95" y="8"/>
                </a:lnTo>
                <a:lnTo>
                  <a:pt x="98" y="7"/>
                </a:lnTo>
                <a:lnTo>
                  <a:pt x="103" y="5"/>
                </a:lnTo>
                <a:lnTo>
                  <a:pt x="107" y="5"/>
                </a:lnTo>
                <a:lnTo>
                  <a:pt x="111" y="4"/>
                </a:lnTo>
                <a:lnTo>
                  <a:pt x="116" y="4"/>
                </a:lnTo>
                <a:lnTo>
                  <a:pt x="121" y="3"/>
                </a:lnTo>
                <a:lnTo>
                  <a:pt x="126" y="2"/>
                </a:lnTo>
                <a:lnTo>
                  <a:pt x="132" y="2"/>
                </a:lnTo>
                <a:lnTo>
                  <a:pt x="137" y="1"/>
                </a:lnTo>
                <a:lnTo>
                  <a:pt x="144" y="1"/>
                </a:lnTo>
                <a:lnTo>
                  <a:pt x="150" y="1"/>
                </a:lnTo>
                <a:lnTo>
                  <a:pt x="157" y="0"/>
                </a:lnTo>
                <a:lnTo>
                  <a:pt x="163" y="0"/>
                </a:lnTo>
                <a:lnTo>
                  <a:pt x="170" y="0"/>
                </a:lnTo>
                <a:lnTo>
                  <a:pt x="178" y="0"/>
                </a:lnTo>
                <a:lnTo>
                  <a:pt x="185" y="0"/>
                </a:lnTo>
                <a:lnTo>
                  <a:pt x="193" y="0"/>
                </a:lnTo>
                <a:lnTo>
                  <a:pt x="201" y="0"/>
                </a:lnTo>
                <a:lnTo>
                  <a:pt x="210" y="4"/>
                </a:lnTo>
                <a:lnTo>
                  <a:pt x="208" y="28"/>
                </a:lnTo>
                <a:lnTo>
                  <a:pt x="210" y="29"/>
                </a:lnTo>
                <a:lnTo>
                  <a:pt x="213" y="31"/>
                </a:lnTo>
                <a:lnTo>
                  <a:pt x="216" y="32"/>
                </a:lnTo>
                <a:lnTo>
                  <a:pt x="220" y="36"/>
                </a:lnTo>
                <a:lnTo>
                  <a:pt x="222" y="39"/>
                </a:lnTo>
                <a:lnTo>
                  <a:pt x="224" y="44"/>
                </a:lnTo>
                <a:lnTo>
                  <a:pt x="226" y="50"/>
                </a:lnTo>
                <a:lnTo>
                  <a:pt x="245" y="67"/>
                </a:lnTo>
                <a:lnTo>
                  <a:pt x="240" y="115"/>
                </a:lnTo>
                <a:lnTo>
                  <a:pt x="208" y="132"/>
                </a:lnTo>
                <a:lnTo>
                  <a:pt x="247" y="143"/>
                </a:lnTo>
                <a:lnTo>
                  <a:pt x="247" y="146"/>
                </a:lnTo>
                <a:lnTo>
                  <a:pt x="248" y="148"/>
                </a:lnTo>
                <a:lnTo>
                  <a:pt x="248" y="150"/>
                </a:lnTo>
                <a:lnTo>
                  <a:pt x="249" y="154"/>
                </a:lnTo>
                <a:lnTo>
                  <a:pt x="248" y="159"/>
                </a:lnTo>
                <a:lnTo>
                  <a:pt x="247" y="163"/>
                </a:lnTo>
                <a:lnTo>
                  <a:pt x="244" y="169"/>
                </a:lnTo>
                <a:lnTo>
                  <a:pt x="144" y="208"/>
                </a:lnTo>
                <a:lnTo>
                  <a:pt x="0" y="162"/>
                </a:lnTo>
                <a:lnTo>
                  <a:pt x="3" y="157"/>
                </a:lnTo>
                <a:lnTo>
                  <a:pt x="25" y="149"/>
                </a:lnTo>
                <a:lnTo>
                  <a:pt x="25" y="28"/>
                </a:lnTo>
                <a:lnTo>
                  <a:pt x="26" y="27"/>
                </a:lnTo>
                <a:lnTo>
                  <a:pt x="27" y="27"/>
                </a:lnTo>
                <a:lnTo>
                  <a:pt x="28" y="25"/>
                </a:lnTo>
                <a:lnTo>
                  <a:pt x="31" y="24"/>
                </a:lnTo>
                <a:lnTo>
                  <a:pt x="32" y="24"/>
                </a:lnTo>
                <a:lnTo>
                  <a:pt x="34" y="23"/>
                </a:lnTo>
                <a:lnTo>
                  <a:pt x="37" y="22"/>
                </a:lnTo>
                <a:lnTo>
                  <a:pt x="40" y="22"/>
                </a:lnTo>
                <a:lnTo>
                  <a:pt x="42" y="22"/>
                </a:lnTo>
                <a:lnTo>
                  <a:pt x="46" y="22"/>
                </a:lnTo>
                <a:lnTo>
                  <a:pt x="49" y="22"/>
                </a:lnTo>
                <a:lnTo>
                  <a:pt x="53" y="22"/>
                </a:lnTo>
                <a:lnTo>
                  <a:pt x="58" y="23"/>
                </a:lnTo>
                <a:lnTo>
                  <a:pt x="61" y="24"/>
                </a:lnTo>
                <a:lnTo>
                  <a:pt x="68" y="2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85" name="Freeform 218"/>
          <p:cNvSpPr>
            <a:spLocks/>
          </p:cNvSpPr>
          <p:nvPr/>
        </p:nvSpPr>
        <p:spPr bwMode="auto">
          <a:xfrm>
            <a:off x="2005013" y="3827463"/>
            <a:ext cx="125412" cy="144462"/>
          </a:xfrm>
          <a:custGeom>
            <a:avLst/>
            <a:gdLst>
              <a:gd name="T0" fmla="*/ 123825 w 79"/>
              <a:gd name="T1" fmla="*/ 4762 h 91"/>
              <a:gd name="T2" fmla="*/ 123825 w 79"/>
              <a:gd name="T3" fmla="*/ 4762 h 91"/>
              <a:gd name="T4" fmla="*/ 122237 w 79"/>
              <a:gd name="T5" fmla="*/ 4762 h 91"/>
              <a:gd name="T6" fmla="*/ 117475 w 79"/>
              <a:gd name="T7" fmla="*/ 3175 h 91"/>
              <a:gd name="T8" fmla="*/ 114300 w 79"/>
              <a:gd name="T9" fmla="*/ 3175 h 91"/>
              <a:gd name="T10" fmla="*/ 109537 w 79"/>
              <a:gd name="T11" fmla="*/ 1587 h 91"/>
              <a:gd name="T12" fmla="*/ 103187 w 79"/>
              <a:gd name="T13" fmla="*/ 1587 h 91"/>
              <a:gd name="T14" fmla="*/ 95250 w 79"/>
              <a:gd name="T15" fmla="*/ 1587 h 91"/>
              <a:gd name="T16" fmla="*/ 88900 w 79"/>
              <a:gd name="T17" fmla="*/ 0 h 91"/>
              <a:gd name="T18" fmla="*/ 79375 w 79"/>
              <a:gd name="T19" fmla="*/ 0 h 91"/>
              <a:gd name="T20" fmla="*/ 69850 w 79"/>
              <a:gd name="T21" fmla="*/ 0 h 91"/>
              <a:gd name="T22" fmla="*/ 60325 w 79"/>
              <a:gd name="T23" fmla="*/ 1587 h 91"/>
              <a:gd name="T24" fmla="*/ 49212 w 79"/>
              <a:gd name="T25" fmla="*/ 3175 h 91"/>
              <a:gd name="T26" fmla="*/ 39687 w 79"/>
              <a:gd name="T27" fmla="*/ 4762 h 91"/>
              <a:gd name="T28" fmla="*/ 28575 w 79"/>
              <a:gd name="T29" fmla="*/ 9525 h 91"/>
              <a:gd name="T30" fmla="*/ 17462 w 79"/>
              <a:gd name="T31" fmla="*/ 12700 h 91"/>
              <a:gd name="T32" fmla="*/ 6350 w 79"/>
              <a:gd name="T33" fmla="*/ 15875 h 91"/>
              <a:gd name="T34" fmla="*/ 6350 w 79"/>
              <a:gd name="T35" fmla="*/ 20637 h 91"/>
              <a:gd name="T36" fmla="*/ 4762 w 79"/>
              <a:gd name="T37" fmla="*/ 26987 h 91"/>
              <a:gd name="T38" fmla="*/ 1587 w 79"/>
              <a:gd name="T39" fmla="*/ 41275 h 91"/>
              <a:gd name="T40" fmla="*/ 0 w 79"/>
              <a:gd name="T41" fmla="*/ 55562 h 91"/>
              <a:gd name="T42" fmla="*/ 0 w 79"/>
              <a:gd name="T43" fmla="*/ 74612 h 91"/>
              <a:gd name="T44" fmla="*/ 0 w 79"/>
              <a:gd name="T45" fmla="*/ 93662 h 91"/>
              <a:gd name="T46" fmla="*/ 3175 w 79"/>
              <a:gd name="T47" fmla="*/ 115887 h 91"/>
              <a:gd name="T48" fmla="*/ 9525 w 79"/>
              <a:gd name="T49" fmla="*/ 141287 h 91"/>
              <a:gd name="T50" fmla="*/ 11112 w 79"/>
              <a:gd name="T51" fmla="*/ 141287 h 91"/>
              <a:gd name="T52" fmla="*/ 12700 w 79"/>
              <a:gd name="T53" fmla="*/ 141287 h 91"/>
              <a:gd name="T54" fmla="*/ 14287 w 79"/>
              <a:gd name="T55" fmla="*/ 138112 h 91"/>
              <a:gd name="T56" fmla="*/ 17462 w 79"/>
              <a:gd name="T57" fmla="*/ 138112 h 91"/>
              <a:gd name="T58" fmla="*/ 23812 w 79"/>
              <a:gd name="T59" fmla="*/ 138112 h 91"/>
              <a:gd name="T60" fmla="*/ 28575 w 79"/>
              <a:gd name="T61" fmla="*/ 138112 h 91"/>
              <a:gd name="T62" fmla="*/ 34925 w 79"/>
              <a:gd name="T63" fmla="*/ 138112 h 91"/>
              <a:gd name="T64" fmla="*/ 42862 w 79"/>
              <a:gd name="T65" fmla="*/ 138112 h 91"/>
              <a:gd name="T66" fmla="*/ 50800 w 79"/>
              <a:gd name="T67" fmla="*/ 136525 h 91"/>
              <a:gd name="T68" fmla="*/ 60325 w 79"/>
              <a:gd name="T69" fmla="*/ 138112 h 91"/>
              <a:gd name="T70" fmla="*/ 69850 w 79"/>
              <a:gd name="T71" fmla="*/ 138112 h 91"/>
              <a:gd name="T72" fmla="*/ 79375 w 79"/>
              <a:gd name="T73" fmla="*/ 138112 h 91"/>
              <a:gd name="T74" fmla="*/ 90487 w 79"/>
              <a:gd name="T75" fmla="*/ 138112 h 91"/>
              <a:gd name="T76" fmla="*/ 101600 w 79"/>
              <a:gd name="T77" fmla="*/ 141287 h 91"/>
              <a:gd name="T78" fmla="*/ 112712 w 79"/>
              <a:gd name="T79" fmla="*/ 142875 h 91"/>
              <a:gd name="T80" fmla="*/ 125412 w 79"/>
              <a:gd name="T81" fmla="*/ 144462 h 91"/>
              <a:gd name="T82" fmla="*/ 125412 w 79"/>
              <a:gd name="T83" fmla="*/ 138112 h 91"/>
              <a:gd name="T84" fmla="*/ 123825 w 79"/>
              <a:gd name="T85" fmla="*/ 127000 h 91"/>
              <a:gd name="T86" fmla="*/ 122237 w 79"/>
              <a:gd name="T87" fmla="*/ 111125 h 91"/>
              <a:gd name="T88" fmla="*/ 120650 w 79"/>
              <a:gd name="T89" fmla="*/ 90487 h 91"/>
              <a:gd name="T90" fmla="*/ 120650 w 79"/>
              <a:gd name="T91" fmla="*/ 68262 h 91"/>
              <a:gd name="T92" fmla="*/ 120650 w 79"/>
              <a:gd name="T93" fmla="*/ 44450 h 91"/>
              <a:gd name="T94" fmla="*/ 122237 w 79"/>
              <a:gd name="T95" fmla="*/ 23812 h 91"/>
              <a:gd name="T96" fmla="*/ 123825 w 79"/>
              <a:gd name="T97" fmla="*/ 4762 h 91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79"/>
              <a:gd name="T148" fmla="*/ 0 h 91"/>
              <a:gd name="T149" fmla="*/ 79 w 79"/>
              <a:gd name="T150" fmla="*/ 91 h 91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79" h="91">
                <a:moveTo>
                  <a:pt x="78" y="3"/>
                </a:moveTo>
                <a:lnTo>
                  <a:pt x="78" y="3"/>
                </a:lnTo>
                <a:lnTo>
                  <a:pt x="77" y="3"/>
                </a:lnTo>
                <a:lnTo>
                  <a:pt x="74" y="2"/>
                </a:lnTo>
                <a:lnTo>
                  <a:pt x="72" y="2"/>
                </a:lnTo>
                <a:lnTo>
                  <a:pt x="69" y="1"/>
                </a:lnTo>
                <a:lnTo>
                  <a:pt x="65" y="1"/>
                </a:lnTo>
                <a:lnTo>
                  <a:pt x="60" y="1"/>
                </a:lnTo>
                <a:lnTo>
                  <a:pt x="56" y="0"/>
                </a:lnTo>
                <a:lnTo>
                  <a:pt x="50" y="0"/>
                </a:lnTo>
                <a:lnTo>
                  <a:pt x="44" y="0"/>
                </a:lnTo>
                <a:lnTo>
                  <a:pt x="38" y="1"/>
                </a:lnTo>
                <a:lnTo>
                  <a:pt x="31" y="2"/>
                </a:lnTo>
                <a:lnTo>
                  <a:pt x="25" y="3"/>
                </a:lnTo>
                <a:lnTo>
                  <a:pt x="18" y="6"/>
                </a:lnTo>
                <a:lnTo>
                  <a:pt x="11" y="8"/>
                </a:lnTo>
                <a:lnTo>
                  <a:pt x="4" y="10"/>
                </a:lnTo>
                <a:lnTo>
                  <a:pt x="4" y="13"/>
                </a:lnTo>
                <a:lnTo>
                  <a:pt x="3" y="17"/>
                </a:lnTo>
                <a:lnTo>
                  <a:pt x="1" y="26"/>
                </a:lnTo>
                <a:lnTo>
                  <a:pt x="0" y="35"/>
                </a:lnTo>
                <a:lnTo>
                  <a:pt x="0" y="47"/>
                </a:lnTo>
                <a:lnTo>
                  <a:pt x="0" y="59"/>
                </a:lnTo>
                <a:lnTo>
                  <a:pt x="2" y="73"/>
                </a:lnTo>
                <a:lnTo>
                  <a:pt x="6" y="89"/>
                </a:lnTo>
                <a:lnTo>
                  <a:pt x="7" y="89"/>
                </a:lnTo>
                <a:lnTo>
                  <a:pt x="8" y="89"/>
                </a:lnTo>
                <a:lnTo>
                  <a:pt x="9" y="87"/>
                </a:lnTo>
                <a:lnTo>
                  <a:pt x="11" y="87"/>
                </a:lnTo>
                <a:lnTo>
                  <a:pt x="15" y="87"/>
                </a:lnTo>
                <a:lnTo>
                  <a:pt x="18" y="87"/>
                </a:lnTo>
                <a:lnTo>
                  <a:pt x="22" y="87"/>
                </a:lnTo>
                <a:lnTo>
                  <a:pt x="27" y="87"/>
                </a:lnTo>
                <a:lnTo>
                  <a:pt x="32" y="86"/>
                </a:lnTo>
                <a:lnTo>
                  <a:pt x="38" y="87"/>
                </a:lnTo>
                <a:lnTo>
                  <a:pt x="44" y="87"/>
                </a:lnTo>
                <a:lnTo>
                  <a:pt x="50" y="87"/>
                </a:lnTo>
                <a:lnTo>
                  <a:pt x="57" y="87"/>
                </a:lnTo>
                <a:lnTo>
                  <a:pt x="64" y="89"/>
                </a:lnTo>
                <a:lnTo>
                  <a:pt x="71" y="90"/>
                </a:lnTo>
                <a:lnTo>
                  <a:pt x="79" y="91"/>
                </a:lnTo>
                <a:lnTo>
                  <a:pt x="79" y="87"/>
                </a:lnTo>
                <a:lnTo>
                  <a:pt x="78" y="80"/>
                </a:lnTo>
                <a:lnTo>
                  <a:pt x="77" y="70"/>
                </a:lnTo>
                <a:lnTo>
                  <a:pt x="76" y="57"/>
                </a:lnTo>
                <a:lnTo>
                  <a:pt x="76" y="43"/>
                </a:lnTo>
                <a:lnTo>
                  <a:pt x="76" y="28"/>
                </a:lnTo>
                <a:lnTo>
                  <a:pt x="77" y="15"/>
                </a:lnTo>
                <a:lnTo>
                  <a:pt x="78" y="3"/>
                </a:lnTo>
                <a:close/>
              </a:path>
            </a:pathLst>
          </a:custGeom>
          <a:solidFill>
            <a:srgbClr val="33333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86" name="Freeform 219"/>
          <p:cNvSpPr>
            <a:spLocks/>
          </p:cNvSpPr>
          <p:nvPr/>
        </p:nvSpPr>
        <p:spPr bwMode="auto">
          <a:xfrm>
            <a:off x="2017713" y="3865563"/>
            <a:ext cx="209550" cy="142875"/>
          </a:xfrm>
          <a:custGeom>
            <a:avLst/>
            <a:gdLst>
              <a:gd name="T0" fmla="*/ 1588 w 132"/>
              <a:gd name="T1" fmla="*/ 107950 h 90"/>
              <a:gd name="T2" fmla="*/ 0 w 132"/>
              <a:gd name="T3" fmla="*/ 127000 h 90"/>
              <a:gd name="T4" fmla="*/ 136525 w 132"/>
              <a:gd name="T5" fmla="*/ 142875 h 90"/>
              <a:gd name="T6" fmla="*/ 136525 w 132"/>
              <a:gd name="T7" fmla="*/ 142875 h 90"/>
              <a:gd name="T8" fmla="*/ 141287 w 132"/>
              <a:gd name="T9" fmla="*/ 141288 h 90"/>
              <a:gd name="T10" fmla="*/ 144462 w 132"/>
              <a:gd name="T11" fmla="*/ 139700 h 90"/>
              <a:gd name="T12" fmla="*/ 149225 w 132"/>
              <a:gd name="T13" fmla="*/ 136525 h 90"/>
              <a:gd name="T14" fmla="*/ 155575 w 132"/>
              <a:gd name="T15" fmla="*/ 131763 h 90"/>
              <a:gd name="T16" fmla="*/ 163512 w 132"/>
              <a:gd name="T17" fmla="*/ 127000 h 90"/>
              <a:gd name="T18" fmla="*/ 169862 w 132"/>
              <a:gd name="T19" fmla="*/ 120650 h 90"/>
              <a:gd name="T20" fmla="*/ 177800 w 132"/>
              <a:gd name="T21" fmla="*/ 114300 h 90"/>
              <a:gd name="T22" fmla="*/ 185737 w 132"/>
              <a:gd name="T23" fmla="*/ 106363 h 90"/>
              <a:gd name="T24" fmla="*/ 192087 w 132"/>
              <a:gd name="T25" fmla="*/ 96837 h 90"/>
              <a:gd name="T26" fmla="*/ 198437 w 132"/>
              <a:gd name="T27" fmla="*/ 87312 h 90"/>
              <a:gd name="T28" fmla="*/ 203200 w 132"/>
              <a:gd name="T29" fmla="*/ 76200 h 90"/>
              <a:gd name="T30" fmla="*/ 207963 w 132"/>
              <a:gd name="T31" fmla="*/ 63500 h 90"/>
              <a:gd name="T32" fmla="*/ 209550 w 132"/>
              <a:gd name="T33" fmla="*/ 50800 h 90"/>
              <a:gd name="T34" fmla="*/ 209550 w 132"/>
              <a:gd name="T35" fmla="*/ 38100 h 90"/>
              <a:gd name="T36" fmla="*/ 204788 w 132"/>
              <a:gd name="T37" fmla="*/ 22225 h 90"/>
              <a:gd name="T38" fmla="*/ 204788 w 132"/>
              <a:gd name="T39" fmla="*/ 20637 h 90"/>
              <a:gd name="T40" fmla="*/ 203200 w 132"/>
              <a:gd name="T41" fmla="*/ 19050 h 90"/>
              <a:gd name="T42" fmla="*/ 201612 w 132"/>
              <a:gd name="T43" fmla="*/ 15875 h 90"/>
              <a:gd name="T44" fmla="*/ 200025 w 132"/>
              <a:gd name="T45" fmla="*/ 11112 h 90"/>
              <a:gd name="T46" fmla="*/ 196850 w 132"/>
              <a:gd name="T47" fmla="*/ 7938 h 90"/>
              <a:gd name="T48" fmla="*/ 190500 w 132"/>
              <a:gd name="T49" fmla="*/ 4762 h 90"/>
              <a:gd name="T50" fmla="*/ 185737 w 132"/>
              <a:gd name="T51" fmla="*/ 3175 h 90"/>
              <a:gd name="T52" fmla="*/ 179387 w 132"/>
              <a:gd name="T53" fmla="*/ 0 h 90"/>
              <a:gd name="T54" fmla="*/ 179387 w 132"/>
              <a:gd name="T55" fmla="*/ 4762 h 90"/>
              <a:gd name="T56" fmla="*/ 180975 w 132"/>
              <a:gd name="T57" fmla="*/ 9525 h 90"/>
              <a:gd name="T58" fmla="*/ 185737 w 132"/>
              <a:gd name="T59" fmla="*/ 19050 h 90"/>
              <a:gd name="T60" fmla="*/ 187325 w 132"/>
              <a:gd name="T61" fmla="*/ 31750 h 90"/>
              <a:gd name="T62" fmla="*/ 187325 w 132"/>
              <a:gd name="T63" fmla="*/ 47625 h 90"/>
              <a:gd name="T64" fmla="*/ 185737 w 132"/>
              <a:gd name="T65" fmla="*/ 63500 h 90"/>
              <a:gd name="T66" fmla="*/ 180975 w 132"/>
              <a:gd name="T67" fmla="*/ 82550 h 90"/>
              <a:gd name="T68" fmla="*/ 171450 w 132"/>
              <a:gd name="T69" fmla="*/ 103188 h 90"/>
              <a:gd name="T70" fmla="*/ 171450 w 132"/>
              <a:gd name="T71" fmla="*/ 103188 h 90"/>
              <a:gd name="T72" fmla="*/ 171450 w 132"/>
              <a:gd name="T73" fmla="*/ 103188 h 90"/>
              <a:gd name="T74" fmla="*/ 169862 w 132"/>
              <a:gd name="T75" fmla="*/ 104775 h 90"/>
              <a:gd name="T76" fmla="*/ 168275 w 132"/>
              <a:gd name="T77" fmla="*/ 106363 h 90"/>
              <a:gd name="T78" fmla="*/ 166687 w 132"/>
              <a:gd name="T79" fmla="*/ 106363 h 90"/>
              <a:gd name="T80" fmla="*/ 163512 w 132"/>
              <a:gd name="T81" fmla="*/ 107950 h 90"/>
              <a:gd name="T82" fmla="*/ 158750 w 132"/>
              <a:gd name="T83" fmla="*/ 109538 h 90"/>
              <a:gd name="T84" fmla="*/ 155575 w 132"/>
              <a:gd name="T85" fmla="*/ 111125 h 90"/>
              <a:gd name="T86" fmla="*/ 152400 w 132"/>
              <a:gd name="T87" fmla="*/ 114300 h 90"/>
              <a:gd name="T88" fmla="*/ 146050 w 132"/>
              <a:gd name="T89" fmla="*/ 115888 h 90"/>
              <a:gd name="T90" fmla="*/ 142875 w 132"/>
              <a:gd name="T91" fmla="*/ 115888 h 90"/>
              <a:gd name="T92" fmla="*/ 134937 w 132"/>
              <a:gd name="T93" fmla="*/ 117475 h 90"/>
              <a:gd name="T94" fmla="*/ 130175 w 132"/>
              <a:gd name="T95" fmla="*/ 117475 h 90"/>
              <a:gd name="T96" fmla="*/ 123825 w 132"/>
              <a:gd name="T97" fmla="*/ 117475 h 90"/>
              <a:gd name="T98" fmla="*/ 115887 w 132"/>
              <a:gd name="T99" fmla="*/ 115888 h 90"/>
              <a:gd name="T100" fmla="*/ 109537 w 132"/>
              <a:gd name="T101" fmla="*/ 115888 h 90"/>
              <a:gd name="T102" fmla="*/ 109537 w 132"/>
              <a:gd name="T103" fmla="*/ 133350 h 90"/>
              <a:gd name="T104" fmla="*/ 4762 w 132"/>
              <a:gd name="T105" fmla="*/ 122238 h 90"/>
              <a:gd name="T106" fmla="*/ 1588 w 132"/>
              <a:gd name="T107" fmla="*/ 107950 h 9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132"/>
              <a:gd name="T163" fmla="*/ 0 h 90"/>
              <a:gd name="T164" fmla="*/ 132 w 132"/>
              <a:gd name="T165" fmla="*/ 90 h 90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132" h="90">
                <a:moveTo>
                  <a:pt x="1" y="68"/>
                </a:moveTo>
                <a:lnTo>
                  <a:pt x="0" y="80"/>
                </a:lnTo>
                <a:lnTo>
                  <a:pt x="86" y="90"/>
                </a:lnTo>
                <a:lnTo>
                  <a:pt x="89" y="89"/>
                </a:lnTo>
                <a:lnTo>
                  <a:pt x="91" y="88"/>
                </a:lnTo>
                <a:lnTo>
                  <a:pt x="94" y="86"/>
                </a:lnTo>
                <a:lnTo>
                  <a:pt x="98" y="83"/>
                </a:lnTo>
                <a:lnTo>
                  <a:pt x="103" y="80"/>
                </a:lnTo>
                <a:lnTo>
                  <a:pt x="107" y="76"/>
                </a:lnTo>
                <a:lnTo>
                  <a:pt x="112" y="72"/>
                </a:lnTo>
                <a:lnTo>
                  <a:pt x="117" y="67"/>
                </a:lnTo>
                <a:lnTo>
                  <a:pt x="121" y="61"/>
                </a:lnTo>
                <a:lnTo>
                  <a:pt x="125" y="55"/>
                </a:lnTo>
                <a:lnTo>
                  <a:pt x="128" y="48"/>
                </a:lnTo>
                <a:lnTo>
                  <a:pt x="131" y="40"/>
                </a:lnTo>
                <a:lnTo>
                  <a:pt x="132" y="32"/>
                </a:lnTo>
                <a:lnTo>
                  <a:pt x="132" y="24"/>
                </a:lnTo>
                <a:lnTo>
                  <a:pt x="129" y="14"/>
                </a:lnTo>
                <a:lnTo>
                  <a:pt x="129" y="13"/>
                </a:lnTo>
                <a:lnTo>
                  <a:pt x="128" y="12"/>
                </a:lnTo>
                <a:lnTo>
                  <a:pt x="127" y="10"/>
                </a:lnTo>
                <a:lnTo>
                  <a:pt x="126" y="7"/>
                </a:lnTo>
                <a:lnTo>
                  <a:pt x="124" y="5"/>
                </a:lnTo>
                <a:lnTo>
                  <a:pt x="120" y="3"/>
                </a:lnTo>
                <a:lnTo>
                  <a:pt x="117" y="2"/>
                </a:lnTo>
                <a:lnTo>
                  <a:pt x="113" y="0"/>
                </a:lnTo>
                <a:lnTo>
                  <a:pt x="113" y="3"/>
                </a:lnTo>
                <a:lnTo>
                  <a:pt x="114" y="6"/>
                </a:lnTo>
                <a:lnTo>
                  <a:pt x="117" y="12"/>
                </a:lnTo>
                <a:lnTo>
                  <a:pt x="118" y="20"/>
                </a:lnTo>
                <a:lnTo>
                  <a:pt x="118" y="30"/>
                </a:lnTo>
                <a:lnTo>
                  <a:pt x="117" y="40"/>
                </a:lnTo>
                <a:lnTo>
                  <a:pt x="114" y="52"/>
                </a:lnTo>
                <a:lnTo>
                  <a:pt x="108" y="65"/>
                </a:lnTo>
                <a:lnTo>
                  <a:pt x="107" y="66"/>
                </a:lnTo>
                <a:lnTo>
                  <a:pt x="106" y="67"/>
                </a:lnTo>
                <a:lnTo>
                  <a:pt x="105" y="67"/>
                </a:lnTo>
                <a:lnTo>
                  <a:pt x="103" y="68"/>
                </a:lnTo>
                <a:lnTo>
                  <a:pt x="100" y="69"/>
                </a:lnTo>
                <a:lnTo>
                  <a:pt x="98" y="70"/>
                </a:lnTo>
                <a:lnTo>
                  <a:pt x="96" y="72"/>
                </a:lnTo>
                <a:lnTo>
                  <a:pt x="92" y="73"/>
                </a:lnTo>
                <a:lnTo>
                  <a:pt x="90" y="73"/>
                </a:lnTo>
                <a:lnTo>
                  <a:pt x="85" y="74"/>
                </a:lnTo>
                <a:lnTo>
                  <a:pt x="82" y="74"/>
                </a:lnTo>
                <a:lnTo>
                  <a:pt x="78" y="74"/>
                </a:lnTo>
                <a:lnTo>
                  <a:pt x="73" y="73"/>
                </a:lnTo>
                <a:lnTo>
                  <a:pt x="69" y="73"/>
                </a:lnTo>
                <a:lnTo>
                  <a:pt x="69" y="84"/>
                </a:lnTo>
                <a:lnTo>
                  <a:pt x="3" y="77"/>
                </a:lnTo>
                <a:lnTo>
                  <a:pt x="1" y="68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87" name="Freeform 220"/>
          <p:cNvSpPr>
            <a:spLocks/>
          </p:cNvSpPr>
          <p:nvPr/>
        </p:nvSpPr>
        <p:spPr bwMode="auto">
          <a:xfrm>
            <a:off x="1992313" y="4006850"/>
            <a:ext cx="152400" cy="50800"/>
          </a:xfrm>
          <a:custGeom>
            <a:avLst/>
            <a:gdLst>
              <a:gd name="T0" fmla="*/ 152400 w 96"/>
              <a:gd name="T1" fmla="*/ 19050 h 32"/>
              <a:gd name="T2" fmla="*/ 1588 w 96"/>
              <a:gd name="T3" fmla="*/ 0 h 32"/>
              <a:gd name="T4" fmla="*/ 0 w 96"/>
              <a:gd name="T5" fmla="*/ 19050 h 32"/>
              <a:gd name="T6" fmla="*/ 147638 w 96"/>
              <a:gd name="T7" fmla="*/ 50800 h 32"/>
              <a:gd name="T8" fmla="*/ 152400 w 96"/>
              <a:gd name="T9" fmla="*/ 19050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6"/>
              <a:gd name="T16" fmla="*/ 0 h 32"/>
              <a:gd name="T17" fmla="*/ 96 w 96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6" h="32">
                <a:moveTo>
                  <a:pt x="96" y="12"/>
                </a:moveTo>
                <a:lnTo>
                  <a:pt x="1" y="0"/>
                </a:lnTo>
                <a:lnTo>
                  <a:pt x="0" y="12"/>
                </a:lnTo>
                <a:lnTo>
                  <a:pt x="93" y="32"/>
                </a:lnTo>
                <a:lnTo>
                  <a:pt x="96" y="1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88" name="Freeform 221"/>
          <p:cNvSpPr>
            <a:spLocks/>
          </p:cNvSpPr>
          <p:nvPr/>
        </p:nvSpPr>
        <p:spPr bwMode="auto">
          <a:xfrm>
            <a:off x="2066925" y="4024313"/>
            <a:ext cx="66675" cy="22225"/>
          </a:xfrm>
          <a:custGeom>
            <a:avLst/>
            <a:gdLst>
              <a:gd name="T0" fmla="*/ 66675 w 42"/>
              <a:gd name="T1" fmla="*/ 9525 h 14"/>
              <a:gd name="T2" fmla="*/ 3175 w 42"/>
              <a:gd name="T3" fmla="*/ 0 h 14"/>
              <a:gd name="T4" fmla="*/ 0 w 42"/>
              <a:gd name="T5" fmla="*/ 9525 h 14"/>
              <a:gd name="T6" fmla="*/ 63500 w 42"/>
              <a:gd name="T7" fmla="*/ 22225 h 14"/>
              <a:gd name="T8" fmla="*/ 66675 w 42"/>
              <a:gd name="T9" fmla="*/ 9525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"/>
              <a:gd name="T16" fmla="*/ 0 h 14"/>
              <a:gd name="T17" fmla="*/ 42 w 42"/>
              <a:gd name="T18" fmla="*/ 14 h 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" h="14">
                <a:moveTo>
                  <a:pt x="42" y="6"/>
                </a:moveTo>
                <a:lnTo>
                  <a:pt x="2" y="0"/>
                </a:lnTo>
                <a:lnTo>
                  <a:pt x="0" y="6"/>
                </a:lnTo>
                <a:lnTo>
                  <a:pt x="40" y="14"/>
                </a:lnTo>
                <a:lnTo>
                  <a:pt x="42" y="6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89" name="Freeform 222"/>
          <p:cNvSpPr>
            <a:spLocks/>
          </p:cNvSpPr>
          <p:nvPr/>
        </p:nvSpPr>
        <p:spPr bwMode="auto">
          <a:xfrm>
            <a:off x="2000250" y="4013200"/>
            <a:ext cx="44450" cy="15875"/>
          </a:xfrm>
          <a:custGeom>
            <a:avLst/>
            <a:gdLst>
              <a:gd name="T0" fmla="*/ 44450 w 28"/>
              <a:gd name="T1" fmla="*/ 6350 h 10"/>
              <a:gd name="T2" fmla="*/ 0 w 28"/>
              <a:gd name="T3" fmla="*/ 0 h 10"/>
              <a:gd name="T4" fmla="*/ 0 w 28"/>
              <a:gd name="T5" fmla="*/ 6350 h 10"/>
              <a:gd name="T6" fmla="*/ 42863 w 28"/>
              <a:gd name="T7" fmla="*/ 15875 h 10"/>
              <a:gd name="T8" fmla="*/ 44450 w 28"/>
              <a:gd name="T9" fmla="*/ 6350 h 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"/>
              <a:gd name="T16" fmla="*/ 0 h 10"/>
              <a:gd name="T17" fmla="*/ 28 w 28"/>
              <a:gd name="T18" fmla="*/ 10 h 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" h="10">
                <a:moveTo>
                  <a:pt x="28" y="4"/>
                </a:moveTo>
                <a:lnTo>
                  <a:pt x="0" y="0"/>
                </a:lnTo>
                <a:lnTo>
                  <a:pt x="0" y="4"/>
                </a:lnTo>
                <a:lnTo>
                  <a:pt x="27" y="10"/>
                </a:lnTo>
                <a:lnTo>
                  <a:pt x="28" y="4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90" name="Freeform 223"/>
          <p:cNvSpPr>
            <a:spLocks/>
          </p:cNvSpPr>
          <p:nvPr/>
        </p:nvSpPr>
        <p:spPr bwMode="auto">
          <a:xfrm>
            <a:off x="1892300" y="4027488"/>
            <a:ext cx="257175" cy="87312"/>
          </a:xfrm>
          <a:custGeom>
            <a:avLst/>
            <a:gdLst>
              <a:gd name="T0" fmla="*/ 0 w 162"/>
              <a:gd name="T1" fmla="*/ 25400 h 55"/>
              <a:gd name="T2" fmla="*/ 0 w 162"/>
              <a:gd name="T3" fmla="*/ 25400 h 55"/>
              <a:gd name="T4" fmla="*/ 1588 w 162"/>
              <a:gd name="T5" fmla="*/ 25400 h 55"/>
              <a:gd name="T6" fmla="*/ 3175 w 162"/>
              <a:gd name="T7" fmla="*/ 25400 h 55"/>
              <a:gd name="T8" fmla="*/ 6350 w 162"/>
              <a:gd name="T9" fmla="*/ 23812 h 55"/>
              <a:gd name="T10" fmla="*/ 11112 w 162"/>
              <a:gd name="T11" fmla="*/ 23812 h 55"/>
              <a:gd name="T12" fmla="*/ 15875 w 162"/>
              <a:gd name="T13" fmla="*/ 23812 h 55"/>
              <a:gd name="T14" fmla="*/ 22225 w 162"/>
              <a:gd name="T15" fmla="*/ 22225 h 55"/>
              <a:gd name="T16" fmla="*/ 26988 w 162"/>
              <a:gd name="T17" fmla="*/ 20637 h 55"/>
              <a:gd name="T18" fmla="*/ 33337 w 162"/>
              <a:gd name="T19" fmla="*/ 19050 h 55"/>
              <a:gd name="T20" fmla="*/ 38100 w 162"/>
              <a:gd name="T21" fmla="*/ 17462 h 55"/>
              <a:gd name="T22" fmla="*/ 44450 w 162"/>
              <a:gd name="T23" fmla="*/ 14287 h 55"/>
              <a:gd name="T24" fmla="*/ 49212 w 162"/>
              <a:gd name="T25" fmla="*/ 12700 h 55"/>
              <a:gd name="T26" fmla="*/ 55563 w 162"/>
              <a:gd name="T27" fmla="*/ 9525 h 55"/>
              <a:gd name="T28" fmla="*/ 58738 w 162"/>
              <a:gd name="T29" fmla="*/ 7937 h 55"/>
              <a:gd name="T30" fmla="*/ 63500 w 162"/>
              <a:gd name="T31" fmla="*/ 3175 h 55"/>
              <a:gd name="T32" fmla="*/ 68262 w 162"/>
              <a:gd name="T33" fmla="*/ 0 h 55"/>
              <a:gd name="T34" fmla="*/ 257175 w 162"/>
              <a:gd name="T35" fmla="*/ 44450 h 55"/>
              <a:gd name="T36" fmla="*/ 257175 w 162"/>
              <a:gd name="T37" fmla="*/ 44450 h 55"/>
              <a:gd name="T38" fmla="*/ 255588 w 162"/>
              <a:gd name="T39" fmla="*/ 46037 h 55"/>
              <a:gd name="T40" fmla="*/ 252413 w 162"/>
              <a:gd name="T41" fmla="*/ 47625 h 55"/>
              <a:gd name="T42" fmla="*/ 250825 w 162"/>
              <a:gd name="T43" fmla="*/ 50800 h 55"/>
              <a:gd name="T44" fmla="*/ 249238 w 162"/>
              <a:gd name="T45" fmla="*/ 52387 h 55"/>
              <a:gd name="T46" fmla="*/ 246063 w 162"/>
              <a:gd name="T47" fmla="*/ 55562 h 55"/>
              <a:gd name="T48" fmla="*/ 241300 w 162"/>
              <a:gd name="T49" fmla="*/ 57150 h 55"/>
              <a:gd name="T50" fmla="*/ 238125 w 162"/>
              <a:gd name="T51" fmla="*/ 61912 h 55"/>
              <a:gd name="T52" fmla="*/ 233363 w 162"/>
              <a:gd name="T53" fmla="*/ 65087 h 55"/>
              <a:gd name="T54" fmla="*/ 228600 w 162"/>
              <a:gd name="T55" fmla="*/ 68262 h 55"/>
              <a:gd name="T56" fmla="*/ 223838 w 162"/>
              <a:gd name="T57" fmla="*/ 73025 h 55"/>
              <a:gd name="T58" fmla="*/ 217488 w 162"/>
              <a:gd name="T59" fmla="*/ 76200 h 55"/>
              <a:gd name="T60" fmla="*/ 214313 w 162"/>
              <a:gd name="T61" fmla="*/ 79375 h 55"/>
              <a:gd name="T62" fmla="*/ 207963 w 162"/>
              <a:gd name="T63" fmla="*/ 80962 h 55"/>
              <a:gd name="T64" fmla="*/ 203200 w 162"/>
              <a:gd name="T65" fmla="*/ 84137 h 55"/>
              <a:gd name="T66" fmla="*/ 200025 w 162"/>
              <a:gd name="T67" fmla="*/ 87312 h 55"/>
              <a:gd name="T68" fmla="*/ 0 w 162"/>
              <a:gd name="T69" fmla="*/ 25400 h 5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62"/>
              <a:gd name="T106" fmla="*/ 0 h 55"/>
              <a:gd name="T107" fmla="*/ 162 w 162"/>
              <a:gd name="T108" fmla="*/ 55 h 55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62" h="55">
                <a:moveTo>
                  <a:pt x="0" y="16"/>
                </a:moveTo>
                <a:lnTo>
                  <a:pt x="0" y="16"/>
                </a:lnTo>
                <a:lnTo>
                  <a:pt x="1" y="16"/>
                </a:lnTo>
                <a:lnTo>
                  <a:pt x="2" y="16"/>
                </a:lnTo>
                <a:lnTo>
                  <a:pt x="4" y="15"/>
                </a:lnTo>
                <a:lnTo>
                  <a:pt x="7" y="15"/>
                </a:lnTo>
                <a:lnTo>
                  <a:pt x="10" y="15"/>
                </a:lnTo>
                <a:lnTo>
                  <a:pt x="14" y="14"/>
                </a:lnTo>
                <a:lnTo>
                  <a:pt x="17" y="13"/>
                </a:lnTo>
                <a:lnTo>
                  <a:pt x="21" y="12"/>
                </a:lnTo>
                <a:lnTo>
                  <a:pt x="24" y="11"/>
                </a:lnTo>
                <a:lnTo>
                  <a:pt x="28" y="9"/>
                </a:lnTo>
                <a:lnTo>
                  <a:pt x="31" y="8"/>
                </a:lnTo>
                <a:lnTo>
                  <a:pt x="35" y="6"/>
                </a:lnTo>
                <a:lnTo>
                  <a:pt x="37" y="5"/>
                </a:lnTo>
                <a:lnTo>
                  <a:pt x="40" y="2"/>
                </a:lnTo>
                <a:lnTo>
                  <a:pt x="43" y="0"/>
                </a:lnTo>
                <a:lnTo>
                  <a:pt x="162" y="28"/>
                </a:lnTo>
                <a:lnTo>
                  <a:pt x="161" y="29"/>
                </a:lnTo>
                <a:lnTo>
                  <a:pt x="159" y="30"/>
                </a:lnTo>
                <a:lnTo>
                  <a:pt x="158" y="32"/>
                </a:lnTo>
                <a:lnTo>
                  <a:pt x="157" y="33"/>
                </a:lnTo>
                <a:lnTo>
                  <a:pt x="155" y="35"/>
                </a:lnTo>
                <a:lnTo>
                  <a:pt x="152" y="36"/>
                </a:lnTo>
                <a:lnTo>
                  <a:pt x="150" y="39"/>
                </a:lnTo>
                <a:lnTo>
                  <a:pt x="147" y="41"/>
                </a:lnTo>
                <a:lnTo>
                  <a:pt x="144" y="43"/>
                </a:lnTo>
                <a:lnTo>
                  <a:pt x="141" y="46"/>
                </a:lnTo>
                <a:lnTo>
                  <a:pt x="137" y="48"/>
                </a:lnTo>
                <a:lnTo>
                  <a:pt x="135" y="50"/>
                </a:lnTo>
                <a:lnTo>
                  <a:pt x="131" y="51"/>
                </a:lnTo>
                <a:lnTo>
                  <a:pt x="128" y="53"/>
                </a:lnTo>
                <a:lnTo>
                  <a:pt x="126" y="55"/>
                </a:lnTo>
                <a:lnTo>
                  <a:pt x="0" y="16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91" name="Freeform 224"/>
          <p:cNvSpPr>
            <a:spLocks/>
          </p:cNvSpPr>
          <p:nvPr/>
        </p:nvSpPr>
        <p:spPr bwMode="auto">
          <a:xfrm>
            <a:off x="2149475" y="4017963"/>
            <a:ext cx="90488" cy="41275"/>
          </a:xfrm>
          <a:custGeom>
            <a:avLst/>
            <a:gdLst>
              <a:gd name="T0" fmla="*/ 9525 w 57"/>
              <a:gd name="T1" fmla="*/ 41275 h 26"/>
              <a:gd name="T2" fmla="*/ 90488 w 57"/>
              <a:gd name="T3" fmla="*/ 17463 h 26"/>
              <a:gd name="T4" fmla="*/ 39688 w 57"/>
              <a:gd name="T5" fmla="*/ 0 h 26"/>
              <a:gd name="T6" fmla="*/ 0 w 57"/>
              <a:gd name="T7" fmla="*/ 6350 h 26"/>
              <a:gd name="T8" fmla="*/ 0 w 57"/>
              <a:gd name="T9" fmla="*/ 39688 h 26"/>
              <a:gd name="T10" fmla="*/ 9525 w 57"/>
              <a:gd name="T11" fmla="*/ 41275 h 2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7"/>
              <a:gd name="T19" fmla="*/ 0 h 26"/>
              <a:gd name="T20" fmla="*/ 57 w 57"/>
              <a:gd name="T21" fmla="*/ 26 h 2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7" h="26">
                <a:moveTo>
                  <a:pt x="6" y="26"/>
                </a:moveTo>
                <a:lnTo>
                  <a:pt x="57" y="11"/>
                </a:lnTo>
                <a:lnTo>
                  <a:pt x="25" y="0"/>
                </a:lnTo>
                <a:lnTo>
                  <a:pt x="0" y="4"/>
                </a:lnTo>
                <a:lnTo>
                  <a:pt x="0" y="25"/>
                </a:lnTo>
                <a:lnTo>
                  <a:pt x="6" y="26"/>
                </a:lnTo>
                <a:close/>
              </a:path>
            </a:pathLst>
          </a:custGeom>
          <a:solidFill>
            <a:srgbClr val="001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92" name="Freeform 225"/>
          <p:cNvSpPr>
            <a:spLocks/>
          </p:cNvSpPr>
          <p:nvPr/>
        </p:nvSpPr>
        <p:spPr bwMode="auto">
          <a:xfrm>
            <a:off x="1909763" y="3843338"/>
            <a:ext cx="50800" cy="195262"/>
          </a:xfrm>
          <a:custGeom>
            <a:avLst/>
            <a:gdLst>
              <a:gd name="T0" fmla="*/ 50800 w 32"/>
              <a:gd name="T1" fmla="*/ 4762 h 123"/>
              <a:gd name="T2" fmla="*/ 50800 w 32"/>
              <a:gd name="T3" fmla="*/ 4762 h 123"/>
              <a:gd name="T4" fmla="*/ 49212 w 32"/>
              <a:gd name="T5" fmla="*/ 4762 h 123"/>
              <a:gd name="T6" fmla="*/ 49212 w 32"/>
              <a:gd name="T7" fmla="*/ 4762 h 123"/>
              <a:gd name="T8" fmla="*/ 46037 w 32"/>
              <a:gd name="T9" fmla="*/ 3175 h 123"/>
              <a:gd name="T10" fmla="*/ 42862 w 32"/>
              <a:gd name="T11" fmla="*/ 3175 h 123"/>
              <a:gd name="T12" fmla="*/ 41275 w 32"/>
              <a:gd name="T13" fmla="*/ 3175 h 123"/>
              <a:gd name="T14" fmla="*/ 38100 w 32"/>
              <a:gd name="T15" fmla="*/ 0 h 123"/>
              <a:gd name="T16" fmla="*/ 34925 w 32"/>
              <a:gd name="T17" fmla="*/ 0 h 123"/>
              <a:gd name="T18" fmla="*/ 31750 w 32"/>
              <a:gd name="T19" fmla="*/ 0 h 123"/>
              <a:gd name="T20" fmla="*/ 28575 w 32"/>
              <a:gd name="T21" fmla="*/ 0 h 123"/>
              <a:gd name="T22" fmla="*/ 22225 w 32"/>
              <a:gd name="T23" fmla="*/ 0 h 123"/>
              <a:gd name="T24" fmla="*/ 19050 w 32"/>
              <a:gd name="T25" fmla="*/ 0 h 123"/>
              <a:gd name="T26" fmla="*/ 15875 w 32"/>
              <a:gd name="T27" fmla="*/ 3175 h 123"/>
              <a:gd name="T28" fmla="*/ 9525 w 32"/>
              <a:gd name="T29" fmla="*/ 4762 h 123"/>
              <a:gd name="T30" fmla="*/ 6350 w 32"/>
              <a:gd name="T31" fmla="*/ 6350 h 123"/>
              <a:gd name="T32" fmla="*/ 0 w 32"/>
              <a:gd name="T33" fmla="*/ 9525 h 123"/>
              <a:gd name="T34" fmla="*/ 0 w 32"/>
              <a:gd name="T35" fmla="*/ 195262 h 123"/>
              <a:gd name="T36" fmla="*/ 1588 w 32"/>
              <a:gd name="T37" fmla="*/ 195262 h 123"/>
              <a:gd name="T38" fmla="*/ 1588 w 32"/>
              <a:gd name="T39" fmla="*/ 195262 h 123"/>
              <a:gd name="T40" fmla="*/ 4762 w 32"/>
              <a:gd name="T41" fmla="*/ 195262 h 123"/>
              <a:gd name="T42" fmla="*/ 6350 w 32"/>
              <a:gd name="T43" fmla="*/ 195262 h 123"/>
              <a:gd name="T44" fmla="*/ 7937 w 32"/>
              <a:gd name="T45" fmla="*/ 195262 h 123"/>
              <a:gd name="T46" fmla="*/ 11112 w 32"/>
              <a:gd name="T47" fmla="*/ 193675 h 123"/>
              <a:gd name="T48" fmla="*/ 12700 w 32"/>
              <a:gd name="T49" fmla="*/ 193675 h 123"/>
              <a:gd name="T50" fmla="*/ 17462 w 32"/>
              <a:gd name="T51" fmla="*/ 193675 h 123"/>
              <a:gd name="T52" fmla="*/ 20637 w 32"/>
              <a:gd name="T53" fmla="*/ 192087 h 123"/>
              <a:gd name="T54" fmla="*/ 23812 w 32"/>
              <a:gd name="T55" fmla="*/ 190500 h 123"/>
              <a:gd name="T56" fmla="*/ 28575 w 32"/>
              <a:gd name="T57" fmla="*/ 190500 h 123"/>
              <a:gd name="T58" fmla="*/ 33337 w 32"/>
              <a:gd name="T59" fmla="*/ 187325 h 123"/>
              <a:gd name="T60" fmla="*/ 38100 w 32"/>
              <a:gd name="T61" fmla="*/ 184150 h 123"/>
              <a:gd name="T62" fmla="*/ 41275 w 32"/>
              <a:gd name="T63" fmla="*/ 182562 h 123"/>
              <a:gd name="T64" fmla="*/ 46037 w 32"/>
              <a:gd name="T65" fmla="*/ 180975 h 123"/>
              <a:gd name="T66" fmla="*/ 50800 w 32"/>
              <a:gd name="T67" fmla="*/ 176212 h 123"/>
              <a:gd name="T68" fmla="*/ 50800 w 32"/>
              <a:gd name="T69" fmla="*/ 4762 h 12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2"/>
              <a:gd name="T106" fmla="*/ 0 h 123"/>
              <a:gd name="T107" fmla="*/ 32 w 32"/>
              <a:gd name="T108" fmla="*/ 123 h 123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2" h="123">
                <a:moveTo>
                  <a:pt x="32" y="3"/>
                </a:moveTo>
                <a:lnTo>
                  <a:pt x="32" y="3"/>
                </a:lnTo>
                <a:lnTo>
                  <a:pt x="31" y="3"/>
                </a:lnTo>
                <a:lnTo>
                  <a:pt x="29" y="2"/>
                </a:lnTo>
                <a:lnTo>
                  <a:pt x="27" y="2"/>
                </a:lnTo>
                <a:lnTo>
                  <a:pt x="26" y="2"/>
                </a:lnTo>
                <a:lnTo>
                  <a:pt x="24" y="0"/>
                </a:lnTo>
                <a:lnTo>
                  <a:pt x="22" y="0"/>
                </a:lnTo>
                <a:lnTo>
                  <a:pt x="20" y="0"/>
                </a:lnTo>
                <a:lnTo>
                  <a:pt x="18" y="0"/>
                </a:lnTo>
                <a:lnTo>
                  <a:pt x="14" y="0"/>
                </a:lnTo>
                <a:lnTo>
                  <a:pt x="12" y="0"/>
                </a:lnTo>
                <a:lnTo>
                  <a:pt x="10" y="2"/>
                </a:lnTo>
                <a:lnTo>
                  <a:pt x="6" y="3"/>
                </a:lnTo>
                <a:lnTo>
                  <a:pt x="4" y="4"/>
                </a:lnTo>
                <a:lnTo>
                  <a:pt x="0" y="6"/>
                </a:lnTo>
                <a:lnTo>
                  <a:pt x="0" y="123"/>
                </a:lnTo>
                <a:lnTo>
                  <a:pt x="1" y="123"/>
                </a:lnTo>
                <a:lnTo>
                  <a:pt x="3" y="123"/>
                </a:lnTo>
                <a:lnTo>
                  <a:pt x="4" y="123"/>
                </a:lnTo>
                <a:lnTo>
                  <a:pt x="5" y="123"/>
                </a:lnTo>
                <a:lnTo>
                  <a:pt x="7" y="122"/>
                </a:lnTo>
                <a:lnTo>
                  <a:pt x="8" y="122"/>
                </a:lnTo>
                <a:lnTo>
                  <a:pt x="11" y="122"/>
                </a:lnTo>
                <a:lnTo>
                  <a:pt x="13" y="121"/>
                </a:lnTo>
                <a:lnTo>
                  <a:pt x="15" y="120"/>
                </a:lnTo>
                <a:lnTo>
                  <a:pt x="18" y="120"/>
                </a:lnTo>
                <a:lnTo>
                  <a:pt x="21" y="118"/>
                </a:lnTo>
                <a:lnTo>
                  <a:pt x="24" y="116"/>
                </a:lnTo>
                <a:lnTo>
                  <a:pt x="26" y="115"/>
                </a:lnTo>
                <a:lnTo>
                  <a:pt x="29" y="114"/>
                </a:lnTo>
                <a:lnTo>
                  <a:pt x="32" y="111"/>
                </a:lnTo>
                <a:lnTo>
                  <a:pt x="32" y="3"/>
                </a:lnTo>
                <a:close/>
              </a:path>
            </a:pathLst>
          </a:custGeom>
          <a:solidFill>
            <a:srgbClr val="7FBFB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93" name="Freeform 226"/>
          <p:cNvSpPr>
            <a:spLocks/>
          </p:cNvSpPr>
          <p:nvPr/>
        </p:nvSpPr>
        <p:spPr bwMode="auto">
          <a:xfrm>
            <a:off x="1911350" y="3846513"/>
            <a:ext cx="42863" cy="165100"/>
          </a:xfrm>
          <a:custGeom>
            <a:avLst/>
            <a:gdLst>
              <a:gd name="T0" fmla="*/ 42863 w 27"/>
              <a:gd name="T1" fmla="*/ 3175 h 104"/>
              <a:gd name="T2" fmla="*/ 42863 w 27"/>
              <a:gd name="T3" fmla="*/ 3175 h 104"/>
              <a:gd name="T4" fmla="*/ 41275 w 27"/>
              <a:gd name="T5" fmla="*/ 3175 h 104"/>
              <a:gd name="T6" fmla="*/ 41275 w 27"/>
              <a:gd name="T7" fmla="*/ 1588 h 104"/>
              <a:gd name="T8" fmla="*/ 39688 w 27"/>
              <a:gd name="T9" fmla="*/ 1588 h 104"/>
              <a:gd name="T10" fmla="*/ 38100 w 27"/>
              <a:gd name="T11" fmla="*/ 1588 h 104"/>
              <a:gd name="T12" fmla="*/ 36513 w 27"/>
              <a:gd name="T13" fmla="*/ 0 h 104"/>
              <a:gd name="T14" fmla="*/ 31750 w 27"/>
              <a:gd name="T15" fmla="*/ 0 h 104"/>
              <a:gd name="T16" fmla="*/ 30163 w 27"/>
              <a:gd name="T17" fmla="*/ 0 h 104"/>
              <a:gd name="T18" fmla="*/ 26988 w 27"/>
              <a:gd name="T19" fmla="*/ 0 h 104"/>
              <a:gd name="T20" fmla="*/ 22225 w 27"/>
              <a:gd name="T21" fmla="*/ 0 h 104"/>
              <a:gd name="T22" fmla="*/ 19050 w 27"/>
              <a:gd name="T23" fmla="*/ 0 h 104"/>
              <a:gd name="T24" fmla="*/ 15875 w 27"/>
              <a:gd name="T25" fmla="*/ 0 h 104"/>
              <a:gd name="T26" fmla="*/ 14288 w 27"/>
              <a:gd name="T27" fmla="*/ 1588 h 104"/>
              <a:gd name="T28" fmla="*/ 7938 w 27"/>
              <a:gd name="T29" fmla="*/ 3175 h 104"/>
              <a:gd name="T30" fmla="*/ 4763 w 27"/>
              <a:gd name="T31" fmla="*/ 4763 h 104"/>
              <a:gd name="T32" fmla="*/ 0 w 27"/>
              <a:gd name="T33" fmla="*/ 6350 h 104"/>
              <a:gd name="T34" fmla="*/ 0 w 27"/>
              <a:gd name="T35" fmla="*/ 165100 h 104"/>
              <a:gd name="T36" fmla="*/ 0 w 27"/>
              <a:gd name="T37" fmla="*/ 165100 h 104"/>
              <a:gd name="T38" fmla="*/ 3175 w 27"/>
              <a:gd name="T39" fmla="*/ 165100 h 104"/>
              <a:gd name="T40" fmla="*/ 3175 w 27"/>
              <a:gd name="T41" fmla="*/ 161925 h 104"/>
              <a:gd name="T42" fmla="*/ 4763 w 27"/>
              <a:gd name="T43" fmla="*/ 161925 h 104"/>
              <a:gd name="T44" fmla="*/ 6350 w 27"/>
              <a:gd name="T45" fmla="*/ 161925 h 104"/>
              <a:gd name="T46" fmla="*/ 9525 w 27"/>
              <a:gd name="T47" fmla="*/ 161925 h 104"/>
              <a:gd name="T48" fmla="*/ 11113 w 27"/>
              <a:gd name="T49" fmla="*/ 161925 h 104"/>
              <a:gd name="T50" fmla="*/ 15875 w 27"/>
              <a:gd name="T51" fmla="*/ 160338 h 104"/>
              <a:gd name="T52" fmla="*/ 17463 w 27"/>
              <a:gd name="T53" fmla="*/ 160338 h 104"/>
              <a:gd name="T54" fmla="*/ 20638 w 27"/>
              <a:gd name="T55" fmla="*/ 158750 h 104"/>
              <a:gd name="T56" fmla="*/ 25400 w 27"/>
              <a:gd name="T57" fmla="*/ 157163 h 104"/>
              <a:gd name="T58" fmla="*/ 28575 w 27"/>
              <a:gd name="T59" fmla="*/ 157163 h 104"/>
              <a:gd name="T60" fmla="*/ 31750 w 27"/>
              <a:gd name="T61" fmla="*/ 155575 h 104"/>
              <a:gd name="T62" fmla="*/ 36513 w 27"/>
              <a:gd name="T63" fmla="*/ 152400 h 104"/>
              <a:gd name="T64" fmla="*/ 39688 w 27"/>
              <a:gd name="T65" fmla="*/ 149225 h 104"/>
              <a:gd name="T66" fmla="*/ 42863 w 27"/>
              <a:gd name="T67" fmla="*/ 147638 h 104"/>
              <a:gd name="T68" fmla="*/ 42863 w 27"/>
              <a:gd name="T69" fmla="*/ 3175 h 10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7"/>
              <a:gd name="T106" fmla="*/ 0 h 104"/>
              <a:gd name="T107" fmla="*/ 27 w 27"/>
              <a:gd name="T108" fmla="*/ 104 h 10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7" h="104">
                <a:moveTo>
                  <a:pt x="27" y="2"/>
                </a:moveTo>
                <a:lnTo>
                  <a:pt x="27" y="2"/>
                </a:lnTo>
                <a:lnTo>
                  <a:pt x="26" y="2"/>
                </a:lnTo>
                <a:lnTo>
                  <a:pt x="26" y="1"/>
                </a:lnTo>
                <a:lnTo>
                  <a:pt x="25" y="1"/>
                </a:lnTo>
                <a:lnTo>
                  <a:pt x="24" y="1"/>
                </a:lnTo>
                <a:lnTo>
                  <a:pt x="23" y="0"/>
                </a:lnTo>
                <a:lnTo>
                  <a:pt x="20" y="0"/>
                </a:lnTo>
                <a:lnTo>
                  <a:pt x="19" y="0"/>
                </a:lnTo>
                <a:lnTo>
                  <a:pt x="17" y="0"/>
                </a:lnTo>
                <a:lnTo>
                  <a:pt x="14" y="0"/>
                </a:lnTo>
                <a:lnTo>
                  <a:pt x="12" y="0"/>
                </a:lnTo>
                <a:lnTo>
                  <a:pt x="10" y="0"/>
                </a:lnTo>
                <a:lnTo>
                  <a:pt x="9" y="1"/>
                </a:lnTo>
                <a:lnTo>
                  <a:pt x="5" y="2"/>
                </a:lnTo>
                <a:lnTo>
                  <a:pt x="3" y="3"/>
                </a:lnTo>
                <a:lnTo>
                  <a:pt x="0" y="4"/>
                </a:lnTo>
                <a:lnTo>
                  <a:pt x="0" y="104"/>
                </a:lnTo>
                <a:lnTo>
                  <a:pt x="2" y="104"/>
                </a:lnTo>
                <a:lnTo>
                  <a:pt x="2" y="102"/>
                </a:lnTo>
                <a:lnTo>
                  <a:pt x="3" y="102"/>
                </a:lnTo>
                <a:lnTo>
                  <a:pt x="4" y="102"/>
                </a:lnTo>
                <a:lnTo>
                  <a:pt x="6" y="102"/>
                </a:lnTo>
                <a:lnTo>
                  <a:pt x="7" y="102"/>
                </a:lnTo>
                <a:lnTo>
                  <a:pt x="10" y="101"/>
                </a:lnTo>
                <a:lnTo>
                  <a:pt x="11" y="101"/>
                </a:lnTo>
                <a:lnTo>
                  <a:pt x="13" y="100"/>
                </a:lnTo>
                <a:lnTo>
                  <a:pt x="16" y="99"/>
                </a:lnTo>
                <a:lnTo>
                  <a:pt x="18" y="99"/>
                </a:lnTo>
                <a:lnTo>
                  <a:pt x="20" y="98"/>
                </a:lnTo>
                <a:lnTo>
                  <a:pt x="23" y="96"/>
                </a:lnTo>
                <a:lnTo>
                  <a:pt x="25" y="94"/>
                </a:lnTo>
                <a:lnTo>
                  <a:pt x="27" y="93"/>
                </a:lnTo>
                <a:lnTo>
                  <a:pt x="27" y="2"/>
                </a:lnTo>
                <a:close/>
              </a:path>
            </a:pathLst>
          </a:custGeom>
          <a:solidFill>
            <a:srgbClr val="93CC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94" name="Freeform 227"/>
          <p:cNvSpPr>
            <a:spLocks/>
          </p:cNvSpPr>
          <p:nvPr/>
        </p:nvSpPr>
        <p:spPr bwMode="auto">
          <a:xfrm>
            <a:off x="1914525" y="3848100"/>
            <a:ext cx="34925" cy="133350"/>
          </a:xfrm>
          <a:custGeom>
            <a:avLst/>
            <a:gdLst>
              <a:gd name="T0" fmla="*/ 34925 w 22"/>
              <a:gd name="T1" fmla="*/ 1588 h 84"/>
              <a:gd name="T2" fmla="*/ 34925 w 22"/>
              <a:gd name="T3" fmla="*/ 1588 h 84"/>
              <a:gd name="T4" fmla="*/ 33338 w 22"/>
              <a:gd name="T5" fmla="*/ 1588 h 84"/>
              <a:gd name="T6" fmla="*/ 33338 w 22"/>
              <a:gd name="T7" fmla="*/ 1588 h 84"/>
              <a:gd name="T8" fmla="*/ 30163 w 22"/>
              <a:gd name="T9" fmla="*/ 1588 h 84"/>
              <a:gd name="T10" fmla="*/ 28575 w 22"/>
              <a:gd name="T11" fmla="*/ 0 h 84"/>
              <a:gd name="T12" fmla="*/ 26988 w 22"/>
              <a:gd name="T13" fmla="*/ 0 h 84"/>
              <a:gd name="T14" fmla="*/ 25400 w 22"/>
              <a:gd name="T15" fmla="*/ 0 h 84"/>
              <a:gd name="T16" fmla="*/ 23812 w 22"/>
              <a:gd name="T17" fmla="*/ 0 h 84"/>
              <a:gd name="T18" fmla="*/ 22225 w 22"/>
              <a:gd name="T19" fmla="*/ 0 h 84"/>
              <a:gd name="T20" fmla="*/ 17463 w 22"/>
              <a:gd name="T21" fmla="*/ 0 h 84"/>
              <a:gd name="T22" fmla="*/ 14288 w 22"/>
              <a:gd name="T23" fmla="*/ 0 h 84"/>
              <a:gd name="T24" fmla="*/ 12700 w 22"/>
              <a:gd name="T25" fmla="*/ 0 h 84"/>
              <a:gd name="T26" fmla="*/ 7938 w 22"/>
              <a:gd name="T27" fmla="*/ 0 h 84"/>
              <a:gd name="T28" fmla="*/ 4762 w 22"/>
              <a:gd name="T29" fmla="*/ 1588 h 84"/>
              <a:gd name="T30" fmla="*/ 3175 w 22"/>
              <a:gd name="T31" fmla="*/ 3175 h 84"/>
              <a:gd name="T32" fmla="*/ 0 w 22"/>
              <a:gd name="T33" fmla="*/ 4762 h 84"/>
              <a:gd name="T34" fmla="*/ 0 w 22"/>
              <a:gd name="T35" fmla="*/ 133350 h 84"/>
              <a:gd name="T36" fmla="*/ 0 w 22"/>
              <a:gd name="T37" fmla="*/ 133350 h 84"/>
              <a:gd name="T38" fmla="*/ 0 w 22"/>
              <a:gd name="T39" fmla="*/ 133350 h 84"/>
              <a:gd name="T40" fmla="*/ 1588 w 22"/>
              <a:gd name="T41" fmla="*/ 133350 h 84"/>
              <a:gd name="T42" fmla="*/ 3175 w 22"/>
              <a:gd name="T43" fmla="*/ 133350 h 84"/>
              <a:gd name="T44" fmla="*/ 4762 w 22"/>
              <a:gd name="T45" fmla="*/ 133350 h 84"/>
              <a:gd name="T46" fmla="*/ 6350 w 22"/>
              <a:gd name="T47" fmla="*/ 131763 h 84"/>
              <a:gd name="T48" fmla="*/ 7938 w 22"/>
              <a:gd name="T49" fmla="*/ 131763 h 84"/>
              <a:gd name="T50" fmla="*/ 11112 w 22"/>
              <a:gd name="T51" fmla="*/ 131763 h 84"/>
              <a:gd name="T52" fmla="*/ 14288 w 22"/>
              <a:gd name="T53" fmla="*/ 128588 h 84"/>
              <a:gd name="T54" fmla="*/ 15875 w 22"/>
              <a:gd name="T55" fmla="*/ 128588 h 84"/>
              <a:gd name="T56" fmla="*/ 19050 w 22"/>
              <a:gd name="T57" fmla="*/ 127000 h 84"/>
              <a:gd name="T58" fmla="*/ 22225 w 22"/>
              <a:gd name="T59" fmla="*/ 127000 h 84"/>
              <a:gd name="T60" fmla="*/ 25400 w 22"/>
              <a:gd name="T61" fmla="*/ 125413 h 84"/>
              <a:gd name="T62" fmla="*/ 28575 w 22"/>
              <a:gd name="T63" fmla="*/ 123825 h 84"/>
              <a:gd name="T64" fmla="*/ 30163 w 22"/>
              <a:gd name="T65" fmla="*/ 122238 h 84"/>
              <a:gd name="T66" fmla="*/ 34925 w 22"/>
              <a:gd name="T67" fmla="*/ 120650 h 84"/>
              <a:gd name="T68" fmla="*/ 34925 w 22"/>
              <a:gd name="T69" fmla="*/ 1588 h 8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2"/>
              <a:gd name="T106" fmla="*/ 0 h 84"/>
              <a:gd name="T107" fmla="*/ 22 w 22"/>
              <a:gd name="T108" fmla="*/ 84 h 8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2" h="84">
                <a:moveTo>
                  <a:pt x="22" y="1"/>
                </a:moveTo>
                <a:lnTo>
                  <a:pt x="22" y="1"/>
                </a:lnTo>
                <a:lnTo>
                  <a:pt x="21" y="1"/>
                </a:lnTo>
                <a:lnTo>
                  <a:pt x="19" y="1"/>
                </a:lnTo>
                <a:lnTo>
                  <a:pt x="18" y="0"/>
                </a:lnTo>
                <a:lnTo>
                  <a:pt x="17" y="0"/>
                </a:lnTo>
                <a:lnTo>
                  <a:pt x="16" y="0"/>
                </a:lnTo>
                <a:lnTo>
                  <a:pt x="15" y="0"/>
                </a:lnTo>
                <a:lnTo>
                  <a:pt x="14" y="0"/>
                </a:lnTo>
                <a:lnTo>
                  <a:pt x="11" y="0"/>
                </a:lnTo>
                <a:lnTo>
                  <a:pt x="9" y="0"/>
                </a:lnTo>
                <a:lnTo>
                  <a:pt x="8" y="0"/>
                </a:lnTo>
                <a:lnTo>
                  <a:pt x="5" y="0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84"/>
                </a:lnTo>
                <a:lnTo>
                  <a:pt x="1" y="84"/>
                </a:lnTo>
                <a:lnTo>
                  <a:pt x="2" y="84"/>
                </a:lnTo>
                <a:lnTo>
                  <a:pt x="3" y="84"/>
                </a:lnTo>
                <a:lnTo>
                  <a:pt x="4" y="83"/>
                </a:lnTo>
                <a:lnTo>
                  <a:pt x="5" y="83"/>
                </a:lnTo>
                <a:lnTo>
                  <a:pt x="7" y="83"/>
                </a:lnTo>
                <a:lnTo>
                  <a:pt x="9" y="81"/>
                </a:lnTo>
                <a:lnTo>
                  <a:pt x="10" y="81"/>
                </a:lnTo>
                <a:lnTo>
                  <a:pt x="12" y="80"/>
                </a:lnTo>
                <a:lnTo>
                  <a:pt x="14" y="80"/>
                </a:lnTo>
                <a:lnTo>
                  <a:pt x="16" y="79"/>
                </a:lnTo>
                <a:lnTo>
                  <a:pt x="18" y="78"/>
                </a:lnTo>
                <a:lnTo>
                  <a:pt x="19" y="77"/>
                </a:lnTo>
                <a:lnTo>
                  <a:pt x="22" y="76"/>
                </a:lnTo>
                <a:lnTo>
                  <a:pt x="22" y="1"/>
                </a:lnTo>
                <a:close/>
              </a:path>
            </a:pathLst>
          </a:custGeom>
          <a:solidFill>
            <a:srgbClr val="A8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95" name="Freeform 228"/>
          <p:cNvSpPr>
            <a:spLocks/>
          </p:cNvSpPr>
          <p:nvPr/>
        </p:nvSpPr>
        <p:spPr bwMode="auto">
          <a:xfrm>
            <a:off x="1916113" y="3848100"/>
            <a:ext cx="26987" cy="103188"/>
          </a:xfrm>
          <a:custGeom>
            <a:avLst/>
            <a:gdLst>
              <a:gd name="T0" fmla="*/ 26987 w 17"/>
              <a:gd name="T1" fmla="*/ 3175 h 65"/>
              <a:gd name="T2" fmla="*/ 26987 w 17"/>
              <a:gd name="T3" fmla="*/ 3175 h 65"/>
              <a:gd name="T4" fmla="*/ 25400 w 17"/>
              <a:gd name="T5" fmla="*/ 1588 h 65"/>
              <a:gd name="T6" fmla="*/ 22225 w 17"/>
              <a:gd name="T7" fmla="*/ 1588 h 65"/>
              <a:gd name="T8" fmla="*/ 17462 w 17"/>
              <a:gd name="T9" fmla="*/ 1588 h 65"/>
              <a:gd name="T10" fmla="*/ 14287 w 17"/>
              <a:gd name="T11" fmla="*/ 0 h 65"/>
              <a:gd name="T12" fmla="*/ 9525 w 17"/>
              <a:gd name="T13" fmla="*/ 1588 h 65"/>
              <a:gd name="T14" fmla="*/ 3175 w 17"/>
              <a:gd name="T15" fmla="*/ 3175 h 65"/>
              <a:gd name="T16" fmla="*/ 0 w 17"/>
              <a:gd name="T17" fmla="*/ 4763 h 65"/>
              <a:gd name="T18" fmla="*/ 0 w 17"/>
              <a:gd name="T19" fmla="*/ 103188 h 65"/>
              <a:gd name="T20" fmla="*/ 0 w 17"/>
              <a:gd name="T21" fmla="*/ 103188 h 65"/>
              <a:gd name="T22" fmla="*/ 1587 w 17"/>
              <a:gd name="T23" fmla="*/ 103188 h 65"/>
              <a:gd name="T24" fmla="*/ 4762 w 17"/>
              <a:gd name="T25" fmla="*/ 103188 h 65"/>
              <a:gd name="T26" fmla="*/ 9525 w 17"/>
              <a:gd name="T27" fmla="*/ 101600 h 65"/>
              <a:gd name="T28" fmla="*/ 12700 w 17"/>
              <a:gd name="T29" fmla="*/ 101600 h 65"/>
              <a:gd name="T30" fmla="*/ 17462 w 17"/>
              <a:gd name="T31" fmla="*/ 100013 h 65"/>
              <a:gd name="T32" fmla="*/ 22225 w 17"/>
              <a:gd name="T33" fmla="*/ 95250 h 65"/>
              <a:gd name="T34" fmla="*/ 26987 w 17"/>
              <a:gd name="T35" fmla="*/ 92075 h 65"/>
              <a:gd name="T36" fmla="*/ 26987 w 17"/>
              <a:gd name="T37" fmla="*/ 3175 h 6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7"/>
              <a:gd name="T58" fmla="*/ 0 h 65"/>
              <a:gd name="T59" fmla="*/ 17 w 17"/>
              <a:gd name="T60" fmla="*/ 65 h 65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7" h="65">
                <a:moveTo>
                  <a:pt x="17" y="2"/>
                </a:moveTo>
                <a:lnTo>
                  <a:pt x="17" y="2"/>
                </a:lnTo>
                <a:lnTo>
                  <a:pt x="16" y="1"/>
                </a:lnTo>
                <a:lnTo>
                  <a:pt x="14" y="1"/>
                </a:lnTo>
                <a:lnTo>
                  <a:pt x="11" y="1"/>
                </a:lnTo>
                <a:lnTo>
                  <a:pt x="9" y="0"/>
                </a:lnTo>
                <a:lnTo>
                  <a:pt x="6" y="1"/>
                </a:lnTo>
                <a:lnTo>
                  <a:pt x="2" y="2"/>
                </a:lnTo>
                <a:lnTo>
                  <a:pt x="0" y="3"/>
                </a:lnTo>
                <a:lnTo>
                  <a:pt x="0" y="65"/>
                </a:lnTo>
                <a:lnTo>
                  <a:pt x="1" y="65"/>
                </a:lnTo>
                <a:lnTo>
                  <a:pt x="3" y="65"/>
                </a:lnTo>
                <a:lnTo>
                  <a:pt x="6" y="64"/>
                </a:lnTo>
                <a:lnTo>
                  <a:pt x="8" y="64"/>
                </a:lnTo>
                <a:lnTo>
                  <a:pt x="11" y="63"/>
                </a:lnTo>
                <a:lnTo>
                  <a:pt x="14" y="60"/>
                </a:lnTo>
                <a:lnTo>
                  <a:pt x="17" y="58"/>
                </a:lnTo>
                <a:lnTo>
                  <a:pt x="17" y="2"/>
                </a:lnTo>
                <a:close/>
              </a:path>
            </a:pathLst>
          </a:custGeom>
          <a:solidFill>
            <a:srgbClr val="BCE5E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96" name="Freeform 229"/>
          <p:cNvSpPr>
            <a:spLocks/>
          </p:cNvSpPr>
          <p:nvPr/>
        </p:nvSpPr>
        <p:spPr bwMode="auto">
          <a:xfrm>
            <a:off x="1916113" y="3849688"/>
            <a:ext cx="22225" cy="74612"/>
          </a:xfrm>
          <a:custGeom>
            <a:avLst/>
            <a:gdLst>
              <a:gd name="T0" fmla="*/ 22225 w 14"/>
              <a:gd name="T1" fmla="*/ 1587 h 47"/>
              <a:gd name="T2" fmla="*/ 22225 w 14"/>
              <a:gd name="T3" fmla="*/ 1587 h 47"/>
              <a:gd name="T4" fmla="*/ 20638 w 14"/>
              <a:gd name="T5" fmla="*/ 1587 h 47"/>
              <a:gd name="T6" fmla="*/ 17463 w 14"/>
              <a:gd name="T7" fmla="*/ 1587 h 47"/>
              <a:gd name="T8" fmla="*/ 14288 w 14"/>
              <a:gd name="T9" fmla="*/ 0 h 47"/>
              <a:gd name="T10" fmla="*/ 12700 w 14"/>
              <a:gd name="T11" fmla="*/ 0 h 47"/>
              <a:gd name="T12" fmla="*/ 9525 w 14"/>
              <a:gd name="T13" fmla="*/ 1587 h 47"/>
              <a:gd name="T14" fmla="*/ 3175 w 14"/>
              <a:gd name="T15" fmla="*/ 1587 h 47"/>
              <a:gd name="T16" fmla="*/ 0 w 14"/>
              <a:gd name="T17" fmla="*/ 4762 h 47"/>
              <a:gd name="T18" fmla="*/ 0 w 14"/>
              <a:gd name="T19" fmla="*/ 74612 h 47"/>
              <a:gd name="T20" fmla="*/ 1588 w 14"/>
              <a:gd name="T21" fmla="*/ 74612 h 47"/>
              <a:gd name="T22" fmla="*/ 1588 w 14"/>
              <a:gd name="T23" fmla="*/ 71437 h 47"/>
              <a:gd name="T24" fmla="*/ 4763 w 14"/>
              <a:gd name="T25" fmla="*/ 71437 h 47"/>
              <a:gd name="T26" fmla="*/ 6350 w 14"/>
              <a:gd name="T27" fmla="*/ 71437 h 47"/>
              <a:gd name="T28" fmla="*/ 11113 w 14"/>
              <a:gd name="T29" fmla="*/ 69850 h 47"/>
              <a:gd name="T30" fmla="*/ 14288 w 14"/>
              <a:gd name="T31" fmla="*/ 69850 h 47"/>
              <a:gd name="T32" fmla="*/ 17463 w 14"/>
              <a:gd name="T33" fmla="*/ 68262 h 47"/>
              <a:gd name="T34" fmla="*/ 22225 w 14"/>
              <a:gd name="T35" fmla="*/ 65087 h 47"/>
              <a:gd name="T36" fmla="*/ 22225 w 14"/>
              <a:gd name="T37" fmla="*/ 1587 h 4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4"/>
              <a:gd name="T58" fmla="*/ 0 h 47"/>
              <a:gd name="T59" fmla="*/ 14 w 14"/>
              <a:gd name="T60" fmla="*/ 47 h 4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4" h="47">
                <a:moveTo>
                  <a:pt x="14" y="1"/>
                </a:moveTo>
                <a:lnTo>
                  <a:pt x="14" y="1"/>
                </a:lnTo>
                <a:lnTo>
                  <a:pt x="13" y="1"/>
                </a:lnTo>
                <a:lnTo>
                  <a:pt x="11" y="1"/>
                </a:lnTo>
                <a:lnTo>
                  <a:pt x="9" y="0"/>
                </a:lnTo>
                <a:lnTo>
                  <a:pt x="8" y="0"/>
                </a:lnTo>
                <a:lnTo>
                  <a:pt x="6" y="1"/>
                </a:lnTo>
                <a:lnTo>
                  <a:pt x="2" y="1"/>
                </a:lnTo>
                <a:lnTo>
                  <a:pt x="0" y="3"/>
                </a:lnTo>
                <a:lnTo>
                  <a:pt x="0" y="47"/>
                </a:lnTo>
                <a:lnTo>
                  <a:pt x="1" y="47"/>
                </a:lnTo>
                <a:lnTo>
                  <a:pt x="1" y="45"/>
                </a:lnTo>
                <a:lnTo>
                  <a:pt x="3" y="45"/>
                </a:lnTo>
                <a:lnTo>
                  <a:pt x="4" y="45"/>
                </a:lnTo>
                <a:lnTo>
                  <a:pt x="7" y="44"/>
                </a:lnTo>
                <a:lnTo>
                  <a:pt x="9" y="44"/>
                </a:lnTo>
                <a:lnTo>
                  <a:pt x="11" y="43"/>
                </a:lnTo>
                <a:lnTo>
                  <a:pt x="14" y="41"/>
                </a:lnTo>
                <a:lnTo>
                  <a:pt x="14" y="1"/>
                </a:lnTo>
                <a:close/>
              </a:path>
            </a:pathLst>
          </a:custGeom>
          <a:solidFill>
            <a:srgbClr val="D1F2F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97" name="Freeform 230"/>
          <p:cNvSpPr>
            <a:spLocks/>
          </p:cNvSpPr>
          <p:nvPr/>
        </p:nvSpPr>
        <p:spPr bwMode="auto">
          <a:xfrm>
            <a:off x="1917700" y="3851275"/>
            <a:ext cx="14288" cy="42863"/>
          </a:xfrm>
          <a:custGeom>
            <a:avLst/>
            <a:gdLst>
              <a:gd name="T0" fmla="*/ 14288 w 9"/>
              <a:gd name="T1" fmla="*/ 1588 h 27"/>
              <a:gd name="T2" fmla="*/ 14288 w 9"/>
              <a:gd name="T3" fmla="*/ 1588 h 27"/>
              <a:gd name="T4" fmla="*/ 12700 w 9"/>
              <a:gd name="T5" fmla="*/ 1588 h 27"/>
              <a:gd name="T6" fmla="*/ 11113 w 9"/>
              <a:gd name="T7" fmla="*/ 1588 h 27"/>
              <a:gd name="T8" fmla="*/ 9525 w 9"/>
              <a:gd name="T9" fmla="*/ 0 h 27"/>
              <a:gd name="T10" fmla="*/ 7938 w 9"/>
              <a:gd name="T11" fmla="*/ 0 h 27"/>
              <a:gd name="T12" fmla="*/ 4763 w 9"/>
              <a:gd name="T13" fmla="*/ 0 h 27"/>
              <a:gd name="T14" fmla="*/ 1588 w 9"/>
              <a:gd name="T15" fmla="*/ 1588 h 27"/>
              <a:gd name="T16" fmla="*/ 0 w 9"/>
              <a:gd name="T17" fmla="*/ 3175 h 27"/>
              <a:gd name="T18" fmla="*/ 0 w 9"/>
              <a:gd name="T19" fmla="*/ 42863 h 27"/>
              <a:gd name="T20" fmla="*/ 0 w 9"/>
              <a:gd name="T21" fmla="*/ 42863 h 27"/>
              <a:gd name="T22" fmla="*/ 1588 w 9"/>
              <a:gd name="T23" fmla="*/ 42863 h 27"/>
              <a:gd name="T24" fmla="*/ 3175 w 9"/>
              <a:gd name="T25" fmla="*/ 42863 h 27"/>
              <a:gd name="T26" fmla="*/ 4763 w 9"/>
              <a:gd name="T27" fmla="*/ 42863 h 27"/>
              <a:gd name="T28" fmla="*/ 7938 w 9"/>
              <a:gd name="T29" fmla="*/ 41275 h 27"/>
              <a:gd name="T30" fmla="*/ 9525 w 9"/>
              <a:gd name="T31" fmla="*/ 41275 h 27"/>
              <a:gd name="T32" fmla="*/ 12700 w 9"/>
              <a:gd name="T33" fmla="*/ 39688 h 27"/>
              <a:gd name="T34" fmla="*/ 14288 w 9"/>
              <a:gd name="T35" fmla="*/ 36513 h 27"/>
              <a:gd name="T36" fmla="*/ 14288 w 9"/>
              <a:gd name="T37" fmla="*/ 1588 h 2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9"/>
              <a:gd name="T58" fmla="*/ 0 h 27"/>
              <a:gd name="T59" fmla="*/ 9 w 9"/>
              <a:gd name="T60" fmla="*/ 27 h 2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9" h="27">
                <a:moveTo>
                  <a:pt x="9" y="1"/>
                </a:moveTo>
                <a:lnTo>
                  <a:pt x="9" y="1"/>
                </a:lnTo>
                <a:lnTo>
                  <a:pt x="8" y="1"/>
                </a:lnTo>
                <a:lnTo>
                  <a:pt x="7" y="1"/>
                </a:lnTo>
                <a:lnTo>
                  <a:pt x="6" y="0"/>
                </a:lnTo>
                <a:lnTo>
                  <a:pt x="5" y="0"/>
                </a:lnTo>
                <a:lnTo>
                  <a:pt x="3" y="0"/>
                </a:lnTo>
                <a:lnTo>
                  <a:pt x="1" y="1"/>
                </a:lnTo>
                <a:lnTo>
                  <a:pt x="0" y="2"/>
                </a:lnTo>
                <a:lnTo>
                  <a:pt x="0" y="27"/>
                </a:lnTo>
                <a:lnTo>
                  <a:pt x="1" y="27"/>
                </a:lnTo>
                <a:lnTo>
                  <a:pt x="2" y="27"/>
                </a:lnTo>
                <a:lnTo>
                  <a:pt x="3" y="27"/>
                </a:lnTo>
                <a:lnTo>
                  <a:pt x="5" y="26"/>
                </a:lnTo>
                <a:lnTo>
                  <a:pt x="6" y="26"/>
                </a:lnTo>
                <a:lnTo>
                  <a:pt x="8" y="25"/>
                </a:lnTo>
                <a:lnTo>
                  <a:pt x="9" y="23"/>
                </a:lnTo>
                <a:lnTo>
                  <a:pt x="9" y="1"/>
                </a:lnTo>
                <a:close/>
              </a:path>
            </a:pathLst>
          </a:custGeom>
          <a:solidFill>
            <a:srgbClr val="E5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98" name="Freeform 231"/>
          <p:cNvSpPr>
            <a:spLocks/>
          </p:cNvSpPr>
          <p:nvPr/>
        </p:nvSpPr>
        <p:spPr bwMode="auto">
          <a:xfrm>
            <a:off x="2093913" y="3973513"/>
            <a:ext cx="22225" cy="20637"/>
          </a:xfrm>
          <a:custGeom>
            <a:avLst/>
            <a:gdLst>
              <a:gd name="T0" fmla="*/ 11113 w 14"/>
              <a:gd name="T1" fmla="*/ 20637 h 13"/>
              <a:gd name="T2" fmla="*/ 12700 w 14"/>
              <a:gd name="T3" fmla="*/ 20637 h 13"/>
              <a:gd name="T4" fmla="*/ 14288 w 14"/>
              <a:gd name="T5" fmla="*/ 20637 h 13"/>
              <a:gd name="T6" fmla="*/ 15875 w 14"/>
              <a:gd name="T7" fmla="*/ 19050 h 13"/>
              <a:gd name="T8" fmla="*/ 17463 w 14"/>
              <a:gd name="T9" fmla="*/ 17462 h 13"/>
              <a:gd name="T10" fmla="*/ 20638 w 14"/>
              <a:gd name="T11" fmla="*/ 17462 h 13"/>
              <a:gd name="T12" fmla="*/ 20638 w 14"/>
              <a:gd name="T13" fmla="*/ 14287 h 13"/>
              <a:gd name="T14" fmla="*/ 22225 w 14"/>
              <a:gd name="T15" fmla="*/ 11112 h 13"/>
              <a:gd name="T16" fmla="*/ 22225 w 14"/>
              <a:gd name="T17" fmla="*/ 9525 h 13"/>
              <a:gd name="T18" fmla="*/ 22225 w 14"/>
              <a:gd name="T19" fmla="*/ 7937 h 13"/>
              <a:gd name="T20" fmla="*/ 20638 w 14"/>
              <a:gd name="T21" fmla="*/ 6350 h 13"/>
              <a:gd name="T22" fmla="*/ 20638 w 14"/>
              <a:gd name="T23" fmla="*/ 3175 h 13"/>
              <a:gd name="T24" fmla="*/ 17463 w 14"/>
              <a:gd name="T25" fmla="*/ 1587 h 13"/>
              <a:gd name="T26" fmla="*/ 15875 w 14"/>
              <a:gd name="T27" fmla="*/ 0 h 13"/>
              <a:gd name="T28" fmla="*/ 14288 w 14"/>
              <a:gd name="T29" fmla="*/ 0 h 13"/>
              <a:gd name="T30" fmla="*/ 12700 w 14"/>
              <a:gd name="T31" fmla="*/ 0 h 13"/>
              <a:gd name="T32" fmla="*/ 11113 w 14"/>
              <a:gd name="T33" fmla="*/ 0 h 13"/>
              <a:gd name="T34" fmla="*/ 9525 w 14"/>
              <a:gd name="T35" fmla="*/ 0 h 13"/>
              <a:gd name="T36" fmla="*/ 6350 w 14"/>
              <a:gd name="T37" fmla="*/ 0 h 13"/>
              <a:gd name="T38" fmla="*/ 4763 w 14"/>
              <a:gd name="T39" fmla="*/ 0 h 13"/>
              <a:gd name="T40" fmla="*/ 3175 w 14"/>
              <a:gd name="T41" fmla="*/ 1587 h 13"/>
              <a:gd name="T42" fmla="*/ 1588 w 14"/>
              <a:gd name="T43" fmla="*/ 3175 h 13"/>
              <a:gd name="T44" fmla="*/ 1588 w 14"/>
              <a:gd name="T45" fmla="*/ 6350 h 13"/>
              <a:gd name="T46" fmla="*/ 0 w 14"/>
              <a:gd name="T47" fmla="*/ 7937 h 13"/>
              <a:gd name="T48" fmla="*/ 0 w 14"/>
              <a:gd name="T49" fmla="*/ 9525 h 13"/>
              <a:gd name="T50" fmla="*/ 0 w 14"/>
              <a:gd name="T51" fmla="*/ 11112 h 13"/>
              <a:gd name="T52" fmla="*/ 1588 w 14"/>
              <a:gd name="T53" fmla="*/ 14287 h 13"/>
              <a:gd name="T54" fmla="*/ 1588 w 14"/>
              <a:gd name="T55" fmla="*/ 17462 h 13"/>
              <a:gd name="T56" fmla="*/ 3175 w 14"/>
              <a:gd name="T57" fmla="*/ 17462 h 13"/>
              <a:gd name="T58" fmla="*/ 4763 w 14"/>
              <a:gd name="T59" fmla="*/ 19050 h 13"/>
              <a:gd name="T60" fmla="*/ 6350 w 14"/>
              <a:gd name="T61" fmla="*/ 20637 h 13"/>
              <a:gd name="T62" fmla="*/ 9525 w 14"/>
              <a:gd name="T63" fmla="*/ 20637 h 13"/>
              <a:gd name="T64" fmla="*/ 11113 w 14"/>
              <a:gd name="T65" fmla="*/ 20637 h 1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4"/>
              <a:gd name="T100" fmla="*/ 0 h 13"/>
              <a:gd name="T101" fmla="*/ 14 w 14"/>
              <a:gd name="T102" fmla="*/ 13 h 13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4" h="13">
                <a:moveTo>
                  <a:pt x="7" y="13"/>
                </a:moveTo>
                <a:lnTo>
                  <a:pt x="8" y="13"/>
                </a:lnTo>
                <a:lnTo>
                  <a:pt x="9" y="13"/>
                </a:lnTo>
                <a:lnTo>
                  <a:pt x="10" y="12"/>
                </a:lnTo>
                <a:lnTo>
                  <a:pt x="11" y="11"/>
                </a:lnTo>
                <a:lnTo>
                  <a:pt x="13" y="11"/>
                </a:lnTo>
                <a:lnTo>
                  <a:pt x="13" y="9"/>
                </a:lnTo>
                <a:lnTo>
                  <a:pt x="14" y="7"/>
                </a:lnTo>
                <a:lnTo>
                  <a:pt x="14" y="6"/>
                </a:lnTo>
                <a:lnTo>
                  <a:pt x="14" y="5"/>
                </a:lnTo>
                <a:lnTo>
                  <a:pt x="13" y="4"/>
                </a:lnTo>
                <a:lnTo>
                  <a:pt x="13" y="2"/>
                </a:lnTo>
                <a:lnTo>
                  <a:pt x="11" y="1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0"/>
                </a:lnTo>
                <a:lnTo>
                  <a:pt x="6" y="0"/>
                </a:lnTo>
                <a:lnTo>
                  <a:pt x="4" y="0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1" y="4"/>
                </a:lnTo>
                <a:lnTo>
                  <a:pt x="0" y="5"/>
                </a:lnTo>
                <a:lnTo>
                  <a:pt x="0" y="6"/>
                </a:lnTo>
                <a:lnTo>
                  <a:pt x="0" y="7"/>
                </a:lnTo>
                <a:lnTo>
                  <a:pt x="1" y="9"/>
                </a:lnTo>
                <a:lnTo>
                  <a:pt x="1" y="11"/>
                </a:lnTo>
                <a:lnTo>
                  <a:pt x="2" y="11"/>
                </a:lnTo>
                <a:lnTo>
                  <a:pt x="3" y="12"/>
                </a:lnTo>
                <a:lnTo>
                  <a:pt x="4" y="13"/>
                </a:lnTo>
                <a:lnTo>
                  <a:pt x="6" y="13"/>
                </a:lnTo>
                <a:lnTo>
                  <a:pt x="7" y="1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99" name="Freeform 232"/>
          <p:cNvSpPr>
            <a:spLocks/>
          </p:cNvSpPr>
          <p:nvPr/>
        </p:nvSpPr>
        <p:spPr bwMode="auto">
          <a:xfrm>
            <a:off x="2028825" y="3973513"/>
            <a:ext cx="11113" cy="11112"/>
          </a:xfrm>
          <a:custGeom>
            <a:avLst/>
            <a:gdLst>
              <a:gd name="T0" fmla="*/ 4763 w 7"/>
              <a:gd name="T1" fmla="*/ 11112 h 7"/>
              <a:gd name="T2" fmla="*/ 7938 w 7"/>
              <a:gd name="T3" fmla="*/ 9525 h 7"/>
              <a:gd name="T4" fmla="*/ 9525 w 7"/>
              <a:gd name="T5" fmla="*/ 9525 h 7"/>
              <a:gd name="T6" fmla="*/ 9525 w 7"/>
              <a:gd name="T7" fmla="*/ 7937 h 7"/>
              <a:gd name="T8" fmla="*/ 11113 w 7"/>
              <a:gd name="T9" fmla="*/ 6350 h 7"/>
              <a:gd name="T10" fmla="*/ 9525 w 7"/>
              <a:gd name="T11" fmla="*/ 1587 h 7"/>
              <a:gd name="T12" fmla="*/ 9525 w 7"/>
              <a:gd name="T13" fmla="*/ 1587 h 7"/>
              <a:gd name="T14" fmla="*/ 7938 w 7"/>
              <a:gd name="T15" fmla="*/ 0 h 7"/>
              <a:gd name="T16" fmla="*/ 4763 w 7"/>
              <a:gd name="T17" fmla="*/ 0 h 7"/>
              <a:gd name="T18" fmla="*/ 3175 w 7"/>
              <a:gd name="T19" fmla="*/ 0 h 7"/>
              <a:gd name="T20" fmla="*/ 1588 w 7"/>
              <a:gd name="T21" fmla="*/ 1587 h 7"/>
              <a:gd name="T22" fmla="*/ 0 w 7"/>
              <a:gd name="T23" fmla="*/ 1587 h 7"/>
              <a:gd name="T24" fmla="*/ 0 w 7"/>
              <a:gd name="T25" fmla="*/ 6350 h 7"/>
              <a:gd name="T26" fmla="*/ 0 w 7"/>
              <a:gd name="T27" fmla="*/ 7937 h 7"/>
              <a:gd name="T28" fmla="*/ 1588 w 7"/>
              <a:gd name="T29" fmla="*/ 9525 h 7"/>
              <a:gd name="T30" fmla="*/ 3175 w 7"/>
              <a:gd name="T31" fmla="*/ 9525 h 7"/>
              <a:gd name="T32" fmla="*/ 4763 w 7"/>
              <a:gd name="T33" fmla="*/ 11112 h 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7"/>
              <a:gd name="T52" fmla="*/ 0 h 7"/>
              <a:gd name="T53" fmla="*/ 7 w 7"/>
              <a:gd name="T54" fmla="*/ 7 h 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7" h="7">
                <a:moveTo>
                  <a:pt x="3" y="7"/>
                </a:moveTo>
                <a:lnTo>
                  <a:pt x="5" y="6"/>
                </a:lnTo>
                <a:lnTo>
                  <a:pt x="6" y="6"/>
                </a:lnTo>
                <a:lnTo>
                  <a:pt x="6" y="5"/>
                </a:lnTo>
                <a:lnTo>
                  <a:pt x="7" y="4"/>
                </a:lnTo>
                <a:lnTo>
                  <a:pt x="6" y="1"/>
                </a:lnTo>
                <a:lnTo>
                  <a:pt x="5" y="0"/>
                </a:lnTo>
                <a:lnTo>
                  <a:pt x="3" y="0"/>
                </a:lnTo>
                <a:lnTo>
                  <a:pt x="2" y="0"/>
                </a:lnTo>
                <a:lnTo>
                  <a:pt x="1" y="1"/>
                </a:lnTo>
                <a:lnTo>
                  <a:pt x="0" y="1"/>
                </a:lnTo>
                <a:lnTo>
                  <a:pt x="0" y="4"/>
                </a:lnTo>
                <a:lnTo>
                  <a:pt x="0" y="5"/>
                </a:lnTo>
                <a:lnTo>
                  <a:pt x="1" y="6"/>
                </a:lnTo>
                <a:lnTo>
                  <a:pt x="2" y="6"/>
                </a:lnTo>
                <a:lnTo>
                  <a:pt x="3" y="7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00" name="Freeform 233"/>
          <p:cNvSpPr>
            <a:spLocks/>
          </p:cNvSpPr>
          <p:nvPr/>
        </p:nvSpPr>
        <p:spPr bwMode="auto">
          <a:xfrm>
            <a:off x="2047875" y="3973513"/>
            <a:ext cx="7938" cy="11112"/>
          </a:xfrm>
          <a:custGeom>
            <a:avLst/>
            <a:gdLst>
              <a:gd name="T0" fmla="*/ 4763 w 5"/>
              <a:gd name="T1" fmla="*/ 11112 h 7"/>
              <a:gd name="T2" fmla="*/ 6350 w 5"/>
              <a:gd name="T3" fmla="*/ 11112 h 7"/>
              <a:gd name="T4" fmla="*/ 7938 w 5"/>
              <a:gd name="T5" fmla="*/ 9525 h 7"/>
              <a:gd name="T6" fmla="*/ 7938 w 5"/>
              <a:gd name="T7" fmla="*/ 7937 h 7"/>
              <a:gd name="T8" fmla="*/ 7938 w 5"/>
              <a:gd name="T9" fmla="*/ 6350 h 7"/>
              <a:gd name="T10" fmla="*/ 7938 w 5"/>
              <a:gd name="T11" fmla="*/ 3175 h 7"/>
              <a:gd name="T12" fmla="*/ 7938 w 5"/>
              <a:gd name="T13" fmla="*/ 1587 h 7"/>
              <a:gd name="T14" fmla="*/ 6350 w 5"/>
              <a:gd name="T15" fmla="*/ 0 h 7"/>
              <a:gd name="T16" fmla="*/ 4763 w 5"/>
              <a:gd name="T17" fmla="*/ 0 h 7"/>
              <a:gd name="T18" fmla="*/ 3175 w 5"/>
              <a:gd name="T19" fmla="*/ 0 h 7"/>
              <a:gd name="T20" fmla="*/ 1588 w 5"/>
              <a:gd name="T21" fmla="*/ 1587 h 7"/>
              <a:gd name="T22" fmla="*/ 0 w 5"/>
              <a:gd name="T23" fmla="*/ 3175 h 7"/>
              <a:gd name="T24" fmla="*/ 0 w 5"/>
              <a:gd name="T25" fmla="*/ 6350 h 7"/>
              <a:gd name="T26" fmla="*/ 0 w 5"/>
              <a:gd name="T27" fmla="*/ 7937 h 7"/>
              <a:gd name="T28" fmla="*/ 1588 w 5"/>
              <a:gd name="T29" fmla="*/ 9525 h 7"/>
              <a:gd name="T30" fmla="*/ 3175 w 5"/>
              <a:gd name="T31" fmla="*/ 11112 h 7"/>
              <a:gd name="T32" fmla="*/ 4763 w 5"/>
              <a:gd name="T33" fmla="*/ 11112 h 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5"/>
              <a:gd name="T52" fmla="*/ 0 h 7"/>
              <a:gd name="T53" fmla="*/ 5 w 5"/>
              <a:gd name="T54" fmla="*/ 7 h 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5" h="7">
                <a:moveTo>
                  <a:pt x="3" y="7"/>
                </a:moveTo>
                <a:lnTo>
                  <a:pt x="4" y="7"/>
                </a:lnTo>
                <a:lnTo>
                  <a:pt x="5" y="6"/>
                </a:lnTo>
                <a:lnTo>
                  <a:pt x="5" y="5"/>
                </a:lnTo>
                <a:lnTo>
                  <a:pt x="5" y="4"/>
                </a:lnTo>
                <a:lnTo>
                  <a:pt x="5" y="2"/>
                </a:lnTo>
                <a:lnTo>
                  <a:pt x="5" y="1"/>
                </a:lnTo>
                <a:lnTo>
                  <a:pt x="4" y="0"/>
                </a:lnTo>
                <a:lnTo>
                  <a:pt x="3" y="0"/>
                </a:lnTo>
                <a:lnTo>
                  <a:pt x="2" y="0"/>
                </a:lnTo>
                <a:lnTo>
                  <a:pt x="1" y="1"/>
                </a:lnTo>
                <a:lnTo>
                  <a:pt x="0" y="2"/>
                </a:lnTo>
                <a:lnTo>
                  <a:pt x="0" y="4"/>
                </a:lnTo>
                <a:lnTo>
                  <a:pt x="0" y="5"/>
                </a:lnTo>
                <a:lnTo>
                  <a:pt x="1" y="6"/>
                </a:lnTo>
                <a:lnTo>
                  <a:pt x="2" y="7"/>
                </a:lnTo>
                <a:lnTo>
                  <a:pt x="3" y="7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01" name="Freeform 234"/>
          <p:cNvSpPr>
            <a:spLocks/>
          </p:cNvSpPr>
          <p:nvPr/>
        </p:nvSpPr>
        <p:spPr bwMode="auto">
          <a:xfrm>
            <a:off x="1974850" y="3827463"/>
            <a:ext cx="30163" cy="146050"/>
          </a:xfrm>
          <a:custGeom>
            <a:avLst/>
            <a:gdLst>
              <a:gd name="T0" fmla="*/ 9525 w 19"/>
              <a:gd name="T1" fmla="*/ 1588 h 92"/>
              <a:gd name="T2" fmla="*/ 9525 w 19"/>
              <a:gd name="T3" fmla="*/ 4762 h 92"/>
              <a:gd name="T4" fmla="*/ 6350 w 19"/>
              <a:gd name="T5" fmla="*/ 12700 h 92"/>
              <a:gd name="T6" fmla="*/ 3175 w 19"/>
              <a:gd name="T7" fmla="*/ 25400 h 92"/>
              <a:gd name="T8" fmla="*/ 1588 w 19"/>
              <a:gd name="T9" fmla="*/ 44450 h 92"/>
              <a:gd name="T10" fmla="*/ 0 w 19"/>
              <a:gd name="T11" fmla="*/ 65088 h 92"/>
              <a:gd name="T12" fmla="*/ 0 w 19"/>
              <a:gd name="T13" fmla="*/ 88900 h 92"/>
              <a:gd name="T14" fmla="*/ 1588 w 19"/>
              <a:gd name="T15" fmla="*/ 115888 h 92"/>
              <a:gd name="T16" fmla="*/ 7938 w 19"/>
              <a:gd name="T17" fmla="*/ 146050 h 92"/>
              <a:gd name="T18" fmla="*/ 30163 w 19"/>
              <a:gd name="T19" fmla="*/ 144463 h 92"/>
              <a:gd name="T20" fmla="*/ 28575 w 19"/>
              <a:gd name="T21" fmla="*/ 141288 h 92"/>
              <a:gd name="T22" fmla="*/ 25400 w 19"/>
              <a:gd name="T23" fmla="*/ 127000 h 92"/>
              <a:gd name="T24" fmla="*/ 23813 w 19"/>
              <a:gd name="T25" fmla="*/ 111125 h 92"/>
              <a:gd name="T26" fmla="*/ 22225 w 19"/>
              <a:gd name="T27" fmla="*/ 88900 h 92"/>
              <a:gd name="T28" fmla="*/ 20638 w 19"/>
              <a:gd name="T29" fmla="*/ 66675 h 92"/>
              <a:gd name="T30" fmla="*/ 20638 w 19"/>
              <a:gd name="T31" fmla="*/ 42862 h 92"/>
              <a:gd name="T32" fmla="*/ 23813 w 19"/>
              <a:gd name="T33" fmla="*/ 20637 h 92"/>
              <a:gd name="T34" fmla="*/ 30163 w 19"/>
              <a:gd name="T35" fmla="*/ 1588 h 92"/>
              <a:gd name="T36" fmla="*/ 30163 w 19"/>
              <a:gd name="T37" fmla="*/ 0 h 92"/>
              <a:gd name="T38" fmla="*/ 30163 w 19"/>
              <a:gd name="T39" fmla="*/ 0 h 92"/>
              <a:gd name="T40" fmla="*/ 30163 w 19"/>
              <a:gd name="T41" fmla="*/ 0 h 92"/>
              <a:gd name="T42" fmla="*/ 28575 w 19"/>
              <a:gd name="T43" fmla="*/ 0 h 92"/>
              <a:gd name="T44" fmla="*/ 25400 w 19"/>
              <a:gd name="T45" fmla="*/ 0 h 92"/>
              <a:gd name="T46" fmla="*/ 22225 w 19"/>
              <a:gd name="T47" fmla="*/ 0 h 92"/>
              <a:gd name="T48" fmla="*/ 17463 w 19"/>
              <a:gd name="T49" fmla="*/ 0 h 92"/>
              <a:gd name="T50" fmla="*/ 9525 w 19"/>
              <a:gd name="T51" fmla="*/ 1588 h 92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9"/>
              <a:gd name="T79" fmla="*/ 0 h 92"/>
              <a:gd name="T80" fmla="*/ 19 w 19"/>
              <a:gd name="T81" fmla="*/ 92 h 92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9" h="92">
                <a:moveTo>
                  <a:pt x="6" y="1"/>
                </a:moveTo>
                <a:lnTo>
                  <a:pt x="6" y="3"/>
                </a:lnTo>
                <a:lnTo>
                  <a:pt x="4" y="8"/>
                </a:lnTo>
                <a:lnTo>
                  <a:pt x="2" y="16"/>
                </a:lnTo>
                <a:lnTo>
                  <a:pt x="1" y="28"/>
                </a:lnTo>
                <a:lnTo>
                  <a:pt x="0" y="41"/>
                </a:lnTo>
                <a:lnTo>
                  <a:pt x="0" y="56"/>
                </a:lnTo>
                <a:lnTo>
                  <a:pt x="1" y="73"/>
                </a:lnTo>
                <a:lnTo>
                  <a:pt x="5" y="92"/>
                </a:lnTo>
                <a:lnTo>
                  <a:pt x="19" y="91"/>
                </a:lnTo>
                <a:lnTo>
                  <a:pt x="18" y="89"/>
                </a:lnTo>
                <a:lnTo>
                  <a:pt x="16" y="80"/>
                </a:lnTo>
                <a:lnTo>
                  <a:pt x="15" y="70"/>
                </a:lnTo>
                <a:lnTo>
                  <a:pt x="14" y="56"/>
                </a:lnTo>
                <a:lnTo>
                  <a:pt x="13" y="42"/>
                </a:lnTo>
                <a:lnTo>
                  <a:pt x="13" y="27"/>
                </a:lnTo>
                <a:lnTo>
                  <a:pt x="15" y="13"/>
                </a:lnTo>
                <a:lnTo>
                  <a:pt x="19" y="1"/>
                </a:lnTo>
                <a:lnTo>
                  <a:pt x="19" y="0"/>
                </a:lnTo>
                <a:lnTo>
                  <a:pt x="18" y="0"/>
                </a:lnTo>
                <a:lnTo>
                  <a:pt x="16" y="0"/>
                </a:lnTo>
                <a:lnTo>
                  <a:pt x="14" y="0"/>
                </a:lnTo>
                <a:lnTo>
                  <a:pt x="11" y="0"/>
                </a:lnTo>
                <a:lnTo>
                  <a:pt x="6" y="1"/>
                </a:lnTo>
                <a:close/>
              </a:path>
            </a:pathLst>
          </a:custGeom>
          <a:solidFill>
            <a:srgbClr val="3F9E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02" name="Freeform 235"/>
          <p:cNvSpPr>
            <a:spLocks/>
          </p:cNvSpPr>
          <p:nvPr/>
        </p:nvSpPr>
        <p:spPr bwMode="auto">
          <a:xfrm>
            <a:off x="2130425" y="3808413"/>
            <a:ext cx="42863" cy="163512"/>
          </a:xfrm>
          <a:custGeom>
            <a:avLst/>
            <a:gdLst>
              <a:gd name="T0" fmla="*/ 42863 w 27"/>
              <a:gd name="T1" fmla="*/ 0 h 103"/>
              <a:gd name="T2" fmla="*/ 41275 w 27"/>
              <a:gd name="T3" fmla="*/ 1587 h 103"/>
              <a:gd name="T4" fmla="*/ 39688 w 27"/>
              <a:gd name="T5" fmla="*/ 6350 h 103"/>
              <a:gd name="T6" fmla="*/ 34925 w 27"/>
              <a:gd name="T7" fmla="*/ 14287 h 103"/>
              <a:gd name="T8" fmla="*/ 31750 w 27"/>
              <a:gd name="T9" fmla="*/ 28575 h 103"/>
              <a:gd name="T10" fmla="*/ 28575 w 27"/>
              <a:gd name="T11" fmla="*/ 50800 h 103"/>
              <a:gd name="T12" fmla="*/ 25400 w 27"/>
              <a:gd name="T13" fmla="*/ 77787 h 103"/>
              <a:gd name="T14" fmla="*/ 28575 w 27"/>
              <a:gd name="T15" fmla="*/ 115887 h 103"/>
              <a:gd name="T16" fmla="*/ 31750 w 27"/>
              <a:gd name="T17" fmla="*/ 163512 h 103"/>
              <a:gd name="T18" fmla="*/ 7938 w 27"/>
              <a:gd name="T19" fmla="*/ 163512 h 103"/>
              <a:gd name="T20" fmla="*/ 7938 w 27"/>
              <a:gd name="T21" fmla="*/ 160337 h 103"/>
              <a:gd name="T22" fmla="*/ 6350 w 27"/>
              <a:gd name="T23" fmla="*/ 144462 h 103"/>
              <a:gd name="T24" fmla="*/ 3175 w 27"/>
              <a:gd name="T25" fmla="*/ 127000 h 103"/>
              <a:gd name="T26" fmla="*/ 1588 w 27"/>
              <a:gd name="T27" fmla="*/ 101600 h 103"/>
              <a:gd name="T28" fmla="*/ 0 w 27"/>
              <a:gd name="T29" fmla="*/ 74612 h 103"/>
              <a:gd name="T30" fmla="*/ 1588 w 27"/>
              <a:gd name="T31" fmla="*/ 49212 h 103"/>
              <a:gd name="T32" fmla="*/ 6350 w 27"/>
              <a:gd name="T33" fmla="*/ 22225 h 103"/>
              <a:gd name="T34" fmla="*/ 14288 w 27"/>
              <a:gd name="T35" fmla="*/ 0 h 103"/>
              <a:gd name="T36" fmla="*/ 42863 w 27"/>
              <a:gd name="T37" fmla="*/ 0 h 10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7"/>
              <a:gd name="T58" fmla="*/ 0 h 103"/>
              <a:gd name="T59" fmla="*/ 27 w 27"/>
              <a:gd name="T60" fmla="*/ 103 h 103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7" h="103">
                <a:moveTo>
                  <a:pt x="27" y="0"/>
                </a:moveTo>
                <a:lnTo>
                  <a:pt x="26" y="1"/>
                </a:lnTo>
                <a:lnTo>
                  <a:pt x="25" y="4"/>
                </a:lnTo>
                <a:lnTo>
                  <a:pt x="22" y="9"/>
                </a:lnTo>
                <a:lnTo>
                  <a:pt x="20" y="18"/>
                </a:lnTo>
                <a:lnTo>
                  <a:pt x="18" y="32"/>
                </a:lnTo>
                <a:lnTo>
                  <a:pt x="16" y="49"/>
                </a:lnTo>
                <a:lnTo>
                  <a:pt x="18" y="73"/>
                </a:lnTo>
                <a:lnTo>
                  <a:pt x="20" y="103"/>
                </a:lnTo>
                <a:lnTo>
                  <a:pt x="5" y="103"/>
                </a:lnTo>
                <a:lnTo>
                  <a:pt x="5" y="101"/>
                </a:lnTo>
                <a:lnTo>
                  <a:pt x="4" y="91"/>
                </a:lnTo>
                <a:lnTo>
                  <a:pt x="2" y="80"/>
                </a:lnTo>
                <a:lnTo>
                  <a:pt x="1" y="64"/>
                </a:lnTo>
                <a:lnTo>
                  <a:pt x="0" y="47"/>
                </a:lnTo>
                <a:lnTo>
                  <a:pt x="1" y="31"/>
                </a:lnTo>
                <a:lnTo>
                  <a:pt x="4" y="14"/>
                </a:lnTo>
                <a:lnTo>
                  <a:pt x="9" y="0"/>
                </a:lnTo>
                <a:lnTo>
                  <a:pt x="27" y="0"/>
                </a:lnTo>
                <a:close/>
              </a:path>
            </a:pathLst>
          </a:custGeom>
          <a:solidFill>
            <a:srgbClr val="3F9E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03" name="Freeform 236"/>
          <p:cNvSpPr>
            <a:spLocks/>
          </p:cNvSpPr>
          <p:nvPr/>
        </p:nvSpPr>
        <p:spPr bwMode="auto">
          <a:xfrm>
            <a:off x="1974850" y="3835400"/>
            <a:ext cx="28575" cy="127000"/>
          </a:xfrm>
          <a:custGeom>
            <a:avLst/>
            <a:gdLst>
              <a:gd name="T0" fmla="*/ 9525 w 18"/>
              <a:gd name="T1" fmla="*/ 3175 h 80"/>
              <a:gd name="T2" fmla="*/ 9525 w 18"/>
              <a:gd name="T3" fmla="*/ 4762 h 80"/>
              <a:gd name="T4" fmla="*/ 7937 w 18"/>
              <a:gd name="T5" fmla="*/ 12700 h 80"/>
              <a:gd name="T6" fmla="*/ 3175 w 18"/>
              <a:gd name="T7" fmla="*/ 23812 h 80"/>
              <a:gd name="T8" fmla="*/ 1588 w 18"/>
              <a:gd name="T9" fmla="*/ 38100 h 80"/>
              <a:gd name="T10" fmla="*/ 0 w 18"/>
              <a:gd name="T11" fmla="*/ 57150 h 80"/>
              <a:gd name="T12" fmla="*/ 1588 w 18"/>
              <a:gd name="T13" fmla="*/ 79375 h 80"/>
              <a:gd name="T14" fmla="*/ 3175 w 18"/>
              <a:gd name="T15" fmla="*/ 103188 h 80"/>
              <a:gd name="T16" fmla="*/ 7937 w 18"/>
              <a:gd name="T17" fmla="*/ 127000 h 80"/>
              <a:gd name="T18" fmla="*/ 25400 w 18"/>
              <a:gd name="T19" fmla="*/ 127000 h 80"/>
              <a:gd name="T20" fmla="*/ 25400 w 18"/>
              <a:gd name="T21" fmla="*/ 123825 h 80"/>
              <a:gd name="T22" fmla="*/ 23812 w 18"/>
              <a:gd name="T23" fmla="*/ 112713 h 80"/>
              <a:gd name="T24" fmla="*/ 22225 w 18"/>
              <a:gd name="T25" fmla="*/ 96837 h 80"/>
              <a:gd name="T26" fmla="*/ 20637 w 18"/>
              <a:gd name="T27" fmla="*/ 79375 h 80"/>
              <a:gd name="T28" fmla="*/ 19050 w 18"/>
              <a:gd name="T29" fmla="*/ 58738 h 80"/>
              <a:gd name="T30" fmla="*/ 19050 w 18"/>
              <a:gd name="T31" fmla="*/ 38100 h 80"/>
              <a:gd name="T32" fmla="*/ 22225 w 18"/>
              <a:gd name="T33" fmla="*/ 17462 h 80"/>
              <a:gd name="T34" fmla="*/ 28575 w 18"/>
              <a:gd name="T35" fmla="*/ 1588 h 80"/>
              <a:gd name="T36" fmla="*/ 28575 w 18"/>
              <a:gd name="T37" fmla="*/ 1588 h 80"/>
              <a:gd name="T38" fmla="*/ 28575 w 18"/>
              <a:gd name="T39" fmla="*/ 1588 h 80"/>
              <a:gd name="T40" fmla="*/ 28575 w 18"/>
              <a:gd name="T41" fmla="*/ 1588 h 80"/>
              <a:gd name="T42" fmla="*/ 25400 w 18"/>
              <a:gd name="T43" fmla="*/ 0 h 80"/>
              <a:gd name="T44" fmla="*/ 23812 w 18"/>
              <a:gd name="T45" fmla="*/ 0 h 80"/>
              <a:gd name="T46" fmla="*/ 20637 w 18"/>
              <a:gd name="T47" fmla="*/ 0 h 80"/>
              <a:gd name="T48" fmla="*/ 14288 w 18"/>
              <a:gd name="T49" fmla="*/ 1588 h 80"/>
              <a:gd name="T50" fmla="*/ 9525 w 18"/>
              <a:gd name="T51" fmla="*/ 3175 h 80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8"/>
              <a:gd name="T79" fmla="*/ 0 h 80"/>
              <a:gd name="T80" fmla="*/ 18 w 18"/>
              <a:gd name="T81" fmla="*/ 80 h 80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8" h="80">
                <a:moveTo>
                  <a:pt x="6" y="2"/>
                </a:moveTo>
                <a:lnTo>
                  <a:pt x="6" y="3"/>
                </a:lnTo>
                <a:lnTo>
                  <a:pt x="5" y="8"/>
                </a:lnTo>
                <a:lnTo>
                  <a:pt x="2" y="15"/>
                </a:lnTo>
                <a:lnTo>
                  <a:pt x="1" y="24"/>
                </a:lnTo>
                <a:lnTo>
                  <a:pt x="0" y="36"/>
                </a:lnTo>
                <a:lnTo>
                  <a:pt x="1" y="50"/>
                </a:lnTo>
                <a:lnTo>
                  <a:pt x="2" y="65"/>
                </a:lnTo>
                <a:lnTo>
                  <a:pt x="5" y="80"/>
                </a:lnTo>
                <a:lnTo>
                  <a:pt x="16" y="80"/>
                </a:lnTo>
                <a:lnTo>
                  <a:pt x="16" y="78"/>
                </a:lnTo>
                <a:lnTo>
                  <a:pt x="15" y="71"/>
                </a:lnTo>
                <a:lnTo>
                  <a:pt x="14" y="61"/>
                </a:lnTo>
                <a:lnTo>
                  <a:pt x="13" y="50"/>
                </a:lnTo>
                <a:lnTo>
                  <a:pt x="12" y="37"/>
                </a:lnTo>
                <a:lnTo>
                  <a:pt x="12" y="24"/>
                </a:lnTo>
                <a:lnTo>
                  <a:pt x="14" y="11"/>
                </a:lnTo>
                <a:lnTo>
                  <a:pt x="18" y="1"/>
                </a:lnTo>
                <a:lnTo>
                  <a:pt x="16" y="0"/>
                </a:lnTo>
                <a:lnTo>
                  <a:pt x="15" y="0"/>
                </a:lnTo>
                <a:lnTo>
                  <a:pt x="13" y="0"/>
                </a:lnTo>
                <a:lnTo>
                  <a:pt x="9" y="1"/>
                </a:lnTo>
                <a:lnTo>
                  <a:pt x="6" y="2"/>
                </a:lnTo>
                <a:close/>
              </a:path>
            </a:pathLst>
          </a:custGeom>
          <a:solidFill>
            <a:srgbClr val="59B2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04" name="Freeform 237"/>
          <p:cNvSpPr>
            <a:spLocks/>
          </p:cNvSpPr>
          <p:nvPr/>
        </p:nvSpPr>
        <p:spPr bwMode="auto">
          <a:xfrm>
            <a:off x="1976438" y="3843338"/>
            <a:ext cx="22225" cy="109537"/>
          </a:xfrm>
          <a:custGeom>
            <a:avLst/>
            <a:gdLst>
              <a:gd name="T0" fmla="*/ 7938 w 14"/>
              <a:gd name="T1" fmla="*/ 3175 h 69"/>
              <a:gd name="T2" fmla="*/ 7938 w 14"/>
              <a:gd name="T3" fmla="*/ 4762 h 69"/>
              <a:gd name="T4" fmla="*/ 6350 w 14"/>
              <a:gd name="T5" fmla="*/ 11112 h 69"/>
              <a:gd name="T6" fmla="*/ 4763 w 14"/>
              <a:gd name="T7" fmla="*/ 20637 h 69"/>
              <a:gd name="T8" fmla="*/ 1588 w 14"/>
              <a:gd name="T9" fmla="*/ 33337 h 69"/>
              <a:gd name="T10" fmla="*/ 0 w 14"/>
              <a:gd name="T11" fmla="*/ 49212 h 69"/>
              <a:gd name="T12" fmla="*/ 0 w 14"/>
              <a:gd name="T13" fmla="*/ 66675 h 69"/>
              <a:gd name="T14" fmla="*/ 1588 w 14"/>
              <a:gd name="T15" fmla="*/ 87312 h 69"/>
              <a:gd name="T16" fmla="*/ 6350 w 14"/>
              <a:gd name="T17" fmla="*/ 109537 h 69"/>
              <a:gd name="T18" fmla="*/ 22225 w 14"/>
              <a:gd name="T19" fmla="*/ 107950 h 69"/>
              <a:gd name="T20" fmla="*/ 20638 w 14"/>
              <a:gd name="T21" fmla="*/ 106362 h 69"/>
              <a:gd name="T22" fmla="*/ 20638 w 14"/>
              <a:gd name="T23" fmla="*/ 96837 h 69"/>
              <a:gd name="T24" fmla="*/ 19050 w 14"/>
              <a:gd name="T25" fmla="*/ 84137 h 69"/>
              <a:gd name="T26" fmla="*/ 17463 w 14"/>
              <a:gd name="T27" fmla="*/ 66675 h 69"/>
              <a:gd name="T28" fmla="*/ 15875 w 14"/>
              <a:gd name="T29" fmla="*/ 50800 h 69"/>
              <a:gd name="T30" fmla="*/ 15875 w 14"/>
              <a:gd name="T31" fmla="*/ 31750 h 69"/>
              <a:gd name="T32" fmla="*/ 19050 w 14"/>
              <a:gd name="T33" fmla="*/ 15875 h 69"/>
              <a:gd name="T34" fmla="*/ 22225 w 14"/>
              <a:gd name="T35" fmla="*/ 3175 h 69"/>
              <a:gd name="T36" fmla="*/ 22225 w 14"/>
              <a:gd name="T37" fmla="*/ 3175 h 69"/>
              <a:gd name="T38" fmla="*/ 22225 w 14"/>
              <a:gd name="T39" fmla="*/ 0 h 69"/>
              <a:gd name="T40" fmla="*/ 22225 w 14"/>
              <a:gd name="T41" fmla="*/ 0 h 69"/>
              <a:gd name="T42" fmla="*/ 22225 w 14"/>
              <a:gd name="T43" fmla="*/ 0 h 69"/>
              <a:gd name="T44" fmla="*/ 20638 w 14"/>
              <a:gd name="T45" fmla="*/ 0 h 69"/>
              <a:gd name="T46" fmla="*/ 17463 w 14"/>
              <a:gd name="T47" fmla="*/ 0 h 69"/>
              <a:gd name="T48" fmla="*/ 12700 w 14"/>
              <a:gd name="T49" fmla="*/ 0 h 69"/>
              <a:gd name="T50" fmla="*/ 7938 w 14"/>
              <a:gd name="T51" fmla="*/ 3175 h 69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4"/>
              <a:gd name="T79" fmla="*/ 0 h 69"/>
              <a:gd name="T80" fmla="*/ 14 w 14"/>
              <a:gd name="T81" fmla="*/ 69 h 69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4" h="69">
                <a:moveTo>
                  <a:pt x="5" y="2"/>
                </a:moveTo>
                <a:lnTo>
                  <a:pt x="5" y="3"/>
                </a:lnTo>
                <a:lnTo>
                  <a:pt x="4" y="7"/>
                </a:lnTo>
                <a:lnTo>
                  <a:pt x="3" y="13"/>
                </a:lnTo>
                <a:lnTo>
                  <a:pt x="1" y="21"/>
                </a:lnTo>
                <a:lnTo>
                  <a:pt x="0" y="31"/>
                </a:lnTo>
                <a:lnTo>
                  <a:pt x="0" y="42"/>
                </a:lnTo>
                <a:lnTo>
                  <a:pt x="1" y="55"/>
                </a:lnTo>
                <a:lnTo>
                  <a:pt x="4" y="69"/>
                </a:lnTo>
                <a:lnTo>
                  <a:pt x="14" y="68"/>
                </a:lnTo>
                <a:lnTo>
                  <a:pt x="13" y="67"/>
                </a:lnTo>
                <a:lnTo>
                  <a:pt x="13" y="61"/>
                </a:lnTo>
                <a:lnTo>
                  <a:pt x="12" y="53"/>
                </a:lnTo>
                <a:lnTo>
                  <a:pt x="11" y="42"/>
                </a:lnTo>
                <a:lnTo>
                  <a:pt x="10" y="32"/>
                </a:lnTo>
                <a:lnTo>
                  <a:pt x="10" y="20"/>
                </a:lnTo>
                <a:lnTo>
                  <a:pt x="12" y="10"/>
                </a:lnTo>
                <a:lnTo>
                  <a:pt x="14" y="2"/>
                </a:lnTo>
                <a:lnTo>
                  <a:pt x="14" y="0"/>
                </a:lnTo>
                <a:lnTo>
                  <a:pt x="13" y="0"/>
                </a:lnTo>
                <a:lnTo>
                  <a:pt x="11" y="0"/>
                </a:lnTo>
                <a:lnTo>
                  <a:pt x="8" y="0"/>
                </a:lnTo>
                <a:lnTo>
                  <a:pt x="5" y="2"/>
                </a:lnTo>
                <a:close/>
              </a:path>
            </a:pathLst>
          </a:custGeom>
          <a:solidFill>
            <a:srgbClr val="72C6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05" name="Freeform 238"/>
          <p:cNvSpPr>
            <a:spLocks/>
          </p:cNvSpPr>
          <p:nvPr/>
        </p:nvSpPr>
        <p:spPr bwMode="auto">
          <a:xfrm>
            <a:off x="1978025" y="3852863"/>
            <a:ext cx="19050" cy="88900"/>
          </a:xfrm>
          <a:custGeom>
            <a:avLst/>
            <a:gdLst>
              <a:gd name="T0" fmla="*/ 6350 w 12"/>
              <a:gd name="T1" fmla="*/ 1588 h 56"/>
              <a:gd name="T2" fmla="*/ 4763 w 12"/>
              <a:gd name="T3" fmla="*/ 1588 h 56"/>
              <a:gd name="T4" fmla="*/ 4763 w 12"/>
              <a:gd name="T5" fmla="*/ 7938 h 56"/>
              <a:gd name="T6" fmla="*/ 3175 w 12"/>
              <a:gd name="T7" fmla="*/ 17463 h 56"/>
              <a:gd name="T8" fmla="*/ 0 w 12"/>
              <a:gd name="T9" fmla="*/ 26988 h 56"/>
              <a:gd name="T10" fmla="*/ 0 w 12"/>
              <a:gd name="T11" fmla="*/ 39688 h 56"/>
              <a:gd name="T12" fmla="*/ 0 w 12"/>
              <a:gd name="T13" fmla="*/ 55563 h 56"/>
              <a:gd name="T14" fmla="*/ 3175 w 12"/>
              <a:gd name="T15" fmla="*/ 73025 h 56"/>
              <a:gd name="T16" fmla="*/ 4763 w 12"/>
              <a:gd name="T17" fmla="*/ 88900 h 56"/>
              <a:gd name="T18" fmla="*/ 17463 w 12"/>
              <a:gd name="T19" fmla="*/ 88900 h 56"/>
              <a:gd name="T20" fmla="*/ 17463 w 12"/>
              <a:gd name="T21" fmla="*/ 87313 h 56"/>
              <a:gd name="T22" fmla="*/ 15875 w 12"/>
              <a:gd name="T23" fmla="*/ 79375 h 56"/>
              <a:gd name="T24" fmla="*/ 15875 w 12"/>
              <a:gd name="T25" fmla="*/ 68263 h 56"/>
              <a:gd name="T26" fmla="*/ 14288 w 12"/>
              <a:gd name="T27" fmla="*/ 55563 h 56"/>
              <a:gd name="T28" fmla="*/ 11112 w 12"/>
              <a:gd name="T29" fmla="*/ 41275 h 56"/>
              <a:gd name="T30" fmla="*/ 14288 w 12"/>
              <a:gd name="T31" fmla="*/ 26988 h 56"/>
              <a:gd name="T32" fmla="*/ 15875 w 12"/>
              <a:gd name="T33" fmla="*/ 11113 h 56"/>
              <a:gd name="T34" fmla="*/ 19050 w 12"/>
              <a:gd name="T35" fmla="*/ 0 h 56"/>
              <a:gd name="T36" fmla="*/ 19050 w 12"/>
              <a:gd name="T37" fmla="*/ 0 h 56"/>
              <a:gd name="T38" fmla="*/ 19050 w 12"/>
              <a:gd name="T39" fmla="*/ 0 h 56"/>
              <a:gd name="T40" fmla="*/ 19050 w 12"/>
              <a:gd name="T41" fmla="*/ 0 h 56"/>
              <a:gd name="T42" fmla="*/ 17463 w 12"/>
              <a:gd name="T43" fmla="*/ 0 h 56"/>
              <a:gd name="T44" fmla="*/ 15875 w 12"/>
              <a:gd name="T45" fmla="*/ 0 h 56"/>
              <a:gd name="T46" fmla="*/ 14288 w 12"/>
              <a:gd name="T47" fmla="*/ 0 h 56"/>
              <a:gd name="T48" fmla="*/ 9525 w 12"/>
              <a:gd name="T49" fmla="*/ 0 h 56"/>
              <a:gd name="T50" fmla="*/ 6350 w 12"/>
              <a:gd name="T51" fmla="*/ 1588 h 5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2"/>
              <a:gd name="T79" fmla="*/ 0 h 56"/>
              <a:gd name="T80" fmla="*/ 12 w 12"/>
              <a:gd name="T81" fmla="*/ 56 h 5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2" h="56">
                <a:moveTo>
                  <a:pt x="4" y="1"/>
                </a:moveTo>
                <a:lnTo>
                  <a:pt x="3" y="1"/>
                </a:lnTo>
                <a:lnTo>
                  <a:pt x="3" y="5"/>
                </a:lnTo>
                <a:lnTo>
                  <a:pt x="2" y="11"/>
                </a:lnTo>
                <a:lnTo>
                  <a:pt x="0" y="17"/>
                </a:lnTo>
                <a:lnTo>
                  <a:pt x="0" y="25"/>
                </a:lnTo>
                <a:lnTo>
                  <a:pt x="0" y="35"/>
                </a:lnTo>
                <a:lnTo>
                  <a:pt x="2" y="46"/>
                </a:lnTo>
                <a:lnTo>
                  <a:pt x="3" y="56"/>
                </a:lnTo>
                <a:lnTo>
                  <a:pt x="11" y="56"/>
                </a:lnTo>
                <a:lnTo>
                  <a:pt x="11" y="55"/>
                </a:lnTo>
                <a:lnTo>
                  <a:pt x="10" y="50"/>
                </a:lnTo>
                <a:lnTo>
                  <a:pt x="10" y="43"/>
                </a:lnTo>
                <a:lnTo>
                  <a:pt x="9" y="35"/>
                </a:lnTo>
                <a:lnTo>
                  <a:pt x="7" y="26"/>
                </a:lnTo>
                <a:lnTo>
                  <a:pt x="9" y="17"/>
                </a:lnTo>
                <a:lnTo>
                  <a:pt x="10" y="7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6" y="0"/>
                </a:lnTo>
                <a:lnTo>
                  <a:pt x="4" y="1"/>
                </a:lnTo>
                <a:close/>
              </a:path>
            </a:pathLst>
          </a:custGeom>
          <a:solidFill>
            <a:srgbClr val="8CD8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06" name="Freeform 239"/>
          <p:cNvSpPr>
            <a:spLocks/>
          </p:cNvSpPr>
          <p:nvPr/>
        </p:nvSpPr>
        <p:spPr bwMode="auto">
          <a:xfrm>
            <a:off x="1978025" y="3860800"/>
            <a:ext cx="15875" cy="71438"/>
          </a:xfrm>
          <a:custGeom>
            <a:avLst/>
            <a:gdLst>
              <a:gd name="T0" fmla="*/ 6350 w 10"/>
              <a:gd name="T1" fmla="*/ 1588 h 45"/>
              <a:gd name="T2" fmla="*/ 4762 w 10"/>
              <a:gd name="T3" fmla="*/ 3175 h 45"/>
              <a:gd name="T4" fmla="*/ 4762 w 10"/>
              <a:gd name="T5" fmla="*/ 7938 h 45"/>
              <a:gd name="T6" fmla="*/ 3175 w 10"/>
              <a:gd name="T7" fmla="*/ 12700 h 45"/>
              <a:gd name="T8" fmla="*/ 3175 w 10"/>
              <a:gd name="T9" fmla="*/ 22225 h 45"/>
              <a:gd name="T10" fmla="*/ 0 w 10"/>
              <a:gd name="T11" fmla="*/ 33338 h 45"/>
              <a:gd name="T12" fmla="*/ 0 w 10"/>
              <a:gd name="T13" fmla="*/ 44450 h 45"/>
              <a:gd name="T14" fmla="*/ 3175 w 10"/>
              <a:gd name="T15" fmla="*/ 57150 h 45"/>
              <a:gd name="T16" fmla="*/ 4762 w 10"/>
              <a:gd name="T17" fmla="*/ 71438 h 45"/>
              <a:gd name="T18" fmla="*/ 15875 w 10"/>
              <a:gd name="T19" fmla="*/ 71438 h 45"/>
              <a:gd name="T20" fmla="*/ 15875 w 10"/>
              <a:gd name="T21" fmla="*/ 68263 h 45"/>
              <a:gd name="T22" fmla="*/ 14288 w 10"/>
              <a:gd name="T23" fmla="*/ 63500 h 45"/>
              <a:gd name="T24" fmla="*/ 11112 w 10"/>
              <a:gd name="T25" fmla="*/ 55563 h 45"/>
              <a:gd name="T26" fmla="*/ 11112 w 10"/>
              <a:gd name="T27" fmla="*/ 44450 h 45"/>
              <a:gd name="T28" fmla="*/ 9525 w 10"/>
              <a:gd name="T29" fmla="*/ 33338 h 45"/>
              <a:gd name="T30" fmla="*/ 11112 w 10"/>
              <a:gd name="T31" fmla="*/ 22225 h 45"/>
              <a:gd name="T32" fmla="*/ 11112 w 10"/>
              <a:gd name="T33" fmla="*/ 11113 h 45"/>
              <a:gd name="T34" fmla="*/ 15875 w 10"/>
              <a:gd name="T35" fmla="*/ 1588 h 45"/>
              <a:gd name="T36" fmla="*/ 15875 w 10"/>
              <a:gd name="T37" fmla="*/ 1588 h 45"/>
              <a:gd name="T38" fmla="*/ 15875 w 10"/>
              <a:gd name="T39" fmla="*/ 1588 h 45"/>
              <a:gd name="T40" fmla="*/ 15875 w 10"/>
              <a:gd name="T41" fmla="*/ 0 h 45"/>
              <a:gd name="T42" fmla="*/ 15875 w 10"/>
              <a:gd name="T43" fmla="*/ 0 h 45"/>
              <a:gd name="T44" fmla="*/ 14288 w 10"/>
              <a:gd name="T45" fmla="*/ 0 h 45"/>
              <a:gd name="T46" fmla="*/ 11112 w 10"/>
              <a:gd name="T47" fmla="*/ 0 h 45"/>
              <a:gd name="T48" fmla="*/ 9525 w 10"/>
              <a:gd name="T49" fmla="*/ 1588 h 45"/>
              <a:gd name="T50" fmla="*/ 6350 w 10"/>
              <a:gd name="T51" fmla="*/ 1588 h 45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0"/>
              <a:gd name="T79" fmla="*/ 0 h 45"/>
              <a:gd name="T80" fmla="*/ 10 w 10"/>
              <a:gd name="T81" fmla="*/ 45 h 45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0" h="45">
                <a:moveTo>
                  <a:pt x="4" y="1"/>
                </a:moveTo>
                <a:lnTo>
                  <a:pt x="3" y="2"/>
                </a:lnTo>
                <a:lnTo>
                  <a:pt x="3" y="5"/>
                </a:lnTo>
                <a:lnTo>
                  <a:pt x="2" y="8"/>
                </a:lnTo>
                <a:lnTo>
                  <a:pt x="2" y="14"/>
                </a:lnTo>
                <a:lnTo>
                  <a:pt x="0" y="21"/>
                </a:lnTo>
                <a:lnTo>
                  <a:pt x="0" y="28"/>
                </a:lnTo>
                <a:lnTo>
                  <a:pt x="2" y="36"/>
                </a:lnTo>
                <a:lnTo>
                  <a:pt x="3" y="45"/>
                </a:lnTo>
                <a:lnTo>
                  <a:pt x="10" y="45"/>
                </a:lnTo>
                <a:lnTo>
                  <a:pt x="10" y="43"/>
                </a:lnTo>
                <a:lnTo>
                  <a:pt x="9" y="40"/>
                </a:lnTo>
                <a:lnTo>
                  <a:pt x="7" y="35"/>
                </a:lnTo>
                <a:lnTo>
                  <a:pt x="7" y="28"/>
                </a:lnTo>
                <a:lnTo>
                  <a:pt x="6" y="21"/>
                </a:lnTo>
                <a:lnTo>
                  <a:pt x="7" y="14"/>
                </a:lnTo>
                <a:lnTo>
                  <a:pt x="7" y="7"/>
                </a:lnTo>
                <a:lnTo>
                  <a:pt x="10" y="1"/>
                </a:lnTo>
                <a:lnTo>
                  <a:pt x="10" y="0"/>
                </a:lnTo>
                <a:lnTo>
                  <a:pt x="9" y="0"/>
                </a:lnTo>
                <a:lnTo>
                  <a:pt x="7" y="0"/>
                </a:lnTo>
                <a:lnTo>
                  <a:pt x="6" y="1"/>
                </a:lnTo>
                <a:lnTo>
                  <a:pt x="4" y="1"/>
                </a:lnTo>
                <a:close/>
              </a:path>
            </a:pathLst>
          </a:custGeom>
          <a:solidFill>
            <a:srgbClr val="A5ED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07" name="Freeform 240"/>
          <p:cNvSpPr>
            <a:spLocks/>
          </p:cNvSpPr>
          <p:nvPr/>
        </p:nvSpPr>
        <p:spPr bwMode="auto">
          <a:xfrm>
            <a:off x="1981200" y="3870325"/>
            <a:ext cx="11113" cy="50800"/>
          </a:xfrm>
          <a:custGeom>
            <a:avLst/>
            <a:gdLst>
              <a:gd name="T0" fmla="*/ 3175 w 7"/>
              <a:gd name="T1" fmla="*/ 1588 h 32"/>
              <a:gd name="T2" fmla="*/ 1588 w 7"/>
              <a:gd name="T3" fmla="*/ 1588 h 32"/>
              <a:gd name="T4" fmla="*/ 1588 w 7"/>
              <a:gd name="T5" fmla="*/ 4762 h 32"/>
              <a:gd name="T6" fmla="*/ 0 w 7"/>
              <a:gd name="T7" fmla="*/ 9525 h 32"/>
              <a:gd name="T8" fmla="*/ 0 w 7"/>
              <a:gd name="T9" fmla="*/ 15875 h 32"/>
              <a:gd name="T10" fmla="*/ 0 w 7"/>
              <a:gd name="T11" fmla="*/ 23812 h 32"/>
              <a:gd name="T12" fmla="*/ 0 w 7"/>
              <a:gd name="T13" fmla="*/ 31750 h 32"/>
              <a:gd name="T14" fmla="*/ 0 w 7"/>
              <a:gd name="T15" fmla="*/ 42862 h 32"/>
              <a:gd name="T16" fmla="*/ 1588 w 7"/>
              <a:gd name="T17" fmla="*/ 50800 h 32"/>
              <a:gd name="T18" fmla="*/ 7938 w 7"/>
              <a:gd name="T19" fmla="*/ 50800 h 32"/>
              <a:gd name="T20" fmla="*/ 7938 w 7"/>
              <a:gd name="T21" fmla="*/ 49212 h 32"/>
              <a:gd name="T22" fmla="*/ 7938 w 7"/>
              <a:gd name="T23" fmla="*/ 46037 h 32"/>
              <a:gd name="T24" fmla="*/ 6350 w 7"/>
              <a:gd name="T25" fmla="*/ 39687 h 32"/>
              <a:gd name="T26" fmla="*/ 6350 w 7"/>
              <a:gd name="T27" fmla="*/ 31750 h 32"/>
              <a:gd name="T28" fmla="*/ 6350 w 7"/>
              <a:gd name="T29" fmla="*/ 23812 h 32"/>
              <a:gd name="T30" fmla="*/ 6350 w 7"/>
              <a:gd name="T31" fmla="*/ 14287 h 32"/>
              <a:gd name="T32" fmla="*/ 6350 w 7"/>
              <a:gd name="T33" fmla="*/ 6350 h 32"/>
              <a:gd name="T34" fmla="*/ 11113 w 7"/>
              <a:gd name="T35" fmla="*/ 0 h 32"/>
              <a:gd name="T36" fmla="*/ 11113 w 7"/>
              <a:gd name="T37" fmla="*/ 0 h 32"/>
              <a:gd name="T38" fmla="*/ 11113 w 7"/>
              <a:gd name="T39" fmla="*/ 0 h 32"/>
              <a:gd name="T40" fmla="*/ 7938 w 7"/>
              <a:gd name="T41" fmla="*/ 0 h 32"/>
              <a:gd name="T42" fmla="*/ 7938 w 7"/>
              <a:gd name="T43" fmla="*/ 0 h 32"/>
              <a:gd name="T44" fmla="*/ 7938 w 7"/>
              <a:gd name="T45" fmla="*/ 0 h 32"/>
              <a:gd name="T46" fmla="*/ 6350 w 7"/>
              <a:gd name="T47" fmla="*/ 0 h 32"/>
              <a:gd name="T48" fmla="*/ 4763 w 7"/>
              <a:gd name="T49" fmla="*/ 0 h 32"/>
              <a:gd name="T50" fmla="*/ 3175 w 7"/>
              <a:gd name="T51" fmla="*/ 1588 h 32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7"/>
              <a:gd name="T79" fmla="*/ 0 h 32"/>
              <a:gd name="T80" fmla="*/ 7 w 7"/>
              <a:gd name="T81" fmla="*/ 32 h 32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7" h="32">
                <a:moveTo>
                  <a:pt x="2" y="1"/>
                </a:moveTo>
                <a:lnTo>
                  <a:pt x="1" y="1"/>
                </a:lnTo>
                <a:lnTo>
                  <a:pt x="1" y="3"/>
                </a:lnTo>
                <a:lnTo>
                  <a:pt x="0" y="6"/>
                </a:lnTo>
                <a:lnTo>
                  <a:pt x="0" y="10"/>
                </a:lnTo>
                <a:lnTo>
                  <a:pt x="0" y="15"/>
                </a:lnTo>
                <a:lnTo>
                  <a:pt x="0" y="20"/>
                </a:lnTo>
                <a:lnTo>
                  <a:pt x="0" y="27"/>
                </a:lnTo>
                <a:lnTo>
                  <a:pt x="1" y="32"/>
                </a:lnTo>
                <a:lnTo>
                  <a:pt x="5" y="32"/>
                </a:lnTo>
                <a:lnTo>
                  <a:pt x="5" y="31"/>
                </a:lnTo>
                <a:lnTo>
                  <a:pt x="5" y="29"/>
                </a:lnTo>
                <a:lnTo>
                  <a:pt x="4" y="25"/>
                </a:lnTo>
                <a:lnTo>
                  <a:pt x="4" y="20"/>
                </a:lnTo>
                <a:lnTo>
                  <a:pt x="4" y="15"/>
                </a:lnTo>
                <a:lnTo>
                  <a:pt x="4" y="9"/>
                </a:lnTo>
                <a:lnTo>
                  <a:pt x="4" y="4"/>
                </a:lnTo>
                <a:lnTo>
                  <a:pt x="7" y="0"/>
                </a:lnTo>
                <a:lnTo>
                  <a:pt x="5" y="0"/>
                </a:lnTo>
                <a:lnTo>
                  <a:pt x="4" y="0"/>
                </a:lnTo>
                <a:lnTo>
                  <a:pt x="3" y="0"/>
                </a:lnTo>
                <a:lnTo>
                  <a:pt x="2" y="1"/>
                </a:lnTo>
                <a:close/>
              </a:path>
            </a:pathLst>
          </a:custGeom>
          <a:solidFill>
            <a:srgbClr val="B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08" name="Freeform 241"/>
          <p:cNvSpPr>
            <a:spLocks/>
          </p:cNvSpPr>
          <p:nvPr/>
        </p:nvSpPr>
        <p:spPr bwMode="auto">
          <a:xfrm>
            <a:off x="2132013" y="3817938"/>
            <a:ext cx="38100" cy="142875"/>
          </a:xfrm>
          <a:custGeom>
            <a:avLst/>
            <a:gdLst>
              <a:gd name="T0" fmla="*/ 38100 w 24"/>
              <a:gd name="T1" fmla="*/ 1588 h 90"/>
              <a:gd name="T2" fmla="*/ 34925 w 24"/>
              <a:gd name="T3" fmla="*/ 1588 h 90"/>
              <a:gd name="T4" fmla="*/ 33338 w 24"/>
              <a:gd name="T5" fmla="*/ 4762 h 90"/>
              <a:gd name="T6" fmla="*/ 30163 w 24"/>
              <a:gd name="T7" fmla="*/ 12700 h 90"/>
              <a:gd name="T8" fmla="*/ 26988 w 24"/>
              <a:gd name="T9" fmla="*/ 25400 h 90"/>
              <a:gd name="T10" fmla="*/ 23812 w 24"/>
              <a:gd name="T11" fmla="*/ 44450 h 90"/>
              <a:gd name="T12" fmla="*/ 22225 w 24"/>
              <a:gd name="T13" fmla="*/ 68263 h 90"/>
              <a:gd name="T14" fmla="*/ 23812 w 24"/>
              <a:gd name="T15" fmla="*/ 101600 h 90"/>
              <a:gd name="T16" fmla="*/ 28575 w 24"/>
              <a:gd name="T17" fmla="*/ 142875 h 90"/>
              <a:gd name="T18" fmla="*/ 7938 w 24"/>
              <a:gd name="T19" fmla="*/ 142875 h 90"/>
              <a:gd name="T20" fmla="*/ 6350 w 24"/>
              <a:gd name="T21" fmla="*/ 139700 h 90"/>
              <a:gd name="T22" fmla="*/ 4763 w 24"/>
              <a:gd name="T23" fmla="*/ 128588 h 90"/>
              <a:gd name="T24" fmla="*/ 1588 w 24"/>
              <a:gd name="T25" fmla="*/ 109538 h 90"/>
              <a:gd name="T26" fmla="*/ 0 w 24"/>
              <a:gd name="T27" fmla="*/ 88900 h 90"/>
              <a:gd name="T28" fmla="*/ 0 w 24"/>
              <a:gd name="T29" fmla="*/ 65088 h 90"/>
              <a:gd name="T30" fmla="*/ 1588 w 24"/>
              <a:gd name="T31" fmla="*/ 42862 h 90"/>
              <a:gd name="T32" fmla="*/ 6350 w 24"/>
              <a:gd name="T33" fmla="*/ 20637 h 90"/>
              <a:gd name="T34" fmla="*/ 11112 w 24"/>
              <a:gd name="T35" fmla="*/ 0 h 90"/>
              <a:gd name="T36" fmla="*/ 38100 w 24"/>
              <a:gd name="T37" fmla="*/ 1588 h 9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4"/>
              <a:gd name="T58" fmla="*/ 0 h 90"/>
              <a:gd name="T59" fmla="*/ 24 w 24"/>
              <a:gd name="T60" fmla="*/ 90 h 90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4" h="90">
                <a:moveTo>
                  <a:pt x="24" y="1"/>
                </a:moveTo>
                <a:lnTo>
                  <a:pt x="22" y="1"/>
                </a:lnTo>
                <a:lnTo>
                  <a:pt x="21" y="3"/>
                </a:lnTo>
                <a:lnTo>
                  <a:pt x="19" y="8"/>
                </a:lnTo>
                <a:lnTo>
                  <a:pt x="17" y="16"/>
                </a:lnTo>
                <a:lnTo>
                  <a:pt x="15" y="28"/>
                </a:lnTo>
                <a:lnTo>
                  <a:pt x="14" y="43"/>
                </a:lnTo>
                <a:lnTo>
                  <a:pt x="15" y="64"/>
                </a:lnTo>
                <a:lnTo>
                  <a:pt x="18" y="90"/>
                </a:lnTo>
                <a:lnTo>
                  <a:pt x="5" y="90"/>
                </a:lnTo>
                <a:lnTo>
                  <a:pt x="4" y="88"/>
                </a:lnTo>
                <a:lnTo>
                  <a:pt x="3" y="81"/>
                </a:lnTo>
                <a:lnTo>
                  <a:pt x="1" y="69"/>
                </a:lnTo>
                <a:lnTo>
                  <a:pt x="0" y="56"/>
                </a:lnTo>
                <a:lnTo>
                  <a:pt x="0" y="41"/>
                </a:lnTo>
                <a:lnTo>
                  <a:pt x="1" y="27"/>
                </a:lnTo>
                <a:lnTo>
                  <a:pt x="4" y="13"/>
                </a:lnTo>
                <a:lnTo>
                  <a:pt x="7" y="0"/>
                </a:lnTo>
                <a:lnTo>
                  <a:pt x="24" y="1"/>
                </a:lnTo>
                <a:close/>
              </a:path>
            </a:pathLst>
          </a:custGeom>
          <a:solidFill>
            <a:srgbClr val="59B2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09" name="Freeform 242"/>
          <p:cNvSpPr>
            <a:spLocks/>
          </p:cNvSpPr>
          <p:nvPr/>
        </p:nvSpPr>
        <p:spPr bwMode="auto">
          <a:xfrm>
            <a:off x="2133600" y="3829050"/>
            <a:ext cx="30163" cy="120650"/>
          </a:xfrm>
          <a:custGeom>
            <a:avLst/>
            <a:gdLst>
              <a:gd name="T0" fmla="*/ 30163 w 19"/>
              <a:gd name="T1" fmla="*/ 0 h 76"/>
              <a:gd name="T2" fmla="*/ 30163 w 19"/>
              <a:gd name="T3" fmla="*/ 0 h 76"/>
              <a:gd name="T4" fmla="*/ 28575 w 19"/>
              <a:gd name="T5" fmla="*/ 3175 h 76"/>
              <a:gd name="T6" fmla="*/ 26988 w 19"/>
              <a:gd name="T7" fmla="*/ 11112 h 76"/>
              <a:gd name="T8" fmla="*/ 22225 w 19"/>
              <a:gd name="T9" fmla="*/ 20637 h 76"/>
              <a:gd name="T10" fmla="*/ 20638 w 19"/>
              <a:gd name="T11" fmla="*/ 34925 h 76"/>
              <a:gd name="T12" fmla="*/ 19050 w 19"/>
              <a:gd name="T13" fmla="*/ 57150 h 76"/>
              <a:gd name="T14" fmla="*/ 20638 w 19"/>
              <a:gd name="T15" fmla="*/ 85725 h 76"/>
              <a:gd name="T16" fmla="*/ 22225 w 19"/>
              <a:gd name="T17" fmla="*/ 120650 h 76"/>
              <a:gd name="T18" fmla="*/ 6350 w 19"/>
              <a:gd name="T19" fmla="*/ 120650 h 76"/>
              <a:gd name="T20" fmla="*/ 6350 w 19"/>
              <a:gd name="T21" fmla="*/ 117475 h 76"/>
              <a:gd name="T22" fmla="*/ 4763 w 19"/>
              <a:gd name="T23" fmla="*/ 107950 h 76"/>
              <a:gd name="T24" fmla="*/ 3175 w 19"/>
              <a:gd name="T25" fmla="*/ 92075 h 76"/>
              <a:gd name="T26" fmla="*/ 0 w 19"/>
              <a:gd name="T27" fmla="*/ 74612 h 76"/>
              <a:gd name="T28" fmla="*/ 0 w 19"/>
              <a:gd name="T29" fmla="*/ 55563 h 76"/>
              <a:gd name="T30" fmla="*/ 0 w 19"/>
              <a:gd name="T31" fmla="*/ 34925 h 76"/>
              <a:gd name="T32" fmla="*/ 4763 w 19"/>
              <a:gd name="T33" fmla="*/ 14288 h 76"/>
              <a:gd name="T34" fmla="*/ 9525 w 19"/>
              <a:gd name="T35" fmla="*/ 0 h 76"/>
              <a:gd name="T36" fmla="*/ 30163 w 19"/>
              <a:gd name="T37" fmla="*/ 0 h 7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9"/>
              <a:gd name="T58" fmla="*/ 0 h 76"/>
              <a:gd name="T59" fmla="*/ 19 w 19"/>
              <a:gd name="T60" fmla="*/ 76 h 7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9" h="76">
                <a:moveTo>
                  <a:pt x="19" y="0"/>
                </a:moveTo>
                <a:lnTo>
                  <a:pt x="19" y="0"/>
                </a:lnTo>
                <a:lnTo>
                  <a:pt x="18" y="2"/>
                </a:lnTo>
                <a:lnTo>
                  <a:pt x="17" y="7"/>
                </a:lnTo>
                <a:lnTo>
                  <a:pt x="14" y="13"/>
                </a:lnTo>
                <a:lnTo>
                  <a:pt x="13" y="22"/>
                </a:lnTo>
                <a:lnTo>
                  <a:pt x="12" y="36"/>
                </a:lnTo>
                <a:lnTo>
                  <a:pt x="13" y="54"/>
                </a:lnTo>
                <a:lnTo>
                  <a:pt x="14" y="76"/>
                </a:lnTo>
                <a:lnTo>
                  <a:pt x="4" y="76"/>
                </a:lnTo>
                <a:lnTo>
                  <a:pt x="4" y="74"/>
                </a:lnTo>
                <a:lnTo>
                  <a:pt x="3" y="68"/>
                </a:lnTo>
                <a:lnTo>
                  <a:pt x="2" y="58"/>
                </a:lnTo>
                <a:lnTo>
                  <a:pt x="0" y="47"/>
                </a:lnTo>
                <a:lnTo>
                  <a:pt x="0" y="35"/>
                </a:lnTo>
                <a:lnTo>
                  <a:pt x="0" y="22"/>
                </a:lnTo>
                <a:lnTo>
                  <a:pt x="3" y="9"/>
                </a:lnTo>
                <a:lnTo>
                  <a:pt x="6" y="0"/>
                </a:lnTo>
                <a:lnTo>
                  <a:pt x="19" y="0"/>
                </a:lnTo>
                <a:close/>
              </a:path>
            </a:pathLst>
          </a:custGeom>
          <a:solidFill>
            <a:srgbClr val="72C6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10" name="Freeform 243"/>
          <p:cNvSpPr>
            <a:spLocks/>
          </p:cNvSpPr>
          <p:nvPr/>
        </p:nvSpPr>
        <p:spPr bwMode="auto">
          <a:xfrm>
            <a:off x="2136775" y="3838575"/>
            <a:ext cx="23813" cy="100013"/>
          </a:xfrm>
          <a:custGeom>
            <a:avLst/>
            <a:gdLst>
              <a:gd name="T0" fmla="*/ 23813 w 15"/>
              <a:gd name="T1" fmla="*/ 0 h 63"/>
              <a:gd name="T2" fmla="*/ 23813 w 15"/>
              <a:gd name="T3" fmla="*/ 1588 h 63"/>
              <a:gd name="T4" fmla="*/ 22225 w 15"/>
              <a:gd name="T5" fmla="*/ 3175 h 63"/>
              <a:gd name="T6" fmla="*/ 19050 w 15"/>
              <a:gd name="T7" fmla="*/ 9525 h 63"/>
              <a:gd name="T8" fmla="*/ 17463 w 15"/>
              <a:gd name="T9" fmla="*/ 19050 h 63"/>
              <a:gd name="T10" fmla="*/ 15875 w 15"/>
              <a:gd name="T11" fmla="*/ 30163 h 63"/>
              <a:gd name="T12" fmla="*/ 14288 w 15"/>
              <a:gd name="T13" fmla="*/ 47625 h 63"/>
              <a:gd name="T14" fmla="*/ 15875 w 15"/>
              <a:gd name="T15" fmla="*/ 69850 h 63"/>
              <a:gd name="T16" fmla="*/ 17463 w 15"/>
              <a:gd name="T17" fmla="*/ 100013 h 63"/>
              <a:gd name="T18" fmla="*/ 3175 w 15"/>
              <a:gd name="T19" fmla="*/ 100013 h 63"/>
              <a:gd name="T20" fmla="*/ 3175 w 15"/>
              <a:gd name="T21" fmla="*/ 98425 h 63"/>
              <a:gd name="T22" fmla="*/ 1588 w 15"/>
              <a:gd name="T23" fmla="*/ 88900 h 63"/>
              <a:gd name="T24" fmla="*/ 0 w 15"/>
              <a:gd name="T25" fmla="*/ 77788 h 63"/>
              <a:gd name="T26" fmla="*/ 0 w 15"/>
              <a:gd name="T27" fmla="*/ 63500 h 63"/>
              <a:gd name="T28" fmla="*/ 0 w 15"/>
              <a:gd name="T29" fmla="*/ 46038 h 63"/>
              <a:gd name="T30" fmla="*/ 0 w 15"/>
              <a:gd name="T31" fmla="*/ 30163 h 63"/>
              <a:gd name="T32" fmla="*/ 1588 w 15"/>
              <a:gd name="T33" fmla="*/ 12700 h 63"/>
              <a:gd name="T34" fmla="*/ 6350 w 15"/>
              <a:gd name="T35" fmla="*/ 0 h 63"/>
              <a:gd name="T36" fmla="*/ 23813 w 15"/>
              <a:gd name="T37" fmla="*/ 0 h 6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5"/>
              <a:gd name="T58" fmla="*/ 0 h 63"/>
              <a:gd name="T59" fmla="*/ 15 w 15"/>
              <a:gd name="T60" fmla="*/ 63 h 63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5" h="63">
                <a:moveTo>
                  <a:pt x="15" y="0"/>
                </a:moveTo>
                <a:lnTo>
                  <a:pt x="15" y="1"/>
                </a:lnTo>
                <a:lnTo>
                  <a:pt x="14" y="2"/>
                </a:lnTo>
                <a:lnTo>
                  <a:pt x="12" y="6"/>
                </a:lnTo>
                <a:lnTo>
                  <a:pt x="11" y="12"/>
                </a:lnTo>
                <a:lnTo>
                  <a:pt x="10" y="19"/>
                </a:lnTo>
                <a:lnTo>
                  <a:pt x="9" y="30"/>
                </a:lnTo>
                <a:lnTo>
                  <a:pt x="10" y="44"/>
                </a:lnTo>
                <a:lnTo>
                  <a:pt x="11" y="63"/>
                </a:lnTo>
                <a:lnTo>
                  <a:pt x="2" y="63"/>
                </a:lnTo>
                <a:lnTo>
                  <a:pt x="2" y="62"/>
                </a:lnTo>
                <a:lnTo>
                  <a:pt x="1" y="56"/>
                </a:lnTo>
                <a:lnTo>
                  <a:pt x="0" y="49"/>
                </a:lnTo>
                <a:lnTo>
                  <a:pt x="0" y="40"/>
                </a:lnTo>
                <a:lnTo>
                  <a:pt x="0" y="29"/>
                </a:lnTo>
                <a:lnTo>
                  <a:pt x="0" y="19"/>
                </a:lnTo>
                <a:lnTo>
                  <a:pt x="1" y="8"/>
                </a:lnTo>
                <a:lnTo>
                  <a:pt x="4" y="0"/>
                </a:lnTo>
                <a:lnTo>
                  <a:pt x="15" y="0"/>
                </a:lnTo>
                <a:close/>
              </a:path>
            </a:pathLst>
          </a:custGeom>
          <a:solidFill>
            <a:srgbClr val="8CD8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11" name="Freeform 244"/>
          <p:cNvSpPr>
            <a:spLocks/>
          </p:cNvSpPr>
          <p:nvPr/>
        </p:nvSpPr>
        <p:spPr bwMode="auto">
          <a:xfrm>
            <a:off x="2136775" y="3848100"/>
            <a:ext cx="19050" cy="79375"/>
          </a:xfrm>
          <a:custGeom>
            <a:avLst/>
            <a:gdLst>
              <a:gd name="T0" fmla="*/ 19050 w 12"/>
              <a:gd name="T1" fmla="*/ 1588 h 50"/>
              <a:gd name="T2" fmla="*/ 19050 w 12"/>
              <a:gd name="T3" fmla="*/ 1588 h 50"/>
              <a:gd name="T4" fmla="*/ 17463 w 12"/>
              <a:gd name="T5" fmla="*/ 3175 h 50"/>
              <a:gd name="T6" fmla="*/ 15875 w 12"/>
              <a:gd name="T7" fmla="*/ 6350 h 50"/>
              <a:gd name="T8" fmla="*/ 14288 w 12"/>
              <a:gd name="T9" fmla="*/ 14288 h 50"/>
              <a:gd name="T10" fmla="*/ 14288 w 12"/>
              <a:gd name="T11" fmla="*/ 23812 h 50"/>
              <a:gd name="T12" fmla="*/ 12700 w 12"/>
              <a:gd name="T13" fmla="*/ 38100 h 50"/>
              <a:gd name="T14" fmla="*/ 12700 w 12"/>
              <a:gd name="T15" fmla="*/ 57150 h 50"/>
              <a:gd name="T16" fmla="*/ 14288 w 12"/>
              <a:gd name="T17" fmla="*/ 79375 h 50"/>
              <a:gd name="T18" fmla="*/ 3175 w 12"/>
              <a:gd name="T19" fmla="*/ 79375 h 50"/>
              <a:gd name="T20" fmla="*/ 3175 w 12"/>
              <a:gd name="T21" fmla="*/ 77788 h 50"/>
              <a:gd name="T22" fmla="*/ 3175 w 12"/>
              <a:gd name="T23" fmla="*/ 71438 h 50"/>
              <a:gd name="T24" fmla="*/ 1588 w 12"/>
              <a:gd name="T25" fmla="*/ 60325 h 50"/>
              <a:gd name="T26" fmla="*/ 1588 w 12"/>
              <a:gd name="T27" fmla="*/ 49212 h 50"/>
              <a:gd name="T28" fmla="*/ 0 w 12"/>
              <a:gd name="T29" fmla="*/ 36513 h 50"/>
              <a:gd name="T30" fmla="*/ 1588 w 12"/>
              <a:gd name="T31" fmla="*/ 23812 h 50"/>
              <a:gd name="T32" fmla="*/ 3175 w 12"/>
              <a:gd name="T33" fmla="*/ 11112 h 50"/>
              <a:gd name="T34" fmla="*/ 6350 w 12"/>
              <a:gd name="T35" fmla="*/ 0 h 50"/>
              <a:gd name="T36" fmla="*/ 19050 w 12"/>
              <a:gd name="T37" fmla="*/ 1588 h 5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2"/>
              <a:gd name="T58" fmla="*/ 0 h 50"/>
              <a:gd name="T59" fmla="*/ 12 w 12"/>
              <a:gd name="T60" fmla="*/ 50 h 50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2" h="50">
                <a:moveTo>
                  <a:pt x="12" y="1"/>
                </a:moveTo>
                <a:lnTo>
                  <a:pt x="12" y="1"/>
                </a:lnTo>
                <a:lnTo>
                  <a:pt x="11" y="2"/>
                </a:lnTo>
                <a:lnTo>
                  <a:pt x="10" y="4"/>
                </a:lnTo>
                <a:lnTo>
                  <a:pt x="9" y="9"/>
                </a:lnTo>
                <a:lnTo>
                  <a:pt x="9" y="15"/>
                </a:lnTo>
                <a:lnTo>
                  <a:pt x="8" y="24"/>
                </a:lnTo>
                <a:lnTo>
                  <a:pt x="8" y="36"/>
                </a:lnTo>
                <a:lnTo>
                  <a:pt x="9" y="50"/>
                </a:lnTo>
                <a:lnTo>
                  <a:pt x="2" y="50"/>
                </a:lnTo>
                <a:lnTo>
                  <a:pt x="2" y="49"/>
                </a:lnTo>
                <a:lnTo>
                  <a:pt x="2" y="45"/>
                </a:lnTo>
                <a:lnTo>
                  <a:pt x="1" y="38"/>
                </a:lnTo>
                <a:lnTo>
                  <a:pt x="1" y="31"/>
                </a:lnTo>
                <a:lnTo>
                  <a:pt x="0" y="23"/>
                </a:lnTo>
                <a:lnTo>
                  <a:pt x="1" y="15"/>
                </a:lnTo>
                <a:lnTo>
                  <a:pt x="2" y="7"/>
                </a:lnTo>
                <a:lnTo>
                  <a:pt x="4" y="0"/>
                </a:lnTo>
                <a:lnTo>
                  <a:pt x="12" y="1"/>
                </a:lnTo>
                <a:close/>
              </a:path>
            </a:pathLst>
          </a:custGeom>
          <a:solidFill>
            <a:srgbClr val="A5ED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12" name="Freeform 245"/>
          <p:cNvSpPr>
            <a:spLocks/>
          </p:cNvSpPr>
          <p:nvPr/>
        </p:nvSpPr>
        <p:spPr bwMode="auto">
          <a:xfrm>
            <a:off x="2138363" y="3859213"/>
            <a:ext cx="14287" cy="57150"/>
          </a:xfrm>
          <a:custGeom>
            <a:avLst/>
            <a:gdLst>
              <a:gd name="T0" fmla="*/ 14287 w 9"/>
              <a:gd name="T1" fmla="*/ 0 h 36"/>
              <a:gd name="T2" fmla="*/ 14287 w 9"/>
              <a:gd name="T3" fmla="*/ 0 h 36"/>
              <a:gd name="T4" fmla="*/ 12700 w 9"/>
              <a:gd name="T5" fmla="*/ 1588 h 36"/>
              <a:gd name="T6" fmla="*/ 12700 w 9"/>
              <a:gd name="T7" fmla="*/ 4762 h 36"/>
              <a:gd name="T8" fmla="*/ 11112 w 9"/>
              <a:gd name="T9" fmla="*/ 9525 h 36"/>
              <a:gd name="T10" fmla="*/ 9525 w 9"/>
              <a:gd name="T11" fmla="*/ 15875 h 36"/>
              <a:gd name="T12" fmla="*/ 9525 w 9"/>
              <a:gd name="T13" fmla="*/ 26988 h 36"/>
              <a:gd name="T14" fmla="*/ 9525 w 9"/>
              <a:gd name="T15" fmla="*/ 39687 h 36"/>
              <a:gd name="T16" fmla="*/ 11112 w 9"/>
              <a:gd name="T17" fmla="*/ 57150 h 36"/>
              <a:gd name="T18" fmla="*/ 3175 w 9"/>
              <a:gd name="T19" fmla="*/ 57150 h 36"/>
              <a:gd name="T20" fmla="*/ 1587 w 9"/>
              <a:gd name="T21" fmla="*/ 57150 h 36"/>
              <a:gd name="T22" fmla="*/ 1587 w 9"/>
              <a:gd name="T23" fmla="*/ 50800 h 36"/>
              <a:gd name="T24" fmla="*/ 1587 w 9"/>
              <a:gd name="T25" fmla="*/ 44450 h 36"/>
              <a:gd name="T26" fmla="*/ 0 w 9"/>
              <a:gd name="T27" fmla="*/ 34925 h 36"/>
              <a:gd name="T28" fmla="*/ 0 w 9"/>
              <a:gd name="T29" fmla="*/ 25400 h 36"/>
              <a:gd name="T30" fmla="*/ 0 w 9"/>
              <a:gd name="T31" fmla="*/ 15875 h 36"/>
              <a:gd name="T32" fmla="*/ 1587 w 9"/>
              <a:gd name="T33" fmla="*/ 6350 h 36"/>
              <a:gd name="T34" fmla="*/ 4762 w 9"/>
              <a:gd name="T35" fmla="*/ 0 h 36"/>
              <a:gd name="T36" fmla="*/ 14287 w 9"/>
              <a:gd name="T37" fmla="*/ 0 h 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9"/>
              <a:gd name="T58" fmla="*/ 0 h 36"/>
              <a:gd name="T59" fmla="*/ 9 w 9"/>
              <a:gd name="T60" fmla="*/ 36 h 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9" h="36">
                <a:moveTo>
                  <a:pt x="9" y="0"/>
                </a:moveTo>
                <a:lnTo>
                  <a:pt x="9" y="0"/>
                </a:lnTo>
                <a:lnTo>
                  <a:pt x="8" y="1"/>
                </a:lnTo>
                <a:lnTo>
                  <a:pt x="8" y="3"/>
                </a:lnTo>
                <a:lnTo>
                  <a:pt x="7" y="6"/>
                </a:lnTo>
                <a:lnTo>
                  <a:pt x="6" y="10"/>
                </a:lnTo>
                <a:lnTo>
                  <a:pt x="6" y="17"/>
                </a:lnTo>
                <a:lnTo>
                  <a:pt x="6" y="25"/>
                </a:lnTo>
                <a:lnTo>
                  <a:pt x="7" y="36"/>
                </a:lnTo>
                <a:lnTo>
                  <a:pt x="2" y="36"/>
                </a:lnTo>
                <a:lnTo>
                  <a:pt x="1" y="36"/>
                </a:lnTo>
                <a:lnTo>
                  <a:pt x="1" y="32"/>
                </a:lnTo>
                <a:lnTo>
                  <a:pt x="1" y="28"/>
                </a:lnTo>
                <a:lnTo>
                  <a:pt x="0" y="22"/>
                </a:lnTo>
                <a:lnTo>
                  <a:pt x="0" y="16"/>
                </a:lnTo>
                <a:lnTo>
                  <a:pt x="0" y="10"/>
                </a:lnTo>
                <a:lnTo>
                  <a:pt x="1" y="4"/>
                </a:lnTo>
                <a:lnTo>
                  <a:pt x="3" y="0"/>
                </a:lnTo>
                <a:lnTo>
                  <a:pt x="9" y="0"/>
                </a:lnTo>
                <a:close/>
              </a:path>
            </a:pathLst>
          </a:custGeom>
          <a:solidFill>
            <a:srgbClr val="B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13" name="Rectangle 246"/>
          <p:cNvSpPr>
            <a:spLocks noChangeArrowheads="1"/>
          </p:cNvSpPr>
          <p:nvPr/>
        </p:nvSpPr>
        <p:spPr bwMode="auto">
          <a:xfrm>
            <a:off x="1943100" y="3843338"/>
            <a:ext cx="6350" cy="1873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14" name="Freeform 247"/>
          <p:cNvSpPr>
            <a:spLocks/>
          </p:cNvSpPr>
          <p:nvPr/>
        </p:nvSpPr>
        <p:spPr bwMode="auto">
          <a:xfrm>
            <a:off x="2009775" y="3840163"/>
            <a:ext cx="73025" cy="87312"/>
          </a:xfrm>
          <a:custGeom>
            <a:avLst/>
            <a:gdLst>
              <a:gd name="T0" fmla="*/ 6350 w 46"/>
              <a:gd name="T1" fmla="*/ 9525 h 55"/>
              <a:gd name="T2" fmla="*/ 6350 w 46"/>
              <a:gd name="T3" fmla="*/ 11112 h 55"/>
              <a:gd name="T4" fmla="*/ 4762 w 46"/>
              <a:gd name="T5" fmla="*/ 14287 h 55"/>
              <a:gd name="T6" fmla="*/ 1588 w 46"/>
              <a:gd name="T7" fmla="*/ 22225 h 55"/>
              <a:gd name="T8" fmla="*/ 0 w 46"/>
              <a:gd name="T9" fmla="*/ 31750 h 55"/>
              <a:gd name="T10" fmla="*/ 0 w 46"/>
              <a:gd name="T11" fmla="*/ 44450 h 55"/>
              <a:gd name="T12" fmla="*/ 0 w 46"/>
              <a:gd name="T13" fmla="*/ 57150 h 55"/>
              <a:gd name="T14" fmla="*/ 0 w 46"/>
              <a:gd name="T15" fmla="*/ 73025 h 55"/>
              <a:gd name="T16" fmla="*/ 4762 w 46"/>
              <a:gd name="T17" fmla="*/ 87312 h 55"/>
              <a:gd name="T18" fmla="*/ 4762 w 46"/>
              <a:gd name="T19" fmla="*/ 85725 h 55"/>
              <a:gd name="T20" fmla="*/ 4762 w 46"/>
              <a:gd name="T21" fmla="*/ 84137 h 55"/>
              <a:gd name="T22" fmla="*/ 4762 w 46"/>
              <a:gd name="T23" fmla="*/ 80962 h 55"/>
              <a:gd name="T24" fmla="*/ 4762 w 46"/>
              <a:gd name="T25" fmla="*/ 77787 h 55"/>
              <a:gd name="T26" fmla="*/ 4762 w 46"/>
              <a:gd name="T27" fmla="*/ 73025 h 55"/>
              <a:gd name="T28" fmla="*/ 6350 w 46"/>
              <a:gd name="T29" fmla="*/ 66675 h 55"/>
              <a:gd name="T30" fmla="*/ 6350 w 46"/>
              <a:gd name="T31" fmla="*/ 61912 h 55"/>
              <a:gd name="T32" fmla="*/ 7938 w 46"/>
              <a:gd name="T33" fmla="*/ 55562 h 55"/>
              <a:gd name="T34" fmla="*/ 9525 w 46"/>
              <a:gd name="T35" fmla="*/ 50800 h 55"/>
              <a:gd name="T36" fmla="*/ 11112 w 46"/>
              <a:gd name="T37" fmla="*/ 44450 h 55"/>
              <a:gd name="T38" fmla="*/ 12700 w 46"/>
              <a:gd name="T39" fmla="*/ 39687 h 55"/>
              <a:gd name="T40" fmla="*/ 17463 w 46"/>
              <a:gd name="T41" fmla="*/ 33337 h 55"/>
              <a:gd name="T42" fmla="*/ 22225 w 46"/>
              <a:gd name="T43" fmla="*/ 30162 h 55"/>
              <a:gd name="T44" fmla="*/ 26988 w 46"/>
              <a:gd name="T45" fmla="*/ 25400 h 55"/>
              <a:gd name="T46" fmla="*/ 33338 w 46"/>
              <a:gd name="T47" fmla="*/ 22225 h 55"/>
              <a:gd name="T48" fmla="*/ 41275 w 46"/>
              <a:gd name="T49" fmla="*/ 22225 h 55"/>
              <a:gd name="T50" fmla="*/ 41275 w 46"/>
              <a:gd name="T51" fmla="*/ 20637 h 55"/>
              <a:gd name="T52" fmla="*/ 41275 w 46"/>
              <a:gd name="T53" fmla="*/ 20637 h 55"/>
              <a:gd name="T54" fmla="*/ 44450 w 46"/>
              <a:gd name="T55" fmla="*/ 19050 h 55"/>
              <a:gd name="T56" fmla="*/ 46037 w 46"/>
              <a:gd name="T57" fmla="*/ 17462 h 55"/>
              <a:gd name="T58" fmla="*/ 52388 w 46"/>
              <a:gd name="T59" fmla="*/ 14287 h 55"/>
              <a:gd name="T60" fmla="*/ 57150 w 46"/>
              <a:gd name="T61" fmla="*/ 11112 h 55"/>
              <a:gd name="T62" fmla="*/ 65088 w 46"/>
              <a:gd name="T63" fmla="*/ 7937 h 55"/>
              <a:gd name="T64" fmla="*/ 73025 w 46"/>
              <a:gd name="T65" fmla="*/ 3175 h 55"/>
              <a:gd name="T66" fmla="*/ 73025 w 46"/>
              <a:gd name="T67" fmla="*/ 3175 h 55"/>
              <a:gd name="T68" fmla="*/ 71438 w 46"/>
              <a:gd name="T69" fmla="*/ 3175 h 55"/>
              <a:gd name="T70" fmla="*/ 68263 w 46"/>
              <a:gd name="T71" fmla="*/ 3175 h 55"/>
              <a:gd name="T72" fmla="*/ 66675 w 46"/>
              <a:gd name="T73" fmla="*/ 1587 h 55"/>
              <a:gd name="T74" fmla="*/ 63500 w 46"/>
              <a:gd name="T75" fmla="*/ 1587 h 55"/>
              <a:gd name="T76" fmla="*/ 60325 w 46"/>
              <a:gd name="T77" fmla="*/ 1587 h 55"/>
              <a:gd name="T78" fmla="*/ 55563 w 46"/>
              <a:gd name="T79" fmla="*/ 1587 h 55"/>
              <a:gd name="T80" fmla="*/ 50800 w 46"/>
              <a:gd name="T81" fmla="*/ 0 h 55"/>
              <a:gd name="T82" fmla="*/ 44450 w 46"/>
              <a:gd name="T83" fmla="*/ 0 h 55"/>
              <a:gd name="T84" fmla="*/ 41275 w 46"/>
              <a:gd name="T85" fmla="*/ 0 h 55"/>
              <a:gd name="T86" fmla="*/ 34925 w 46"/>
              <a:gd name="T87" fmla="*/ 1587 h 55"/>
              <a:gd name="T88" fmla="*/ 30163 w 46"/>
              <a:gd name="T89" fmla="*/ 1587 h 55"/>
              <a:gd name="T90" fmla="*/ 22225 w 46"/>
              <a:gd name="T91" fmla="*/ 1587 h 55"/>
              <a:gd name="T92" fmla="*/ 17463 w 46"/>
              <a:gd name="T93" fmla="*/ 3175 h 55"/>
              <a:gd name="T94" fmla="*/ 11112 w 46"/>
              <a:gd name="T95" fmla="*/ 6350 h 55"/>
              <a:gd name="T96" fmla="*/ 6350 w 46"/>
              <a:gd name="T97" fmla="*/ 9525 h 5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46"/>
              <a:gd name="T148" fmla="*/ 0 h 55"/>
              <a:gd name="T149" fmla="*/ 46 w 46"/>
              <a:gd name="T150" fmla="*/ 55 h 55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46" h="55">
                <a:moveTo>
                  <a:pt x="4" y="6"/>
                </a:moveTo>
                <a:lnTo>
                  <a:pt x="4" y="7"/>
                </a:lnTo>
                <a:lnTo>
                  <a:pt x="3" y="9"/>
                </a:lnTo>
                <a:lnTo>
                  <a:pt x="1" y="14"/>
                </a:lnTo>
                <a:lnTo>
                  <a:pt x="0" y="20"/>
                </a:lnTo>
                <a:lnTo>
                  <a:pt x="0" y="28"/>
                </a:lnTo>
                <a:lnTo>
                  <a:pt x="0" y="36"/>
                </a:lnTo>
                <a:lnTo>
                  <a:pt x="0" y="46"/>
                </a:lnTo>
                <a:lnTo>
                  <a:pt x="3" y="55"/>
                </a:lnTo>
                <a:lnTo>
                  <a:pt x="3" y="54"/>
                </a:lnTo>
                <a:lnTo>
                  <a:pt x="3" y="53"/>
                </a:lnTo>
                <a:lnTo>
                  <a:pt x="3" y="51"/>
                </a:lnTo>
                <a:lnTo>
                  <a:pt x="3" y="49"/>
                </a:lnTo>
                <a:lnTo>
                  <a:pt x="3" y="46"/>
                </a:lnTo>
                <a:lnTo>
                  <a:pt x="4" y="42"/>
                </a:lnTo>
                <a:lnTo>
                  <a:pt x="4" y="39"/>
                </a:lnTo>
                <a:lnTo>
                  <a:pt x="5" y="35"/>
                </a:lnTo>
                <a:lnTo>
                  <a:pt x="6" y="32"/>
                </a:lnTo>
                <a:lnTo>
                  <a:pt x="7" y="28"/>
                </a:lnTo>
                <a:lnTo>
                  <a:pt x="8" y="25"/>
                </a:lnTo>
                <a:lnTo>
                  <a:pt x="11" y="21"/>
                </a:lnTo>
                <a:lnTo>
                  <a:pt x="14" y="19"/>
                </a:lnTo>
                <a:lnTo>
                  <a:pt x="17" y="16"/>
                </a:lnTo>
                <a:lnTo>
                  <a:pt x="21" y="14"/>
                </a:lnTo>
                <a:lnTo>
                  <a:pt x="26" y="14"/>
                </a:lnTo>
                <a:lnTo>
                  <a:pt x="26" y="13"/>
                </a:lnTo>
                <a:lnTo>
                  <a:pt x="28" y="12"/>
                </a:lnTo>
                <a:lnTo>
                  <a:pt x="29" y="11"/>
                </a:lnTo>
                <a:lnTo>
                  <a:pt x="33" y="9"/>
                </a:lnTo>
                <a:lnTo>
                  <a:pt x="36" y="7"/>
                </a:lnTo>
                <a:lnTo>
                  <a:pt x="41" y="5"/>
                </a:lnTo>
                <a:lnTo>
                  <a:pt x="46" y="2"/>
                </a:lnTo>
                <a:lnTo>
                  <a:pt x="45" y="2"/>
                </a:lnTo>
                <a:lnTo>
                  <a:pt x="43" y="2"/>
                </a:lnTo>
                <a:lnTo>
                  <a:pt x="42" y="1"/>
                </a:lnTo>
                <a:lnTo>
                  <a:pt x="40" y="1"/>
                </a:lnTo>
                <a:lnTo>
                  <a:pt x="38" y="1"/>
                </a:lnTo>
                <a:lnTo>
                  <a:pt x="35" y="1"/>
                </a:lnTo>
                <a:lnTo>
                  <a:pt x="32" y="0"/>
                </a:lnTo>
                <a:lnTo>
                  <a:pt x="28" y="0"/>
                </a:lnTo>
                <a:lnTo>
                  <a:pt x="26" y="0"/>
                </a:lnTo>
                <a:lnTo>
                  <a:pt x="22" y="1"/>
                </a:lnTo>
                <a:lnTo>
                  <a:pt x="19" y="1"/>
                </a:lnTo>
                <a:lnTo>
                  <a:pt x="14" y="1"/>
                </a:lnTo>
                <a:lnTo>
                  <a:pt x="11" y="2"/>
                </a:lnTo>
                <a:lnTo>
                  <a:pt x="7" y="4"/>
                </a:lnTo>
                <a:lnTo>
                  <a:pt x="4" y="6"/>
                </a:lnTo>
                <a:close/>
              </a:path>
            </a:pathLst>
          </a:custGeom>
          <a:solidFill>
            <a:srgbClr val="999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15" name="Freeform 248"/>
          <p:cNvSpPr>
            <a:spLocks/>
          </p:cNvSpPr>
          <p:nvPr/>
        </p:nvSpPr>
        <p:spPr bwMode="auto">
          <a:xfrm>
            <a:off x="1908175" y="3905250"/>
            <a:ext cx="58738" cy="14288"/>
          </a:xfrm>
          <a:custGeom>
            <a:avLst/>
            <a:gdLst>
              <a:gd name="T0" fmla="*/ 0 w 37"/>
              <a:gd name="T1" fmla="*/ 9525 h 9"/>
              <a:gd name="T2" fmla="*/ 0 w 37"/>
              <a:gd name="T3" fmla="*/ 9525 h 9"/>
              <a:gd name="T4" fmla="*/ 0 w 37"/>
              <a:gd name="T5" fmla="*/ 9525 h 9"/>
              <a:gd name="T6" fmla="*/ 1588 w 37"/>
              <a:gd name="T7" fmla="*/ 7938 h 9"/>
              <a:gd name="T8" fmla="*/ 1588 w 37"/>
              <a:gd name="T9" fmla="*/ 7938 h 9"/>
              <a:gd name="T10" fmla="*/ 3175 w 37"/>
              <a:gd name="T11" fmla="*/ 4763 h 9"/>
              <a:gd name="T12" fmla="*/ 6350 w 37"/>
              <a:gd name="T13" fmla="*/ 3175 h 9"/>
              <a:gd name="T14" fmla="*/ 7938 w 37"/>
              <a:gd name="T15" fmla="*/ 3175 h 9"/>
              <a:gd name="T16" fmla="*/ 11113 w 37"/>
              <a:gd name="T17" fmla="*/ 1588 h 9"/>
              <a:gd name="T18" fmla="*/ 14288 w 37"/>
              <a:gd name="T19" fmla="*/ 0 h 9"/>
              <a:gd name="T20" fmla="*/ 19050 w 37"/>
              <a:gd name="T21" fmla="*/ 0 h 9"/>
              <a:gd name="T22" fmla="*/ 23813 w 37"/>
              <a:gd name="T23" fmla="*/ 0 h 9"/>
              <a:gd name="T24" fmla="*/ 30163 w 37"/>
              <a:gd name="T25" fmla="*/ 0 h 9"/>
              <a:gd name="T26" fmla="*/ 34925 w 37"/>
              <a:gd name="T27" fmla="*/ 0 h 9"/>
              <a:gd name="T28" fmla="*/ 42863 w 37"/>
              <a:gd name="T29" fmla="*/ 1588 h 9"/>
              <a:gd name="T30" fmla="*/ 50800 w 37"/>
              <a:gd name="T31" fmla="*/ 1588 h 9"/>
              <a:gd name="T32" fmla="*/ 58738 w 37"/>
              <a:gd name="T33" fmla="*/ 4763 h 9"/>
              <a:gd name="T34" fmla="*/ 58738 w 37"/>
              <a:gd name="T35" fmla="*/ 9525 h 9"/>
              <a:gd name="T36" fmla="*/ 57150 w 37"/>
              <a:gd name="T37" fmla="*/ 9525 h 9"/>
              <a:gd name="T38" fmla="*/ 57150 w 37"/>
              <a:gd name="T39" fmla="*/ 7938 h 9"/>
              <a:gd name="T40" fmla="*/ 53975 w 37"/>
              <a:gd name="T41" fmla="*/ 7938 h 9"/>
              <a:gd name="T42" fmla="*/ 52388 w 37"/>
              <a:gd name="T43" fmla="*/ 7938 h 9"/>
              <a:gd name="T44" fmla="*/ 47625 w 37"/>
              <a:gd name="T45" fmla="*/ 4763 h 9"/>
              <a:gd name="T46" fmla="*/ 44450 w 37"/>
              <a:gd name="T47" fmla="*/ 4763 h 9"/>
              <a:gd name="T48" fmla="*/ 39688 w 37"/>
              <a:gd name="T49" fmla="*/ 3175 h 9"/>
              <a:gd name="T50" fmla="*/ 34925 w 37"/>
              <a:gd name="T51" fmla="*/ 3175 h 9"/>
              <a:gd name="T52" fmla="*/ 30163 w 37"/>
              <a:gd name="T53" fmla="*/ 3175 h 9"/>
              <a:gd name="T54" fmla="*/ 23813 w 37"/>
              <a:gd name="T55" fmla="*/ 3175 h 9"/>
              <a:gd name="T56" fmla="*/ 20638 w 37"/>
              <a:gd name="T57" fmla="*/ 3175 h 9"/>
              <a:gd name="T58" fmla="*/ 14288 w 37"/>
              <a:gd name="T59" fmla="*/ 4763 h 9"/>
              <a:gd name="T60" fmla="*/ 11113 w 37"/>
              <a:gd name="T61" fmla="*/ 7938 h 9"/>
              <a:gd name="T62" fmla="*/ 7938 w 37"/>
              <a:gd name="T63" fmla="*/ 9525 h 9"/>
              <a:gd name="T64" fmla="*/ 3175 w 37"/>
              <a:gd name="T65" fmla="*/ 11113 h 9"/>
              <a:gd name="T66" fmla="*/ 0 w 37"/>
              <a:gd name="T67" fmla="*/ 14288 h 9"/>
              <a:gd name="T68" fmla="*/ 0 w 37"/>
              <a:gd name="T69" fmla="*/ 9525 h 9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7"/>
              <a:gd name="T106" fmla="*/ 0 h 9"/>
              <a:gd name="T107" fmla="*/ 37 w 37"/>
              <a:gd name="T108" fmla="*/ 9 h 9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7" h="9">
                <a:moveTo>
                  <a:pt x="0" y="6"/>
                </a:moveTo>
                <a:lnTo>
                  <a:pt x="0" y="6"/>
                </a:lnTo>
                <a:lnTo>
                  <a:pt x="1" y="5"/>
                </a:lnTo>
                <a:lnTo>
                  <a:pt x="2" y="3"/>
                </a:lnTo>
                <a:lnTo>
                  <a:pt x="4" y="2"/>
                </a:lnTo>
                <a:lnTo>
                  <a:pt x="5" y="2"/>
                </a:lnTo>
                <a:lnTo>
                  <a:pt x="7" y="1"/>
                </a:lnTo>
                <a:lnTo>
                  <a:pt x="9" y="0"/>
                </a:lnTo>
                <a:lnTo>
                  <a:pt x="12" y="0"/>
                </a:lnTo>
                <a:lnTo>
                  <a:pt x="15" y="0"/>
                </a:lnTo>
                <a:lnTo>
                  <a:pt x="19" y="0"/>
                </a:lnTo>
                <a:lnTo>
                  <a:pt x="22" y="0"/>
                </a:lnTo>
                <a:lnTo>
                  <a:pt x="27" y="1"/>
                </a:lnTo>
                <a:lnTo>
                  <a:pt x="32" y="1"/>
                </a:lnTo>
                <a:lnTo>
                  <a:pt x="37" y="3"/>
                </a:lnTo>
                <a:lnTo>
                  <a:pt x="37" y="6"/>
                </a:lnTo>
                <a:lnTo>
                  <a:pt x="36" y="6"/>
                </a:lnTo>
                <a:lnTo>
                  <a:pt x="36" y="5"/>
                </a:lnTo>
                <a:lnTo>
                  <a:pt x="34" y="5"/>
                </a:lnTo>
                <a:lnTo>
                  <a:pt x="33" y="5"/>
                </a:lnTo>
                <a:lnTo>
                  <a:pt x="30" y="3"/>
                </a:lnTo>
                <a:lnTo>
                  <a:pt x="28" y="3"/>
                </a:lnTo>
                <a:lnTo>
                  <a:pt x="25" y="2"/>
                </a:lnTo>
                <a:lnTo>
                  <a:pt x="22" y="2"/>
                </a:lnTo>
                <a:lnTo>
                  <a:pt x="19" y="2"/>
                </a:lnTo>
                <a:lnTo>
                  <a:pt x="15" y="2"/>
                </a:lnTo>
                <a:lnTo>
                  <a:pt x="13" y="2"/>
                </a:lnTo>
                <a:lnTo>
                  <a:pt x="9" y="3"/>
                </a:lnTo>
                <a:lnTo>
                  <a:pt x="7" y="5"/>
                </a:lnTo>
                <a:lnTo>
                  <a:pt x="5" y="6"/>
                </a:lnTo>
                <a:lnTo>
                  <a:pt x="2" y="7"/>
                </a:lnTo>
                <a:lnTo>
                  <a:pt x="0" y="9"/>
                </a:lnTo>
                <a:lnTo>
                  <a:pt x="0" y="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16" name="Freeform 249"/>
          <p:cNvSpPr>
            <a:spLocks/>
          </p:cNvSpPr>
          <p:nvPr/>
        </p:nvSpPr>
        <p:spPr bwMode="auto">
          <a:xfrm>
            <a:off x="1908175" y="3865563"/>
            <a:ext cx="58738" cy="17462"/>
          </a:xfrm>
          <a:custGeom>
            <a:avLst/>
            <a:gdLst>
              <a:gd name="T0" fmla="*/ 0 w 37"/>
              <a:gd name="T1" fmla="*/ 9525 h 11"/>
              <a:gd name="T2" fmla="*/ 0 w 37"/>
              <a:gd name="T3" fmla="*/ 9525 h 11"/>
              <a:gd name="T4" fmla="*/ 0 w 37"/>
              <a:gd name="T5" fmla="*/ 9525 h 11"/>
              <a:gd name="T6" fmla="*/ 1588 w 37"/>
              <a:gd name="T7" fmla="*/ 9525 h 11"/>
              <a:gd name="T8" fmla="*/ 1588 w 37"/>
              <a:gd name="T9" fmla="*/ 7937 h 11"/>
              <a:gd name="T10" fmla="*/ 3175 w 37"/>
              <a:gd name="T11" fmla="*/ 6350 h 11"/>
              <a:gd name="T12" fmla="*/ 6350 w 37"/>
              <a:gd name="T13" fmla="*/ 6350 h 11"/>
              <a:gd name="T14" fmla="*/ 7938 w 37"/>
              <a:gd name="T15" fmla="*/ 4762 h 11"/>
              <a:gd name="T16" fmla="*/ 11113 w 37"/>
              <a:gd name="T17" fmla="*/ 3175 h 11"/>
              <a:gd name="T18" fmla="*/ 14288 w 37"/>
              <a:gd name="T19" fmla="*/ 3175 h 11"/>
              <a:gd name="T20" fmla="*/ 19050 w 37"/>
              <a:gd name="T21" fmla="*/ 0 h 11"/>
              <a:gd name="T22" fmla="*/ 23813 w 37"/>
              <a:gd name="T23" fmla="*/ 0 h 11"/>
              <a:gd name="T24" fmla="*/ 30163 w 37"/>
              <a:gd name="T25" fmla="*/ 0 h 11"/>
              <a:gd name="T26" fmla="*/ 34925 w 37"/>
              <a:gd name="T27" fmla="*/ 0 h 11"/>
              <a:gd name="T28" fmla="*/ 42863 w 37"/>
              <a:gd name="T29" fmla="*/ 3175 h 11"/>
              <a:gd name="T30" fmla="*/ 50800 w 37"/>
              <a:gd name="T31" fmla="*/ 4762 h 11"/>
              <a:gd name="T32" fmla="*/ 58738 w 37"/>
              <a:gd name="T33" fmla="*/ 6350 h 11"/>
              <a:gd name="T34" fmla="*/ 58738 w 37"/>
              <a:gd name="T35" fmla="*/ 9525 h 11"/>
              <a:gd name="T36" fmla="*/ 57150 w 37"/>
              <a:gd name="T37" fmla="*/ 9525 h 11"/>
              <a:gd name="T38" fmla="*/ 57150 w 37"/>
              <a:gd name="T39" fmla="*/ 7937 h 11"/>
              <a:gd name="T40" fmla="*/ 53975 w 37"/>
              <a:gd name="T41" fmla="*/ 7937 h 11"/>
              <a:gd name="T42" fmla="*/ 52388 w 37"/>
              <a:gd name="T43" fmla="*/ 7937 h 11"/>
              <a:gd name="T44" fmla="*/ 47625 w 37"/>
              <a:gd name="T45" fmla="*/ 6350 h 11"/>
              <a:gd name="T46" fmla="*/ 44450 w 37"/>
              <a:gd name="T47" fmla="*/ 6350 h 11"/>
              <a:gd name="T48" fmla="*/ 39688 w 37"/>
              <a:gd name="T49" fmla="*/ 6350 h 11"/>
              <a:gd name="T50" fmla="*/ 34925 w 37"/>
              <a:gd name="T51" fmla="*/ 4762 h 11"/>
              <a:gd name="T52" fmla="*/ 30163 w 37"/>
              <a:gd name="T53" fmla="*/ 4762 h 11"/>
              <a:gd name="T54" fmla="*/ 23813 w 37"/>
              <a:gd name="T55" fmla="*/ 4762 h 11"/>
              <a:gd name="T56" fmla="*/ 20638 w 37"/>
              <a:gd name="T57" fmla="*/ 4762 h 11"/>
              <a:gd name="T58" fmla="*/ 14288 w 37"/>
              <a:gd name="T59" fmla="*/ 6350 h 11"/>
              <a:gd name="T60" fmla="*/ 11113 w 37"/>
              <a:gd name="T61" fmla="*/ 7937 h 11"/>
              <a:gd name="T62" fmla="*/ 7938 w 37"/>
              <a:gd name="T63" fmla="*/ 9525 h 11"/>
              <a:gd name="T64" fmla="*/ 3175 w 37"/>
              <a:gd name="T65" fmla="*/ 14287 h 11"/>
              <a:gd name="T66" fmla="*/ 0 w 37"/>
              <a:gd name="T67" fmla="*/ 17462 h 11"/>
              <a:gd name="T68" fmla="*/ 0 w 37"/>
              <a:gd name="T69" fmla="*/ 9525 h 11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7"/>
              <a:gd name="T106" fmla="*/ 0 h 11"/>
              <a:gd name="T107" fmla="*/ 37 w 37"/>
              <a:gd name="T108" fmla="*/ 11 h 11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7" h="11">
                <a:moveTo>
                  <a:pt x="0" y="6"/>
                </a:moveTo>
                <a:lnTo>
                  <a:pt x="0" y="6"/>
                </a:lnTo>
                <a:lnTo>
                  <a:pt x="1" y="6"/>
                </a:lnTo>
                <a:lnTo>
                  <a:pt x="1" y="5"/>
                </a:lnTo>
                <a:lnTo>
                  <a:pt x="2" y="4"/>
                </a:lnTo>
                <a:lnTo>
                  <a:pt x="4" y="4"/>
                </a:lnTo>
                <a:lnTo>
                  <a:pt x="5" y="3"/>
                </a:lnTo>
                <a:lnTo>
                  <a:pt x="7" y="2"/>
                </a:lnTo>
                <a:lnTo>
                  <a:pt x="9" y="2"/>
                </a:lnTo>
                <a:lnTo>
                  <a:pt x="12" y="0"/>
                </a:lnTo>
                <a:lnTo>
                  <a:pt x="15" y="0"/>
                </a:lnTo>
                <a:lnTo>
                  <a:pt x="19" y="0"/>
                </a:lnTo>
                <a:lnTo>
                  <a:pt x="22" y="0"/>
                </a:lnTo>
                <a:lnTo>
                  <a:pt x="27" y="2"/>
                </a:lnTo>
                <a:lnTo>
                  <a:pt x="32" y="3"/>
                </a:lnTo>
                <a:lnTo>
                  <a:pt x="37" y="4"/>
                </a:lnTo>
                <a:lnTo>
                  <a:pt x="37" y="6"/>
                </a:lnTo>
                <a:lnTo>
                  <a:pt x="36" y="6"/>
                </a:lnTo>
                <a:lnTo>
                  <a:pt x="36" y="5"/>
                </a:lnTo>
                <a:lnTo>
                  <a:pt x="34" y="5"/>
                </a:lnTo>
                <a:lnTo>
                  <a:pt x="33" y="5"/>
                </a:lnTo>
                <a:lnTo>
                  <a:pt x="30" y="4"/>
                </a:lnTo>
                <a:lnTo>
                  <a:pt x="28" y="4"/>
                </a:lnTo>
                <a:lnTo>
                  <a:pt x="25" y="4"/>
                </a:lnTo>
                <a:lnTo>
                  <a:pt x="22" y="3"/>
                </a:lnTo>
                <a:lnTo>
                  <a:pt x="19" y="3"/>
                </a:lnTo>
                <a:lnTo>
                  <a:pt x="15" y="3"/>
                </a:lnTo>
                <a:lnTo>
                  <a:pt x="13" y="3"/>
                </a:lnTo>
                <a:lnTo>
                  <a:pt x="9" y="4"/>
                </a:lnTo>
                <a:lnTo>
                  <a:pt x="7" y="5"/>
                </a:lnTo>
                <a:lnTo>
                  <a:pt x="5" y="6"/>
                </a:lnTo>
                <a:lnTo>
                  <a:pt x="2" y="9"/>
                </a:lnTo>
                <a:lnTo>
                  <a:pt x="0" y="11"/>
                </a:lnTo>
                <a:lnTo>
                  <a:pt x="0" y="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17" name="Freeform 250"/>
          <p:cNvSpPr>
            <a:spLocks/>
          </p:cNvSpPr>
          <p:nvPr/>
        </p:nvSpPr>
        <p:spPr bwMode="auto">
          <a:xfrm>
            <a:off x="1963738" y="3848100"/>
            <a:ext cx="96837" cy="177800"/>
          </a:xfrm>
          <a:custGeom>
            <a:avLst/>
            <a:gdLst>
              <a:gd name="T0" fmla="*/ 0 w 61"/>
              <a:gd name="T1" fmla="*/ 0 h 112"/>
              <a:gd name="T2" fmla="*/ 0 w 61"/>
              <a:gd name="T3" fmla="*/ 171450 h 112"/>
              <a:gd name="T4" fmla="*/ 30162 w 61"/>
              <a:gd name="T5" fmla="*/ 177800 h 112"/>
              <a:gd name="T6" fmla="*/ 28575 w 61"/>
              <a:gd name="T7" fmla="*/ 155575 h 112"/>
              <a:gd name="T8" fmla="*/ 96837 w 61"/>
              <a:gd name="T9" fmla="*/ 165100 h 112"/>
              <a:gd name="T10" fmla="*/ 96837 w 61"/>
              <a:gd name="T11" fmla="*/ 155575 h 112"/>
              <a:gd name="T12" fmla="*/ 47625 w 61"/>
              <a:gd name="T13" fmla="*/ 149225 h 112"/>
              <a:gd name="T14" fmla="*/ 46037 w 61"/>
              <a:gd name="T15" fmla="*/ 128588 h 112"/>
              <a:gd name="T16" fmla="*/ 14287 w 61"/>
              <a:gd name="T17" fmla="*/ 128588 h 112"/>
              <a:gd name="T18" fmla="*/ 12700 w 61"/>
              <a:gd name="T19" fmla="*/ 127000 h 112"/>
              <a:gd name="T20" fmla="*/ 11112 w 61"/>
              <a:gd name="T21" fmla="*/ 120650 h 112"/>
              <a:gd name="T22" fmla="*/ 9525 w 61"/>
              <a:gd name="T23" fmla="*/ 109538 h 112"/>
              <a:gd name="T24" fmla="*/ 6350 w 61"/>
              <a:gd name="T25" fmla="*/ 92075 h 112"/>
              <a:gd name="T26" fmla="*/ 3175 w 61"/>
              <a:gd name="T27" fmla="*/ 73025 h 112"/>
              <a:gd name="T28" fmla="*/ 1587 w 61"/>
              <a:gd name="T29" fmla="*/ 53975 h 112"/>
              <a:gd name="T30" fmla="*/ 3175 w 61"/>
              <a:gd name="T31" fmla="*/ 28575 h 112"/>
              <a:gd name="T32" fmla="*/ 9525 w 61"/>
              <a:gd name="T33" fmla="*/ 4763 h 112"/>
              <a:gd name="T34" fmla="*/ 0 w 61"/>
              <a:gd name="T35" fmla="*/ 0 h 11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61"/>
              <a:gd name="T55" fmla="*/ 0 h 112"/>
              <a:gd name="T56" fmla="*/ 61 w 61"/>
              <a:gd name="T57" fmla="*/ 112 h 11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61" h="112">
                <a:moveTo>
                  <a:pt x="0" y="0"/>
                </a:moveTo>
                <a:lnTo>
                  <a:pt x="0" y="108"/>
                </a:lnTo>
                <a:lnTo>
                  <a:pt x="19" y="112"/>
                </a:lnTo>
                <a:lnTo>
                  <a:pt x="18" y="98"/>
                </a:lnTo>
                <a:lnTo>
                  <a:pt x="61" y="104"/>
                </a:lnTo>
                <a:lnTo>
                  <a:pt x="61" y="98"/>
                </a:lnTo>
                <a:lnTo>
                  <a:pt x="30" y="94"/>
                </a:lnTo>
                <a:lnTo>
                  <a:pt x="29" y="81"/>
                </a:lnTo>
                <a:lnTo>
                  <a:pt x="9" y="81"/>
                </a:lnTo>
                <a:lnTo>
                  <a:pt x="8" y="80"/>
                </a:lnTo>
                <a:lnTo>
                  <a:pt x="7" y="76"/>
                </a:lnTo>
                <a:lnTo>
                  <a:pt x="6" y="69"/>
                </a:lnTo>
                <a:lnTo>
                  <a:pt x="4" y="58"/>
                </a:lnTo>
                <a:lnTo>
                  <a:pt x="2" y="46"/>
                </a:lnTo>
                <a:lnTo>
                  <a:pt x="1" y="34"/>
                </a:lnTo>
                <a:lnTo>
                  <a:pt x="2" y="18"/>
                </a:lnTo>
                <a:lnTo>
                  <a:pt x="6" y="3"/>
                </a:lnTo>
                <a:lnTo>
                  <a:pt x="0" y="0"/>
                </a:lnTo>
                <a:close/>
              </a:path>
            </a:pathLst>
          </a:custGeom>
          <a:solidFill>
            <a:srgbClr val="001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18" name="Freeform 251"/>
          <p:cNvSpPr>
            <a:spLocks/>
          </p:cNvSpPr>
          <p:nvPr/>
        </p:nvSpPr>
        <p:spPr bwMode="auto">
          <a:xfrm>
            <a:off x="2011363" y="3806825"/>
            <a:ext cx="125412" cy="23813"/>
          </a:xfrm>
          <a:custGeom>
            <a:avLst/>
            <a:gdLst>
              <a:gd name="T0" fmla="*/ 0 w 79"/>
              <a:gd name="T1" fmla="*/ 23813 h 15"/>
              <a:gd name="T2" fmla="*/ 0 w 79"/>
              <a:gd name="T3" fmla="*/ 23813 h 15"/>
              <a:gd name="T4" fmla="*/ 4762 w 79"/>
              <a:gd name="T5" fmla="*/ 22225 h 15"/>
              <a:gd name="T6" fmla="*/ 6350 w 79"/>
              <a:gd name="T7" fmla="*/ 22225 h 15"/>
              <a:gd name="T8" fmla="*/ 11112 w 79"/>
              <a:gd name="T9" fmla="*/ 20638 h 15"/>
              <a:gd name="T10" fmla="*/ 17462 w 79"/>
              <a:gd name="T11" fmla="*/ 19050 h 15"/>
              <a:gd name="T12" fmla="*/ 22225 w 79"/>
              <a:gd name="T13" fmla="*/ 15875 h 15"/>
              <a:gd name="T14" fmla="*/ 30162 w 79"/>
              <a:gd name="T15" fmla="*/ 14288 h 15"/>
              <a:gd name="T16" fmla="*/ 38100 w 79"/>
              <a:gd name="T17" fmla="*/ 12700 h 15"/>
              <a:gd name="T18" fmla="*/ 47625 w 79"/>
              <a:gd name="T19" fmla="*/ 12700 h 15"/>
              <a:gd name="T20" fmla="*/ 55562 w 79"/>
              <a:gd name="T21" fmla="*/ 11113 h 15"/>
              <a:gd name="T22" fmla="*/ 66675 w 79"/>
              <a:gd name="T23" fmla="*/ 11113 h 15"/>
              <a:gd name="T24" fmla="*/ 76200 w 79"/>
              <a:gd name="T25" fmla="*/ 9525 h 15"/>
              <a:gd name="T26" fmla="*/ 87312 w 79"/>
              <a:gd name="T27" fmla="*/ 11113 h 15"/>
              <a:gd name="T28" fmla="*/ 98425 w 79"/>
              <a:gd name="T29" fmla="*/ 11113 h 15"/>
              <a:gd name="T30" fmla="*/ 109537 w 79"/>
              <a:gd name="T31" fmla="*/ 12700 h 15"/>
              <a:gd name="T32" fmla="*/ 120650 w 79"/>
              <a:gd name="T33" fmla="*/ 14288 h 15"/>
              <a:gd name="T34" fmla="*/ 125412 w 79"/>
              <a:gd name="T35" fmla="*/ 0 h 15"/>
              <a:gd name="T36" fmla="*/ 125412 w 79"/>
              <a:gd name="T37" fmla="*/ 0 h 15"/>
              <a:gd name="T38" fmla="*/ 120650 w 79"/>
              <a:gd name="T39" fmla="*/ 0 h 15"/>
              <a:gd name="T40" fmla="*/ 117475 w 79"/>
              <a:gd name="T41" fmla="*/ 0 h 15"/>
              <a:gd name="T42" fmla="*/ 111125 w 79"/>
              <a:gd name="T43" fmla="*/ 0 h 15"/>
              <a:gd name="T44" fmla="*/ 104775 w 79"/>
              <a:gd name="T45" fmla="*/ 0 h 15"/>
              <a:gd name="T46" fmla="*/ 96837 w 79"/>
              <a:gd name="T47" fmla="*/ 0 h 15"/>
              <a:gd name="T48" fmla="*/ 88900 w 79"/>
              <a:gd name="T49" fmla="*/ 0 h 15"/>
              <a:gd name="T50" fmla="*/ 80962 w 79"/>
              <a:gd name="T51" fmla="*/ 1588 h 15"/>
              <a:gd name="T52" fmla="*/ 69850 w 79"/>
              <a:gd name="T53" fmla="*/ 1588 h 15"/>
              <a:gd name="T54" fmla="*/ 60325 w 79"/>
              <a:gd name="T55" fmla="*/ 1588 h 15"/>
              <a:gd name="T56" fmla="*/ 49212 w 79"/>
              <a:gd name="T57" fmla="*/ 3175 h 15"/>
              <a:gd name="T58" fmla="*/ 39687 w 79"/>
              <a:gd name="T59" fmla="*/ 4763 h 15"/>
              <a:gd name="T60" fmla="*/ 28575 w 79"/>
              <a:gd name="T61" fmla="*/ 7938 h 15"/>
              <a:gd name="T62" fmla="*/ 19050 w 79"/>
              <a:gd name="T63" fmla="*/ 9525 h 15"/>
              <a:gd name="T64" fmla="*/ 9525 w 79"/>
              <a:gd name="T65" fmla="*/ 11113 h 15"/>
              <a:gd name="T66" fmla="*/ 0 w 79"/>
              <a:gd name="T67" fmla="*/ 12700 h 15"/>
              <a:gd name="T68" fmla="*/ 0 w 79"/>
              <a:gd name="T69" fmla="*/ 23813 h 1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79"/>
              <a:gd name="T106" fmla="*/ 0 h 15"/>
              <a:gd name="T107" fmla="*/ 79 w 79"/>
              <a:gd name="T108" fmla="*/ 15 h 15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79" h="15">
                <a:moveTo>
                  <a:pt x="0" y="15"/>
                </a:moveTo>
                <a:lnTo>
                  <a:pt x="0" y="15"/>
                </a:lnTo>
                <a:lnTo>
                  <a:pt x="3" y="14"/>
                </a:lnTo>
                <a:lnTo>
                  <a:pt x="4" y="14"/>
                </a:lnTo>
                <a:lnTo>
                  <a:pt x="7" y="13"/>
                </a:lnTo>
                <a:lnTo>
                  <a:pt x="11" y="12"/>
                </a:lnTo>
                <a:lnTo>
                  <a:pt x="14" y="10"/>
                </a:lnTo>
                <a:lnTo>
                  <a:pt x="19" y="9"/>
                </a:lnTo>
                <a:lnTo>
                  <a:pt x="24" y="8"/>
                </a:lnTo>
                <a:lnTo>
                  <a:pt x="30" y="8"/>
                </a:lnTo>
                <a:lnTo>
                  <a:pt x="35" y="7"/>
                </a:lnTo>
                <a:lnTo>
                  <a:pt x="42" y="7"/>
                </a:lnTo>
                <a:lnTo>
                  <a:pt x="48" y="6"/>
                </a:lnTo>
                <a:lnTo>
                  <a:pt x="55" y="7"/>
                </a:lnTo>
                <a:lnTo>
                  <a:pt x="62" y="7"/>
                </a:lnTo>
                <a:lnTo>
                  <a:pt x="69" y="8"/>
                </a:lnTo>
                <a:lnTo>
                  <a:pt x="76" y="9"/>
                </a:lnTo>
                <a:lnTo>
                  <a:pt x="79" y="0"/>
                </a:lnTo>
                <a:lnTo>
                  <a:pt x="76" y="0"/>
                </a:lnTo>
                <a:lnTo>
                  <a:pt x="74" y="0"/>
                </a:lnTo>
                <a:lnTo>
                  <a:pt x="70" y="0"/>
                </a:lnTo>
                <a:lnTo>
                  <a:pt x="66" y="0"/>
                </a:lnTo>
                <a:lnTo>
                  <a:pt x="61" y="0"/>
                </a:lnTo>
                <a:lnTo>
                  <a:pt x="56" y="0"/>
                </a:lnTo>
                <a:lnTo>
                  <a:pt x="51" y="1"/>
                </a:lnTo>
                <a:lnTo>
                  <a:pt x="44" y="1"/>
                </a:lnTo>
                <a:lnTo>
                  <a:pt x="38" y="1"/>
                </a:lnTo>
                <a:lnTo>
                  <a:pt x="31" y="2"/>
                </a:lnTo>
                <a:lnTo>
                  <a:pt x="25" y="3"/>
                </a:lnTo>
                <a:lnTo>
                  <a:pt x="18" y="5"/>
                </a:lnTo>
                <a:lnTo>
                  <a:pt x="12" y="6"/>
                </a:lnTo>
                <a:lnTo>
                  <a:pt x="6" y="7"/>
                </a:lnTo>
                <a:lnTo>
                  <a:pt x="0" y="8"/>
                </a:lnTo>
                <a:lnTo>
                  <a:pt x="0" y="15"/>
                </a:lnTo>
                <a:close/>
              </a:path>
            </a:pathLst>
          </a:custGeom>
          <a:solidFill>
            <a:srgbClr val="33333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19" name="Freeform 252"/>
          <p:cNvSpPr>
            <a:spLocks/>
          </p:cNvSpPr>
          <p:nvPr/>
        </p:nvSpPr>
        <p:spPr bwMode="auto">
          <a:xfrm>
            <a:off x="1939925" y="4029075"/>
            <a:ext cx="209550" cy="71438"/>
          </a:xfrm>
          <a:custGeom>
            <a:avLst/>
            <a:gdLst>
              <a:gd name="T0" fmla="*/ 87312 w 132"/>
              <a:gd name="T1" fmla="*/ 68263 h 45"/>
              <a:gd name="T2" fmla="*/ 88900 w 132"/>
              <a:gd name="T3" fmla="*/ 68263 h 45"/>
              <a:gd name="T4" fmla="*/ 88900 w 132"/>
              <a:gd name="T5" fmla="*/ 66675 h 45"/>
              <a:gd name="T6" fmla="*/ 90487 w 132"/>
              <a:gd name="T7" fmla="*/ 66675 h 45"/>
              <a:gd name="T8" fmla="*/ 93662 w 132"/>
              <a:gd name="T9" fmla="*/ 65088 h 45"/>
              <a:gd name="T10" fmla="*/ 96837 w 132"/>
              <a:gd name="T11" fmla="*/ 65088 h 45"/>
              <a:gd name="T12" fmla="*/ 100012 w 132"/>
              <a:gd name="T13" fmla="*/ 63500 h 45"/>
              <a:gd name="T14" fmla="*/ 103188 w 132"/>
              <a:gd name="T15" fmla="*/ 61913 h 45"/>
              <a:gd name="T16" fmla="*/ 107950 w 132"/>
              <a:gd name="T17" fmla="*/ 60325 h 45"/>
              <a:gd name="T18" fmla="*/ 112712 w 132"/>
              <a:gd name="T19" fmla="*/ 57150 h 45"/>
              <a:gd name="T20" fmla="*/ 115887 w 132"/>
              <a:gd name="T21" fmla="*/ 53975 h 45"/>
              <a:gd name="T22" fmla="*/ 120650 w 132"/>
              <a:gd name="T23" fmla="*/ 52388 h 45"/>
              <a:gd name="T24" fmla="*/ 123825 w 132"/>
              <a:gd name="T25" fmla="*/ 50800 h 45"/>
              <a:gd name="T26" fmla="*/ 127000 w 132"/>
              <a:gd name="T27" fmla="*/ 46038 h 45"/>
              <a:gd name="T28" fmla="*/ 130175 w 132"/>
              <a:gd name="T29" fmla="*/ 44450 h 45"/>
              <a:gd name="T30" fmla="*/ 133350 w 132"/>
              <a:gd name="T31" fmla="*/ 41275 h 45"/>
              <a:gd name="T32" fmla="*/ 134937 w 132"/>
              <a:gd name="T33" fmla="*/ 38100 h 45"/>
              <a:gd name="T34" fmla="*/ 0 w 132"/>
              <a:gd name="T35" fmla="*/ 4763 h 45"/>
              <a:gd name="T36" fmla="*/ 9525 w 132"/>
              <a:gd name="T37" fmla="*/ 0 h 45"/>
              <a:gd name="T38" fmla="*/ 209550 w 132"/>
              <a:gd name="T39" fmla="*/ 50800 h 45"/>
              <a:gd name="T40" fmla="*/ 200025 w 132"/>
              <a:gd name="T41" fmla="*/ 53975 h 45"/>
              <a:gd name="T42" fmla="*/ 142875 w 132"/>
              <a:gd name="T43" fmla="*/ 39688 h 45"/>
              <a:gd name="T44" fmla="*/ 142875 w 132"/>
              <a:gd name="T45" fmla="*/ 39688 h 45"/>
              <a:gd name="T46" fmla="*/ 142875 w 132"/>
              <a:gd name="T47" fmla="*/ 41275 h 45"/>
              <a:gd name="T48" fmla="*/ 141287 w 132"/>
              <a:gd name="T49" fmla="*/ 41275 h 45"/>
              <a:gd name="T50" fmla="*/ 141287 w 132"/>
              <a:gd name="T51" fmla="*/ 42863 h 45"/>
              <a:gd name="T52" fmla="*/ 138112 w 132"/>
              <a:gd name="T53" fmla="*/ 44450 h 45"/>
              <a:gd name="T54" fmla="*/ 136525 w 132"/>
              <a:gd name="T55" fmla="*/ 46038 h 45"/>
              <a:gd name="T56" fmla="*/ 134937 w 132"/>
              <a:gd name="T57" fmla="*/ 49213 h 45"/>
              <a:gd name="T58" fmla="*/ 131762 w 132"/>
              <a:gd name="T59" fmla="*/ 50800 h 45"/>
              <a:gd name="T60" fmla="*/ 127000 w 132"/>
              <a:gd name="T61" fmla="*/ 52388 h 45"/>
              <a:gd name="T62" fmla="*/ 123825 w 132"/>
              <a:gd name="T63" fmla="*/ 55563 h 45"/>
              <a:gd name="T64" fmla="*/ 120650 w 132"/>
              <a:gd name="T65" fmla="*/ 57150 h 45"/>
              <a:gd name="T66" fmla="*/ 114300 w 132"/>
              <a:gd name="T67" fmla="*/ 60325 h 45"/>
              <a:gd name="T68" fmla="*/ 111125 w 132"/>
              <a:gd name="T69" fmla="*/ 63500 h 45"/>
              <a:gd name="T70" fmla="*/ 103188 w 132"/>
              <a:gd name="T71" fmla="*/ 65088 h 45"/>
              <a:gd name="T72" fmla="*/ 98425 w 132"/>
              <a:gd name="T73" fmla="*/ 68263 h 45"/>
              <a:gd name="T74" fmla="*/ 90487 w 132"/>
              <a:gd name="T75" fmla="*/ 71438 h 45"/>
              <a:gd name="T76" fmla="*/ 87312 w 132"/>
              <a:gd name="T77" fmla="*/ 68263 h 45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132"/>
              <a:gd name="T118" fmla="*/ 0 h 45"/>
              <a:gd name="T119" fmla="*/ 132 w 132"/>
              <a:gd name="T120" fmla="*/ 45 h 45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132" h="45">
                <a:moveTo>
                  <a:pt x="55" y="43"/>
                </a:moveTo>
                <a:lnTo>
                  <a:pt x="56" y="43"/>
                </a:lnTo>
                <a:lnTo>
                  <a:pt x="56" y="42"/>
                </a:lnTo>
                <a:lnTo>
                  <a:pt x="57" y="42"/>
                </a:lnTo>
                <a:lnTo>
                  <a:pt x="59" y="41"/>
                </a:lnTo>
                <a:lnTo>
                  <a:pt x="61" y="41"/>
                </a:lnTo>
                <a:lnTo>
                  <a:pt x="63" y="40"/>
                </a:lnTo>
                <a:lnTo>
                  <a:pt x="65" y="39"/>
                </a:lnTo>
                <a:lnTo>
                  <a:pt x="68" y="38"/>
                </a:lnTo>
                <a:lnTo>
                  <a:pt x="71" y="36"/>
                </a:lnTo>
                <a:lnTo>
                  <a:pt x="73" y="34"/>
                </a:lnTo>
                <a:lnTo>
                  <a:pt x="76" y="33"/>
                </a:lnTo>
                <a:lnTo>
                  <a:pt x="78" y="32"/>
                </a:lnTo>
                <a:lnTo>
                  <a:pt x="80" y="29"/>
                </a:lnTo>
                <a:lnTo>
                  <a:pt x="82" y="28"/>
                </a:lnTo>
                <a:lnTo>
                  <a:pt x="84" y="26"/>
                </a:lnTo>
                <a:lnTo>
                  <a:pt x="85" y="24"/>
                </a:lnTo>
                <a:lnTo>
                  <a:pt x="0" y="3"/>
                </a:lnTo>
                <a:lnTo>
                  <a:pt x="6" y="0"/>
                </a:lnTo>
                <a:lnTo>
                  <a:pt x="132" y="32"/>
                </a:lnTo>
                <a:lnTo>
                  <a:pt x="126" y="34"/>
                </a:lnTo>
                <a:lnTo>
                  <a:pt x="90" y="25"/>
                </a:lnTo>
                <a:lnTo>
                  <a:pt x="90" y="26"/>
                </a:lnTo>
                <a:lnTo>
                  <a:pt x="89" y="26"/>
                </a:lnTo>
                <a:lnTo>
                  <a:pt x="89" y="27"/>
                </a:lnTo>
                <a:lnTo>
                  <a:pt x="87" y="28"/>
                </a:lnTo>
                <a:lnTo>
                  <a:pt x="86" y="29"/>
                </a:lnTo>
                <a:lnTo>
                  <a:pt x="85" y="31"/>
                </a:lnTo>
                <a:lnTo>
                  <a:pt x="83" y="32"/>
                </a:lnTo>
                <a:lnTo>
                  <a:pt x="80" y="33"/>
                </a:lnTo>
                <a:lnTo>
                  <a:pt x="78" y="35"/>
                </a:lnTo>
                <a:lnTo>
                  <a:pt x="76" y="36"/>
                </a:lnTo>
                <a:lnTo>
                  <a:pt x="72" y="38"/>
                </a:lnTo>
                <a:lnTo>
                  <a:pt x="70" y="40"/>
                </a:lnTo>
                <a:lnTo>
                  <a:pt x="65" y="41"/>
                </a:lnTo>
                <a:lnTo>
                  <a:pt x="62" y="43"/>
                </a:lnTo>
                <a:lnTo>
                  <a:pt x="57" y="45"/>
                </a:lnTo>
                <a:lnTo>
                  <a:pt x="55" y="43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20" name="Freeform 253"/>
          <p:cNvSpPr>
            <a:spLocks/>
          </p:cNvSpPr>
          <p:nvPr/>
        </p:nvSpPr>
        <p:spPr bwMode="auto">
          <a:xfrm>
            <a:off x="1895475" y="4048125"/>
            <a:ext cx="214313" cy="63500"/>
          </a:xfrm>
          <a:custGeom>
            <a:avLst/>
            <a:gdLst>
              <a:gd name="T0" fmla="*/ 0 w 135"/>
              <a:gd name="T1" fmla="*/ 0 h 40"/>
              <a:gd name="T2" fmla="*/ 209550 w 135"/>
              <a:gd name="T3" fmla="*/ 63500 h 40"/>
              <a:gd name="T4" fmla="*/ 214313 w 135"/>
              <a:gd name="T5" fmla="*/ 63500 h 40"/>
              <a:gd name="T6" fmla="*/ 7938 w 135"/>
              <a:gd name="T7" fmla="*/ 0 h 40"/>
              <a:gd name="T8" fmla="*/ 0 w 135"/>
              <a:gd name="T9" fmla="*/ 0 h 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5"/>
              <a:gd name="T16" fmla="*/ 0 h 40"/>
              <a:gd name="T17" fmla="*/ 135 w 135"/>
              <a:gd name="T18" fmla="*/ 40 h 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5" h="40">
                <a:moveTo>
                  <a:pt x="0" y="0"/>
                </a:moveTo>
                <a:lnTo>
                  <a:pt x="132" y="40"/>
                </a:lnTo>
                <a:lnTo>
                  <a:pt x="135" y="40"/>
                </a:lnTo>
                <a:lnTo>
                  <a:pt x="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21" name="Freeform 254"/>
          <p:cNvSpPr>
            <a:spLocks/>
          </p:cNvSpPr>
          <p:nvPr/>
        </p:nvSpPr>
        <p:spPr bwMode="auto">
          <a:xfrm>
            <a:off x="1931988" y="4040188"/>
            <a:ext cx="209550" cy="55562"/>
          </a:xfrm>
          <a:custGeom>
            <a:avLst/>
            <a:gdLst>
              <a:gd name="T0" fmla="*/ 0 w 132"/>
              <a:gd name="T1" fmla="*/ 0 h 35"/>
              <a:gd name="T2" fmla="*/ 206375 w 132"/>
              <a:gd name="T3" fmla="*/ 55562 h 35"/>
              <a:gd name="T4" fmla="*/ 209550 w 132"/>
              <a:gd name="T5" fmla="*/ 55562 h 35"/>
              <a:gd name="T6" fmla="*/ 6350 w 132"/>
              <a:gd name="T7" fmla="*/ 0 h 35"/>
              <a:gd name="T8" fmla="*/ 0 w 132"/>
              <a:gd name="T9" fmla="*/ 0 h 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2"/>
              <a:gd name="T16" fmla="*/ 0 h 35"/>
              <a:gd name="T17" fmla="*/ 132 w 132"/>
              <a:gd name="T18" fmla="*/ 35 h 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2" h="35">
                <a:moveTo>
                  <a:pt x="0" y="0"/>
                </a:moveTo>
                <a:lnTo>
                  <a:pt x="130" y="35"/>
                </a:lnTo>
                <a:lnTo>
                  <a:pt x="132" y="35"/>
                </a:lnTo>
                <a:lnTo>
                  <a:pt x="4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22" name="Freeform 255"/>
          <p:cNvSpPr>
            <a:spLocks/>
          </p:cNvSpPr>
          <p:nvPr/>
        </p:nvSpPr>
        <p:spPr bwMode="auto">
          <a:xfrm>
            <a:off x="1916113" y="4041775"/>
            <a:ext cx="211137" cy="61913"/>
          </a:xfrm>
          <a:custGeom>
            <a:avLst/>
            <a:gdLst>
              <a:gd name="T0" fmla="*/ 0 w 133"/>
              <a:gd name="T1" fmla="*/ 0 h 39"/>
              <a:gd name="T2" fmla="*/ 206375 w 133"/>
              <a:gd name="T3" fmla="*/ 61913 h 39"/>
              <a:gd name="T4" fmla="*/ 211137 w 133"/>
              <a:gd name="T5" fmla="*/ 61913 h 39"/>
              <a:gd name="T6" fmla="*/ 4762 w 133"/>
              <a:gd name="T7" fmla="*/ 0 h 39"/>
              <a:gd name="T8" fmla="*/ 0 w 133"/>
              <a:gd name="T9" fmla="*/ 0 h 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3"/>
              <a:gd name="T16" fmla="*/ 0 h 39"/>
              <a:gd name="T17" fmla="*/ 133 w 133"/>
              <a:gd name="T18" fmla="*/ 39 h 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3" h="39">
                <a:moveTo>
                  <a:pt x="0" y="0"/>
                </a:moveTo>
                <a:lnTo>
                  <a:pt x="130" y="39"/>
                </a:lnTo>
                <a:lnTo>
                  <a:pt x="133" y="39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23" name="Freeform 256"/>
          <p:cNvSpPr>
            <a:spLocks/>
          </p:cNvSpPr>
          <p:nvPr/>
        </p:nvSpPr>
        <p:spPr bwMode="auto">
          <a:xfrm>
            <a:off x="1866900" y="3308350"/>
            <a:ext cx="395288" cy="331788"/>
          </a:xfrm>
          <a:custGeom>
            <a:avLst/>
            <a:gdLst>
              <a:gd name="T0" fmla="*/ 111125 w 249"/>
              <a:gd name="T1" fmla="*/ 22225 h 209"/>
              <a:gd name="T2" fmla="*/ 111125 w 249"/>
              <a:gd name="T3" fmla="*/ 22225 h 209"/>
              <a:gd name="T4" fmla="*/ 115888 w 249"/>
              <a:gd name="T5" fmla="*/ 22225 h 209"/>
              <a:gd name="T6" fmla="*/ 119063 w 249"/>
              <a:gd name="T7" fmla="*/ 20638 h 209"/>
              <a:gd name="T8" fmla="*/ 125413 w 249"/>
              <a:gd name="T9" fmla="*/ 17463 h 209"/>
              <a:gd name="T10" fmla="*/ 131763 w 249"/>
              <a:gd name="T11" fmla="*/ 15875 h 209"/>
              <a:gd name="T12" fmla="*/ 139700 w 249"/>
              <a:gd name="T13" fmla="*/ 14288 h 209"/>
              <a:gd name="T14" fmla="*/ 150813 w 249"/>
              <a:gd name="T15" fmla="*/ 12700 h 209"/>
              <a:gd name="T16" fmla="*/ 163513 w 249"/>
              <a:gd name="T17" fmla="*/ 9525 h 209"/>
              <a:gd name="T18" fmla="*/ 176213 w 249"/>
              <a:gd name="T19" fmla="*/ 6350 h 209"/>
              <a:gd name="T20" fmla="*/ 192088 w 249"/>
              <a:gd name="T21" fmla="*/ 4763 h 209"/>
              <a:gd name="T22" fmla="*/ 209550 w 249"/>
              <a:gd name="T23" fmla="*/ 3175 h 209"/>
              <a:gd name="T24" fmla="*/ 228600 w 249"/>
              <a:gd name="T25" fmla="*/ 1588 h 209"/>
              <a:gd name="T26" fmla="*/ 249238 w 249"/>
              <a:gd name="T27" fmla="*/ 0 h 209"/>
              <a:gd name="T28" fmla="*/ 269875 w 249"/>
              <a:gd name="T29" fmla="*/ 0 h 209"/>
              <a:gd name="T30" fmla="*/ 293688 w 249"/>
              <a:gd name="T31" fmla="*/ 0 h 209"/>
              <a:gd name="T32" fmla="*/ 319088 w 249"/>
              <a:gd name="T33" fmla="*/ 0 h 209"/>
              <a:gd name="T34" fmla="*/ 330200 w 249"/>
              <a:gd name="T35" fmla="*/ 44450 h 209"/>
              <a:gd name="T36" fmla="*/ 333375 w 249"/>
              <a:gd name="T37" fmla="*/ 46038 h 209"/>
              <a:gd name="T38" fmla="*/ 342900 w 249"/>
              <a:gd name="T39" fmla="*/ 53975 h 209"/>
              <a:gd name="T40" fmla="*/ 352425 w 249"/>
              <a:gd name="T41" fmla="*/ 61913 h 209"/>
              <a:gd name="T42" fmla="*/ 358775 w 249"/>
              <a:gd name="T43" fmla="*/ 79375 h 209"/>
              <a:gd name="T44" fmla="*/ 381000 w 249"/>
              <a:gd name="T45" fmla="*/ 185738 h 209"/>
              <a:gd name="T46" fmla="*/ 392113 w 249"/>
              <a:gd name="T47" fmla="*/ 230188 h 209"/>
              <a:gd name="T48" fmla="*/ 392113 w 249"/>
              <a:gd name="T49" fmla="*/ 231775 h 209"/>
              <a:gd name="T50" fmla="*/ 393700 w 249"/>
              <a:gd name="T51" fmla="*/ 241300 h 209"/>
              <a:gd name="T52" fmla="*/ 393700 w 249"/>
              <a:gd name="T53" fmla="*/ 254000 h 209"/>
              <a:gd name="T54" fmla="*/ 387350 w 249"/>
              <a:gd name="T55" fmla="*/ 269875 h 209"/>
              <a:gd name="T56" fmla="*/ 0 w 249"/>
              <a:gd name="T57" fmla="*/ 258763 h 209"/>
              <a:gd name="T58" fmla="*/ 39688 w 249"/>
              <a:gd name="T59" fmla="*/ 238125 h 209"/>
              <a:gd name="T60" fmla="*/ 39688 w 249"/>
              <a:gd name="T61" fmla="*/ 44450 h 209"/>
              <a:gd name="T62" fmla="*/ 41275 w 249"/>
              <a:gd name="T63" fmla="*/ 42863 h 209"/>
              <a:gd name="T64" fmla="*/ 44450 w 249"/>
              <a:gd name="T65" fmla="*/ 39688 h 209"/>
              <a:gd name="T66" fmla="*/ 50800 w 249"/>
              <a:gd name="T67" fmla="*/ 38100 h 209"/>
              <a:gd name="T68" fmla="*/ 58738 w 249"/>
              <a:gd name="T69" fmla="*/ 36513 h 209"/>
              <a:gd name="T70" fmla="*/ 66675 w 249"/>
              <a:gd name="T71" fmla="*/ 34925 h 209"/>
              <a:gd name="T72" fmla="*/ 77788 w 249"/>
              <a:gd name="T73" fmla="*/ 34925 h 209"/>
              <a:gd name="T74" fmla="*/ 92075 w 249"/>
              <a:gd name="T75" fmla="*/ 36513 h 209"/>
              <a:gd name="T76" fmla="*/ 107950 w 249"/>
              <a:gd name="T77" fmla="*/ 42863 h 209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249"/>
              <a:gd name="T118" fmla="*/ 0 h 209"/>
              <a:gd name="T119" fmla="*/ 249 w 249"/>
              <a:gd name="T120" fmla="*/ 209 h 209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249" h="209">
                <a:moveTo>
                  <a:pt x="68" y="27"/>
                </a:moveTo>
                <a:lnTo>
                  <a:pt x="70" y="14"/>
                </a:lnTo>
                <a:lnTo>
                  <a:pt x="72" y="14"/>
                </a:lnTo>
                <a:lnTo>
                  <a:pt x="73" y="14"/>
                </a:lnTo>
                <a:lnTo>
                  <a:pt x="74" y="13"/>
                </a:lnTo>
                <a:lnTo>
                  <a:pt x="75" y="13"/>
                </a:lnTo>
                <a:lnTo>
                  <a:pt x="76" y="13"/>
                </a:lnTo>
                <a:lnTo>
                  <a:pt x="79" y="11"/>
                </a:lnTo>
                <a:lnTo>
                  <a:pt x="81" y="11"/>
                </a:lnTo>
                <a:lnTo>
                  <a:pt x="83" y="10"/>
                </a:lnTo>
                <a:lnTo>
                  <a:pt x="86" y="10"/>
                </a:lnTo>
                <a:lnTo>
                  <a:pt x="88" y="9"/>
                </a:lnTo>
                <a:lnTo>
                  <a:pt x="91" y="8"/>
                </a:lnTo>
                <a:lnTo>
                  <a:pt x="95" y="8"/>
                </a:lnTo>
                <a:lnTo>
                  <a:pt x="98" y="7"/>
                </a:lnTo>
                <a:lnTo>
                  <a:pt x="103" y="6"/>
                </a:lnTo>
                <a:lnTo>
                  <a:pt x="107" y="6"/>
                </a:lnTo>
                <a:lnTo>
                  <a:pt x="111" y="4"/>
                </a:lnTo>
                <a:lnTo>
                  <a:pt x="116" y="4"/>
                </a:lnTo>
                <a:lnTo>
                  <a:pt x="121" y="3"/>
                </a:lnTo>
                <a:lnTo>
                  <a:pt x="126" y="2"/>
                </a:lnTo>
                <a:lnTo>
                  <a:pt x="132" y="2"/>
                </a:lnTo>
                <a:lnTo>
                  <a:pt x="137" y="1"/>
                </a:lnTo>
                <a:lnTo>
                  <a:pt x="144" y="1"/>
                </a:lnTo>
                <a:lnTo>
                  <a:pt x="150" y="1"/>
                </a:lnTo>
                <a:lnTo>
                  <a:pt x="157" y="0"/>
                </a:lnTo>
                <a:lnTo>
                  <a:pt x="163" y="0"/>
                </a:lnTo>
                <a:lnTo>
                  <a:pt x="170" y="0"/>
                </a:lnTo>
                <a:lnTo>
                  <a:pt x="178" y="0"/>
                </a:lnTo>
                <a:lnTo>
                  <a:pt x="185" y="0"/>
                </a:lnTo>
                <a:lnTo>
                  <a:pt x="193" y="0"/>
                </a:lnTo>
                <a:lnTo>
                  <a:pt x="201" y="0"/>
                </a:lnTo>
                <a:lnTo>
                  <a:pt x="210" y="4"/>
                </a:lnTo>
                <a:lnTo>
                  <a:pt x="208" y="28"/>
                </a:lnTo>
                <a:lnTo>
                  <a:pt x="208" y="29"/>
                </a:lnTo>
                <a:lnTo>
                  <a:pt x="210" y="29"/>
                </a:lnTo>
                <a:lnTo>
                  <a:pt x="213" y="31"/>
                </a:lnTo>
                <a:lnTo>
                  <a:pt x="216" y="34"/>
                </a:lnTo>
                <a:lnTo>
                  <a:pt x="220" y="36"/>
                </a:lnTo>
                <a:lnTo>
                  <a:pt x="222" y="39"/>
                </a:lnTo>
                <a:lnTo>
                  <a:pt x="224" y="44"/>
                </a:lnTo>
                <a:lnTo>
                  <a:pt x="226" y="50"/>
                </a:lnTo>
                <a:lnTo>
                  <a:pt x="245" y="69"/>
                </a:lnTo>
                <a:lnTo>
                  <a:pt x="240" y="117"/>
                </a:lnTo>
                <a:lnTo>
                  <a:pt x="208" y="133"/>
                </a:lnTo>
                <a:lnTo>
                  <a:pt x="247" y="145"/>
                </a:lnTo>
                <a:lnTo>
                  <a:pt x="247" y="146"/>
                </a:lnTo>
                <a:lnTo>
                  <a:pt x="248" y="148"/>
                </a:lnTo>
                <a:lnTo>
                  <a:pt x="248" y="152"/>
                </a:lnTo>
                <a:lnTo>
                  <a:pt x="249" y="155"/>
                </a:lnTo>
                <a:lnTo>
                  <a:pt x="248" y="160"/>
                </a:lnTo>
                <a:lnTo>
                  <a:pt x="247" y="164"/>
                </a:lnTo>
                <a:lnTo>
                  <a:pt x="244" y="170"/>
                </a:lnTo>
                <a:lnTo>
                  <a:pt x="144" y="209"/>
                </a:lnTo>
                <a:lnTo>
                  <a:pt x="0" y="163"/>
                </a:lnTo>
                <a:lnTo>
                  <a:pt x="3" y="159"/>
                </a:lnTo>
                <a:lnTo>
                  <a:pt x="25" y="150"/>
                </a:lnTo>
                <a:lnTo>
                  <a:pt x="25" y="28"/>
                </a:lnTo>
                <a:lnTo>
                  <a:pt x="26" y="27"/>
                </a:lnTo>
                <a:lnTo>
                  <a:pt x="27" y="27"/>
                </a:lnTo>
                <a:lnTo>
                  <a:pt x="28" y="25"/>
                </a:lnTo>
                <a:lnTo>
                  <a:pt x="31" y="25"/>
                </a:lnTo>
                <a:lnTo>
                  <a:pt x="32" y="24"/>
                </a:lnTo>
                <a:lnTo>
                  <a:pt x="34" y="23"/>
                </a:lnTo>
                <a:lnTo>
                  <a:pt x="37" y="23"/>
                </a:lnTo>
                <a:lnTo>
                  <a:pt x="40" y="22"/>
                </a:lnTo>
                <a:lnTo>
                  <a:pt x="42" y="22"/>
                </a:lnTo>
                <a:lnTo>
                  <a:pt x="46" y="22"/>
                </a:lnTo>
                <a:lnTo>
                  <a:pt x="49" y="22"/>
                </a:lnTo>
                <a:lnTo>
                  <a:pt x="53" y="22"/>
                </a:lnTo>
                <a:lnTo>
                  <a:pt x="58" y="23"/>
                </a:lnTo>
                <a:lnTo>
                  <a:pt x="61" y="24"/>
                </a:lnTo>
                <a:lnTo>
                  <a:pt x="68" y="2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24" name="Freeform 257"/>
          <p:cNvSpPr>
            <a:spLocks/>
          </p:cNvSpPr>
          <p:nvPr/>
        </p:nvSpPr>
        <p:spPr bwMode="auto">
          <a:xfrm>
            <a:off x="2005013" y="3332163"/>
            <a:ext cx="125412" cy="144462"/>
          </a:xfrm>
          <a:custGeom>
            <a:avLst/>
            <a:gdLst>
              <a:gd name="T0" fmla="*/ 123825 w 79"/>
              <a:gd name="T1" fmla="*/ 4762 h 91"/>
              <a:gd name="T2" fmla="*/ 123825 w 79"/>
              <a:gd name="T3" fmla="*/ 4762 h 91"/>
              <a:gd name="T4" fmla="*/ 122237 w 79"/>
              <a:gd name="T5" fmla="*/ 4762 h 91"/>
              <a:gd name="T6" fmla="*/ 117475 w 79"/>
              <a:gd name="T7" fmla="*/ 3175 h 91"/>
              <a:gd name="T8" fmla="*/ 114300 w 79"/>
              <a:gd name="T9" fmla="*/ 3175 h 91"/>
              <a:gd name="T10" fmla="*/ 109537 w 79"/>
              <a:gd name="T11" fmla="*/ 1587 h 91"/>
              <a:gd name="T12" fmla="*/ 103187 w 79"/>
              <a:gd name="T13" fmla="*/ 1587 h 91"/>
              <a:gd name="T14" fmla="*/ 95250 w 79"/>
              <a:gd name="T15" fmla="*/ 1587 h 91"/>
              <a:gd name="T16" fmla="*/ 88900 w 79"/>
              <a:gd name="T17" fmla="*/ 0 h 91"/>
              <a:gd name="T18" fmla="*/ 79375 w 79"/>
              <a:gd name="T19" fmla="*/ 0 h 91"/>
              <a:gd name="T20" fmla="*/ 69850 w 79"/>
              <a:gd name="T21" fmla="*/ 1587 h 91"/>
              <a:gd name="T22" fmla="*/ 60325 w 79"/>
              <a:gd name="T23" fmla="*/ 1587 h 91"/>
              <a:gd name="T24" fmla="*/ 49212 w 79"/>
              <a:gd name="T25" fmla="*/ 3175 h 91"/>
              <a:gd name="T26" fmla="*/ 39687 w 79"/>
              <a:gd name="T27" fmla="*/ 4762 h 91"/>
              <a:gd name="T28" fmla="*/ 28575 w 79"/>
              <a:gd name="T29" fmla="*/ 9525 h 91"/>
              <a:gd name="T30" fmla="*/ 17462 w 79"/>
              <a:gd name="T31" fmla="*/ 12700 h 91"/>
              <a:gd name="T32" fmla="*/ 6350 w 79"/>
              <a:gd name="T33" fmla="*/ 19050 h 91"/>
              <a:gd name="T34" fmla="*/ 6350 w 79"/>
              <a:gd name="T35" fmla="*/ 20637 h 91"/>
              <a:gd name="T36" fmla="*/ 4762 w 79"/>
              <a:gd name="T37" fmla="*/ 26987 h 91"/>
              <a:gd name="T38" fmla="*/ 1587 w 79"/>
              <a:gd name="T39" fmla="*/ 41275 h 91"/>
              <a:gd name="T40" fmla="*/ 0 w 79"/>
              <a:gd name="T41" fmla="*/ 55562 h 91"/>
              <a:gd name="T42" fmla="*/ 0 w 79"/>
              <a:gd name="T43" fmla="*/ 74612 h 91"/>
              <a:gd name="T44" fmla="*/ 0 w 79"/>
              <a:gd name="T45" fmla="*/ 96837 h 91"/>
              <a:gd name="T46" fmla="*/ 3175 w 79"/>
              <a:gd name="T47" fmla="*/ 119062 h 91"/>
              <a:gd name="T48" fmla="*/ 9525 w 79"/>
              <a:gd name="T49" fmla="*/ 141287 h 91"/>
              <a:gd name="T50" fmla="*/ 11112 w 79"/>
              <a:gd name="T51" fmla="*/ 141287 h 91"/>
              <a:gd name="T52" fmla="*/ 12700 w 79"/>
              <a:gd name="T53" fmla="*/ 141287 h 91"/>
              <a:gd name="T54" fmla="*/ 14287 w 79"/>
              <a:gd name="T55" fmla="*/ 141287 h 91"/>
              <a:gd name="T56" fmla="*/ 17462 w 79"/>
              <a:gd name="T57" fmla="*/ 141287 h 91"/>
              <a:gd name="T58" fmla="*/ 23812 w 79"/>
              <a:gd name="T59" fmla="*/ 139700 h 91"/>
              <a:gd name="T60" fmla="*/ 28575 w 79"/>
              <a:gd name="T61" fmla="*/ 139700 h 91"/>
              <a:gd name="T62" fmla="*/ 34925 w 79"/>
              <a:gd name="T63" fmla="*/ 139700 h 91"/>
              <a:gd name="T64" fmla="*/ 42862 w 79"/>
              <a:gd name="T65" fmla="*/ 139700 h 91"/>
              <a:gd name="T66" fmla="*/ 50800 w 79"/>
              <a:gd name="T67" fmla="*/ 139700 h 91"/>
              <a:gd name="T68" fmla="*/ 60325 w 79"/>
              <a:gd name="T69" fmla="*/ 139700 h 91"/>
              <a:gd name="T70" fmla="*/ 69850 w 79"/>
              <a:gd name="T71" fmla="*/ 139700 h 91"/>
              <a:gd name="T72" fmla="*/ 79375 w 79"/>
              <a:gd name="T73" fmla="*/ 139700 h 91"/>
              <a:gd name="T74" fmla="*/ 90487 w 79"/>
              <a:gd name="T75" fmla="*/ 141287 h 91"/>
              <a:gd name="T76" fmla="*/ 101600 w 79"/>
              <a:gd name="T77" fmla="*/ 141287 h 91"/>
              <a:gd name="T78" fmla="*/ 112712 w 79"/>
              <a:gd name="T79" fmla="*/ 142875 h 91"/>
              <a:gd name="T80" fmla="*/ 125412 w 79"/>
              <a:gd name="T81" fmla="*/ 144462 h 91"/>
              <a:gd name="T82" fmla="*/ 125412 w 79"/>
              <a:gd name="T83" fmla="*/ 141287 h 91"/>
              <a:gd name="T84" fmla="*/ 123825 w 79"/>
              <a:gd name="T85" fmla="*/ 130175 h 91"/>
              <a:gd name="T86" fmla="*/ 122237 w 79"/>
              <a:gd name="T87" fmla="*/ 111125 h 91"/>
              <a:gd name="T88" fmla="*/ 120650 w 79"/>
              <a:gd name="T89" fmla="*/ 90487 h 91"/>
              <a:gd name="T90" fmla="*/ 120650 w 79"/>
              <a:gd name="T91" fmla="*/ 68262 h 91"/>
              <a:gd name="T92" fmla="*/ 120650 w 79"/>
              <a:gd name="T93" fmla="*/ 46037 h 91"/>
              <a:gd name="T94" fmla="*/ 122237 w 79"/>
              <a:gd name="T95" fmla="*/ 23812 h 91"/>
              <a:gd name="T96" fmla="*/ 123825 w 79"/>
              <a:gd name="T97" fmla="*/ 4762 h 91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79"/>
              <a:gd name="T148" fmla="*/ 0 h 91"/>
              <a:gd name="T149" fmla="*/ 79 w 79"/>
              <a:gd name="T150" fmla="*/ 91 h 91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79" h="91">
                <a:moveTo>
                  <a:pt x="78" y="3"/>
                </a:moveTo>
                <a:lnTo>
                  <a:pt x="78" y="3"/>
                </a:lnTo>
                <a:lnTo>
                  <a:pt x="77" y="3"/>
                </a:lnTo>
                <a:lnTo>
                  <a:pt x="74" y="2"/>
                </a:lnTo>
                <a:lnTo>
                  <a:pt x="72" y="2"/>
                </a:lnTo>
                <a:lnTo>
                  <a:pt x="69" y="1"/>
                </a:lnTo>
                <a:lnTo>
                  <a:pt x="65" y="1"/>
                </a:lnTo>
                <a:lnTo>
                  <a:pt x="60" y="1"/>
                </a:lnTo>
                <a:lnTo>
                  <a:pt x="56" y="0"/>
                </a:lnTo>
                <a:lnTo>
                  <a:pt x="50" y="0"/>
                </a:lnTo>
                <a:lnTo>
                  <a:pt x="44" y="1"/>
                </a:lnTo>
                <a:lnTo>
                  <a:pt x="38" y="1"/>
                </a:lnTo>
                <a:lnTo>
                  <a:pt x="31" y="2"/>
                </a:lnTo>
                <a:lnTo>
                  <a:pt x="25" y="3"/>
                </a:lnTo>
                <a:lnTo>
                  <a:pt x="18" y="6"/>
                </a:lnTo>
                <a:lnTo>
                  <a:pt x="11" y="8"/>
                </a:lnTo>
                <a:lnTo>
                  <a:pt x="4" y="12"/>
                </a:lnTo>
                <a:lnTo>
                  <a:pt x="4" y="13"/>
                </a:lnTo>
                <a:lnTo>
                  <a:pt x="3" y="17"/>
                </a:lnTo>
                <a:lnTo>
                  <a:pt x="1" y="26"/>
                </a:lnTo>
                <a:lnTo>
                  <a:pt x="0" y="35"/>
                </a:lnTo>
                <a:lnTo>
                  <a:pt x="0" y="47"/>
                </a:lnTo>
                <a:lnTo>
                  <a:pt x="0" y="61"/>
                </a:lnTo>
                <a:lnTo>
                  <a:pt x="2" y="75"/>
                </a:lnTo>
                <a:lnTo>
                  <a:pt x="6" y="89"/>
                </a:lnTo>
                <a:lnTo>
                  <a:pt x="7" y="89"/>
                </a:lnTo>
                <a:lnTo>
                  <a:pt x="8" y="89"/>
                </a:lnTo>
                <a:lnTo>
                  <a:pt x="9" y="89"/>
                </a:lnTo>
                <a:lnTo>
                  <a:pt x="11" y="89"/>
                </a:lnTo>
                <a:lnTo>
                  <a:pt x="15" y="88"/>
                </a:lnTo>
                <a:lnTo>
                  <a:pt x="18" y="88"/>
                </a:lnTo>
                <a:lnTo>
                  <a:pt x="22" y="88"/>
                </a:lnTo>
                <a:lnTo>
                  <a:pt x="27" y="88"/>
                </a:lnTo>
                <a:lnTo>
                  <a:pt x="32" y="88"/>
                </a:lnTo>
                <a:lnTo>
                  <a:pt x="38" y="88"/>
                </a:lnTo>
                <a:lnTo>
                  <a:pt x="44" y="88"/>
                </a:lnTo>
                <a:lnTo>
                  <a:pt x="50" y="88"/>
                </a:lnTo>
                <a:lnTo>
                  <a:pt x="57" y="89"/>
                </a:lnTo>
                <a:lnTo>
                  <a:pt x="64" y="89"/>
                </a:lnTo>
                <a:lnTo>
                  <a:pt x="71" y="90"/>
                </a:lnTo>
                <a:lnTo>
                  <a:pt x="79" y="91"/>
                </a:lnTo>
                <a:lnTo>
                  <a:pt x="79" y="89"/>
                </a:lnTo>
                <a:lnTo>
                  <a:pt x="78" y="82"/>
                </a:lnTo>
                <a:lnTo>
                  <a:pt x="77" y="70"/>
                </a:lnTo>
                <a:lnTo>
                  <a:pt x="76" y="57"/>
                </a:lnTo>
                <a:lnTo>
                  <a:pt x="76" y="43"/>
                </a:lnTo>
                <a:lnTo>
                  <a:pt x="76" y="29"/>
                </a:lnTo>
                <a:lnTo>
                  <a:pt x="77" y="15"/>
                </a:lnTo>
                <a:lnTo>
                  <a:pt x="78" y="3"/>
                </a:lnTo>
                <a:close/>
              </a:path>
            </a:pathLst>
          </a:custGeom>
          <a:solidFill>
            <a:srgbClr val="33333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25" name="Freeform 258"/>
          <p:cNvSpPr>
            <a:spLocks/>
          </p:cNvSpPr>
          <p:nvPr/>
        </p:nvSpPr>
        <p:spPr bwMode="auto">
          <a:xfrm>
            <a:off x="2017713" y="3373438"/>
            <a:ext cx="209550" cy="142875"/>
          </a:xfrm>
          <a:custGeom>
            <a:avLst/>
            <a:gdLst>
              <a:gd name="T0" fmla="*/ 1588 w 132"/>
              <a:gd name="T1" fmla="*/ 106363 h 90"/>
              <a:gd name="T2" fmla="*/ 0 w 132"/>
              <a:gd name="T3" fmla="*/ 123825 h 90"/>
              <a:gd name="T4" fmla="*/ 136525 w 132"/>
              <a:gd name="T5" fmla="*/ 142875 h 90"/>
              <a:gd name="T6" fmla="*/ 136525 w 132"/>
              <a:gd name="T7" fmla="*/ 142875 h 90"/>
              <a:gd name="T8" fmla="*/ 141287 w 132"/>
              <a:gd name="T9" fmla="*/ 139700 h 90"/>
              <a:gd name="T10" fmla="*/ 144462 w 132"/>
              <a:gd name="T11" fmla="*/ 138113 h 90"/>
              <a:gd name="T12" fmla="*/ 149225 w 132"/>
              <a:gd name="T13" fmla="*/ 134938 h 90"/>
              <a:gd name="T14" fmla="*/ 155575 w 132"/>
              <a:gd name="T15" fmla="*/ 131763 h 90"/>
              <a:gd name="T16" fmla="*/ 163512 w 132"/>
              <a:gd name="T17" fmla="*/ 125413 h 90"/>
              <a:gd name="T18" fmla="*/ 169862 w 132"/>
              <a:gd name="T19" fmla="*/ 117475 h 90"/>
              <a:gd name="T20" fmla="*/ 177800 w 132"/>
              <a:gd name="T21" fmla="*/ 112713 h 90"/>
              <a:gd name="T22" fmla="*/ 185737 w 132"/>
              <a:gd name="T23" fmla="*/ 103188 h 90"/>
              <a:gd name="T24" fmla="*/ 192087 w 132"/>
              <a:gd name="T25" fmla="*/ 93662 h 90"/>
              <a:gd name="T26" fmla="*/ 198437 w 132"/>
              <a:gd name="T27" fmla="*/ 84137 h 90"/>
              <a:gd name="T28" fmla="*/ 203200 w 132"/>
              <a:gd name="T29" fmla="*/ 73025 h 90"/>
              <a:gd name="T30" fmla="*/ 207963 w 132"/>
              <a:gd name="T31" fmla="*/ 61913 h 90"/>
              <a:gd name="T32" fmla="*/ 209550 w 132"/>
              <a:gd name="T33" fmla="*/ 49212 h 90"/>
              <a:gd name="T34" fmla="*/ 209550 w 132"/>
              <a:gd name="T35" fmla="*/ 34925 h 90"/>
              <a:gd name="T36" fmla="*/ 204788 w 132"/>
              <a:gd name="T37" fmla="*/ 19050 h 90"/>
              <a:gd name="T38" fmla="*/ 204788 w 132"/>
              <a:gd name="T39" fmla="*/ 19050 h 90"/>
              <a:gd name="T40" fmla="*/ 203200 w 132"/>
              <a:gd name="T41" fmla="*/ 15875 h 90"/>
              <a:gd name="T42" fmla="*/ 201612 w 132"/>
              <a:gd name="T43" fmla="*/ 14288 h 90"/>
              <a:gd name="T44" fmla="*/ 200025 w 132"/>
              <a:gd name="T45" fmla="*/ 11112 h 90"/>
              <a:gd name="T46" fmla="*/ 196850 w 132"/>
              <a:gd name="T47" fmla="*/ 4762 h 90"/>
              <a:gd name="T48" fmla="*/ 190500 w 132"/>
              <a:gd name="T49" fmla="*/ 3175 h 90"/>
              <a:gd name="T50" fmla="*/ 185737 w 132"/>
              <a:gd name="T51" fmla="*/ 0 h 90"/>
              <a:gd name="T52" fmla="*/ 179387 w 132"/>
              <a:gd name="T53" fmla="*/ 0 h 90"/>
              <a:gd name="T54" fmla="*/ 179387 w 132"/>
              <a:gd name="T55" fmla="*/ 1588 h 90"/>
              <a:gd name="T56" fmla="*/ 180975 w 132"/>
              <a:gd name="T57" fmla="*/ 6350 h 90"/>
              <a:gd name="T58" fmla="*/ 185737 w 132"/>
              <a:gd name="T59" fmla="*/ 17463 h 90"/>
              <a:gd name="T60" fmla="*/ 187325 w 132"/>
              <a:gd name="T61" fmla="*/ 28575 h 90"/>
              <a:gd name="T62" fmla="*/ 187325 w 132"/>
              <a:gd name="T63" fmla="*/ 46037 h 90"/>
              <a:gd name="T64" fmla="*/ 185737 w 132"/>
              <a:gd name="T65" fmla="*/ 61913 h 90"/>
              <a:gd name="T66" fmla="*/ 180975 w 132"/>
              <a:gd name="T67" fmla="*/ 80962 h 90"/>
              <a:gd name="T68" fmla="*/ 171450 w 132"/>
              <a:gd name="T69" fmla="*/ 100012 h 90"/>
              <a:gd name="T70" fmla="*/ 171450 w 132"/>
              <a:gd name="T71" fmla="*/ 100012 h 90"/>
              <a:gd name="T72" fmla="*/ 171450 w 132"/>
              <a:gd name="T73" fmla="*/ 101600 h 90"/>
              <a:gd name="T74" fmla="*/ 169862 w 132"/>
              <a:gd name="T75" fmla="*/ 101600 h 90"/>
              <a:gd name="T76" fmla="*/ 168275 w 132"/>
              <a:gd name="T77" fmla="*/ 103188 h 90"/>
              <a:gd name="T78" fmla="*/ 166687 w 132"/>
              <a:gd name="T79" fmla="*/ 104775 h 90"/>
              <a:gd name="T80" fmla="*/ 163512 w 132"/>
              <a:gd name="T81" fmla="*/ 106363 h 90"/>
              <a:gd name="T82" fmla="*/ 158750 w 132"/>
              <a:gd name="T83" fmla="*/ 109538 h 90"/>
              <a:gd name="T84" fmla="*/ 155575 w 132"/>
              <a:gd name="T85" fmla="*/ 111125 h 90"/>
              <a:gd name="T86" fmla="*/ 152400 w 132"/>
              <a:gd name="T87" fmla="*/ 111125 h 90"/>
              <a:gd name="T88" fmla="*/ 146050 w 132"/>
              <a:gd name="T89" fmla="*/ 112713 h 90"/>
              <a:gd name="T90" fmla="*/ 142875 w 132"/>
              <a:gd name="T91" fmla="*/ 114300 h 90"/>
              <a:gd name="T92" fmla="*/ 134937 w 132"/>
              <a:gd name="T93" fmla="*/ 114300 h 90"/>
              <a:gd name="T94" fmla="*/ 130175 w 132"/>
              <a:gd name="T95" fmla="*/ 114300 h 90"/>
              <a:gd name="T96" fmla="*/ 123825 w 132"/>
              <a:gd name="T97" fmla="*/ 114300 h 90"/>
              <a:gd name="T98" fmla="*/ 115887 w 132"/>
              <a:gd name="T99" fmla="*/ 114300 h 90"/>
              <a:gd name="T100" fmla="*/ 109537 w 132"/>
              <a:gd name="T101" fmla="*/ 112713 h 90"/>
              <a:gd name="T102" fmla="*/ 109537 w 132"/>
              <a:gd name="T103" fmla="*/ 131763 h 90"/>
              <a:gd name="T104" fmla="*/ 4762 w 132"/>
              <a:gd name="T105" fmla="*/ 120650 h 90"/>
              <a:gd name="T106" fmla="*/ 1588 w 132"/>
              <a:gd name="T107" fmla="*/ 106363 h 9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132"/>
              <a:gd name="T163" fmla="*/ 0 h 90"/>
              <a:gd name="T164" fmla="*/ 132 w 132"/>
              <a:gd name="T165" fmla="*/ 90 h 90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132" h="90">
                <a:moveTo>
                  <a:pt x="1" y="67"/>
                </a:moveTo>
                <a:lnTo>
                  <a:pt x="0" y="78"/>
                </a:lnTo>
                <a:lnTo>
                  <a:pt x="86" y="90"/>
                </a:lnTo>
                <a:lnTo>
                  <a:pt x="89" y="88"/>
                </a:lnTo>
                <a:lnTo>
                  <a:pt x="91" y="87"/>
                </a:lnTo>
                <a:lnTo>
                  <a:pt x="94" y="85"/>
                </a:lnTo>
                <a:lnTo>
                  <a:pt x="98" y="83"/>
                </a:lnTo>
                <a:lnTo>
                  <a:pt x="103" y="79"/>
                </a:lnTo>
                <a:lnTo>
                  <a:pt x="107" y="74"/>
                </a:lnTo>
                <a:lnTo>
                  <a:pt x="112" y="71"/>
                </a:lnTo>
                <a:lnTo>
                  <a:pt x="117" y="65"/>
                </a:lnTo>
                <a:lnTo>
                  <a:pt x="121" y="59"/>
                </a:lnTo>
                <a:lnTo>
                  <a:pt x="125" y="53"/>
                </a:lnTo>
                <a:lnTo>
                  <a:pt x="128" y="46"/>
                </a:lnTo>
                <a:lnTo>
                  <a:pt x="131" y="39"/>
                </a:lnTo>
                <a:lnTo>
                  <a:pt x="132" y="31"/>
                </a:lnTo>
                <a:lnTo>
                  <a:pt x="132" y="22"/>
                </a:lnTo>
                <a:lnTo>
                  <a:pt x="129" y="12"/>
                </a:lnTo>
                <a:lnTo>
                  <a:pt x="128" y="10"/>
                </a:lnTo>
                <a:lnTo>
                  <a:pt x="127" y="9"/>
                </a:lnTo>
                <a:lnTo>
                  <a:pt x="126" y="7"/>
                </a:lnTo>
                <a:lnTo>
                  <a:pt x="124" y="3"/>
                </a:lnTo>
                <a:lnTo>
                  <a:pt x="120" y="2"/>
                </a:lnTo>
                <a:lnTo>
                  <a:pt x="117" y="0"/>
                </a:lnTo>
                <a:lnTo>
                  <a:pt x="113" y="0"/>
                </a:lnTo>
                <a:lnTo>
                  <a:pt x="113" y="1"/>
                </a:lnTo>
                <a:lnTo>
                  <a:pt x="114" y="4"/>
                </a:lnTo>
                <a:lnTo>
                  <a:pt x="117" y="11"/>
                </a:lnTo>
                <a:lnTo>
                  <a:pt x="118" y="18"/>
                </a:lnTo>
                <a:lnTo>
                  <a:pt x="118" y="29"/>
                </a:lnTo>
                <a:lnTo>
                  <a:pt x="117" y="39"/>
                </a:lnTo>
                <a:lnTo>
                  <a:pt x="114" y="51"/>
                </a:lnTo>
                <a:lnTo>
                  <a:pt x="108" y="63"/>
                </a:lnTo>
                <a:lnTo>
                  <a:pt x="108" y="64"/>
                </a:lnTo>
                <a:lnTo>
                  <a:pt x="107" y="64"/>
                </a:lnTo>
                <a:lnTo>
                  <a:pt x="106" y="65"/>
                </a:lnTo>
                <a:lnTo>
                  <a:pt x="105" y="66"/>
                </a:lnTo>
                <a:lnTo>
                  <a:pt x="103" y="67"/>
                </a:lnTo>
                <a:lnTo>
                  <a:pt x="100" y="69"/>
                </a:lnTo>
                <a:lnTo>
                  <a:pt x="98" y="70"/>
                </a:lnTo>
                <a:lnTo>
                  <a:pt x="96" y="70"/>
                </a:lnTo>
                <a:lnTo>
                  <a:pt x="92" y="71"/>
                </a:lnTo>
                <a:lnTo>
                  <a:pt x="90" y="72"/>
                </a:lnTo>
                <a:lnTo>
                  <a:pt x="85" y="72"/>
                </a:lnTo>
                <a:lnTo>
                  <a:pt x="82" y="72"/>
                </a:lnTo>
                <a:lnTo>
                  <a:pt x="78" y="72"/>
                </a:lnTo>
                <a:lnTo>
                  <a:pt x="73" y="72"/>
                </a:lnTo>
                <a:lnTo>
                  <a:pt x="69" y="71"/>
                </a:lnTo>
                <a:lnTo>
                  <a:pt x="69" y="83"/>
                </a:lnTo>
                <a:lnTo>
                  <a:pt x="3" y="76"/>
                </a:lnTo>
                <a:lnTo>
                  <a:pt x="1" y="67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26" name="Freeform 259"/>
          <p:cNvSpPr>
            <a:spLocks/>
          </p:cNvSpPr>
          <p:nvPr/>
        </p:nvSpPr>
        <p:spPr bwMode="auto">
          <a:xfrm>
            <a:off x="1992313" y="3513138"/>
            <a:ext cx="152400" cy="49212"/>
          </a:xfrm>
          <a:custGeom>
            <a:avLst/>
            <a:gdLst>
              <a:gd name="T0" fmla="*/ 152400 w 96"/>
              <a:gd name="T1" fmla="*/ 17462 h 31"/>
              <a:gd name="T2" fmla="*/ 1588 w 96"/>
              <a:gd name="T3" fmla="*/ 0 h 31"/>
              <a:gd name="T4" fmla="*/ 0 w 96"/>
              <a:gd name="T5" fmla="*/ 17462 h 31"/>
              <a:gd name="T6" fmla="*/ 147638 w 96"/>
              <a:gd name="T7" fmla="*/ 49212 h 31"/>
              <a:gd name="T8" fmla="*/ 152400 w 96"/>
              <a:gd name="T9" fmla="*/ 17462 h 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6"/>
              <a:gd name="T16" fmla="*/ 0 h 31"/>
              <a:gd name="T17" fmla="*/ 96 w 96"/>
              <a:gd name="T18" fmla="*/ 31 h 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6" h="31">
                <a:moveTo>
                  <a:pt x="96" y="11"/>
                </a:moveTo>
                <a:lnTo>
                  <a:pt x="1" y="0"/>
                </a:lnTo>
                <a:lnTo>
                  <a:pt x="0" y="11"/>
                </a:lnTo>
                <a:lnTo>
                  <a:pt x="93" y="31"/>
                </a:lnTo>
                <a:lnTo>
                  <a:pt x="96" y="11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27" name="Freeform 260"/>
          <p:cNvSpPr>
            <a:spLocks/>
          </p:cNvSpPr>
          <p:nvPr/>
        </p:nvSpPr>
        <p:spPr bwMode="auto">
          <a:xfrm>
            <a:off x="2066925" y="3529013"/>
            <a:ext cx="66675" cy="22225"/>
          </a:xfrm>
          <a:custGeom>
            <a:avLst/>
            <a:gdLst>
              <a:gd name="T0" fmla="*/ 66675 w 42"/>
              <a:gd name="T1" fmla="*/ 9525 h 14"/>
              <a:gd name="T2" fmla="*/ 3175 w 42"/>
              <a:gd name="T3" fmla="*/ 0 h 14"/>
              <a:gd name="T4" fmla="*/ 0 w 42"/>
              <a:gd name="T5" fmla="*/ 9525 h 14"/>
              <a:gd name="T6" fmla="*/ 63500 w 42"/>
              <a:gd name="T7" fmla="*/ 22225 h 14"/>
              <a:gd name="T8" fmla="*/ 66675 w 42"/>
              <a:gd name="T9" fmla="*/ 9525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"/>
              <a:gd name="T16" fmla="*/ 0 h 14"/>
              <a:gd name="T17" fmla="*/ 42 w 42"/>
              <a:gd name="T18" fmla="*/ 14 h 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" h="14">
                <a:moveTo>
                  <a:pt x="42" y="6"/>
                </a:moveTo>
                <a:lnTo>
                  <a:pt x="2" y="0"/>
                </a:lnTo>
                <a:lnTo>
                  <a:pt x="0" y="6"/>
                </a:lnTo>
                <a:lnTo>
                  <a:pt x="40" y="14"/>
                </a:lnTo>
                <a:lnTo>
                  <a:pt x="42" y="6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28" name="Freeform 261"/>
          <p:cNvSpPr>
            <a:spLocks/>
          </p:cNvSpPr>
          <p:nvPr/>
        </p:nvSpPr>
        <p:spPr bwMode="auto">
          <a:xfrm>
            <a:off x="2000250" y="3517900"/>
            <a:ext cx="44450" cy="15875"/>
          </a:xfrm>
          <a:custGeom>
            <a:avLst/>
            <a:gdLst>
              <a:gd name="T0" fmla="*/ 44450 w 28"/>
              <a:gd name="T1" fmla="*/ 6350 h 10"/>
              <a:gd name="T2" fmla="*/ 0 w 28"/>
              <a:gd name="T3" fmla="*/ 0 h 10"/>
              <a:gd name="T4" fmla="*/ 0 w 28"/>
              <a:gd name="T5" fmla="*/ 9525 h 10"/>
              <a:gd name="T6" fmla="*/ 42863 w 28"/>
              <a:gd name="T7" fmla="*/ 15875 h 10"/>
              <a:gd name="T8" fmla="*/ 44450 w 28"/>
              <a:gd name="T9" fmla="*/ 6350 h 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"/>
              <a:gd name="T16" fmla="*/ 0 h 10"/>
              <a:gd name="T17" fmla="*/ 28 w 28"/>
              <a:gd name="T18" fmla="*/ 10 h 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" h="10">
                <a:moveTo>
                  <a:pt x="28" y="4"/>
                </a:moveTo>
                <a:lnTo>
                  <a:pt x="0" y="0"/>
                </a:lnTo>
                <a:lnTo>
                  <a:pt x="0" y="6"/>
                </a:lnTo>
                <a:lnTo>
                  <a:pt x="27" y="10"/>
                </a:lnTo>
                <a:lnTo>
                  <a:pt x="28" y="4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29" name="Freeform 262"/>
          <p:cNvSpPr>
            <a:spLocks/>
          </p:cNvSpPr>
          <p:nvPr/>
        </p:nvSpPr>
        <p:spPr bwMode="auto">
          <a:xfrm>
            <a:off x="1892300" y="3533775"/>
            <a:ext cx="257175" cy="85725"/>
          </a:xfrm>
          <a:custGeom>
            <a:avLst/>
            <a:gdLst>
              <a:gd name="T0" fmla="*/ 0 w 162"/>
              <a:gd name="T1" fmla="*/ 26988 h 54"/>
              <a:gd name="T2" fmla="*/ 0 w 162"/>
              <a:gd name="T3" fmla="*/ 26988 h 54"/>
              <a:gd name="T4" fmla="*/ 1588 w 162"/>
              <a:gd name="T5" fmla="*/ 26988 h 54"/>
              <a:gd name="T6" fmla="*/ 3175 w 162"/>
              <a:gd name="T7" fmla="*/ 26988 h 54"/>
              <a:gd name="T8" fmla="*/ 6350 w 162"/>
              <a:gd name="T9" fmla="*/ 23812 h 54"/>
              <a:gd name="T10" fmla="*/ 11112 w 162"/>
              <a:gd name="T11" fmla="*/ 23812 h 54"/>
              <a:gd name="T12" fmla="*/ 15875 w 162"/>
              <a:gd name="T13" fmla="*/ 22225 h 54"/>
              <a:gd name="T14" fmla="*/ 22225 w 162"/>
              <a:gd name="T15" fmla="*/ 22225 h 54"/>
              <a:gd name="T16" fmla="*/ 26988 w 162"/>
              <a:gd name="T17" fmla="*/ 20638 h 54"/>
              <a:gd name="T18" fmla="*/ 33337 w 162"/>
              <a:gd name="T19" fmla="*/ 19050 h 54"/>
              <a:gd name="T20" fmla="*/ 38100 w 162"/>
              <a:gd name="T21" fmla="*/ 17463 h 54"/>
              <a:gd name="T22" fmla="*/ 44450 w 162"/>
              <a:gd name="T23" fmla="*/ 15875 h 54"/>
              <a:gd name="T24" fmla="*/ 49212 w 162"/>
              <a:gd name="T25" fmla="*/ 12700 h 54"/>
              <a:gd name="T26" fmla="*/ 55563 w 162"/>
              <a:gd name="T27" fmla="*/ 9525 h 54"/>
              <a:gd name="T28" fmla="*/ 58738 w 162"/>
              <a:gd name="T29" fmla="*/ 7938 h 54"/>
              <a:gd name="T30" fmla="*/ 63500 w 162"/>
              <a:gd name="T31" fmla="*/ 4763 h 54"/>
              <a:gd name="T32" fmla="*/ 68262 w 162"/>
              <a:gd name="T33" fmla="*/ 0 h 54"/>
              <a:gd name="T34" fmla="*/ 257175 w 162"/>
              <a:gd name="T35" fmla="*/ 44450 h 54"/>
              <a:gd name="T36" fmla="*/ 257175 w 162"/>
              <a:gd name="T37" fmla="*/ 44450 h 54"/>
              <a:gd name="T38" fmla="*/ 255588 w 162"/>
              <a:gd name="T39" fmla="*/ 44450 h 54"/>
              <a:gd name="T40" fmla="*/ 252413 w 162"/>
              <a:gd name="T41" fmla="*/ 46037 h 54"/>
              <a:gd name="T42" fmla="*/ 250825 w 162"/>
              <a:gd name="T43" fmla="*/ 49212 h 54"/>
              <a:gd name="T44" fmla="*/ 249238 w 162"/>
              <a:gd name="T45" fmla="*/ 52388 h 54"/>
              <a:gd name="T46" fmla="*/ 246063 w 162"/>
              <a:gd name="T47" fmla="*/ 53975 h 54"/>
              <a:gd name="T48" fmla="*/ 241300 w 162"/>
              <a:gd name="T49" fmla="*/ 57150 h 54"/>
              <a:gd name="T50" fmla="*/ 238125 w 162"/>
              <a:gd name="T51" fmla="*/ 61913 h 54"/>
              <a:gd name="T52" fmla="*/ 233363 w 162"/>
              <a:gd name="T53" fmla="*/ 65088 h 54"/>
              <a:gd name="T54" fmla="*/ 228600 w 162"/>
              <a:gd name="T55" fmla="*/ 68263 h 54"/>
              <a:gd name="T56" fmla="*/ 223838 w 162"/>
              <a:gd name="T57" fmla="*/ 73025 h 54"/>
              <a:gd name="T58" fmla="*/ 217488 w 162"/>
              <a:gd name="T59" fmla="*/ 76200 h 54"/>
              <a:gd name="T60" fmla="*/ 214313 w 162"/>
              <a:gd name="T61" fmla="*/ 77788 h 54"/>
              <a:gd name="T62" fmla="*/ 207963 w 162"/>
              <a:gd name="T63" fmla="*/ 82550 h 54"/>
              <a:gd name="T64" fmla="*/ 203200 w 162"/>
              <a:gd name="T65" fmla="*/ 84138 h 54"/>
              <a:gd name="T66" fmla="*/ 200025 w 162"/>
              <a:gd name="T67" fmla="*/ 85725 h 54"/>
              <a:gd name="T68" fmla="*/ 0 w 162"/>
              <a:gd name="T69" fmla="*/ 26988 h 5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62"/>
              <a:gd name="T106" fmla="*/ 0 h 54"/>
              <a:gd name="T107" fmla="*/ 162 w 162"/>
              <a:gd name="T108" fmla="*/ 54 h 5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62" h="54">
                <a:moveTo>
                  <a:pt x="0" y="17"/>
                </a:moveTo>
                <a:lnTo>
                  <a:pt x="0" y="17"/>
                </a:lnTo>
                <a:lnTo>
                  <a:pt x="1" y="17"/>
                </a:lnTo>
                <a:lnTo>
                  <a:pt x="2" y="17"/>
                </a:lnTo>
                <a:lnTo>
                  <a:pt x="4" y="15"/>
                </a:lnTo>
                <a:lnTo>
                  <a:pt x="7" y="15"/>
                </a:lnTo>
                <a:lnTo>
                  <a:pt x="10" y="14"/>
                </a:lnTo>
                <a:lnTo>
                  <a:pt x="14" y="14"/>
                </a:lnTo>
                <a:lnTo>
                  <a:pt x="17" y="13"/>
                </a:lnTo>
                <a:lnTo>
                  <a:pt x="21" y="12"/>
                </a:lnTo>
                <a:lnTo>
                  <a:pt x="24" y="11"/>
                </a:lnTo>
                <a:lnTo>
                  <a:pt x="28" y="10"/>
                </a:lnTo>
                <a:lnTo>
                  <a:pt x="31" y="8"/>
                </a:lnTo>
                <a:lnTo>
                  <a:pt x="35" y="6"/>
                </a:lnTo>
                <a:lnTo>
                  <a:pt x="37" y="5"/>
                </a:lnTo>
                <a:lnTo>
                  <a:pt x="40" y="3"/>
                </a:lnTo>
                <a:lnTo>
                  <a:pt x="43" y="0"/>
                </a:lnTo>
                <a:lnTo>
                  <a:pt x="162" y="28"/>
                </a:lnTo>
                <a:lnTo>
                  <a:pt x="161" y="28"/>
                </a:lnTo>
                <a:lnTo>
                  <a:pt x="159" y="29"/>
                </a:lnTo>
                <a:lnTo>
                  <a:pt x="158" y="31"/>
                </a:lnTo>
                <a:lnTo>
                  <a:pt x="157" y="33"/>
                </a:lnTo>
                <a:lnTo>
                  <a:pt x="155" y="34"/>
                </a:lnTo>
                <a:lnTo>
                  <a:pt x="152" y="36"/>
                </a:lnTo>
                <a:lnTo>
                  <a:pt x="150" y="39"/>
                </a:lnTo>
                <a:lnTo>
                  <a:pt x="147" y="41"/>
                </a:lnTo>
                <a:lnTo>
                  <a:pt x="144" y="43"/>
                </a:lnTo>
                <a:lnTo>
                  <a:pt x="141" y="46"/>
                </a:lnTo>
                <a:lnTo>
                  <a:pt x="137" y="48"/>
                </a:lnTo>
                <a:lnTo>
                  <a:pt x="135" y="49"/>
                </a:lnTo>
                <a:lnTo>
                  <a:pt x="131" y="52"/>
                </a:lnTo>
                <a:lnTo>
                  <a:pt x="128" y="53"/>
                </a:lnTo>
                <a:lnTo>
                  <a:pt x="126" y="54"/>
                </a:lnTo>
                <a:lnTo>
                  <a:pt x="0" y="17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30" name="Freeform 263"/>
          <p:cNvSpPr>
            <a:spLocks/>
          </p:cNvSpPr>
          <p:nvPr/>
        </p:nvSpPr>
        <p:spPr bwMode="auto">
          <a:xfrm>
            <a:off x="2149475" y="3524250"/>
            <a:ext cx="90488" cy="41275"/>
          </a:xfrm>
          <a:custGeom>
            <a:avLst/>
            <a:gdLst>
              <a:gd name="T0" fmla="*/ 9525 w 57"/>
              <a:gd name="T1" fmla="*/ 41275 h 26"/>
              <a:gd name="T2" fmla="*/ 90488 w 57"/>
              <a:gd name="T3" fmla="*/ 17463 h 26"/>
              <a:gd name="T4" fmla="*/ 39688 w 57"/>
              <a:gd name="T5" fmla="*/ 0 h 26"/>
              <a:gd name="T6" fmla="*/ 0 w 57"/>
              <a:gd name="T7" fmla="*/ 6350 h 26"/>
              <a:gd name="T8" fmla="*/ 0 w 57"/>
              <a:gd name="T9" fmla="*/ 39688 h 26"/>
              <a:gd name="T10" fmla="*/ 9525 w 57"/>
              <a:gd name="T11" fmla="*/ 41275 h 2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7"/>
              <a:gd name="T19" fmla="*/ 0 h 26"/>
              <a:gd name="T20" fmla="*/ 57 w 57"/>
              <a:gd name="T21" fmla="*/ 26 h 2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7" h="26">
                <a:moveTo>
                  <a:pt x="6" y="26"/>
                </a:moveTo>
                <a:lnTo>
                  <a:pt x="57" y="11"/>
                </a:lnTo>
                <a:lnTo>
                  <a:pt x="25" y="0"/>
                </a:lnTo>
                <a:lnTo>
                  <a:pt x="0" y="4"/>
                </a:lnTo>
                <a:lnTo>
                  <a:pt x="0" y="25"/>
                </a:lnTo>
                <a:lnTo>
                  <a:pt x="6" y="26"/>
                </a:lnTo>
                <a:close/>
              </a:path>
            </a:pathLst>
          </a:custGeom>
          <a:solidFill>
            <a:srgbClr val="001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31" name="Freeform 264"/>
          <p:cNvSpPr>
            <a:spLocks/>
          </p:cNvSpPr>
          <p:nvPr/>
        </p:nvSpPr>
        <p:spPr bwMode="auto">
          <a:xfrm>
            <a:off x="1909763" y="3348038"/>
            <a:ext cx="50800" cy="196850"/>
          </a:xfrm>
          <a:custGeom>
            <a:avLst/>
            <a:gdLst>
              <a:gd name="T0" fmla="*/ 50800 w 32"/>
              <a:gd name="T1" fmla="*/ 6350 h 124"/>
              <a:gd name="T2" fmla="*/ 50800 w 32"/>
              <a:gd name="T3" fmla="*/ 4763 h 124"/>
              <a:gd name="T4" fmla="*/ 49212 w 32"/>
              <a:gd name="T5" fmla="*/ 4763 h 124"/>
              <a:gd name="T6" fmla="*/ 49212 w 32"/>
              <a:gd name="T7" fmla="*/ 4763 h 124"/>
              <a:gd name="T8" fmla="*/ 46037 w 32"/>
              <a:gd name="T9" fmla="*/ 4763 h 124"/>
              <a:gd name="T10" fmla="*/ 42862 w 32"/>
              <a:gd name="T11" fmla="*/ 3175 h 124"/>
              <a:gd name="T12" fmla="*/ 41275 w 32"/>
              <a:gd name="T13" fmla="*/ 3175 h 124"/>
              <a:gd name="T14" fmla="*/ 38100 w 32"/>
              <a:gd name="T15" fmla="*/ 0 h 124"/>
              <a:gd name="T16" fmla="*/ 34925 w 32"/>
              <a:gd name="T17" fmla="*/ 0 h 124"/>
              <a:gd name="T18" fmla="*/ 31750 w 32"/>
              <a:gd name="T19" fmla="*/ 0 h 124"/>
              <a:gd name="T20" fmla="*/ 28575 w 32"/>
              <a:gd name="T21" fmla="*/ 0 h 124"/>
              <a:gd name="T22" fmla="*/ 22225 w 32"/>
              <a:gd name="T23" fmla="*/ 0 h 124"/>
              <a:gd name="T24" fmla="*/ 19050 w 32"/>
              <a:gd name="T25" fmla="*/ 3175 h 124"/>
              <a:gd name="T26" fmla="*/ 15875 w 32"/>
              <a:gd name="T27" fmla="*/ 3175 h 124"/>
              <a:gd name="T28" fmla="*/ 9525 w 32"/>
              <a:gd name="T29" fmla="*/ 4763 h 124"/>
              <a:gd name="T30" fmla="*/ 6350 w 32"/>
              <a:gd name="T31" fmla="*/ 6350 h 124"/>
              <a:gd name="T32" fmla="*/ 0 w 32"/>
              <a:gd name="T33" fmla="*/ 9525 h 124"/>
              <a:gd name="T34" fmla="*/ 0 w 32"/>
              <a:gd name="T35" fmla="*/ 196850 h 124"/>
              <a:gd name="T36" fmla="*/ 1588 w 32"/>
              <a:gd name="T37" fmla="*/ 196850 h 124"/>
              <a:gd name="T38" fmla="*/ 1588 w 32"/>
              <a:gd name="T39" fmla="*/ 196850 h 124"/>
              <a:gd name="T40" fmla="*/ 4762 w 32"/>
              <a:gd name="T41" fmla="*/ 196850 h 124"/>
              <a:gd name="T42" fmla="*/ 6350 w 32"/>
              <a:gd name="T43" fmla="*/ 196850 h 124"/>
              <a:gd name="T44" fmla="*/ 7937 w 32"/>
              <a:gd name="T45" fmla="*/ 195263 h 124"/>
              <a:gd name="T46" fmla="*/ 11112 w 32"/>
              <a:gd name="T47" fmla="*/ 195263 h 124"/>
              <a:gd name="T48" fmla="*/ 12700 w 32"/>
              <a:gd name="T49" fmla="*/ 195263 h 124"/>
              <a:gd name="T50" fmla="*/ 17462 w 32"/>
              <a:gd name="T51" fmla="*/ 193675 h 124"/>
              <a:gd name="T52" fmla="*/ 20637 w 32"/>
              <a:gd name="T53" fmla="*/ 193675 h 124"/>
              <a:gd name="T54" fmla="*/ 23812 w 32"/>
              <a:gd name="T55" fmla="*/ 192088 h 124"/>
              <a:gd name="T56" fmla="*/ 28575 w 32"/>
              <a:gd name="T57" fmla="*/ 190500 h 124"/>
              <a:gd name="T58" fmla="*/ 33337 w 32"/>
              <a:gd name="T59" fmla="*/ 187325 h 124"/>
              <a:gd name="T60" fmla="*/ 38100 w 32"/>
              <a:gd name="T61" fmla="*/ 185738 h 124"/>
              <a:gd name="T62" fmla="*/ 41275 w 32"/>
              <a:gd name="T63" fmla="*/ 184150 h 124"/>
              <a:gd name="T64" fmla="*/ 46037 w 32"/>
              <a:gd name="T65" fmla="*/ 180975 h 124"/>
              <a:gd name="T66" fmla="*/ 50800 w 32"/>
              <a:gd name="T67" fmla="*/ 179388 h 124"/>
              <a:gd name="T68" fmla="*/ 50800 w 32"/>
              <a:gd name="T69" fmla="*/ 6350 h 12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2"/>
              <a:gd name="T106" fmla="*/ 0 h 124"/>
              <a:gd name="T107" fmla="*/ 32 w 32"/>
              <a:gd name="T108" fmla="*/ 124 h 12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2" h="124">
                <a:moveTo>
                  <a:pt x="32" y="4"/>
                </a:moveTo>
                <a:lnTo>
                  <a:pt x="32" y="3"/>
                </a:lnTo>
                <a:lnTo>
                  <a:pt x="31" y="3"/>
                </a:lnTo>
                <a:lnTo>
                  <a:pt x="29" y="3"/>
                </a:lnTo>
                <a:lnTo>
                  <a:pt x="27" y="2"/>
                </a:lnTo>
                <a:lnTo>
                  <a:pt x="26" y="2"/>
                </a:lnTo>
                <a:lnTo>
                  <a:pt x="24" y="0"/>
                </a:lnTo>
                <a:lnTo>
                  <a:pt x="22" y="0"/>
                </a:lnTo>
                <a:lnTo>
                  <a:pt x="20" y="0"/>
                </a:lnTo>
                <a:lnTo>
                  <a:pt x="18" y="0"/>
                </a:lnTo>
                <a:lnTo>
                  <a:pt x="14" y="0"/>
                </a:lnTo>
                <a:lnTo>
                  <a:pt x="12" y="2"/>
                </a:lnTo>
                <a:lnTo>
                  <a:pt x="10" y="2"/>
                </a:lnTo>
                <a:lnTo>
                  <a:pt x="6" y="3"/>
                </a:lnTo>
                <a:lnTo>
                  <a:pt x="4" y="4"/>
                </a:lnTo>
                <a:lnTo>
                  <a:pt x="0" y="6"/>
                </a:lnTo>
                <a:lnTo>
                  <a:pt x="0" y="124"/>
                </a:lnTo>
                <a:lnTo>
                  <a:pt x="1" y="124"/>
                </a:lnTo>
                <a:lnTo>
                  <a:pt x="3" y="124"/>
                </a:lnTo>
                <a:lnTo>
                  <a:pt x="4" y="124"/>
                </a:lnTo>
                <a:lnTo>
                  <a:pt x="5" y="123"/>
                </a:lnTo>
                <a:lnTo>
                  <a:pt x="7" y="123"/>
                </a:lnTo>
                <a:lnTo>
                  <a:pt x="8" y="123"/>
                </a:lnTo>
                <a:lnTo>
                  <a:pt x="11" y="122"/>
                </a:lnTo>
                <a:lnTo>
                  <a:pt x="13" y="122"/>
                </a:lnTo>
                <a:lnTo>
                  <a:pt x="15" y="121"/>
                </a:lnTo>
                <a:lnTo>
                  <a:pt x="18" y="120"/>
                </a:lnTo>
                <a:lnTo>
                  <a:pt x="21" y="118"/>
                </a:lnTo>
                <a:lnTo>
                  <a:pt x="24" y="117"/>
                </a:lnTo>
                <a:lnTo>
                  <a:pt x="26" y="116"/>
                </a:lnTo>
                <a:lnTo>
                  <a:pt x="29" y="114"/>
                </a:lnTo>
                <a:lnTo>
                  <a:pt x="32" y="113"/>
                </a:lnTo>
                <a:lnTo>
                  <a:pt x="32" y="4"/>
                </a:lnTo>
                <a:close/>
              </a:path>
            </a:pathLst>
          </a:custGeom>
          <a:solidFill>
            <a:srgbClr val="7FBFB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32" name="Freeform 265"/>
          <p:cNvSpPr>
            <a:spLocks/>
          </p:cNvSpPr>
          <p:nvPr/>
        </p:nvSpPr>
        <p:spPr bwMode="auto">
          <a:xfrm>
            <a:off x="1911350" y="3351213"/>
            <a:ext cx="42863" cy="165100"/>
          </a:xfrm>
          <a:custGeom>
            <a:avLst/>
            <a:gdLst>
              <a:gd name="T0" fmla="*/ 42863 w 27"/>
              <a:gd name="T1" fmla="*/ 3175 h 104"/>
              <a:gd name="T2" fmla="*/ 42863 w 27"/>
              <a:gd name="T3" fmla="*/ 3175 h 104"/>
              <a:gd name="T4" fmla="*/ 41275 w 27"/>
              <a:gd name="T5" fmla="*/ 3175 h 104"/>
              <a:gd name="T6" fmla="*/ 41275 w 27"/>
              <a:gd name="T7" fmla="*/ 3175 h 104"/>
              <a:gd name="T8" fmla="*/ 39688 w 27"/>
              <a:gd name="T9" fmla="*/ 1588 h 104"/>
              <a:gd name="T10" fmla="*/ 38100 w 27"/>
              <a:gd name="T11" fmla="*/ 1588 h 104"/>
              <a:gd name="T12" fmla="*/ 36513 w 27"/>
              <a:gd name="T13" fmla="*/ 0 h 104"/>
              <a:gd name="T14" fmla="*/ 31750 w 27"/>
              <a:gd name="T15" fmla="*/ 0 h 104"/>
              <a:gd name="T16" fmla="*/ 30163 w 27"/>
              <a:gd name="T17" fmla="*/ 0 h 104"/>
              <a:gd name="T18" fmla="*/ 26988 w 27"/>
              <a:gd name="T19" fmla="*/ 0 h 104"/>
              <a:gd name="T20" fmla="*/ 22225 w 27"/>
              <a:gd name="T21" fmla="*/ 0 h 104"/>
              <a:gd name="T22" fmla="*/ 19050 w 27"/>
              <a:gd name="T23" fmla="*/ 0 h 104"/>
              <a:gd name="T24" fmla="*/ 15875 w 27"/>
              <a:gd name="T25" fmla="*/ 0 h 104"/>
              <a:gd name="T26" fmla="*/ 14288 w 27"/>
              <a:gd name="T27" fmla="*/ 1588 h 104"/>
              <a:gd name="T28" fmla="*/ 7938 w 27"/>
              <a:gd name="T29" fmla="*/ 3175 h 104"/>
              <a:gd name="T30" fmla="*/ 4763 w 27"/>
              <a:gd name="T31" fmla="*/ 4763 h 104"/>
              <a:gd name="T32" fmla="*/ 0 w 27"/>
              <a:gd name="T33" fmla="*/ 6350 h 104"/>
              <a:gd name="T34" fmla="*/ 0 w 27"/>
              <a:gd name="T35" fmla="*/ 165100 h 104"/>
              <a:gd name="T36" fmla="*/ 0 w 27"/>
              <a:gd name="T37" fmla="*/ 165100 h 104"/>
              <a:gd name="T38" fmla="*/ 3175 w 27"/>
              <a:gd name="T39" fmla="*/ 165100 h 104"/>
              <a:gd name="T40" fmla="*/ 3175 w 27"/>
              <a:gd name="T41" fmla="*/ 165100 h 104"/>
              <a:gd name="T42" fmla="*/ 4763 w 27"/>
              <a:gd name="T43" fmla="*/ 165100 h 104"/>
              <a:gd name="T44" fmla="*/ 6350 w 27"/>
              <a:gd name="T45" fmla="*/ 165100 h 104"/>
              <a:gd name="T46" fmla="*/ 9525 w 27"/>
              <a:gd name="T47" fmla="*/ 165100 h 104"/>
              <a:gd name="T48" fmla="*/ 11113 w 27"/>
              <a:gd name="T49" fmla="*/ 161925 h 104"/>
              <a:gd name="T50" fmla="*/ 15875 w 27"/>
              <a:gd name="T51" fmla="*/ 161925 h 104"/>
              <a:gd name="T52" fmla="*/ 17463 w 27"/>
              <a:gd name="T53" fmla="*/ 160338 h 104"/>
              <a:gd name="T54" fmla="*/ 20638 w 27"/>
              <a:gd name="T55" fmla="*/ 160338 h 104"/>
              <a:gd name="T56" fmla="*/ 25400 w 27"/>
              <a:gd name="T57" fmla="*/ 158750 h 104"/>
              <a:gd name="T58" fmla="*/ 28575 w 27"/>
              <a:gd name="T59" fmla="*/ 157163 h 104"/>
              <a:gd name="T60" fmla="*/ 31750 w 27"/>
              <a:gd name="T61" fmla="*/ 155575 h 104"/>
              <a:gd name="T62" fmla="*/ 36513 w 27"/>
              <a:gd name="T63" fmla="*/ 153988 h 104"/>
              <a:gd name="T64" fmla="*/ 39688 w 27"/>
              <a:gd name="T65" fmla="*/ 150813 h 104"/>
              <a:gd name="T66" fmla="*/ 42863 w 27"/>
              <a:gd name="T67" fmla="*/ 147638 h 104"/>
              <a:gd name="T68" fmla="*/ 42863 w 27"/>
              <a:gd name="T69" fmla="*/ 3175 h 10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7"/>
              <a:gd name="T106" fmla="*/ 0 h 104"/>
              <a:gd name="T107" fmla="*/ 27 w 27"/>
              <a:gd name="T108" fmla="*/ 104 h 10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7" h="104">
                <a:moveTo>
                  <a:pt x="27" y="2"/>
                </a:moveTo>
                <a:lnTo>
                  <a:pt x="27" y="2"/>
                </a:lnTo>
                <a:lnTo>
                  <a:pt x="26" y="2"/>
                </a:lnTo>
                <a:lnTo>
                  <a:pt x="25" y="1"/>
                </a:lnTo>
                <a:lnTo>
                  <a:pt x="24" y="1"/>
                </a:lnTo>
                <a:lnTo>
                  <a:pt x="23" y="0"/>
                </a:lnTo>
                <a:lnTo>
                  <a:pt x="20" y="0"/>
                </a:lnTo>
                <a:lnTo>
                  <a:pt x="19" y="0"/>
                </a:lnTo>
                <a:lnTo>
                  <a:pt x="17" y="0"/>
                </a:lnTo>
                <a:lnTo>
                  <a:pt x="14" y="0"/>
                </a:lnTo>
                <a:lnTo>
                  <a:pt x="12" y="0"/>
                </a:lnTo>
                <a:lnTo>
                  <a:pt x="10" y="0"/>
                </a:lnTo>
                <a:lnTo>
                  <a:pt x="9" y="1"/>
                </a:lnTo>
                <a:lnTo>
                  <a:pt x="5" y="2"/>
                </a:lnTo>
                <a:lnTo>
                  <a:pt x="3" y="3"/>
                </a:lnTo>
                <a:lnTo>
                  <a:pt x="0" y="4"/>
                </a:lnTo>
                <a:lnTo>
                  <a:pt x="0" y="104"/>
                </a:lnTo>
                <a:lnTo>
                  <a:pt x="2" y="104"/>
                </a:lnTo>
                <a:lnTo>
                  <a:pt x="3" y="104"/>
                </a:lnTo>
                <a:lnTo>
                  <a:pt x="4" y="104"/>
                </a:lnTo>
                <a:lnTo>
                  <a:pt x="6" y="104"/>
                </a:lnTo>
                <a:lnTo>
                  <a:pt x="7" y="102"/>
                </a:lnTo>
                <a:lnTo>
                  <a:pt x="10" y="102"/>
                </a:lnTo>
                <a:lnTo>
                  <a:pt x="11" y="101"/>
                </a:lnTo>
                <a:lnTo>
                  <a:pt x="13" y="101"/>
                </a:lnTo>
                <a:lnTo>
                  <a:pt x="16" y="100"/>
                </a:lnTo>
                <a:lnTo>
                  <a:pt x="18" y="99"/>
                </a:lnTo>
                <a:lnTo>
                  <a:pt x="20" y="98"/>
                </a:lnTo>
                <a:lnTo>
                  <a:pt x="23" y="97"/>
                </a:lnTo>
                <a:lnTo>
                  <a:pt x="25" y="95"/>
                </a:lnTo>
                <a:lnTo>
                  <a:pt x="27" y="93"/>
                </a:lnTo>
                <a:lnTo>
                  <a:pt x="27" y="2"/>
                </a:lnTo>
                <a:close/>
              </a:path>
            </a:pathLst>
          </a:custGeom>
          <a:solidFill>
            <a:srgbClr val="93CC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33" name="Freeform 266"/>
          <p:cNvSpPr>
            <a:spLocks/>
          </p:cNvSpPr>
          <p:nvPr/>
        </p:nvSpPr>
        <p:spPr bwMode="auto">
          <a:xfrm>
            <a:off x="1914525" y="3352800"/>
            <a:ext cx="34925" cy="133350"/>
          </a:xfrm>
          <a:custGeom>
            <a:avLst/>
            <a:gdLst>
              <a:gd name="T0" fmla="*/ 34925 w 22"/>
              <a:gd name="T1" fmla="*/ 3175 h 84"/>
              <a:gd name="T2" fmla="*/ 34925 w 22"/>
              <a:gd name="T3" fmla="*/ 3175 h 84"/>
              <a:gd name="T4" fmla="*/ 33338 w 22"/>
              <a:gd name="T5" fmla="*/ 1588 h 84"/>
              <a:gd name="T6" fmla="*/ 33338 w 22"/>
              <a:gd name="T7" fmla="*/ 1588 h 84"/>
              <a:gd name="T8" fmla="*/ 30163 w 22"/>
              <a:gd name="T9" fmla="*/ 1588 h 84"/>
              <a:gd name="T10" fmla="*/ 28575 w 22"/>
              <a:gd name="T11" fmla="*/ 1588 h 84"/>
              <a:gd name="T12" fmla="*/ 26988 w 22"/>
              <a:gd name="T13" fmla="*/ 0 h 84"/>
              <a:gd name="T14" fmla="*/ 25400 w 22"/>
              <a:gd name="T15" fmla="*/ 0 h 84"/>
              <a:gd name="T16" fmla="*/ 23812 w 22"/>
              <a:gd name="T17" fmla="*/ 0 h 84"/>
              <a:gd name="T18" fmla="*/ 22225 w 22"/>
              <a:gd name="T19" fmla="*/ 0 h 84"/>
              <a:gd name="T20" fmla="*/ 17463 w 22"/>
              <a:gd name="T21" fmla="*/ 0 h 84"/>
              <a:gd name="T22" fmla="*/ 14288 w 22"/>
              <a:gd name="T23" fmla="*/ 0 h 84"/>
              <a:gd name="T24" fmla="*/ 12700 w 22"/>
              <a:gd name="T25" fmla="*/ 0 h 84"/>
              <a:gd name="T26" fmla="*/ 7938 w 22"/>
              <a:gd name="T27" fmla="*/ 1588 h 84"/>
              <a:gd name="T28" fmla="*/ 4762 w 22"/>
              <a:gd name="T29" fmla="*/ 1588 h 84"/>
              <a:gd name="T30" fmla="*/ 3175 w 22"/>
              <a:gd name="T31" fmla="*/ 3175 h 84"/>
              <a:gd name="T32" fmla="*/ 0 w 22"/>
              <a:gd name="T33" fmla="*/ 4762 h 84"/>
              <a:gd name="T34" fmla="*/ 0 w 22"/>
              <a:gd name="T35" fmla="*/ 133350 h 84"/>
              <a:gd name="T36" fmla="*/ 0 w 22"/>
              <a:gd name="T37" fmla="*/ 133350 h 84"/>
              <a:gd name="T38" fmla="*/ 0 w 22"/>
              <a:gd name="T39" fmla="*/ 133350 h 84"/>
              <a:gd name="T40" fmla="*/ 1588 w 22"/>
              <a:gd name="T41" fmla="*/ 133350 h 84"/>
              <a:gd name="T42" fmla="*/ 3175 w 22"/>
              <a:gd name="T43" fmla="*/ 133350 h 84"/>
              <a:gd name="T44" fmla="*/ 4762 w 22"/>
              <a:gd name="T45" fmla="*/ 133350 h 84"/>
              <a:gd name="T46" fmla="*/ 6350 w 22"/>
              <a:gd name="T47" fmla="*/ 133350 h 84"/>
              <a:gd name="T48" fmla="*/ 7938 w 22"/>
              <a:gd name="T49" fmla="*/ 133350 h 84"/>
              <a:gd name="T50" fmla="*/ 11112 w 22"/>
              <a:gd name="T51" fmla="*/ 131763 h 84"/>
              <a:gd name="T52" fmla="*/ 14288 w 22"/>
              <a:gd name="T53" fmla="*/ 131763 h 84"/>
              <a:gd name="T54" fmla="*/ 15875 w 22"/>
              <a:gd name="T55" fmla="*/ 130175 h 84"/>
              <a:gd name="T56" fmla="*/ 19050 w 22"/>
              <a:gd name="T57" fmla="*/ 130175 h 84"/>
              <a:gd name="T58" fmla="*/ 22225 w 22"/>
              <a:gd name="T59" fmla="*/ 127000 h 84"/>
              <a:gd name="T60" fmla="*/ 25400 w 22"/>
              <a:gd name="T61" fmla="*/ 125413 h 84"/>
              <a:gd name="T62" fmla="*/ 28575 w 22"/>
              <a:gd name="T63" fmla="*/ 123825 h 84"/>
              <a:gd name="T64" fmla="*/ 30163 w 22"/>
              <a:gd name="T65" fmla="*/ 122238 h 84"/>
              <a:gd name="T66" fmla="*/ 34925 w 22"/>
              <a:gd name="T67" fmla="*/ 120650 h 84"/>
              <a:gd name="T68" fmla="*/ 34925 w 22"/>
              <a:gd name="T69" fmla="*/ 3175 h 8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2"/>
              <a:gd name="T106" fmla="*/ 0 h 84"/>
              <a:gd name="T107" fmla="*/ 22 w 22"/>
              <a:gd name="T108" fmla="*/ 84 h 8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2" h="84">
                <a:moveTo>
                  <a:pt x="22" y="2"/>
                </a:moveTo>
                <a:lnTo>
                  <a:pt x="22" y="2"/>
                </a:lnTo>
                <a:lnTo>
                  <a:pt x="21" y="1"/>
                </a:lnTo>
                <a:lnTo>
                  <a:pt x="19" y="1"/>
                </a:lnTo>
                <a:lnTo>
                  <a:pt x="18" y="1"/>
                </a:lnTo>
                <a:lnTo>
                  <a:pt x="17" y="0"/>
                </a:lnTo>
                <a:lnTo>
                  <a:pt x="16" y="0"/>
                </a:lnTo>
                <a:lnTo>
                  <a:pt x="15" y="0"/>
                </a:lnTo>
                <a:lnTo>
                  <a:pt x="14" y="0"/>
                </a:lnTo>
                <a:lnTo>
                  <a:pt x="11" y="0"/>
                </a:lnTo>
                <a:lnTo>
                  <a:pt x="9" y="0"/>
                </a:lnTo>
                <a:lnTo>
                  <a:pt x="8" y="0"/>
                </a:lnTo>
                <a:lnTo>
                  <a:pt x="5" y="1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84"/>
                </a:lnTo>
                <a:lnTo>
                  <a:pt x="1" y="84"/>
                </a:lnTo>
                <a:lnTo>
                  <a:pt x="2" y="84"/>
                </a:lnTo>
                <a:lnTo>
                  <a:pt x="3" y="84"/>
                </a:lnTo>
                <a:lnTo>
                  <a:pt x="4" y="84"/>
                </a:lnTo>
                <a:lnTo>
                  <a:pt x="5" y="84"/>
                </a:lnTo>
                <a:lnTo>
                  <a:pt x="7" y="83"/>
                </a:lnTo>
                <a:lnTo>
                  <a:pt x="9" y="83"/>
                </a:lnTo>
                <a:lnTo>
                  <a:pt x="10" y="82"/>
                </a:lnTo>
                <a:lnTo>
                  <a:pt x="12" y="82"/>
                </a:lnTo>
                <a:lnTo>
                  <a:pt x="14" y="80"/>
                </a:lnTo>
                <a:lnTo>
                  <a:pt x="16" y="79"/>
                </a:lnTo>
                <a:lnTo>
                  <a:pt x="18" y="78"/>
                </a:lnTo>
                <a:lnTo>
                  <a:pt x="19" y="77"/>
                </a:lnTo>
                <a:lnTo>
                  <a:pt x="22" y="76"/>
                </a:lnTo>
                <a:lnTo>
                  <a:pt x="22" y="2"/>
                </a:lnTo>
                <a:close/>
              </a:path>
            </a:pathLst>
          </a:custGeom>
          <a:solidFill>
            <a:srgbClr val="A8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34" name="Freeform 267"/>
          <p:cNvSpPr>
            <a:spLocks/>
          </p:cNvSpPr>
          <p:nvPr/>
        </p:nvSpPr>
        <p:spPr bwMode="auto">
          <a:xfrm>
            <a:off x="1916113" y="3354388"/>
            <a:ext cx="26987" cy="103187"/>
          </a:xfrm>
          <a:custGeom>
            <a:avLst/>
            <a:gdLst>
              <a:gd name="T0" fmla="*/ 26987 w 17"/>
              <a:gd name="T1" fmla="*/ 1587 h 65"/>
              <a:gd name="T2" fmla="*/ 26987 w 17"/>
              <a:gd name="T3" fmla="*/ 1587 h 65"/>
              <a:gd name="T4" fmla="*/ 25400 w 17"/>
              <a:gd name="T5" fmla="*/ 1587 h 65"/>
              <a:gd name="T6" fmla="*/ 22225 w 17"/>
              <a:gd name="T7" fmla="*/ 0 h 65"/>
              <a:gd name="T8" fmla="*/ 17462 w 17"/>
              <a:gd name="T9" fmla="*/ 0 h 65"/>
              <a:gd name="T10" fmla="*/ 14287 w 17"/>
              <a:gd name="T11" fmla="*/ 0 h 65"/>
              <a:gd name="T12" fmla="*/ 9525 w 17"/>
              <a:gd name="T13" fmla="*/ 0 h 65"/>
              <a:gd name="T14" fmla="*/ 3175 w 17"/>
              <a:gd name="T15" fmla="*/ 1587 h 65"/>
              <a:gd name="T16" fmla="*/ 0 w 17"/>
              <a:gd name="T17" fmla="*/ 3175 h 65"/>
              <a:gd name="T18" fmla="*/ 0 w 17"/>
              <a:gd name="T19" fmla="*/ 103187 h 65"/>
              <a:gd name="T20" fmla="*/ 0 w 17"/>
              <a:gd name="T21" fmla="*/ 103187 h 65"/>
              <a:gd name="T22" fmla="*/ 1587 w 17"/>
              <a:gd name="T23" fmla="*/ 103187 h 65"/>
              <a:gd name="T24" fmla="*/ 4762 w 17"/>
              <a:gd name="T25" fmla="*/ 101600 h 65"/>
              <a:gd name="T26" fmla="*/ 9525 w 17"/>
              <a:gd name="T27" fmla="*/ 101600 h 65"/>
              <a:gd name="T28" fmla="*/ 12700 w 17"/>
              <a:gd name="T29" fmla="*/ 100012 h 65"/>
              <a:gd name="T30" fmla="*/ 17462 w 17"/>
              <a:gd name="T31" fmla="*/ 98425 h 65"/>
              <a:gd name="T32" fmla="*/ 22225 w 17"/>
              <a:gd name="T33" fmla="*/ 96837 h 65"/>
              <a:gd name="T34" fmla="*/ 26987 w 17"/>
              <a:gd name="T35" fmla="*/ 92075 h 65"/>
              <a:gd name="T36" fmla="*/ 26987 w 17"/>
              <a:gd name="T37" fmla="*/ 1587 h 6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7"/>
              <a:gd name="T58" fmla="*/ 0 h 65"/>
              <a:gd name="T59" fmla="*/ 17 w 17"/>
              <a:gd name="T60" fmla="*/ 65 h 65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7" h="65">
                <a:moveTo>
                  <a:pt x="17" y="1"/>
                </a:moveTo>
                <a:lnTo>
                  <a:pt x="17" y="1"/>
                </a:lnTo>
                <a:lnTo>
                  <a:pt x="16" y="1"/>
                </a:lnTo>
                <a:lnTo>
                  <a:pt x="14" y="0"/>
                </a:lnTo>
                <a:lnTo>
                  <a:pt x="11" y="0"/>
                </a:lnTo>
                <a:lnTo>
                  <a:pt x="9" y="0"/>
                </a:lnTo>
                <a:lnTo>
                  <a:pt x="6" y="0"/>
                </a:lnTo>
                <a:lnTo>
                  <a:pt x="2" y="1"/>
                </a:lnTo>
                <a:lnTo>
                  <a:pt x="0" y="2"/>
                </a:lnTo>
                <a:lnTo>
                  <a:pt x="0" y="65"/>
                </a:lnTo>
                <a:lnTo>
                  <a:pt x="1" y="65"/>
                </a:lnTo>
                <a:lnTo>
                  <a:pt x="3" y="64"/>
                </a:lnTo>
                <a:lnTo>
                  <a:pt x="6" y="64"/>
                </a:lnTo>
                <a:lnTo>
                  <a:pt x="8" y="63"/>
                </a:lnTo>
                <a:lnTo>
                  <a:pt x="11" y="62"/>
                </a:lnTo>
                <a:lnTo>
                  <a:pt x="14" y="61"/>
                </a:lnTo>
                <a:lnTo>
                  <a:pt x="17" y="58"/>
                </a:lnTo>
                <a:lnTo>
                  <a:pt x="17" y="1"/>
                </a:lnTo>
                <a:close/>
              </a:path>
            </a:pathLst>
          </a:custGeom>
          <a:solidFill>
            <a:srgbClr val="BCE5E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35" name="Freeform 268"/>
          <p:cNvSpPr>
            <a:spLocks/>
          </p:cNvSpPr>
          <p:nvPr/>
        </p:nvSpPr>
        <p:spPr bwMode="auto">
          <a:xfrm>
            <a:off x="1916113" y="3355975"/>
            <a:ext cx="22225" cy="73025"/>
          </a:xfrm>
          <a:custGeom>
            <a:avLst/>
            <a:gdLst>
              <a:gd name="T0" fmla="*/ 22225 w 14"/>
              <a:gd name="T1" fmla="*/ 1588 h 46"/>
              <a:gd name="T2" fmla="*/ 22225 w 14"/>
              <a:gd name="T3" fmla="*/ 0 h 46"/>
              <a:gd name="T4" fmla="*/ 20638 w 14"/>
              <a:gd name="T5" fmla="*/ 0 h 46"/>
              <a:gd name="T6" fmla="*/ 17463 w 14"/>
              <a:gd name="T7" fmla="*/ 0 h 46"/>
              <a:gd name="T8" fmla="*/ 14288 w 14"/>
              <a:gd name="T9" fmla="*/ 0 h 46"/>
              <a:gd name="T10" fmla="*/ 12700 w 14"/>
              <a:gd name="T11" fmla="*/ 0 h 46"/>
              <a:gd name="T12" fmla="*/ 9525 w 14"/>
              <a:gd name="T13" fmla="*/ 0 h 46"/>
              <a:gd name="T14" fmla="*/ 3175 w 14"/>
              <a:gd name="T15" fmla="*/ 0 h 46"/>
              <a:gd name="T16" fmla="*/ 0 w 14"/>
              <a:gd name="T17" fmla="*/ 3175 h 46"/>
              <a:gd name="T18" fmla="*/ 0 w 14"/>
              <a:gd name="T19" fmla="*/ 73025 h 46"/>
              <a:gd name="T20" fmla="*/ 1588 w 14"/>
              <a:gd name="T21" fmla="*/ 73025 h 46"/>
              <a:gd name="T22" fmla="*/ 1588 w 14"/>
              <a:gd name="T23" fmla="*/ 73025 h 46"/>
              <a:gd name="T24" fmla="*/ 4763 w 14"/>
              <a:gd name="T25" fmla="*/ 73025 h 46"/>
              <a:gd name="T26" fmla="*/ 6350 w 14"/>
              <a:gd name="T27" fmla="*/ 69850 h 46"/>
              <a:gd name="T28" fmla="*/ 11113 w 14"/>
              <a:gd name="T29" fmla="*/ 69850 h 46"/>
              <a:gd name="T30" fmla="*/ 14288 w 14"/>
              <a:gd name="T31" fmla="*/ 68263 h 46"/>
              <a:gd name="T32" fmla="*/ 17463 w 14"/>
              <a:gd name="T33" fmla="*/ 66675 h 46"/>
              <a:gd name="T34" fmla="*/ 22225 w 14"/>
              <a:gd name="T35" fmla="*/ 65088 h 46"/>
              <a:gd name="T36" fmla="*/ 22225 w 14"/>
              <a:gd name="T37" fmla="*/ 1588 h 4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4"/>
              <a:gd name="T58" fmla="*/ 0 h 46"/>
              <a:gd name="T59" fmla="*/ 14 w 14"/>
              <a:gd name="T60" fmla="*/ 46 h 4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4" h="46">
                <a:moveTo>
                  <a:pt x="14" y="1"/>
                </a:moveTo>
                <a:lnTo>
                  <a:pt x="14" y="0"/>
                </a:lnTo>
                <a:lnTo>
                  <a:pt x="13" y="0"/>
                </a:lnTo>
                <a:lnTo>
                  <a:pt x="11" y="0"/>
                </a:lnTo>
                <a:lnTo>
                  <a:pt x="9" y="0"/>
                </a:lnTo>
                <a:lnTo>
                  <a:pt x="8" y="0"/>
                </a:lnTo>
                <a:lnTo>
                  <a:pt x="6" y="0"/>
                </a:lnTo>
                <a:lnTo>
                  <a:pt x="2" y="0"/>
                </a:lnTo>
                <a:lnTo>
                  <a:pt x="0" y="2"/>
                </a:lnTo>
                <a:lnTo>
                  <a:pt x="0" y="46"/>
                </a:lnTo>
                <a:lnTo>
                  <a:pt x="1" y="46"/>
                </a:lnTo>
                <a:lnTo>
                  <a:pt x="3" y="46"/>
                </a:lnTo>
                <a:lnTo>
                  <a:pt x="4" y="44"/>
                </a:lnTo>
                <a:lnTo>
                  <a:pt x="7" y="44"/>
                </a:lnTo>
                <a:lnTo>
                  <a:pt x="9" y="43"/>
                </a:lnTo>
                <a:lnTo>
                  <a:pt x="11" y="42"/>
                </a:lnTo>
                <a:lnTo>
                  <a:pt x="14" y="41"/>
                </a:lnTo>
                <a:lnTo>
                  <a:pt x="14" y="1"/>
                </a:lnTo>
                <a:close/>
              </a:path>
            </a:pathLst>
          </a:custGeom>
          <a:solidFill>
            <a:srgbClr val="D1F2F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36" name="Freeform 269"/>
          <p:cNvSpPr>
            <a:spLocks/>
          </p:cNvSpPr>
          <p:nvPr/>
        </p:nvSpPr>
        <p:spPr bwMode="auto">
          <a:xfrm>
            <a:off x="1917700" y="3355975"/>
            <a:ext cx="14288" cy="42863"/>
          </a:xfrm>
          <a:custGeom>
            <a:avLst/>
            <a:gdLst>
              <a:gd name="T0" fmla="*/ 14288 w 9"/>
              <a:gd name="T1" fmla="*/ 1588 h 27"/>
              <a:gd name="T2" fmla="*/ 14288 w 9"/>
              <a:gd name="T3" fmla="*/ 1588 h 27"/>
              <a:gd name="T4" fmla="*/ 12700 w 9"/>
              <a:gd name="T5" fmla="*/ 1588 h 27"/>
              <a:gd name="T6" fmla="*/ 11113 w 9"/>
              <a:gd name="T7" fmla="*/ 1588 h 27"/>
              <a:gd name="T8" fmla="*/ 9525 w 9"/>
              <a:gd name="T9" fmla="*/ 0 h 27"/>
              <a:gd name="T10" fmla="*/ 7938 w 9"/>
              <a:gd name="T11" fmla="*/ 0 h 27"/>
              <a:gd name="T12" fmla="*/ 4763 w 9"/>
              <a:gd name="T13" fmla="*/ 1588 h 27"/>
              <a:gd name="T14" fmla="*/ 1588 w 9"/>
              <a:gd name="T15" fmla="*/ 1588 h 27"/>
              <a:gd name="T16" fmla="*/ 0 w 9"/>
              <a:gd name="T17" fmla="*/ 3175 h 27"/>
              <a:gd name="T18" fmla="*/ 0 w 9"/>
              <a:gd name="T19" fmla="*/ 42863 h 27"/>
              <a:gd name="T20" fmla="*/ 0 w 9"/>
              <a:gd name="T21" fmla="*/ 42863 h 27"/>
              <a:gd name="T22" fmla="*/ 1588 w 9"/>
              <a:gd name="T23" fmla="*/ 42863 h 27"/>
              <a:gd name="T24" fmla="*/ 3175 w 9"/>
              <a:gd name="T25" fmla="*/ 42863 h 27"/>
              <a:gd name="T26" fmla="*/ 4763 w 9"/>
              <a:gd name="T27" fmla="*/ 42863 h 27"/>
              <a:gd name="T28" fmla="*/ 7938 w 9"/>
              <a:gd name="T29" fmla="*/ 42863 h 27"/>
              <a:gd name="T30" fmla="*/ 9525 w 9"/>
              <a:gd name="T31" fmla="*/ 41275 h 27"/>
              <a:gd name="T32" fmla="*/ 12700 w 9"/>
              <a:gd name="T33" fmla="*/ 39688 h 27"/>
              <a:gd name="T34" fmla="*/ 14288 w 9"/>
              <a:gd name="T35" fmla="*/ 36513 h 27"/>
              <a:gd name="T36" fmla="*/ 14288 w 9"/>
              <a:gd name="T37" fmla="*/ 1588 h 2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9"/>
              <a:gd name="T58" fmla="*/ 0 h 27"/>
              <a:gd name="T59" fmla="*/ 9 w 9"/>
              <a:gd name="T60" fmla="*/ 27 h 2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9" h="27">
                <a:moveTo>
                  <a:pt x="9" y="1"/>
                </a:moveTo>
                <a:lnTo>
                  <a:pt x="9" y="1"/>
                </a:lnTo>
                <a:lnTo>
                  <a:pt x="8" y="1"/>
                </a:lnTo>
                <a:lnTo>
                  <a:pt x="7" y="1"/>
                </a:lnTo>
                <a:lnTo>
                  <a:pt x="6" y="0"/>
                </a:lnTo>
                <a:lnTo>
                  <a:pt x="5" y="0"/>
                </a:lnTo>
                <a:lnTo>
                  <a:pt x="3" y="1"/>
                </a:lnTo>
                <a:lnTo>
                  <a:pt x="1" y="1"/>
                </a:lnTo>
                <a:lnTo>
                  <a:pt x="0" y="2"/>
                </a:lnTo>
                <a:lnTo>
                  <a:pt x="0" y="27"/>
                </a:lnTo>
                <a:lnTo>
                  <a:pt x="1" y="27"/>
                </a:lnTo>
                <a:lnTo>
                  <a:pt x="2" y="27"/>
                </a:lnTo>
                <a:lnTo>
                  <a:pt x="3" y="27"/>
                </a:lnTo>
                <a:lnTo>
                  <a:pt x="5" y="27"/>
                </a:lnTo>
                <a:lnTo>
                  <a:pt x="6" y="26"/>
                </a:lnTo>
                <a:lnTo>
                  <a:pt x="8" y="25"/>
                </a:lnTo>
                <a:lnTo>
                  <a:pt x="9" y="23"/>
                </a:lnTo>
                <a:lnTo>
                  <a:pt x="9" y="1"/>
                </a:lnTo>
                <a:close/>
              </a:path>
            </a:pathLst>
          </a:custGeom>
          <a:solidFill>
            <a:srgbClr val="E5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37" name="Freeform 270"/>
          <p:cNvSpPr>
            <a:spLocks/>
          </p:cNvSpPr>
          <p:nvPr/>
        </p:nvSpPr>
        <p:spPr bwMode="auto">
          <a:xfrm>
            <a:off x="2093913" y="3478213"/>
            <a:ext cx="22225" cy="22225"/>
          </a:xfrm>
          <a:custGeom>
            <a:avLst/>
            <a:gdLst>
              <a:gd name="T0" fmla="*/ 11113 w 14"/>
              <a:gd name="T1" fmla="*/ 22225 h 14"/>
              <a:gd name="T2" fmla="*/ 12700 w 14"/>
              <a:gd name="T3" fmla="*/ 22225 h 14"/>
              <a:gd name="T4" fmla="*/ 14288 w 14"/>
              <a:gd name="T5" fmla="*/ 20638 h 14"/>
              <a:gd name="T6" fmla="*/ 15875 w 14"/>
              <a:gd name="T7" fmla="*/ 20638 h 14"/>
              <a:gd name="T8" fmla="*/ 17463 w 14"/>
              <a:gd name="T9" fmla="*/ 19050 h 14"/>
              <a:gd name="T10" fmla="*/ 20638 w 14"/>
              <a:gd name="T11" fmla="*/ 17463 h 14"/>
              <a:gd name="T12" fmla="*/ 20638 w 14"/>
              <a:gd name="T13" fmla="*/ 15875 h 14"/>
              <a:gd name="T14" fmla="*/ 22225 w 14"/>
              <a:gd name="T15" fmla="*/ 12700 h 14"/>
              <a:gd name="T16" fmla="*/ 22225 w 14"/>
              <a:gd name="T17" fmla="*/ 11113 h 14"/>
              <a:gd name="T18" fmla="*/ 22225 w 14"/>
              <a:gd name="T19" fmla="*/ 9525 h 14"/>
              <a:gd name="T20" fmla="*/ 20638 w 14"/>
              <a:gd name="T21" fmla="*/ 7938 h 14"/>
              <a:gd name="T22" fmla="*/ 20638 w 14"/>
              <a:gd name="T23" fmla="*/ 6350 h 14"/>
              <a:gd name="T24" fmla="*/ 17463 w 14"/>
              <a:gd name="T25" fmla="*/ 4763 h 14"/>
              <a:gd name="T26" fmla="*/ 15875 w 14"/>
              <a:gd name="T27" fmla="*/ 1588 h 14"/>
              <a:gd name="T28" fmla="*/ 14288 w 14"/>
              <a:gd name="T29" fmla="*/ 0 h 14"/>
              <a:gd name="T30" fmla="*/ 12700 w 14"/>
              <a:gd name="T31" fmla="*/ 0 h 14"/>
              <a:gd name="T32" fmla="*/ 11113 w 14"/>
              <a:gd name="T33" fmla="*/ 0 h 14"/>
              <a:gd name="T34" fmla="*/ 9525 w 14"/>
              <a:gd name="T35" fmla="*/ 0 h 14"/>
              <a:gd name="T36" fmla="*/ 6350 w 14"/>
              <a:gd name="T37" fmla="*/ 0 h 14"/>
              <a:gd name="T38" fmla="*/ 4763 w 14"/>
              <a:gd name="T39" fmla="*/ 1588 h 14"/>
              <a:gd name="T40" fmla="*/ 3175 w 14"/>
              <a:gd name="T41" fmla="*/ 4763 h 14"/>
              <a:gd name="T42" fmla="*/ 1588 w 14"/>
              <a:gd name="T43" fmla="*/ 6350 h 14"/>
              <a:gd name="T44" fmla="*/ 1588 w 14"/>
              <a:gd name="T45" fmla="*/ 7938 h 14"/>
              <a:gd name="T46" fmla="*/ 0 w 14"/>
              <a:gd name="T47" fmla="*/ 9525 h 14"/>
              <a:gd name="T48" fmla="*/ 0 w 14"/>
              <a:gd name="T49" fmla="*/ 11113 h 14"/>
              <a:gd name="T50" fmla="*/ 0 w 14"/>
              <a:gd name="T51" fmla="*/ 12700 h 14"/>
              <a:gd name="T52" fmla="*/ 1588 w 14"/>
              <a:gd name="T53" fmla="*/ 15875 h 14"/>
              <a:gd name="T54" fmla="*/ 1588 w 14"/>
              <a:gd name="T55" fmla="*/ 17463 h 14"/>
              <a:gd name="T56" fmla="*/ 3175 w 14"/>
              <a:gd name="T57" fmla="*/ 19050 h 14"/>
              <a:gd name="T58" fmla="*/ 4763 w 14"/>
              <a:gd name="T59" fmla="*/ 20638 h 14"/>
              <a:gd name="T60" fmla="*/ 6350 w 14"/>
              <a:gd name="T61" fmla="*/ 20638 h 14"/>
              <a:gd name="T62" fmla="*/ 9525 w 14"/>
              <a:gd name="T63" fmla="*/ 22225 h 14"/>
              <a:gd name="T64" fmla="*/ 11113 w 14"/>
              <a:gd name="T65" fmla="*/ 22225 h 14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4"/>
              <a:gd name="T100" fmla="*/ 0 h 14"/>
              <a:gd name="T101" fmla="*/ 14 w 14"/>
              <a:gd name="T102" fmla="*/ 14 h 14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4" h="14">
                <a:moveTo>
                  <a:pt x="7" y="14"/>
                </a:moveTo>
                <a:lnTo>
                  <a:pt x="8" y="14"/>
                </a:lnTo>
                <a:lnTo>
                  <a:pt x="9" y="13"/>
                </a:lnTo>
                <a:lnTo>
                  <a:pt x="10" y="13"/>
                </a:lnTo>
                <a:lnTo>
                  <a:pt x="11" y="12"/>
                </a:lnTo>
                <a:lnTo>
                  <a:pt x="13" y="11"/>
                </a:lnTo>
                <a:lnTo>
                  <a:pt x="13" y="10"/>
                </a:lnTo>
                <a:lnTo>
                  <a:pt x="14" y="8"/>
                </a:lnTo>
                <a:lnTo>
                  <a:pt x="14" y="7"/>
                </a:lnTo>
                <a:lnTo>
                  <a:pt x="14" y="6"/>
                </a:lnTo>
                <a:lnTo>
                  <a:pt x="13" y="5"/>
                </a:lnTo>
                <a:lnTo>
                  <a:pt x="13" y="4"/>
                </a:lnTo>
                <a:lnTo>
                  <a:pt x="11" y="3"/>
                </a:lnTo>
                <a:lnTo>
                  <a:pt x="10" y="1"/>
                </a:lnTo>
                <a:lnTo>
                  <a:pt x="9" y="0"/>
                </a:lnTo>
                <a:lnTo>
                  <a:pt x="8" y="0"/>
                </a:lnTo>
                <a:lnTo>
                  <a:pt x="7" y="0"/>
                </a:lnTo>
                <a:lnTo>
                  <a:pt x="6" y="0"/>
                </a:lnTo>
                <a:lnTo>
                  <a:pt x="4" y="0"/>
                </a:lnTo>
                <a:lnTo>
                  <a:pt x="3" y="1"/>
                </a:lnTo>
                <a:lnTo>
                  <a:pt x="2" y="3"/>
                </a:lnTo>
                <a:lnTo>
                  <a:pt x="1" y="4"/>
                </a:lnTo>
                <a:lnTo>
                  <a:pt x="1" y="5"/>
                </a:lnTo>
                <a:lnTo>
                  <a:pt x="0" y="6"/>
                </a:lnTo>
                <a:lnTo>
                  <a:pt x="0" y="7"/>
                </a:lnTo>
                <a:lnTo>
                  <a:pt x="0" y="8"/>
                </a:lnTo>
                <a:lnTo>
                  <a:pt x="1" y="10"/>
                </a:lnTo>
                <a:lnTo>
                  <a:pt x="1" y="11"/>
                </a:lnTo>
                <a:lnTo>
                  <a:pt x="2" y="12"/>
                </a:lnTo>
                <a:lnTo>
                  <a:pt x="3" y="13"/>
                </a:lnTo>
                <a:lnTo>
                  <a:pt x="4" y="13"/>
                </a:lnTo>
                <a:lnTo>
                  <a:pt x="6" y="14"/>
                </a:lnTo>
                <a:lnTo>
                  <a:pt x="7" y="14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38" name="Freeform 271"/>
          <p:cNvSpPr>
            <a:spLocks/>
          </p:cNvSpPr>
          <p:nvPr/>
        </p:nvSpPr>
        <p:spPr bwMode="auto">
          <a:xfrm>
            <a:off x="2028825" y="3478213"/>
            <a:ext cx="11113" cy="11112"/>
          </a:xfrm>
          <a:custGeom>
            <a:avLst/>
            <a:gdLst>
              <a:gd name="T0" fmla="*/ 4763 w 7"/>
              <a:gd name="T1" fmla="*/ 11112 h 7"/>
              <a:gd name="T2" fmla="*/ 7938 w 7"/>
              <a:gd name="T3" fmla="*/ 11112 h 7"/>
              <a:gd name="T4" fmla="*/ 9525 w 7"/>
              <a:gd name="T5" fmla="*/ 9525 h 7"/>
              <a:gd name="T6" fmla="*/ 9525 w 7"/>
              <a:gd name="T7" fmla="*/ 7937 h 7"/>
              <a:gd name="T8" fmla="*/ 11113 w 7"/>
              <a:gd name="T9" fmla="*/ 6350 h 7"/>
              <a:gd name="T10" fmla="*/ 9525 w 7"/>
              <a:gd name="T11" fmla="*/ 4762 h 7"/>
              <a:gd name="T12" fmla="*/ 9525 w 7"/>
              <a:gd name="T13" fmla="*/ 1587 h 7"/>
              <a:gd name="T14" fmla="*/ 7938 w 7"/>
              <a:gd name="T15" fmla="*/ 0 h 7"/>
              <a:gd name="T16" fmla="*/ 4763 w 7"/>
              <a:gd name="T17" fmla="*/ 0 h 7"/>
              <a:gd name="T18" fmla="*/ 3175 w 7"/>
              <a:gd name="T19" fmla="*/ 0 h 7"/>
              <a:gd name="T20" fmla="*/ 1588 w 7"/>
              <a:gd name="T21" fmla="*/ 1587 h 7"/>
              <a:gd name="T22" fmla="*/ 0 w 7"/>
              <a:gd name="T23" fmla="*/ 4762 h 7"/>
              <a:gd name="T24" fmla="*/ 0 w 7"/>
              <a:gd name="T25" fmla="*/ 6350 h 7"/>
              <a:gd name="T26" fmla="*/ 0 w 7"/>
              <a:gd name="T27" fmla="*/ 7937 h 7"/>
              <a:gd name="T28" fmla="*/ 1588 w 7"/>
              <a:gd name="T29" fmla="*/ 9525 h 7"/>
              <a:gd name="T30" fmla="*/ 3175 w 7"/>
              <a:gd name="T31" fmla="*/ 11112 h 7"/>
              <a:gd name="T32" fmla="*/ 4763 w 7"/>
              <a:gd name="T33" fmla="*/ 11112 h 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7"/>
              <a:gd name="T52" fmla="*/ 0 h 7"/>
              <a:gd name="T53" fmla="*/ 7 w 7"/>
              <a:gd name="T54" fmla="*/ 7 h 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7" h="7">
                <a:moveTo>
                  <a:pt x="3" y="7"/>
                </a:moveTo>
                <a:lnTo>
                  <a:pt x="5" y="7"/>
                </a:lnTo>
                <a:lnTo>
                  <a:pt x="6" y="6"/>
                </a:lnTo>
                <a:lnTo>
                  <a:pt x="6" y="5"/>
                </a:lnTo>
                <a:lnTo>
                  <a:pt x="7" y="4"/>
                </a:lnTo>
                <a:lnTo>
                  <a:pt x="6" y="3"/>
                </a:lnTo>
                <a:lnTo>
                  <a:pt x="6" y="1"/>
                </a:lnTo>
                <a:lnTo>
                  <a:pt x="5" y="0"/>
                </a:lnTo>
                <a:lnTo>
                  <a:pt x="3" y="0"/>
                </a:lnTo>
                <a:lnTo>
                  <a:pt x="2" y="0"/>
                </a:lnTo>
                <a:lnTo>
                  <a:pt x="1" y="1"/>
                </a:lnTo>
                <a:lnTo>
                  <a:pt x="0" y="3"/>
                </a:lnTo>
                <a:lnTo>
                  <a:pt x="0" y="4"/>
                </a:lnTo>
                <a:lnTo>
                  <a:pt x="0" y="5"/>
                </a:lnTo>
                <a:lnTo>
                  <a:pt x="1" y="6"/>
                </a:lnTo>
                <a:lnTo>
                  <a:pt x="2" y="7"/>
                </a:lnTo>
                <a:lnTo>
                  <a:pt x="3" y="7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39" name="Freeform 272"/>
          <p:cNvSpPr>
            <a:spLocks/>
          </p:cNvSpPr>
          <p:nvPr/>
        </p:nvSpPr>
        <p:spPr bwMode="auto">
          <a:xfrm>
            <a:off x="2047875" y="3478213"/>
            <a:ext cx="7938" cy="11112"/>
          </a:xfrm>
          <a:custGeom>
            <a:avLst/>
            <a:gdLst>
              <a:gd name="T0" fmla="*/ 4763 w 5"/>
              <a:gd name="T1" fmla="*/ 11112 h 7"/>
              <a:gd name="T2" fmla="*/ 6350 w 5"/>
              <a:gd name="T3" fmla="*/ 11112 h 7"/>
              <a:gd name="T4" fmla="*/ 7938 w 5"/>
              <a:gd name="T5" fmla="*/ 11112 h 7"/>
              <a:gd name="T6" fmla="*/ 7938 w 5"/>
              <a:gd name="T7" fmla="*/ 9525 h 7"/>
              <a:gd name="T8" fmla="*/ 7938 w 5"/>
              <a:gd name="T9" fmla="*/ 6350 h 7"/>
              <a:gd name="T10" fmla="*/ 7938 w 5"/>
              <a:gd name="T11" fmla="*/ 4762 h 7"/>
              <a:gd name="T12" fmla="*/ 7938 w 5"/>
              <a:gd name="T13" fmla="*/ 1587 h 7"/>
              <a:gd name="T14" fmla="*/ 6350 w 5"/>
              <a:gd name="T15" fmla="*/ 1587 h 7"/>
              <a:gd name="T16" fmla="*/ 4763 w 5"/>
              <a:gd name="T17" fmla="*/ 0 h 7"/>
              <a:gd name="T18" fmla="*/ 3175 w 5"/>
              <a:gd name="T19" fmla="*/ 1587 h 7"/>
              <a:gd name="T20" fmla="*/ 1588 w 5"/>
              <a:gd name="T21" fmla="*/ 1587 h 7"/>
              <a:gd name="T22" fmla="*/ 0 w 5"/>
              <a:gd name="T23" fmla="*/ 4762 h 7"/>
              <a:gd name="T24" fmla="*/ 0 w 5"/>
              <a:gd name="T25" fmla="*/ 6350 h 7"/>
              <a:gd name="T26" fmla="*/ 0 w 5"/>
              <a:gd name="T27" fmla="*/ 9525 h 7"/>
              <a:gd name="T28" fmla="*/ 1588 w 5"/>
              <a:gd name="T29" fmla="*/ 11112 h 7"/>
              <a:gd name="T30" fmla="*/ 3175 w 5"/>
              <a:gd name="T31" fmla="*/ 11112 h 7"/>
              <a:gd name="T32" fmla="*/ 4763 w 5"/>
              <a:gd name="T33" fmla="*/ 11112 h 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5"/>
              <a:gd name="T52" fmla="*/ 0 h 7"/>
              <a:gd name="T53" fmla="*/ 5 w 5"/>
              <a:gd name="T54" fmla="*/ 7 h 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5" h="7">
                <a:moveTo>
                  <a:pt x="3" y="7"/>
                </a:moveTo>
                <a:lnTo>
                  <a:pt x="4" y="7"/>
                </a:lnTo>
                <a:lnTo>
                  <a:pt x="5" y="7"/>
                </a:lnTo>
                <a:lnTo>
                  <a:pt x="5" y="6"/>
                </a:lnTo>
                <a:lnTo>
                  <a:pt x="5" y="4"/>
                </a:lnTo>
                <a:lnTo>
                  <a:pt x="5" y="3"/>
                </a:lnTo>
                <a:lnTo>
                  <a:pt x="5" y="1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1"/>
                </a:lnTo>
                <a:lnTo>
                  <a:pt x="0" y="3"/>
                </a:lnTo>
                <a:lnTo>
                  <a:pt x="0" y="4"/>
                </a:lnTo>
                <a:lnTo>
                  <a:pt x="0" y="6"/>
                </a:lnTo>
                <a:lnTo>
                  <a:pt x="1" y="7"/>
                </a:lnTo>
                <a:lnTo>
                  <a:pt x="2" y="7"/>
                </a:lnTo>
                <a:lnTo>
                  <a:pt x="3" y="7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40" name="Freeform 273"/>
          <p:cNvSpPr>
            <a:spLocks/>
          </p:cNvSpPr>
          <p:nvPr/>
        </p:nvSpPr>
        <p:spPr bwMode="auto">
          <a:xfrm>
            <a:off x="1974850" y="3332163"/>
            <a:ext cx="30163" cy="146050"/>
          </a:xfrm>
          <a:custGeom>
            <a:avLst/>
            <a:gdLst>
              <a:gd name="T0" fmla="*/ 9525 w 19"/>
              <a:gd name="T1" fmla="*/ 1588 h 92"/>
              <a:gd name="T2" fmla="*/ 9525 w 19"/>
              <a:gd name="T3" fmla="*/ 4762 h 92"/>
              <a:gd name="T4" fmla="*/ 6350 w 19"/>
              <a:gd name="T5" fmla="*/ 12700 h 92"/>
              <a:gd name="T6" fmla="*/ 3175 w 19"/>
              <a:gd name="T7" fmla="*/ 25400 h 92"/>
              <a:gd name="T8" fmla="*/ 1588 w 19"/>
              <a:gd name="T9" fmla="*/ 44450 h 92"/>
              <a:gd name="T10" fmla="*/ 0 w 19"/>
              <a:gd name="T11" fmla="*/ 65088 h 92"/>
              <a:gd name="T12" fmla="*/ 0 w 19"/>
              <a:gd name="T13" fmla="*/ 90487 h 92"/>
              <a:gd name="T14" fmla="*/ 1588 w 19"/>
              <a:gd name="T15" fmla="*/ 115888 h 92"/>
              <a:gd name="T16" fmla="*/ 7938 w 19"/>
              <a:gd name="T17" fmla="*/ 146050 h 92"/>
              <a:gd name="T18" fmla="*/ 30163 w 19"/>
              <a:gd name="T19" fmla="*/ 146050 h 92"/>
              <a:gd name="T20" fmla="*/ 28575 w 19"/>
              <a:gd name="T21" fmla="*/ 141288 h 92"/>
              <a:gd name="T22" fmla="*/ 25400 w 19"/>
              <a:gd name="T23" fmla="*/ 130175 h 92"/>
              <a:gd name="T24" fmla="*/ 23813 w 19"/>
              <a:gd name="T25" fmla="*/ 111125 h 92"/>
              <a:gd name="T26" fmla="*/ 22225 w 19"/>
              <a:gd name="T27" fmla="*/ 90487 h 92"/>
              <a:gd name="T28" fmla="*/ 20638 w 19"/>
              <a:gd name="T29" fmla="*/ 66675 h 92"/>
              <a:gd name="T30" fmla="*/ 20638 w 19"/>
              <a:gd name="T31" fmla="*/ 42862 h 92"/>
              <a:gd name="T32" fmla="*/ 23813 w 19"/>
              <a:gd name="T33" fmla="*/ 20637 h 92"/>
              <a:gd name="T34" fmla="*/ 30163 w 19"/>
              <a:gd name="T35" fmla="*/ 1588 h 92"/>
              <a:gd name="T36" fmla="*/ 30163 w 19"/>
              <a:gd name="T37" fmla="*/ 1588 h 92"/>
              <a:gd name="T38" fmla="*/ 30163 w 19"/>
              <a:gd name="T39" fmla="*/ 0 h 92"/>
              <a:gd name="T40" fmla="*/ 30163 w 19"/>
              <a:gd name="T41" fmla="*/ 0 h 92"/>
              <a:gd name="T42" fmla="*/ 28575 w 19"/>
              <a:gd name="T43" fmla="*/ 0 h 92"/>
              <a:gd name="T44" fmla="*/ 25400 w 19"/>
              <a:gd name="T45" fmla="*/ 0 h 92"/>
              <a:gd name="T46" fmla="*/ 22225 w 19"/>
              <a:gd name="T47" fmla="*/ 0 h 92"/>
              <a:gd name="T48" fmla="*/ 17463 w 19"/>
              <a:gd name="T49" fmla="*/ 0 h 92"/>
              <a:gd name="T50" fmla="*/ 9525 w 19"/>
              <a:gd name="T51" fmla="*/ 1588 h 92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9"/>
              <a:gd name="T79" fmla="*/ 0 h 92"/>
              <a:gd name="T80" fmla="*/ 19 w 19"/>
              <a:gd name="T81" fmla="*/ 92 h 92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9" h="92">
                <a:moveTo>
                  <a:pt x="6" y="1"/>
                </a:moveTo>
                <a:lnTo>
                  <a:pt x="6" y="3"/>
                </a:lnTo>
                <a:lnTo>
                  <a:pt x="4" y="8"/>
                </a:lnTo>
                <a:lnTo>
                  <a:pt x="2" y="16"/>
                </a:lnTo>
                <a:lnTo>
                  <a:pt x="1" y="28"/>
                </a:lnTo>
                <a:lnTo>
                  <a:pt x="0" y="41"/>
                </a:lnTo>
                <a:lnTo>
                  <a:pt x="0" y="57"/>
                </a:lnTo>
                <a:lnTo>
                  <a:pt x="1" y="73"/>
                </a:lnTo>
                <a:lnTo>
                  <a:pt x="5" y="92"/>
                </a:lnTo>
                <a:lnTo>
                  <a:pt x="19" y="92"/>
                </a:lnTo>
                <a:lnTo>
                  <a:pt x="18" y="89"/>
                </a:lnTo>
                <a:lnTo>
                  <a:pt x="16" y="82"/>
                </a:lnTo>
                <a:lnTo>
                  <a:pt x="15" y="70"/>
                </a:lnTo>
                <a:lnTo>
                  <a:pt x="14" y="57"/>
                </a:lnTo>
                <a:lnTo>
                  <a:pt x="13" y="42"/>
                </a:lnTo>
                <a:lnTo>
                  <a:pt x="13" y="27"/>
                </a:lnTo>
                <a:lnTo>
                  <a:pt x="15" y="13"/>
                </a:lnTo>
                <a:lnTo>
                  <a:pt x="19" y="1"/>
                </a:lnTo>
                <a:lnTo>
                  <a:pt x="19" y="0"/>
                </a:lnTo>
                <a:lnTo>
                  <a:pt x="18" y="0"/>
                </a:lnTo>
                <a:lnTo>
                  <a:pt x="16" y="0"/>
                </a:lnTo>
                <a:lnTo>
                  <a:pt x="14" y="0"/>
                </a:lnTo>
                <a:lnTo>
                  <a:pt x="11" y="0"/>
                </a:lnTo>
                <a:lnTo>
                  <a:pt x="6" y="1"/>
                </a:lnTo>
                <a:close/>
              </a:path>
            </a:pathLst>
          </a:custGeom>
          <a:solidFill>
            <a:srgbClr val="3F9E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41" name="Freeform 274"/>
          <p:cNvSpPr>
            <a:spLocks/>
          </p:cNvSpPr>
          <p:nvPr/>
        </p:nvSpPr>
        <p:spPr bwMode="auto">
          <a:xfrm>
            <a:off x="2130425" y="3313113"/>
            <a:ext cx="42863" cy="165100"/>
          </a:xfrm>
          <a:custGeom>
            <a:avLst/>
            <a:gdLst>
              <a:gd name="T0" fmla="*/ 42863 w 27"/>
              <a:gd name="T1" fmla="*/ 0 h 104"/>
              <a:gd name="T2" fmla="*/ 41275 w 27"/>
              <a:gd name="T3" fmla="*/ 1588 h 104"/>
              <a:gd name="T4" fmla="*/ 39688 w 27"/>
              <a:gd name="T5" fmla="*/ 6350 h 104"/>
              <a:gd name="T6" fmla="*/ 34925 w 27"/>
              <a:gd name="T7" fmla="*/ 15875 h 104"/>
              <a:gd name="T8" fmla="*/ 31750 w 27"/>
              <a:gd name="T9" fmla="*/ 30163 h 104"/>
              <a:gd name="T10" fmla="*/ 28575 w 27"/>
              <a:gd name="T11" fmla="*/ 50800 h 104"/>
              <a:gd name="T12" fmla="*/ 25400 w 27"/>
              <a:gd name="T13" fmla="*/ 77788 h 104"/>
              <a:gd name="T14" fmla="*/ 28575 w 27"/>
              <a:gd name="T15" fmla="*/ 117475 h 104"/>
              <a:gd name="T16" fmla="*/ 31750 w 27"/>
              <a:gd name="T17" fmla="*/ 165100 h 104"/>
              <a:gd name="T18" fmla="*/ 7938 w 27"/>
              <a:gd name="T19" fmla="*/ 165100 h 104"/>
              <a:gd name="T20" fmla="*/ 7938 w 27"/>
              <a:gd name="T21" fmla="*/ 160338 h 104"/>
              <a:gd name="T22" fmla="*/ 6350 w 27"/>
              <a:gd name="T23" fmla="*/ 146050 h 104"/>
              <a:gd name="T24" fmla="*/ 3175 w 27"/>
              <a:gd name="T25" fmla="*/ 127000 h 104"/>
              <a:gd name="T26" fmla="*/ 1588 w 27"/>
              <a:gd name="T27" fmla="*/ 101600 h 104"/>
              <a:gd name="T28" fmla="*/ 0 w 27"/>
              <a:gd name="T29" fmla="*/ 74613 h 104"/>
              <a:gd name="T30" fmla="*/ 1588 w 27"/>
              <a:gd name="T31" fmla="*/ 49212 h 104"/>
              <a:gd name="T32" fmla="*/ 6350 w 27"/>
              <a:gd name="T33" fmla="*/ 22225 h 104"/>
              <a:gd name="T34" fmla="*/ 14288 w 27"/>
              <a:gd name="T35" fmla="*/ 0 h 104"/>
              <a:gd name="T36" fmla="*/ 42863 w 27"/>
              <a:gd name="T37" fmla="*/ 0 h 10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7"/>
              <a:gd name="T58" fmla="*/ 0 h 104"/>
              <a:gd name="T59" fmla="*/ 27 w 27"/>
              <a:gd name="T60" fmla="*/ 104 h 104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7" h="104">
                <a:moveTo>
                  <a:pt x="27" y="0"/>
                </a:moveTo>
                <a:lnTo>
                  <a:pt x="26" y="1"/>
                </a:lnTo>
                <a:lnTo>
                  <a:pt x="25" y="4"/>
                </a:lnTo>
                <a:lnTo>
                  <a:pt x="22" y="10"/>
                </a:lnTo>
                <a:lnTo>
                  <a:pt x="20" y="19"/>
                </a:lnTo>
                <a:lnTo>
                  <a:pt x="18" y="32"/>
                </a:lnTo>
                <a:lnTo>
                  <a:pt x="16" y="49"/>
                </a:lnTo>
                <a:lnTo>
                  <a:pt x="18" y="74"/>
                </a:lnTo>
                <a:lnTo>
                  <a:pt x="20" y="104"/>
                </a:lnTo>
                <a:lnTo>
                  <a:pt x="5" y="104"/>
                </a:lnTo>
                <a:lnTo>
                  <a:pt x="5" y="101"/>
                </a:lnTo>
                <a:lnTo>
                  <a:pt x="4" y="92"/>
                </a:lnTo>
                <a:lnTo>
                  <a:pt x="2" y="80"/>
                </a:lnTo>
                <a:lnTo>
                  <a:pt x="1" y="64"/>
                </a:lnTo>
                <a:lnTo>
                  <a:pt x="0" y="47"/>
                </a:lnTo>
                <a:lnTo>
                  <a:pt x="1" y="31"/>
                </a:lnTo>
                <a:lnTo>
                  <a:pt x="4" y="14"/>
                </a:lnTo>
                <a:lnTo>
                  <a:pt x="9" y="0"/>
                </a:lnTo>
                <a:lnTo>
                  <a:pt x="27" y="0"/>
                </a:lnTo>
                <a:close/>
              </a:path>
            </a:pathLst>
          </a:custGeom>
          <a:solidFill>
            <a:srgbClr val="3F9E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42" name="Freeform 275"/>
          <p:cNvSpPr>
            <a:spLocks/>
          </p:cNvSpPr>
          <p:nvPr/>
        </p:nvSpPr>
        <p:spPr bwMode="auto">
          <a:xfrm>
            <a:off x="1974850" y="3340100"/>
            <a:ext cx="28575" cy="128588"/>
          </a:xfrm>
          <a:custGeom>
            <a:avLst/>
            <a:gdLst>
              <a:gd name="T0" fmla="*/ 9525 w 18"/>
              <a:gd name="T1" fmla="*/ 3175 h 81"/>
              <a:gd name="T2" fmla="*/ 9525 w 18"/>
              <a:gd name="T3" fmla="*/ 4763 h 81"/>
              <a:gd name="T4" fmla="*/ 7937 w 18"/>
              <a:gd name="T5" fmla="*/ 12700 h 81"/>
              <a:gd name="T6" fmla="*/ 3175 w 18"/>
              <a:gd name="T7" fmla="*/ 23813 h 81"/>
              <a:gd name="T8" fmla="*/ 1588 w 18"/>
              <a:gd name="T9" fmla="*/ 39688 h 81"/>
              <a:gd name="T10" fmla="*/ 0 w 18"/>
              <a:gd name="T11" fmla="*/ 58738 h 81"/>
              <a:gd name="T12" fmla="*/ 1588 w 18"/>
              <a:gd name="T13" fmla="*/ 79375 h 81"/>
              <a:gd name="T14" fmla="*/ 3175 w 18"/>
              <a:gd name="T15" fmla="*/ 103188 h 81"/>
              <a:gd name="T16" fmla="*/ 7937 w 18"/>
              <a:gd name="T17" fmla="*/ 128588 h 81"/>
              <a:gd name="T18" fmla="*/ 25400 w 18"/>
              <a:gd name="T19" fmla="*/ 127000 h 81"/>
              <a:gd name="T20" fmla="*/ 25400 w 18"/>
              <a:gd name="T21" fmla="*/ 123825 h 81"/>
              <a:gd name="T22" fmla="*/ 23812 w 18"/>
              <a:gd name="T23" fmla="*/ 114300 h 81"/>
              <a:gd name="T24" fmla="*/ 22225 w 18"/>
              <a:gd name="T25" fmla="*/ 96838 h 81"/>
              <a:gd name="T26" fmla="*/ 20637 w 18"/>
              <a:gd name="T27" fmla="*/ 79375 h 81"/>
              <a:gd name="T28" fmla="*/ 19050 w 18"/>
              <a:gd name="T29" fmla="*/ 58738 h 81"/>
              <a:gd name="T30" fmla="*/ 19050 w 18"/>
              <a:gd name="T31" fmla="*/ 38100 h 81"/>
              <a:gd name="T32" fmla="*/ 22225 w 18"/>
              <a:gd name="T33" fmla="*/ 17463 h 81"/>
              <a:gd name="T34" fmla="*/ 28575 w 18"/>
              <a:gd name="T35" fmla="*/ 1588 h 81"/>
              <a:gd name="T36" fmla="*/ 28575 w 18"/>
              <a:gd name="T37" fmla="*/ 1588 h 81"/>
              <a:gd name="T38" fmla="*/ 28575 w 18"/>
              <a:gd name="T39" fmla="*/ 1588 h 81"/>
              <a:gd name="T40" fmla="*/ 28575 w 18"/>
              <a:gd name="T41" fmla="*/ 1588 h 81"/>
              <a:gd name="T42" fmla="*/ 25400 w 18"/>
              <a:gd name="T43" fmla="*/ 0 h 81"/>
              <a:gd name="T44" fmla="*/ 23812 w 18"/>
              <a:gd name="T45" fmla="*/ 0 h 81"/>
              <a:gd name="T46" fmla="*/ 20637 w 18"/>
              <a:gd name="T47" fmla="*/ 1588 h 81"/>
              <a:gd name="T48" fmla="*/ 14288 w 18"/>
              <a:gd name="T49" fmla="*/ 1588 h 81"/>
              <a:gd name="T50" fmla="*/ 9525 w 18"/>
              <a:gd name="T51" fmla="*/ 3175 h 81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8"/>
              <a:gd name="T79" fmla="*/ 0 h 81"/>
              <a:gd name="T80" fmla="*/ 18 w 18"/>
              <a:gd name="T81" fmla="*/ 81 h 81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8" h="81">
                <a:moveTo>
                  <a:pt x="6" y="2"/>
                </a:moveTo>
                <a:lnTo>
                  <a:pt x="6" y="3"/>
                </a:lnTo>
                <a:lnTo>
                  <a:pt x="5" y="8"/>
                </a:lnTo>
                <a:lnTo>
                  <a:pt x="2" y="15"/>
                </a:lnTo>
                <a:lnTo>
                  <a:pt x="1" y="25"/>
                </a:lnTo>
                <a:lnTo>
                  <a:pt x="0" y="37"/>
                </a:lnTo>
                <a:lnTo>
                  <a:pt x="1" y="50"/>
                </a:lnTo>
                <a:lnTo>
                  <a:pt x="2" y="65"/>
                </a:lnTo>
                <a:lnTo>
                  <a:pt x="5" y="81"/>
                </a:lnTo>
                <a:lnTo>
                  <a:pt x="16" y="80"/>
                </a:lnTo>
                <a:lnTo>
                  <a:pt x="16" y="78"/>
                </a:lnTo>
                <a:lnTo>
                  <a:pt x="15" y="72"/>
                </a:lnTo>
                <a:lnTo>
                  <a:pt x="14" y="61"/>
                </a:lnTo>
                <a:lnTo>
                  <a:pt x="13" y="50"/>
                </a:lnTo>
                <a:lnTo>
                  <a:pt x="12" y="37"/>
                </a:lnTo>
                <a:lnTo>
                  <a:pt x="12" y="24"/>
                </a:lnTo>
                <a:lnTo>
                  <a:pt x="14" y="11"/>
                </a:lnTo>
                <a:lnTo>
                  <a:pt x="18" y="1"/>
                </a:lnTo>
                <a:lnTo>
                  <a:pt x="16" y="0"/>
                </a:lnTo>
                <a:lnTo>
                  <a:pt x="15" y="0"/>
                </a:lnTo>
                <a:lnTo>
                  <a:pt x="13" y="1"/>
                </a:lnTo>
                <a:lnTo>
                  <a:pt x="9" y="1"/>
                </a:lnTo>
                <a:lnTo>
                  <a:pt x="6" y="2"/>
                </a:lnTo>
                <a:close/>
              </a:path>
            </a:pathLst>
          </a:custGeom>
          <a:solidFill>
            <a:srgbClr val="59B2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43" name="Freeform 276"/>
          <p:cNvSpPr>
            <a:spLocks/>
          </p:cNvSpPr>
          <p:nvPr/>
        </p:nvSpPr>
        <p:spPr bwMode="auto">
          <a:xfrm>
            <a:off x="1976438" y="3348038"/>
            <a:ext cx="22225" cy="109537"/>
          </a:xfrm>
          <a:custGeom>
            <a:avLst/>
            <a:gdLst>
              <a:gd name="T0" fmla="*/ 7938 w 14"/>
              <a:gd name="T1" fmla="*/ 3175 h 69"/>
              <a:gd name="T2" fmla="*/ 7938 w 14"/>
              <a:gd name="T3" fmla="*/ 4762 h 69"/>
              <a:gd name="T4" fmla="*/ 6350 w 14"/>
              <a:gd name="T5" fmla="*/ 11112 h 69"/>
              <a:gd name="T6" fmla="*/ 4763 w 14"/>
              <a:gd name="T7" fmla="*/ 20637 h 69"/>
              <a:gd name="T8" fmla="*/ 1588 w 14"/>
              <a:gd name="T9" fmla="*/ 33337 h 69"/>
              <a:gd name="T10" fmla="*/ 0 w 14"/>
              <a:gd name="T11" fmla="*/ 50800 h 69"/>
              <a:gd name="T12" fmla="*/ 0 w 14"/>
              <a:gd name="T13" fmla="*/ 69850 h 69"/>
              <a:gd name="T14" fmla="*/ 1588 w 14"/>
              <a:gd name="T15" fmla="*/ 88900 h 69"/>
              <a:gd name="T16" fmla="*/ 6350 w 14"/>
              <a:gd name="T17" fmla="*/ 109537 h 69"/>
              <a:gd name="T18" fmla="*/ 22225 w 14"/>
              <a:gd name="T19" fmla="*/ 109537 h 69"/>
              <a:gd name="T20" fmla="*/ 20638 w 14"/>
              <a:gd name="T21" fmla="*/ 106362 h 69"/>
              <a:gd name="T22" fmla="*/ 20638 w 14"/>
              <a:gd name="T23" fmla="*/ 96837 h 69"/>
              <a:gd name="T24" fmla="*/ 19050 w 14"/>
              <a:gd name="T25" fmla="*/ 84137 h 69"/>
              <a:gd name="T26" fmla="*/ 17463 w 14"/>
              <a:gd name="T27" fmla="*/ 69850 h 69"/>
              <a:gd name="T28" fmla="*/ 15875 w 14"/>
              <a:gd name="T29" fmla="*/ 50800 h 69"/>
              <a:gd name="T30" fmla="*/ 15875 w 14"/>
              <a:gd name="T31" fmla="*/ 31750 h 69"/>
              <a:gd name="T32" fmla="*/ 19050 w 14"/>
              <a:gd name="T33" fmla="*/ 15875 h 69"/>
              <a:gd name="T34" fmla="*/ 22225 w 14"/>
              <a:gd name="T35" fmla="*/ 3175 h 69"/>
              <a:gd name="T36" fmla="*/ 22225 w 14"/>
              <a:gd name="T37" fmla="*/ 3175 h 69"/>
              <a:gd name="T38" fmla="*/ 22225 w 14"/>
              <a:gd name="T39" fmla="*/ 3175 h 69"/>
              <a:gd name="T40" fmla="*/ 22225 w 14"/>
              <a:gd name="T41" fmla="*/ 0 h 69"/>
              <a:gd name="T42" fmla="*/ 22225 w 14"/>
              <a:gd name="T43" fmla="*/ 0 h 69"/>
              <a:gd name="T44" fmla="*/ 20638 w 14"/>
              <a:gd name="T45" fmla="*/ 0 h 69"/>
              <a:gd name="T46" fmla="*/ 17463 w 14"/>
              <a:gd name="T47" fmla="*/ 0 h 69"/>
              <a:gd name="T48" fmla="*/ 12700 w 14"/>
              <a:gd name="T49" fmla="*/ 3175 h 69"/>
              <a:gd name="T50" fmla="*/ 7938 w 14"/>
              <a:gd name="T51" fmla="*/ 3175 h 69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4"/>
              <a:gd name="T79" fmla="*/ 0 h 69"/>
              <a:gd name="T80" fmla="*/ 14 w 14"/>
              <a:gd name="T81" fmla="*/ 69 h 69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4" h="69">
                <a:moveTo>
                  <a:pt x="5" y="2"/>
                </a:moveTo>
                <a:lnTo>
                  <a:pt x="5" y="3"/>
                </a:lnTo>
                <a:lnTo>
                  <a:pt x="4" y="7"/>
                </a:lnTo>
                <a:lnTo>
                  <a:pt x="3" y="13"/>
                </a:lnTo>
                <a:lnTo>
                  <a:pt x="1" y="21"/>
                </a:lnTo>
                <a:lnTo>
                  <a:pt x="0" y="32"/>
                </a:lnTo>
                <a:lnTo>
                  <a:pt x="0" y="44"/>
                </a:lnTo>
                <a:lnTo>
                  <a:pt x="1" y="56"/>
                </a:lnTo>
                <a:lnTo>
                  <a:pt x="4" y="69"/>
                </a:lnTo>
                <a:lnTo>
                  <a:pt x="14" y="69"/>
                </a:lnTo>
                <a:lnTo>
                  <a:pt x="13" y="67"/>
                </a:lnTo>
                <a:lnTo>
                  <a:pt x="13" y="61"/>
                </a:lnTo>
                <a:lnTo>
                  <a:pt x="12" y="53"/>
                </a:lnTo>
                <a:lnTo>
                  <a:pt x="11" y="44"/>
                </a:lnTo>
                <a:lnTo>
                  <a:pt x="10" y="32"/>
                </a:lnTo>
                <a:lnTo>
                  <a:pt x="10" y="20"/>
                </a:lnTo>
                <a:lnTo>
                  <a:pt x="12" y="10"/>
                </a:lnTo>
                <a:lnTo>
                  <a:pt x="14" y="2"/>
                </a:lnTo>
                <a:lnTo>
                  <a:pt x="14" y="0"/>
                </a:lnTo>
                <a:lnTo>
                  <a:pt x="13" y="0"/>
                </a:lnTo>
                <a:lnTo>
                  <a:pt x="11" y="0"/>
                </a:lnTo>
                <a:lnTo>
                  <a:pt x="8" y="2"/>
                </a:lnTo>
                <a:lnTo>
                  <a:pt x="5" y="2"/>
                </a:lnTo>
                <a:close/>
              </a:path>
            </a:pathLst>
          </a:custGeom>
          <a:solidFill>
            <a:srgbClr val="72C6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44" name="Freeform 277"/>
          <p:cNvSpPr>
            <a:spLocks/>
          </p:cNvSpPr>
          <p:nvPr/>
        </p:nvSpPr>
        <p:spPr bwMode="auto">
          <a:xfrm>
            <a:off x="1978025" y="3357563"/>
            <a:ext cx="19050" cy="90487"/>
          </a:xfrm>
          <a:custGeom>
            <a:avLst/>
            <a:gdLst>
              <a:gd name="T0" fmla="*/ 6350 w 12"/>
              <a:gd name="T1" fmla="*/ 1587 h 57"/>
              <a:gd name="T2" fmla="*/ 4763 w 12"/>
              <a:gd name="T3" fmla="*/ 4762 h 57"/>
              <a:gd name="T4" fmla="*/ 4763 w 12"/>
              <a:gd name="T5" fmla="*/ 7937 h 57"/>
              <a:gd name="T6" fmla="*/ 3175 w 12"/>
              <a:gd name="T7" fmla="*/ 17462 h 57"/>
              <a:gd name="T8" fmla="*/ 0 w 12"/>
              <a:gd name="T9" fmla="*/ 28575 h 57"/>
              <a:gd name="T10" fmla="*/ 0 w 12"/>
              <a:gd name="T11" fmla="*/ 41275 h 57"/>
              <a:gd name="T12" fmla="*/ 0 w 12"/>
              <a:gd name="T13" fmla="*/ 55562 h 57"/>
              <a:gd name="T14" fmla="*/ 3175 w 12"/>
              <a:gd name="T15" fmla="*/ 73025 h 57"/>
              <a:gd name="T16" fmla="*/ 4763 w 12"/>
              <a:gd name="T17" fmla="*/ 90487 h 57"/>
              <a:gd name="T18" fmla="*/ 17463 w 12"/>
              <a:gd name="T19" fmla="*/ 88900 h 57"/>
              <a:gd name="T20" fmla="*/ 17463 w 12"/>
              <a:gd name="T21" fmla="*/ 87312 h 57"/>
              <a:gd name="T22" fmla="*/ 15875 w 12"/>
              <a:gd name="T23" fmla="*/ 79375 h 57"/>
              <a:gd name="T24" fmla="*/ 15875 w 12"/>
              <a:gd name="T25" fmla="*/ 68262 h 57"/>
              <a:gd name="T26" fmla="*/ 14288 w 12"/>
              <a:gd name="T27" fmla="*/ 55562 h 57"/>
              <a:gd name="T28" fmla="*/ 11112 w 12"/>
              <a:gd name="T29" fmla="*/ 41275 h 57"/>
              <a:gd name="T30" fmla="*/ 14288 w 12"/>
              <a:gd name="T31" fmla="*/ 26987 h 57"/>
              <a:gd name="T32" fmla="*/ 15875 w 12"/>
              <a:gd name="T33" fmla="*/ 12700 h 57"/>
              <a:gd name="T34" fmla="*/ 19050 w 12"/>
              <a:gd name="T35" fmla="*/ 0 h 57"/>
              <a:gd name="T36" fmla="*/ 19050 w 12"/>
              <a:gd name="T37" fmla="*/ 0 h 57"/>
              <a:gd name="T38" fmla="*/ 19050 w 12"/>
              <a:gd name="T39" fmla="*/ 0 h 57"/>
              <a:gd name="T40" fmla="*/ 19050 w 12"/>
              <a:gd name="T41" fmla="*/ 0 h 57"/>
              <a:gd name="T42" fmla="*/ 17463 w 12"/>
              <a:gd name="T43" fmla="*/ 0 h 57"/>
              <a:gd name="T44" fmla="*/ 15875 w 12"/>
              <a:gd name="T45" fmla="*/ 0 h 57"/>
              <a:gd name="T46" fmla="*/ 14288 w 12"/>
              <a:gd name="T47" fmla="*/ 0 h 57"/>
              <a:gd name="T48" fmla="*/ 9525 w 12"/>
              <a:gd name="T49" fmla="*/ 0 h 57"/>
              <a:gd name="T50" fmla="*/ 6350 w 12"/>
              <a:gd name="T51" fmla="*/ 1587 h 57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2"/>
              <a:gd name="T79" fmla="*/ 0 h 57"/>
              <a:gd name="T80" fmla="*/ 12 w 12"/>
              <a:gd name="T81" fmla="*/ 57 h 57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2" h="57">
                <a:moveTo>
                  <a:pt x="4" y="1"/>
                </a:moveTo>
                <a:lnTo>
                  <a:pt x="3" y="3"/>
                </a:lnTo>
                <a:lnTo>
                  <a:pt x="3" y="5"/>
                </a:lnTo>
                <a:lnTo>
                  <a:pt x="2" y="11"/>
                </a:lnTo>
                <a:lnTo>
                  <a:pt x="0" y="18"/>
                </a:lnTo>
                <a:lnTo>
                  <a:pt x="0" y="26"/>
                </a:lnTo>
                <a:lnTo>
                  <a:pt x="0" y="35"/>
                </a:lnTo>
                <a:lnTo>
                  <a:pt x="2" y="46"/>
                </a:lnTo>
                <a:lnTo>
                  <a:pt x="3" y="57"/>
                </a:lnTo>
                <a:lnTo>
                  <a:pt x="11" y="56"/>
                </a:lnTo>
                <a:lnTo>
                  <a:pt x="11" y="55"/>
                </a:lnTo>
                <a:lnTo>
                  <a:pt x="10" y="50"/>
                </a:lnTo>
                <a:lnTo>
                  <a:pt x="10" y="43"/>
                </a:lnTo>
                <a:lnTo>
                  <a:pt x="9" y="35"/>
                </a:lnTo>
                <a:lnTo>
                  <a:pt x="7" y="26"/>
                </a:lnTo>
                <a:lnTo>
                  <a:pt x="9" y="17"/>
                </a:lnTo>
                <a:lnTo>
                  <a:pt x="10" y="8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6" y="0"/>
                </a:lnTo>
                <a:lnTo>
                  <a:pt x="4" y="1"/>
                </a:lnTo>
                <a:close/>
              </a:path>
            </a:pathLst>
          </a:custGeom>
          <a:solidFill>
            <a:srgbClr val="8CD8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45" name="Freeform 278"/>
          <p:cNvSpPr>
            <a:spLocks/>
          </p:cNvSpPr>
          <p:nvPr/>
        </p:nvSpPr>
        <p:spPr bwMode="auto">
          <a:xfrm>
            <a:off x="1978025" y="3365500"/>
            <a:ext cx="15875" cy="71438"/>
          </a:xfrm>
          <a:custGeom>
            <a:avLst/>
            <a:gdLst>
              <a:gd name="T0" fmla="*/ 6350 w 10"/>
              <a:gd name="T1" fmla="*/ 1588 h 45"/>
              <a:gd name="T2" fmla="*/ 4762 w 10"/>
              <a:gd name="T3" fmla="*/ 3175 h 45"/>
              <a:gd name="T4" fmla="*/ 4762 w 10"/>
              <a:gd name="T5" fmla="*/ 7938 h 45"/>
              <a:gd name="T6" fmla="*/ 3175 w 10"/>
              <a:gd name="T7" fmla="*/ 14288 h 45"/>
              <a:gd name="T8" fmla="*/ 3175 w 10"/>
              <a:gd name="T9" fmla="*/ 22225 h 45"/>
              <a:gd name="T10" fmla="*/ 0 w 10"/>
              <a:gd name="T11" fmla="*/ 33338 h 45"/>
              <a:gd name="T12" fmla="*/ 0 w 10"/>
              <a:gd name="T13" fmla="*/ 44450 h 45"/>
              <a:gd name="T14" fmla="*/ 3175 w 10"/>
              <a:gd name="T15" fmla="*/ 58738 h 45"/>
              <a:gd name="T16" fmla="*/ 4762 w 10"/>
              <a:gd name="T17" fmla="*/ 71438 h 45"/>
              <a:gd name="T18" fmla="*/ 15875 w 10"/>
              <a:gd name="T19" fmla="*/ 71438 h 45"/>
              <a:gd name="T20" fmla="*/ 15875 w 10"/>
              <a:gd name="T21" fmla="*/ 69850 h 45"/>
              <a:gd name="T22" fmla="*/ 14288 w 10"/>
              <a:gd name="T23" fmla="*/ 65088 h 45"/>
              <a:gd name="T24" fmla="*/ 11112 w 10"/>
              <a:gd name="T25" fmla="*/ 55563 h 45"/>
              <a:gd name="T26" fmla="*/ 11112 w 10"/>
              <a:gd name="T27" fmla="*/ 44450 h 45"/>
              <a:gd name="T28" fmla="*/ 9525 w 10"/>
              <a:gd name="T29" fmla="*/ 33338 h 45"/>
              <a:gd name="T30" fmla="*/ 11112 w 10"/>
              <a:gd name="T31" fmla="*/ 22225 h 45"/>
              <a:gd name="T32" fmla="*/ 11112 w 10"/>
              <a:gd name="T33" fmla="*/ 11113 h 45"/>
              <a:gd name="T34" fmla="*/ 15875 w 10"/>
              <a:gd name="T35" fmla="*/ 1588 h 45"/>
              <a:gd name="T36" fmla="*/ 15875 w 10"/>
              <a:gd name="T37" fmla="*/ 1588 h 45"/>
              <a:gd name="T38" fmla="*/ 15875 w 10"/>
              <a:gd name="T39" fmla="*/ 1588 h 45"/>
              <a:gd name="T40" fmla="*/ 15875 w 10"/>
              <a:gd name="T41" fmla="*/ 1588 h 45"/>
              <a:gd name="T42" fmla="*/ 15875 w 10"/>
              <a:gd name="T43" fmla="*/ 0 h 45"/>
              <a:gd name="T44" fmla="*/ 14288 w 10"/>
              <a:gd name="T45" fmla="*/ 0 h 45"/>
              <a:gd name="T46" fmla="*/ 11112 w 10"/>
              <a:gd name="T47" fmla="*/ 1588 h 45"/>
              <a:gd name="T48" fmla="*/ 9525 w 10"/>
              <a:gd name="T49" fmla="*/ 1588 h 45"/>
              <a:gd name="T50" fmla="*/ 6350 w 10"/>
              <a:gd name="T51" fmla="*/ 1588 h 45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0"/>
              <a:gd name="T79" fmla="*/ 0 h 45"/>
              <a:gd name="T80" fmla="*/ 10 w 10"/>
              <a:gd name="T81" fmla="*/ 45 h 45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0" h="45">
                <a:moveTo>
                  <a:pt x="4" y="1"/>
                </a:moveTo>
                <a:lnTo>
                  <a:pt x="3" y="2"/>
                </a:lnTo>
                <a:lnTo>
                  <a:pt x="3" y="5"/>
                </a:lnTo>
                <a:lnTo>
                  <a:pt x="2" y="9"/>
                </a:lnTo>
                <a:lnTo>
                  <a:pt x="2" y="14"/>
                </a:lnTo>
                <a:lnTo>
                  <a:pt x="0" y="21"/>
                </a:lnTo>
                <a:lnTo>
                  <a:pt x="0" y="28"/>
                </a:lnTo>
                <a:lnTo>
                  <a:pt x="2" y="37"/>
                </a:lnTo>
                <a:lnTo>
                  <a:pt x="3" y="45"/>
                </a:lnTo>
                <a:lnTo>
                  <a:pt x="10" y="45"/>
                </a:lnTo>
                <a:lnTo>
                  <a:pt x="10" y="44"/>
                </a:lnTo>
                <a:lnTo>
                  <a:pt x="9" y="41"/>
                </a:lnTo>
                <a:lnTo>
                  <a:pt x="7" y="35"/>
                </a:lnTo>
                <a:lnTo>
                  <a:pt x="7" y="28"/>
                </a:lnTo>
                <a:lnTo>
                  <a:pt x="6" y="21"/>
                </a:lnTo>
                <a:lnTo>
                  <a:pt x="7" y="14"/>
                </a:lnTo>
                <a:lnTo>
                  <a:pt x="7" y="7"/>
                </a:lnTo>
                <a:lnTo>
                  <a:pt x="10" y="1"/>
                </a:lnTo>
                <a:lnTo>
                  <a:pt x="10" y="0"/>
                </a:lnTo>
                <a:lnTo>
                  <a:pt x="9" y="0"/>
                </a:lnTo>
                <a:lnTo>
                  <a:pt x="7" y="1"/>
                </a:lnTo>
                <a:lnTo>
                  <a:pt x="6" y="1"/>
                </a:lnTo>
                <a:lnTo>
                  <a:pt x="4" y="1"/>
                </a:lnTo>
                <a:close/>
              </a:path>
            </a:pathLst>
          </a:custGeom>
          <a:solidFill>
            <a:srgbClr val="A5ED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46" name="Freeform 279"/>
          <p:cNvSpPr>
            <a:spLocks/>
          </p:cNvSpPr>
          <p:nvPr/>
        </p:nvSpPr>
        <p:spPr bwMode="auto">
          <a:xfrm>
            <a:off x="1981200" y="3375025"/>
            <a:ext cx="11113" cy="53975"/>
          </a:xfrm>
          <a:custGeom>
            <a:avLst/>
            <a:gdLst>
              <a:gd name="T0" fmla="*/ 3175 w 7"/>
              <a:gd name="T1" fmla="*/ 1588 h 34"/>
              <a:gd name="T2" fmla="*/ 1588 w 7"/>
              <a:gd name="T3" fmla="*/ 1588 h 34"/>
              <a:gd name="T4" fmla="*/ 1588 w 7"/>
              <a:gd name="T5" fmla="*/ 4762 h 34"/>
              <a:gd name="T6" fmla="*/ 0 w 7"/>
              <a:gd name="T7" fmla="*/ 9525 h 34"/>
              <a:gd name="T8" fmla="*/ 0 w 7"/>
              <a:gd name="T9" fmla="*/ 15875 h 34"/>
              <a:gd name="T10" fmla="*/ 0 w 7"/>
              <a:gd name="T11" fmla="*/ 23812 h 34"/>
              <a:gd name="T12" fmla="*/ 0 w 7"/>
              <a:gd name="T13" fmla="*/ 33337 h 34"/>
              <a:gd name="T14" fmla="*/ 0 w 7"/>
              <a:gd name="T15" fmla="*/ 42862 h 34"/>
              <a:gd name="T16" fmla="*/ 1588 w 7"/>
              <a:gd name="T17" fmla="*/ 53975 h 34"/>
              <a:gd name="T18" fmla="*/ 7938 w 7"/>
              <a:gd name="T19" fmla="*/ 53975 h 34"/>
              <a:gd name="T20" fmla="*/ 7938 w 7"/>
              <a:gd name="T21" fmla="*/ 50800 h 34"/>
              <a:gd name="T22" fmla="*/ 7938 w 7"/>
              <a:gd name="T23" fmla="*/ 46037 h 34"/>
              <a:gd name="T24" fmla="*/ 6350 w 7"/>
              <a:gd name="T25" fmla="*/ 39687 h 34"/>
              <a:gd name="T26" fmla="*/ 6350 w 7"/>
              <a:gd name="T27" fmla="*/ 33337 h 34"/>
              <a:gd name="T28" fmla="*/ 6350 w 7"/>
              <a:gd name="T29" fmla="*/ 23812 h 34"/>
              <a:gd name="T30" fmla="*/ 6350 w 7"/>
              <a:gd name="T31" fmla="*/ 15875 h 34"/>
              <a:gd name="T32" fmla="*/ 6350 w 7"/>
              <a:gd name="T33" fmla="*/ 6350 h 34"/>
              <a:gd name="T34" fmla="*/ 11113 w 7"/>
              <a:gd name="T35" fmla="*/ 1588 h 34"/>
              <a:gd name="T36" fmla="*/ 11113 w 7"/>
              <a:gd name="T37" fmla="*/ 1588 h 34"/>
              <a:gd name="T38" fmla="*/ 11113 w 7"/>
              <a:gd name="T39" fmla="*/ 0 h 34"/>
              <a:gd name="T40" fmla="*/ 7938 w 7"/>
              <a:gd name="T41" fmla="*/ 0 h 34"/>
              <a:gd name="T42" fmla="*/ 7938 w 7"/>
              <a:gd name="T43" fmla="*/ 0 h 34"/>
              <a:gd name="T44" fmla="*/ 7938 w 7"/>
              <a:gd name="T45" fmla="*/ 0 h 34"/>
              <a:gd name="T46" fmla="*/ 6350 w 7"/>
              <a:gd name="T47" fmla="*/ 0 h 34"/>
              <a:gd name="T48" fmla="*/ 4763 w 7"/>
              <a:gd name="T49" fmla="*/ 0 h 34"/>
              <a:gd name="T50" fmla="*/ 3175 w 7"/>
              <a:gd name="T51" fmla="*/ 1588 h 34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7"/>
              <a:gd name="T79" fmla="*/ 0 h 34"/>
              <a:gd name="T80" fmla="*/ 7 w 7"/>
              <a:gd name="T81" fmla="*/ 34 h 34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7" h="34">
                <a:moveTo>
                  <a:pt x="2" y="1"/>
                </a:moveTo>
                <a:lnTo>
                  <a:pt x="1" y="1"/>
                </a:lnTo>
                <a:lnTo>
                  <a:pt x="1" y="3"/>
                </a:lnTo>
                <a:lnTo>
                  <a:pt x="0" y="6"/>
                </a:lnTo>
                <a:lnTo>
                  <a:pt x="0" y="10"/>
                </a:lnTo>
                <a:lnTo>
                  <a:pt x="0" y="15"/>
                </a:lnTo>
                <a:lnTo>
                  <a:pt x="0" y="21"/>
                </a:lnTo>
                <a:lnTo>
                  <a:pt x="0" y="27"/>
                </a:lnTo>
                <a:lnTo>
                  <a:pt x="1" y="34"/>
                </a:lnTo>
                <a:lnTo>
                  <a:pt x="5" y="34"/>
                </a:lnTo>
                <a:lnTo>
                  <a:pt x="5" y="32"/>
                </a:lnTo>
                <a:lnTo>
                  <a:pt x="5" y="29"/>
                </a:lnTo>
                <a:lnTo>
                  <a:pt x="4" y="25"/>
                </a:lnTo>
                <a:lnTo>
                  <a:pt x="4" y="21"/>
                </a:lnTo>
                <a:lnTo>
                  <a:pt x="4" y="15"/>
                </a:lnTo>
                <a:lnTo>
                  <a:pt x="4" y="10"/>
                </a:lnTo>
                <a:lnTo>
                  <a:pt x="4" y="4"/>
                </a:lnTo>
                <a:lnTo>
                  <a:pt x="7" y="1"/>
                </a:lnTo>
                <a:lnTo>
                  <a:pt x="7" y="0"/>
                </a:lnTo>
                <a:lnTo>
                  <a:pt x="5" y="0"/>
                </a:lnTo>
                <a:lnTo>
                  <a:pt x="4" y="0"/>
                </a:lnTo>
                <a:lnTo>
                  <a:pt x="3" y="0"/>
                </a:lnTo>
                <a:lnTo>
                  <a:pt x="2" y="1"/>
                </a:lnTo>
                <a:close/>
              </a:path>
            </a:pathLst>
          </a:custGeom>
          <a:solidFill>
            <a:srgbClr val="B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47" name="Freeform 280"/>
          <p:cNvSpPr>
            <a:spLocks/>
          </p:cNvSpPr>
          <p:nvPr/>
        </p:nvSpPr>
        <p:spPr bwMode="auto">
          <a:xfrm>
            <a:off x="2132013" y="3322638"/>
            <a:ext cx="38100" cy="144462"/>
          </a:xfrm>
          <a:custGeom>
            <a:avLst/>
            <a:gdLst>
              <a:gd name="T0" fmla="*/ 38100 w 24"/>
              <a:gd name="T1" fmla="*/ 1587 h 91"/>
              <a:gd name="T2" fmla="*/ 34925 w 24"/>
              <a:gd name="T3" fmla="*/ 1587 h 91"/>
              <a:gd name="T4" fmla="*/ 33338 w 24"/>
              <a:gd name="T5" fmla="*/ 6350 h 91"/>
              <a:gd name="T6" fmla="*/ 30163 w 24"/>
              <a:gd name="T7" fmla="*/ 12700 h 91"/>
              <a:gd name="T8" fmla="*/ 26988 w 24"/>
              <a:gd name="T9" fmla="*/ 25400 h 91"/>
              <a:gd name="T10" fmla="*/ 23812 w 24"/>
              <a:gd name="T11" fmla="*/ 44450 h 91"/>
              <a:gd name="T12" fmla="*/ 22225 w 24"/>
              <a:gd name="T13" fmla="*/ 68262 h 91"/>
              <a:gd name="T14" fmla="*/ 23812 w 24"/>
              <a:gd name="T15" fmla="*/ 101600 h 91"/>
              <a:gd name="T16" fmla="*/ 28575 w 24"/>
              <a:gd name="T17" fmla="*/ 144462 h 91"/>
              <a:gd name="T18" fmla="*/ 7938 w 24"/>
              <a:gd name="T19" fmla="*/ 144462 h 91"/>
              <a:gd name="T20" fmla="*/ 6350 w 24"/>
              <a:gd name="T21" fmla="*/ 139700 h 91"/>
              <a:gd name="T22" fmla="*/ 4763 w 24"/>
              <a:gd name="T23" fmla="*/ 128587 h 91"/>
              <a:gd name="T24" fmla="*/ 1588 w 24"/>
              <a:gd name="T25" fmla="*/ 111125 h 91"/>
              <a:gd name="T26" fmla="*/ 0 w 24"/>
              <a:gd name="T27" fmla="*/ 88900 h 91"/>
              <a:gd name="T28" fmla="*/ 0 w 24"/>
              <a:gd name="T29" fmla="*/ 66675 h 91"/>
              <a:gd name="T30" fmla="*/ 1588 w 24"/>
              <a:gd name="T31" fmla="*/ 42862 h 91"/>
              <a:gd name="T32" fmla="*/ 6350 w 24"/>
              <a:gd name="T33" fmla="*/ 20637 h 91"/>
              <a:gd name="T34" fmla="*/ 11112 w 24"/>
              <a:gd name="T35" fmla="*/ 0 h 91"/>
              <a:gd name="T36" fmla="*/ 38100 w 24"/>
              <a:gd name="T37" fmla="*/ 1587 h 9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4"/>
              <a:gd name="T58" fmla="*/ 0 h 91"/>
              <a:gd name="T59" fmla="*/ 24 w 24"/>
              <a:gd name="T60" fmla="*/ 91 h 91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4" h="91">
                <a:moveTo>
                  <a:pt x="24" y="1"/>
                </a:moveTo>
                <a:lnTo>
                  <a:pt x="22" y="1"/>
                </a:lnTo>
                <a:lnTo>
                  <a:pt x="21" y="4"/>
                </a:lnTo>
                <a:lnTo>
                  <a:pt x="19" y="8"/>
                </a:lnTo>
                <a:lnTo>
                  <a:pt x="17" y="16"/>
                </a:lnTo>
                <a:lnTo>
                  <a:pt x="15" y="28"/>
                </a:lnTo>
                <a:lnTo>
                  <a:pt x="14" y="43"/>
                </a:lnTo>
                <a:lnTo>
                  <a:pt x="15" y="64"/>
                </a:lnTo>
                <a:lnTo>
                  <a:pt x="18" y="91"/>
                </a:lnTo>
                <a:lnTo>
                  <a:pt x="5" y="91"/>
                </a:lnTo>
                <a:lnTo>
                  <a:pt x="4" y="88"/>
                </a:lnTo>
                <a:lnTo>
                  <a:pt x="3" y="81"/>
                </a:lnTo>
                <a:lnTo>
                  <a:pt x="1" y="70"/>
                </a:lnTo>
                <a:lnTo>
                  <a:pt x="0" y="56"/>
                </a:lnTo>
                <a:lnTo>
                  <a:pt x="0" y="42"/>
                </a:lnTo>
                <a:lnTo>
                  <a:pt x="1" y="27"/>
                </a:lnTo>
                <a:lnTo>
                  <a:pt x="4" y="13"/>
                </a:lnTo>
                <a:lnTo>
                  <a:pt x="7" y="0"/>
                </a:lnTo>
                <a:lnTo>
                  <a:pt x="24" y="1"/>
                </a:lnTo>
                <a:close/>
              </a:path>
            </a:pathLst>
          </a:custGeom>
          <a:solidFill>
            <a:srgbClr val="59B2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48" name="Freeform 281"/>
          <p:cNvSpPr>
            <a:spLocks/>
          </p:cNvSpPr>
          <p:nvPr/>
        </p:nvSpPr>
        <p:spPr bwMode="auto">
          <a:xfrm>
            <a:off x="2133600" y="3333750"/>
            <a:ext cx="30163" cy="122238"/>
          </a:xfrm>
          <a:custGeom>
            <a:avLst/>
            <a:gdLst>
              <a:gd name="T0" fmla="*/ 30163 w 19"/>
              <a:gd name="T1" fmla="*/ 0 h 77"/>
              <a:gd name="T2" fmla="*/ 30163 w 19"/>
              <a:gd name="T3" fmla="*/ 1588 h 77"/>
              <a:gd name="T4" fmla="*/ 28575 w 19"/>
              <a:gd name="T5" fmla="*/ 3175 h 77"/>
              <a:gd name="T6" fmla="*/ 26988 w 19"/>
              <a:gd name="T7" fmla="*/ 11113 h 77"/>
              <a:gd name="T8" fmla="*/ 22225 w 19"/>
              <a:gd name="T9" fmla="*/ 20638 h 77"/>
              <a:gd name="T10" fmla="*/ 20638 w 19"/>
              <a:gd name="T11" fmla="*/ 36513 h 77"/>
              <a:gd name="T12" fmla="*/ 19050 w 19"/>
              <a:gd name="T13" fmla="*/ 57150 h 77"/>
              <a:gd name="T14" fmla="*/ 20638 w 19"/>
              <a:gd name="T15" fmla="*/ 85725 h 77"/>
              <a:gd name="T16" fmla="*/ 22225 w 19"/>
              <a:gd name="T17" fmla="*/ 122238 h 77"/>
              <a:gd name="T18" fmla="*/ 6350 w 19"/>
              <a:gd name="T19" fmla="*/ 122238 h 77"/>
              <a:gd name="T20" fmla="*/ 6350 w 19"/>
              <a:gd name="T21" fmla="*/ 119063 h 77"/>
              <a:gd name="T22" fmla="*/ 4763 w 19"/>
              <a:gd name="T23" fmla="*/ 109538 h 77"/>
              <a:gd name="T24" fmla="*/ 3175 w 19"/>
              <a:gd name="T25" fmla="*/ 95250 h 77"/>
              <a:gd name="T26" fmla="*/ 0 w 19"/>
              <a:gd name="T27" fmla="*/ 76200 h 77"/>
              <a:gd name="T28" fmla="*/ 0 w 19"/>
              <a:gd name="T29" fmla="*/ 55563 h 77"/>
              <a:gd name="T30" fmla="*/ 0 w 19"/>
              <a:gd name="T31" fmla="*/ 34925 h 77"/>
              <a:gd name="T32" fmla="*/ 4763 w 19"/>
              <a:gd name="T33" fmla="*/ 17463 h 77"/>
              <a:gd name="T34" fmla="*/ 9525 w 19"/>
              <a:gd name="T35" fmla="*/ 0 h 77"/>
              <a:gd name="T36" fmla="*/ 30163 w 19"/>
              <a:gd name="T37" fmla="*/ 0 h 7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9"/>
              <a:gd name="T58" fmla="*/ 0 h 77"/>
              <a:gd name="T59" fmla="*/ 19 w 19"/>
              <a:gd name="T60" fmla="*/ 77 h 7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9" h="77">
                <a:moveTo>
                  <a:pt x="19" y="0"/>
                </a:moveTo>
                <a:lnTo>
                  <a:pt x="19" y="1"/>
                </a:lnTo>
                <a:lnTo>
                  <a:pt x="18" y="2"/>
                </a:lnTo>
                <a:lnTo>
                  <a:pt x="17" y="7"/>
                </a:lnTo>
                <a:lnTo>
                  <a:pt x="14" y="13"/>
                </a:lnTo>
                <a:lnTo>
                  <a:pt x="13" y="23"/>
                </a:lnTo>
                <a:lnTo>
                  <a:pt x="12" y="36"/>
                </a:lnTo>
                <a:lnTo>
                  <a:pt x="13" y="54"/>
                </a:lnTo>
                <a:lnTo>
                  <a:pt x="14" y="77"/>
                </a:lnTo>
                <a:lnTo>
                  <a:pt x="4" y="77"/>
                </a:lnTo>
                <a:lnTo>
                  <a:pt x="4" y="75"/>
                </a:lnTo>
                <a:lnTo>
                  <a:pt x="3" y="69"/>
                </a:lnTo>
                <a:lnTo>
                  <a:pt x="2" y="60"/>
                </a:lnTo>
                <a:lnTo>
                  <a:pt x="0" y="48"/>
                </a:lnTo>
                <a:lnTo>
                  <a:pt x="0" y="35"/>
                </a:lnTo>
                <a:lnTo>
                  <a:pt x="0" y="22"/>
                </a:lnTo>
                <a:lnTo>
                  <a:pt x="3" y="11"/>
                </a:lnTo>
                <a:lnTo>
                  <a:pt x="6" y="0"/>
                </a:lnTo>
                <a:lnTo>
                  <a:pt x="19" y="0"/>
                </a:lnTo>
                <a:close/>
              </a:path>
            </a:pathLst>
          </a:custGeom>
          <a:solidFill>
            <a:srgbClr val="72C6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49" name="Freeform 282"/>
          <p:cNvSpPr>
            <a:spLocks/>
          </p:cNvSpPr>
          <p:nvPr/>
        </p:nvSpPr>
        <p:spPr bwMode="auto">
          <a:xfrm>
            <a:off x="2136775" y="3343275"/>
            <a:ext cx="23813" cy="101600"/>
          </a:xfrm>
          <a:custGeom>
            <a:avLst/>
            <a:gdLst>
              <a:gd name="T0" fmla="*/ 23813 w 15"/>
              <a:gd name="T1" fmla="*/ 0 h 64"/>
              <a:gd name="T2" fmla="*/ 23813 w 15"/>
              <a:gd name="T3" fmla="*/ 1588 h 64"/>
              <a:gd name="T4" fmla="*/ 22225 w 15"/>
              <a:gd name="T5" fmla="*/ 3175 h 64"/>
              <a:gd name="T6" fmla="*/ 19050 w 15"/>
              <a:gd name="T7" fmla="*/ 9525 h 64"/>
              <a:gd name="T8" fmla="*/ 17463 w 15"/>
              <a:gd name="T9" fmla="*/ 19050 h 64"/>
              <a:gd name="T10" fmla="*/ 15875 w 15"/>
              <a:gd name="T11" fmla="*/ 31750 h 64"/>
              <a:gd name="T12" fmla="*/ 14288 w 15"/>
              <a:gd name="T13" fmla="*/ 47625 h 64"/>
              <a:gd name="T14" fmla="*/ 15875 w 15"/>
              <a:gd name="T15" fmla="*/ 71437 h 64"/>
              <a:gd name="T16" fmla="*/ 17463 w 15"/>
              <a:gd name="T17" fmla="*/ 101600 h 64"/>
              <a:gd name="T18" fmla="*/ 3175 w 15"/>
              <a:gd name="T19" fmla="*/ 101600 h 64"/>
              <a:gd name="T20" fmla="*/ 3175 w 15"/>
              <a:gd name="T21" fmla="*/ 98425 h 64"/>
              <a:gd name="T22" fmla="*/ 1588 w 15"/>
              <a:gd name="T23" fmla="*/ 90487 h 64"/>
              <a:gd name="T24" fmla="*/ 0 w 15"/>
              <a:gd name="T25" fmla="*/ 77787 h 64"/>
              <a:gd name="T26" fmla="*/ 0 w 15"/>
              <a:gd name="T27" fmla="*/ 63500 h 64"/>
              <a:gd name="T28" fmla="*/ 0 w 15"/>
              <a:gd name="T29" fmla="*/ 46037 h 64"/>
              <a:gd name="T30" fmla="*/ 0 w 15"/>
              <a:gd name="T31" fmla="*/ 30162 h 64"/>
              <a:gd name="T32" fmla="*/ 1588 w 15"/>
              <a:gd name="T33" fmla="*/ 12700 h 64"/>
              <a:gd name="T34" fmla="*/ 6350 w 15"/>
              <a:gd name="T35" fmla="*/ 0 h 64"/>
              <a:gd name="T36" fmla="*/ 23813 w 15"/>
              <a:gd name="T37" fmla="*/ 0 h 6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5"/>
              <a:gd name="T58" fmla="*/ 0 h 64"/>
              <a:gd name="T59" fmla="*/ 15 w 15"/>
              <a:gd name="T60" fmla="*/ 64 h 64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5" h="64">
                <a:moveTo>
                  <a:pt x="15" y="0"/>
                </a:moveTo>
                <a:lnTo>
                  <a:pt x="15" y="1"/>
                </a:lnTo>
                <a:lnTo>
                  <a:pt x="14" y="2"/>
                </a:lnTo>
                <a:lnTo>
                  <a:pt x="12" y="6"/>
                </a:lnTo>
                <a:lnTo>
                  <a:pt x="11" y="12"/>
                </a:lnTo>
                <a:lnTo>
                  <a:pt x="10" y="20"/>
                </a:lnTo>
                <a:lnTo>
                  <a:pt x="9" y="30"/>
                </a:lnTo>
                <a:lnTo>
                  <a:pt x="10" y="45"/>
                </a:lnTo>
                <a:lnTo>
                  <a:pt x="11" y="64"/>
                </a:lnTo>
                <a:lnTo>
                  <a:pt x="2" y="64"/>
                </a:lnTo>
                <a:lnTo>
                  <a:pt x="2" y="62"/>
                </a:lnTo>
                <a:lnTo>
                  <a:pt x="1" y="57"/>
                </a:lnTo>
                <a:lnTo>
                  <a:pt x="0" y="49"/>
                </a:lnTo>
                <a:lnTo>
                  <a:pt x="0" y="40"/>
                </a:lnTo>
                <a:lnTo>
                  <a:pt x="0" y="29"/>
                </a:lnTo>
                <a:lnTo>
                  <a:pt x="0" y="19"/>
                </a:lnTo>
                <a:lnTo>
                  <a:pt x="1" y="8"/>
                </a:lnTo>
                <a:lnTo>
                  <a:pt x="4" y="0"/>
                </a:lnTo>
                <a:lnTo>
                  <a:pt x="15" y="0"/>
                </a:lnTo>
                <a:close/>
              </a:path>
            </a:pathLst>
          </a:custGeom>
          <a:solidFill>
            <a:srgbClr val="8CD8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50" name="Freeform 283"/>
          <p:cNvSpPr>
            <a:spLocks/>
          </p:cNvSpPr>
          <p:nvPr/>
        </p:nvSpPr>
        <p:spPr bwMode="auto">
          <a:xfrm>
            <a:off x="2136775" y="3352800"/>
            <a:ext cx="19050" cy="80963"/>
          </a:xfrm>
          <a:custGeom>
            <a:avLst/>
            <a:gdLst>
              <a:gd name="T0" fmla="*/ 19050 w 12"/>
              <a:gd name="T1" fmla="*/ 1588 h 51"/>
              <a:gd name="T2" fmla="*/ 19050 w 12"/>
              <a:gd name="T3" fmla="*/ 1588 h 51"/>
              <a:gd name="T4" fmla="*/ 17463 w 12"/>
              <a:gd name="T5" fmla="*/ 3175 h 51"/>
              <a:gd name="T6" fmla="*/ 15875 w 12"/>
              <a:gd name="T7" fmla="*/ 6350 h 51"/>
              <a:gd name="T8" fmla="*/ 14288 w 12"/>
              <a:gd name="T9" fmla="*/ 14288 h 51"/>
              <a:gd name="T10" fmla="*/ 14288 w 12"/>
              <a:gd name="T11" fmla="*/ 25400 h 51"/>
              <a:gd name="T12" fmla="*/ 12700 w 12"/>
              <a:gd name="T13" fmla="*/ 38100 h 51"/>
              <a:gd name="T14" fmla="*/ 12700 w 12"/>
              <a:gd name="T15" fmla="*/ 57150 h 51"/>
              <a:gd name="T16" fmla="*/ 14288 w 12"/>
              <a:gd name="T17" fmla="*/ 80963 h 51"/>
              <a:gd name="T18" fmla="*/ 3175 w 12"/>
              <a:gd name="T19" fmla="*/ 80963 h 51"/>
              <a:gd name="T20" fmla="*/ 3175 w 12"/>
              <a:gd name="T21" fmla="*/ 79375 h 51"/>
              <a:gd name="T22" fmla="*/ 3175 w 12"/>
              <a:gd name="T23" fmla="*/ 71438 h 51"/>
              <a:gd name="T24" fmla="*/ 1588 w 12"/>
              <a:gd name="T25" fmla="*/ 61913 h 51"/>
              <a:gd name="T26" fmla="*/ 1588 w 12"/>
              <a:gd name="T27" fmla="*/ 49213 h 51"/>
              <a:gd name="T28" fmla="*/ 0 w 12"/>
              <a:gd name="T29" fmla="*/ 36513 h 51"/>
              <a:gd name="T30" fmla="*/ 1588 w 12"/>
              <a:gd name="T31" fmla="*/ 23813 h 51"/>
              <a:gd name="T32" fmla="*/ 3175 w 12"/>
              <a:gd name="T33" fmla="*/ 11113 h 51"/>
              <a:gd name="T34" fmla="*/ 6350 w 12"/>
              <a:gd name="T35" fmla="*/ 0 h 51"/>
              <a:gd name="T36" fmla="*/ 19050 w 12"/>
              <a:gd name="T37" fmla="*/ 1588 h 5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2"/>
              <a:gd name="T58" fmla="*/ 0 h 51"/>
              <a:gd name="T59" fmla="*/ 12 w 12"/>
              <a:gd name="T60" fmla="*/ 51 h 51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2" h="51">
                <a:moveTo>
                  <a:pt x="12" y="1"/>
                </a:moveTo>
                <a:lnTo>
                  <a:pt x="12" y="1"/>
                </a:lnTo>
                <a:lnTo>
                  <a:pt x="11" y="2"/>
                </a:lnTo>
                <a:lnTo>
                  <a:pt x="10" y="4"/>
                </a:lnTo>
                <a:lnTo>
                  <a:pt x="9" y="9"/>
                </a:lnTo>
                <a:lnTo>
                  <a:pt x="9" y="16"/>
                </a:lnTo>
                <a:lnTo>
                  <a:pt x="8" y="24"/>
                </a:lnTo>
                <a:lnTo>
                  <a:pt x="8" y="36"/>
                </a:lnTo>
                <a:lnTo>
                  <a:pt x="9" y="51"/>
                </a:lnTo>
                <a:lnTo>
                  <a:pt x="2" y="51"/>
                </a:lnTo>
                <a:lnTo>
                  <a:pt x="2" y="50"/>
                </a:lnTo>
                <a:lnTo>
                  <a:pt x="2" y="45"/>
                </a:lnTo>
                <a:lnTo>
                  <a:pt x="1" y="39"/>
                </a:lnTo>
                <a:lnTo>
                  <a:pt x="1" y="31"/>
                </a:lnTo>
                <a:lnTo>
                  <a:pt x="0" y="23"/>
                </a:lnTo>
                <a:lnTo>
                  <a:pt x="1" y="15"/>
                </a:lnTo>
                <a:lnTo>
                  <a:pt x="2" y="7"/>
                </a:lnTo>
                <a:lnTo>
                  <a:pt x="4" y="0"/>
                </a:lnTo>
                <a:lnTo>
                  <a:pt x="12" y="1"/>
                </a:lnTo>
                <a:close/>
              </a:path>
            </a:pathLst>
          </a:custGeom>
          <a:solidFill>
            <a:srgbClr val="A5ED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51" name="Freeform 284"/>
          <p:cNvSpPr>
            <a:spLocks/>
          </p:cNvSpPr>
          <p:nvPr/>
        </p:nvSpPr>
        <p:spPr bwMode="auto">
          <a:xfrm>
            <a:off x="2138363" y="3363913"/>
            <a:ext cx="14287" cy="58737"/>
          </a:xfrm>
          <a:custGeom>
            <a:avLst/>
            <a:gdLst>
              <a:gd name="T0" fmla="*/ 14287 w 9"/>
              <a:gd name="T1" fmla="*/ 0 h 37"/>
              <a:gd name="T2" fmla="*/ 14287 w 9"/>
              <a:gd name="T3" fmla="*/ 0 h 37"/>
              <a:gd name="T4" fmla="*/ 12700 w 9"/>
              <a:gd name="T5" fmla="*/ 1587 h 37"/>
              <a:gd name="T6" fmla="*/ 12700 w 9"/>
              <a:gd name="T7" fmla="*/ 4762 h 37"/>
              <a:gd name="T8" fmla="*/ 11112 w 9"/>
              <a:gd name="T9" fmla="*/ 9525 h 37"/>
              <a:gd name="T10" fmla="*/ 9525 w 9"/>
              <a:gd name="T11" fmla="*/ 15875 h 37"/>
              <a:gd name="T12" fmla="*/ 9525 w 9"/>
              <a:gd name="T13" fmla="*/ 26987 h 37"/>
              <a:gd name="T14" fmla="*/ 9525 w 9"/>
              <a:gd name="T15" fmla="*/ 39687 h 37"/>
              <a:gd name="T16" fmla="*/ 11112 w 9"/>
              <a:gd name="T17" fmla="*/ 58737 h 37"/>
              <a:gd name="T18" fmla="*/ 3175 w 9"/>
              <a:gd name="T19" fmla="*/ 58737 h 37"/>
              <a:gd name="T20" fmla="*/ 1587 w 9"/>
              <a:gd name="T21" fmla="*/ 57150 h 37"/>
              <a:gd name="T22" fmla="*/ 1587 w 9"/>
              <a:gd name="T23" fmla="*/ 50800 h 37"/>
              <a:gd name="T24" fmla="*/ 1587 w 9"/>
              <a:gd name="T25" fmla="*/ 44450 h 37"/>
              <a:gd name="T26" fmla="*/ 0 w 9"/>
              <a:gd name="T27" fmla="*/ 36512 h 37"/>
              <a:gd name="T28" fmla="*/ 0 w 9"/>
              <a:gd name="T29" fmla="*/ 25400 h 37"/>
              <a:gd name="T30" fmla="*/ 0 w 9"/>
              <a:gd name="T31" fmla="*/ 15875 h 37"/>
              <a:gd name="T32" fmla="*/ 1587 w 9"/>
              <a:gd name="T33" fmla="*/ 6350 h 37"/>
              <a:gd name="T34" fmla="*/ 4762 w 9"/>
              <a:gd name="T35" fmla="*/ 0 h 37"/>
              <a:gd name="T36" fmla="*/ 14287 w 9"/>
              <a:gd name="T37" fmla="*/ 0 h 3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9"/>
              <a:gd name="T58" fmla="*/ 0 h 37"/>
              <a:gd name="T59" fmla="*/ 9 w 9"/>
              <a:gd name="T60" fmla="*/ 37 h 3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9" h="37">
                <a:moveTo>
                  <a:pt x="9" y="0"/>
                </a:moveTo>
                <a:lnTo>
                  <a:pt x="9" y="0"/>
                </a:lnTo>
                <a:lnTo>
                  <a:pt x="8" y="1"/>
                </a:lnTo>
                <a:lnTo>
                  <a:pt x="8" y="3"/>
                </a:lnTo>
                <a:lnTo>
                  <a:pt x="7" y="6"/>
                </a:lnTo>
                <a:lnTo>
                  <a:pt x="6" y="10"/>
                </a:lnTo>
                <a:lnTo>
                  <a:pt x="6" y="17"/>
                </a:lnTo>
                <a:lnTo>
                  <a:pt x="6" y="25"/>
                </a:lnTo>
                <a:lnTo>
                  <a:pt x="7" y="37"/>
                </a:lnTo>
                <a:lnTo>
                  <a:pt x="2" y="37"/>
                </a:lnTo>
                <a:lnTo>
                  <a:pt x="1" y="36"/>
                </a:lnTo>
                <a:lnTo>
                  <a:pt x="1" y="32"/>
                </a:lnTo>
                <a:lnTo>
                  <a:pt x="1" y="28"/>
                </a:lnTo>
                <a:lnTo>
                  <a:pt x="0" y="23"/>
                </a:lnTo>
                <a:lnTo>
                  <a:pt x="0" y="16"/>
                </a:lnTo>
                <a:lnTo>
                  <a:pt x="0" y="10"/>
                </a:lnTo>
                <a:lnTo>
                  <a:pt x="1" y="4"/>
                </a:lnTo>
                <a:lnTo>
                  <a:pt x="3" y="0"/>
                </a:lnTo>
                <a:lnTo>
                  <a:pt x="9" y="0"/>
                </a:lnTo>
                <a:close/>
              </a:path>
            </a:pathLst>
          </a:custGeom>
          <a:solidFill>
            <a:srgbClr val="B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52" name="Rectangle 285"/>
          <p:cNvSpPr>
            <a:spLocks noChangeArrowheads="1"/>
          </p:cNvSpPr>
          <p:nvPr/>
        </p:nvSpPr>
        <p:spPr bwMode="auto">
          <a:xfrm>
            <a:off x="1943100" y="3348038"/>
            <a:ext cx="6350" cy="1873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53" name="Freeform 286"/>
          <p:cNvSpPr>
            <a:spLocks/>
          </p:cNvSpPr>
          <p:nvPr/>
        </p:nvSpPr>
        <p:spPr bwMode="auto">
          <a:xfrm>
            <a:off x="2009775" y="3344863"/>
            <a:ext cx="73025" cy="87312"/>
          </a:xfrm>
          <a:custGeom>
            <a:avLst/>
            <a:gdLst>
              <a:gd name="T0" fmla="*/ 6350 w 46"/>
              <a:gd name="T1" fmla="*/ 9525 h 55"/>
              <a:gd name="T2" fmla="*/ 6350 w 46"/>
              <a:gd name="T3" fmla="*/ 11112 h 55"/>
              <a:gd name="T4" fmla="*/ 4762 w 46"/>
              <a:gd name="T5" fmla="*/ 14287 h 55"/>
              <a:gd name="T6" fmla="*/ 1588 w 46"/>
              <a:gd name="T7" fmla="*/ 22225 h 55"/>
              <a:gd name="T8" fmla="*/ 0 w 46"/>
              <a:gd name="T9" fmla="*/ 33337 h 55"/>
              <a:gd name="T10" fmla="*/ 0 w 46"/>
              <a:gd name="T11" fmla="*/ 44450 h 55"/>
              <a:gd name="T12" fmla="*/ 0 w 46"/>
              <a:gd name="T13" fmla="*/ 57150 h 55"/>
              <a:gd name="T14" fmla="*/ 0 w 46"/>
              <a:gd name="T15" fmla="*/ 73025 h 55"/>
              <a:gd name="T16" fmla="*/ 4762 w 46"/>
              <a:gd name="T17" fmla="*/ 87312 h 55"/>
              <a:gd name="T18" fmla="*/ 4762 w 46"/>
              <a:gd name="T19" fmla="*/ 87312 h 55"/>
              <a:gd name="T20" fmla="*/ 4762 w 46"/>
              <a:gd name="T21" fmla="*/ 85725 h 55"/>
              <a:gd name="T22" fmla="*/ 4762 w 46"/>
              <a:gd name="T23" fmla="*/ 80962 h 55"/>
              <a:gd name="T24" fmla="*/ 4762 w 46"/>
              <a:gd name="T25" fmla="*/ 77787 h 55"/>
              <a:gd name="T26" fmla="*/ 4762 w 46"/>
              <a:gd name="T27" fmla="*/ 73025 h 55"/>
              <a:gd name="T28" fmla="*/ 6350 w 46"/>
              <a:gd name="T29" fmla="*/ 68262 h 55"/>
              <a:gd name="T30" fmla="*/ 6350 w 46"/>
              <a:gd name="T31" fmla="*/ 61912 h 55"/>
              <a:gd name="T32" fmla="*/ 7938 w 46"/>
              <a:gd name="T33" fmla="*/ 55562 h 55"/>
              <a:gd name="T34" fmla="*/ 9525 w 46"/>
              <a:gd name="T35" fmla="*/ 50800 h 55"/>
              <a:gd name="T36" fmla="*/ 11112 w 46"/>
              <a:gd name="T37" fmla="*/ 44450 h 55"/>
              <a:gd name="T38" fmla="*/ 12700 w 46"/>
              <a:gd name="T39" fmla="*/ 39687 h 55"/>
              <a:gd name="T40" fmla="*/ 17463 w 46"/>
              <a:gd name="T41" fmla="*/ 33337 h 55"/>
              <a:gd name="T42" fmla="*/ 22225 w 46"/>
              <a:gd name="T43" fmla="*/ 30162 h 55"/>
              <a:gd name="T44" fmla="*/ 26988 w 46"/>
              <a:gd name="T45" fmla="*/ 25400 h 55"/>
              <a:gd name="T46" fmla="*/ 33338 w 46"/>
              <a:gd name="T47" fmla="*/ 23812 h 55"/>
              <a:gd name="T48" fmla="*/ 41275 w 46"/>
              <a:gd name="T49" fmla="*/ 22225 h 55"/>
              <a:gd name="T50" fmla="*/ 41275 w 46"/>
              <a:gd name="T51" fmla="*/ 20637 h 55"/>
              <a:gd name="T52" fmla="*/ 41275 w 46"/>
              <a:gd name="T53" fmla="*/ 20637 h 55"/>
              <a:gd name="T54" fmla="*/ 44450 w 46"/>
              <a:gd name="T55" fmla="*/ 19050 h 55"/>
              <a:gd name="T56" fmla="*/ 46037 w 46"/>
              <a:gd name="T57" fmla="*/ 17462 h 55"/>
              <a:gd name="T58" fmla="*/ 52388 w 46"/>
              <a:gd name="T59" fmla="*/ 14287 h 55"/>
              <a:gd name="T60" fmla="*/ 57150 w 46"/>
              <a:gd name="T61" fmla="*/ 11112 h 55"/>
              <a:gd name="T62" fmla="*/ 65088 w 46"/>
              <a:gd name="T63" fmla="*/ 7937 h 55"/>
              <a:gd name="T64" fmla="*/ 73025 w 46"/>
              <a:gd name="T65" fmla="*/ 3175 h 55"/>
              <a:gd name="T66" fmla="*/ 73025 w 46"/>
              <a:gd name="T67" fmla="*/ 3175 h 55"/>
              <a:gd name="T68" fmla="*/ 71438 w 46"/>
              <a:gd name="T69" fmla="*/ 3175 h 55"/>
              <a:gd name="T70" fmla="*/ 68263 w 46"/>
              <a:gd name="T71" fmla="*/ 3175 h 55"/>
              <a:gd name="T72" fmla="*/ 66675 w 46"/>
              <a:gd name="T73" fmla="*/ 3175 h 55"/>
              <a:gd name="T74" fmla="*/ 63500 w 46"/>
              <a:gd name="T75" fmla="*/ 1587 h 55"/>
              <a:gd name="T76" fmla="*/ 60325 w 46"/>
              <a:gd name="T77" fmla="*/ 1587 h 55"/>
              <a:gd name="T78" fmla="*/ 55563 w 46"/>
              <a:gd name="T79" fmla="*/ 1587 h 55"/>
              <a:gd name="T80" fmla="*/ 50800 w 46"/>
              <a:gd name="T81" fmla="*/ 1587 h 55"/>
              <a:gd name="T82" fmla="*/ 44450 w 46"/>
              <a:gd name="T83" fmla="*/ 0 h 55"/>
              <a:gd name="T84" fmla="*/ 41275 w 46"/>
              <a:gd name="T85" fmla="*/ 1587 h 55"/>
              <a:gd name="T86" fmla="*/ 34925 w 46"/>
              <a:gd name="T87" fmla="*/ 1587 h 55"/>
              <a:gd name="T88" fmla="*/ 30163 w 46"/>
              <a:gd name="T89" fmla="*/ 1587 h 55"/>
              <a:gd name="T90" fmla="*/ 22225 w 46"/>
              <a:gd name="T91" fmla="*/ 3175 h 55"/>
              <a:gd name="T92" fmla="*/ 17463 w 46"/>
              <a:gd name="T93" fmla="*/ 3175 h 55"/>
              <a:gd name="T94" fmla="*/ 11112 w 46"/>
              <a:gd name="T95" fmla="*/ 6350 h 55"/>
              <a:gd name="T96" fmla="*/ 6350 w 46"/>
              <a:gd name="T97" fmla="*/ 9525 h 5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46"/>
              <a:gd name="T148" fmla="*/ 0 h 55"/>
              <a:gd name="T149" fmla="*/ 46 w 46"/>
              <a:gd name="T150" fmla="*/ 55 h 55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46" h="55">
                <a:moveTo>
                  <a:pt x="4" y="6"/>
                </a:moveTo>
                <a:lnTo>
                  <a:pt x="4" y="7"/>
                </a:lnTo>
                <a:lnTo>
                  <a:pt x="3" y="9"/>
                </a:lnTo>
                <a:lnTo>
                  <a:pt x="1" y="14"/>
                </a:lnTo>
                <a:lnTo>
                  <a:pt x="0" y="21"/>
                </a:lnTo>
                <a:lnTo>
                  <a:pt x="0" y="28"/>
                </a:lnTo>
                <a:lnTo>
                  <a:pt x="0" y="36"/>
                </a:lnTo>
                <a:lnTo>
                  <a:pt x="0" y="46"/>
                </a:lnTo>
                <a:lnTo>
                  <a:pt x="3" y="55"/>
                </a:lnTo>
                <a:lnTo>
                  <a:pt x="3" y="54"/>
                </a:lnTo>
                <a:lnTo>
                  <a:pt x="3" y="51"/>
                </a:lnTo>
                <a:lnTo>
                  <a:pt x="3" y="49"/>
                </a:lnTo>
                <a:lnTo>
                  <a:pt x="3" y="46"/>
                </a:lnTo>
                <a:lnTo>
                  <a:pt x="4" y="43"/>
                </a:lnTo>
                <a:lnTo>
                  <a:pt x="4" y="39"/>
                </a:lnTo>
                <a:lnTo>
                  <a:pt x="5" y="35"/>
                </a:lnTo>
                <a:lnTo>
                  <a:pt x="6" y="32"/>
                </a:lnTo>
                <a:lnTo>
                  <a:pt x="7" y="28"/>
                </a:lnTo>
                <a:lnTo>
                  <a:pt x="8" y="25"/>
                </a:lnTo>
                <a:lnTo>
                  <a:pt x="11" y="21"/>
                </a:lnTo>
                <a:lnTo>
                  <a:pt x="14" y="19"/>
                </a:lnTo>
                <a:lnTo>
                  <a:pt x="17" y="16"/>
                </a:lnTo>
                <a:lnTo>
                  <a:pt x="21" y="15"/>
                </a:lnTo>
                <a:lnTo>
                  <a:pt x="26" y="14"/>
                </a:lnTo>
                <a:lnTo>
                  <a:pt x="26" y="13"/>
                </a:lnTo>
                <a:lnTo>
                  <a:pt x="28" y="12"/>
                </a:lnTo>
                <a:lnTo>
                  <a:pt x="29" y="11"/>
                </a:lnTo>
                <a:lnTo>
                  <a:pt x="33" y="9"/>
                </a:lnTo>
                <a:lnTo>
                  <a:pt x="36" y="7"/>
                </a:lnTo>
                <a:lnTo>
                  <a:pt x="41" y="5"/>
                </a:lnTo>
                <a:lnTo>
                  <a:pt x="46" y="2"/>
                </a:lnTo>
                <a:lnTo>
                  <a:pt x="45" y="2"/>
                </a:lnTo>
                <a:lnTo>
                  <a:pt x="43" y="2"/>
                </a:lnTo>
                <a:lnTo>
                  <a:pt x="42" y="2"/>
                </a:lnTo>
                <a:lnTo>
                  <a:pt x="40" y="1"/>
                </a:lnTo>
                <a:lnTo>
                  <a:pt x="38" y="1"/>
                </a:lnTo>
                <a:lnTo>
                  <a:pt x="35" y="1"/>
                </a:lnTo>
                <a:lnTo>
                  <a:pt x="32" y="1"/>
                </a:lnTo>
                <a:lnTo>
                  <a:pt x="28" y="0"/>
                </a:lnTo>
                <a:lnTo>
                  <a:pt x="26" y="1"/>
                </a:lnTo>
                <a:lnTo>
                  <a:pt x="22" y="1"/>
                </a:lnTo>
                <a:lnTo>
                  <a:pt x="19" y="1"/>
                </a:lnTo>
                <a:lnTo>
                  <a:pt x="14" y="2"/>
                </a:lnTo>
                <a:lnTo>
                  <a:pt x="11" y="2"/>
                </a:lnTo>
                <a:lnTo>
                  <a:pt x="7" y="4"/>
                </a:lnTo>
                <a:lnTo>
                  <a:pt x="4" y="6"/>
                </a:lnTo>
                <a:close/>
              </a:path>
            </a:pathLst>
          </a:custGeom>
          <a:solidFill>
            <a:srgbClr val="999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54" name="Freeform 287"/>
          <p:cNvSpPr>
            <a:spLocks/>
          </p:cNvSpPr>
          <p:nvPr/>
        </p:nvSpPr>
        <p:spPr bwMode="auto">
          <a:xfrm>
            <a:off x="1908175" y="3409950"/>
            <a:ext cx="58738" cy="15875"/>
          </a:xfrm>
          <a:custGeom>
            <a:avLst/>
            <a:gdLst>
              <a:gd name="T0" fmla="*/ 0 w 37"/>
              <a:gd name="T1" fmla="*/ 11112 h 10"/>
              <a:gd name="T2" fmla="*/ 0 w 37"/>
              <a:gd name="T3" fmla="*/ 11112 h 10"/>
              <a:gd name="T4" fmla="*/ 0 w 37"/>
              <a:gd name="T5" fmla="*/ 9525 h 10"/>
              <a:gd name="T6" fmla="*/ 1588 w 37"/>
              <a:gd name="T7" fmla="*/ 9525 h 10"/>
              <a:gd name="T8" fmla="*/ 1588 w 37"/>
              <a:gd name="T9" fmla="*/ 7938 h 10"/>
              <a:gd name="T10" fmla="*/ 3175 w 37"/>
              <a:gd name="T11" fmla="*/ 4762 h 10"/>
              <a:gd name="T12" fmla="*/ 6350 w 37"/>
              <a:gd name="T13" fmla="*/ 4762 h 10"/>
              <a:gd name="T14" fmla="*/ 7938 w 37"/>
              <a:gd name="T15" fmla="*/ 3175 h 10"/>
              <a:gd name="T16" fmla="*/ 11113 w 37"/>
              <a:gd name="T17" fmla="*/ 1588 h 10"/>
              <a:gd name="T18" fmla="*/ 14288 w 37"/>
              <a:gd name="T19" fmla="*/ 1588 h 10"/>
              <a:gd name="T20" fmla="*/ 19050 w 37"/>
              <a:gd name="T21" fmla="*/ 0 h 10"/>
              <a:gd name="T22" fmla="*/ 23813 w 37"/>
              <a:gd name="T23" fmla="*/ 0 h 10"/>
              <a:gd name="T24" fmla="*/ 30163 w 37"/>
              <a:gd name="T25" fmla="*/ 0 h 10"/>
              <a:gd name="T26" fmla="*/ 34925 w 37"/>
              <a:gd name="T27" fmla="*/ 0 h 10"/>
              <a:gd name="T28" fmla="*/ 42863 w 37"/>
              <a:gd name="T29" fmla="*/ 1588 h 10"/>
              <a:gd name="T30" fmla="*/ 50800 w 37"/>
              <a:gd name="T31" fmla="*/ 3175 h 10"/>
              <a:gd name="T32" fmla="*/ 58738 w 37"/>
              <a:gd name="T33" fmla="*/ 4762 h 10"/>
              <a:gd name="T34" fmla="*/ 58738 w 37"/>
              <a:gd name="T35" fmla="*/ 9525 h 10"/>
              <a:gd name="T36" fmla="*/ 57150 w 37"/>
              <a:gd name="T37" fmla="*/ 9525 h 10"/>
              <a:gd name="T38" fmla="*/ 57150 w 37"/>
              <a:gd name="T39" fmla="*/ 9525 h 10"/>
              <a:gd name="T40" fmla="*/ 53975 w 37"/>
              <a:gd name="T41" fmla="*/ 7938 h 10"/>
              <a:gd name="T42" fmla="*/ 52388 w 37"/>
              <a:gd name="T43" fmla="*/ 7938 h 10"/>
              <a:gd name="T44" fmla="*/ 47625 w 37"/>
              <a:gd name="T45" fmla="*/ 4762 h 10"/>
              <a:gd name="T46" fmla="*/ 44450 w 37"/>
              <a:gd name="T47" fmla="*/ 4762 h 10"/>
              <a:gd name="T48" fmla="*/ 39688 w 37"/>
              <a:gd name="T49" fmla="*/ 4762 h 10"/>
              <a:gd name="T50" fmla="*/ 34925 w 37"/>
              <a:gd name="T51" fmla="*/ 3175 h 10"/>
              <a:gd name="T52" fmla="*/ 30163 w 37"/>
              <a:gd name="T53" fmla="*/ 3175 h 10"/>
              <a:gd name="T54" fmla="*/ 23813 w 37"/>
              <a:gd name="T55" fmla="*/ 3175 h 10"/>
              <a:gd name="T56" fmla="*/ 20638 w 37"/>
              <a:gd name="T57" fmla="*/ 4762 h 10"/>
              <a:gd name="T58" fmla="*/ 14288 w 37"/>
              <a:gd name="T59" fmla="*/ 4762 h 10"/>
              <a:gd name="T60" fmla="*/ 11113 w 37"/>
              <a:gd name="T61" fmla="*/ 7938 h 10"/>
              <a:gd name="T62" fmla="*/ 7938 w 37"/>
              <a:gd name="T63" fmla="*/ 9525 h 10"/>
              <a:gd name="T64" fmla="*/ 3175 w 37"/>
              <a:gd name="T65" fmla="*/ 12700 h 10"/>
              <a:gd name="T66" fmla="*/ 0 w 37"/>
              <a:gd name="T67" fmla="*/ 15875 h 10"/>
              <a:gd name="T68" fmla="*/ 0 w 37"/>
              <a:gd name="T69" fmla="*/ 11112 h 1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7"/>
              <a:gd name="T106" fmla="*/ 0 h 10"/>
              <a:gd name="T107" fmla="*/ 37 w 37"/>
              <a:gd name="T108" fmla="*/ 10 h 10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7" h="10">
                <a:moveTo>
                  <a:pt x="0" y="7"/>
                </a:moveTo>
                <a:lnTo>
                  <a:pt x="0" y="7"/>
                </a:lnTo>
                <a:lnTo>
                  <a:pt x="0" y="6"/>
                </a:lnTo>
                <a:lnTo>
                  <a:pt x="1" y="6"/>
                </a:lnTo>
                <a:lnTo>
                  <a:pt x="1" y="5"/>
                </a:lnTo>
                <a:lnTo>
                  <a:pt x="2" y="3"/>
                </a:lnTo>
                <a:lnTo>
                  <a:pt x="4" y="3"/>
                </a:lnTo>
                <a:lnTo>
                  <a:pt x="5" y="2"/>
                </a:lnTo>
                <a:lnTo>
                  <a:pt x="7" y="1"/>
                </a:lnTo>
                <a:lnTo>
                  <a:pt x="9" y="1"/>
                </a:lnTo>
                <a:lnTo>
                  <a:pt x="12" y="0"/>
                </a:lnTo>
                <a:lnTo>
                  <a:pt x="15" y="0"/>
                </a:lnTo>
                <a:lnTo>
                  <a:pt x="19" y="0"/>
                </a:lnTo>
                <a:lnTo>
                  <a:pt x="22" y="0"/>
                </a:lnTo>
                <a:lnTo>
                  <a:pt x="27" y="1"/>
                </a:lnTo>
                <a:lnTo>
                  <a:pt x="32" y="2"/>
                </a:lnTo>
                <a:lnTo>
                  <a:pt x="37" y="3"/>
                </a:lnTo>
                <a:lnTo>
                  <a:pt x="37" y="6"/>
                </a:lnTo>
                <a:lnTo>
                  <a:pt x="36" y="6"/>
                </a:lnTo>
                <a:lnTo>
                  <a:pt x="34" y="5"/>
                </a:lnTo>
                <a:lnTo>
                  <a:pt x="33" y="5"/>
                </a:lnTo>
                <a:lnTo>
                  <a:pt x="30" y="3"/>
                </a:lnTo>
                <a:lnTo>
                  <a:pt x="28" y="3"/>
                </a:lnTo>
                <a:lnTo>
                  <a:pt x="25" y="3"/>
                </a:lnTo>
                <a:lnTo>
                  <a:pt x="22" y="2"/>
                </a:lnTo>
                <a:lnTo>
                  <a:pt x="19" y="2"/>
                </a:lnTo>
                <a:lnTo>
                  <a:pt x="15" y="2"/>
                </a:lnTo>
                <a:lnTo>
                  <a:pt x="13" y="3"/>
                </a:lnTo>
                <a:lnTo>
                  <a:pt x="9" y="3"/>
                </a:lnTo>
                <a:lnTo>
                  <a:pt x="7" y="5"/>
                </a:lnTo>
                <a:lnTo>
                  <a:pt x="5" y="6"/>
                </a:lnTo>
                <a:lnTo>
                  <a:pt x="2" y="8"/>
                </a:lnTo>
                <a:lnTo>
                  <a:pt x="0" y="10"/>
                </a:lnTo>
                <a:lnTo>
                  <a:pt x="0" y="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55" name="Freeform 288"/>
          <p:cNvSpPr>
            <a:spLocks/>
          </p:cNvSpPr>
          <p:nvPr/>
        </p:nvSpPr>
        <p:spPr bwMode="auto">
          <a:xfrm>
            <a:off x="1908175" y="3370263"/>
            <a:ext cx="58738" cy="17462"/>
          </a:xfrm>
          <a:custGeom>
            <a:avLst/>
            <a:gdLst>
              <a:gd name="T0" fmla="*/ 0 w 37"/>
              <a:gd name="T1" fmla="*/ 11112 h 11"/>
              <a:gd name="T2" fmla="*/ 0 w 37"/>
              <a:gd name="T3" fmla="*/ 11112 h 11"/>
              <a:gd name="T4" fmla="*/ 0 w 37"/>
              <a:gd name="T5" fmla="*/ 9525 h 11"/>
              <a:gd name="T6" fmla="*/ 1588 w 37"/>
              <a:gd name="T7" fmla="*/ 9525 h 11"/>
              <a:gd name="T8" fmla="*/ 1588 w 37"/>
              <a:gd name="T9" fmla="*/ 7937 h 11"/>
              <a:gd name="T10" fmla="*/ 3175 w 37"/>
              <a:gd name="T11" fmla="*/ 6350 h 11"/>
              <a:gd name="T12" fmla="*/ 6350 w 37"/>
              <a:gd name="T13" fmla="*/ 6350 h 11"/>
              <a:gd name="T14" fmla="*/ 7938 w 37"/>
              <a:gd name="T15" fmla="*/ 4762 h 11"/>
              <a:gd name="T16" fmla="*/ 11113 w 37"/>
              <a:gd name="T17" fmla="*/ 3175 h 11"/>
              <a:gd name="T18" fmla="*/ 14288 w 37"/>
              <a:gd name="T19" fmla="*/ 3175 h 11"/>
              <a:gd name="T20" fmla="*/ 19050 w 37"/>
              <a:gd name="T21" fmla="*/ 0 h 11"/>
              <a:gd name="T22" fmla="*/ 23813 w 37"/>
              <a:gd name="T23" fmla="*/ 0 h 11"/>
              <a:gd name="T24" fmla="*/ 30163 w 37"/>
              <a:gd name="T25" fmla="*/ 0 h 11"/>
              <a:gd name="T26" fmla="*/ 34925 w 37"/>
              <a:gd name="T27" fmla="*/ 0 h 11"/>
              <a:gd name="T28" fmla="*/ 42863 w 37"/>
              <a:gd name="T29" fmla="*/ 3175 h 11"/>
              <a:gd name="T30" fmla="*/ 50800 w 37"/>
              <a:gd name="T31" fmla="*/ 4762 h 11"/>
              <a:gd name="T32" fmla="*/ 58738 w 37"/>
              <a:gd name="T33" fmla="*/ 6350 h 11"/>
              <a:gd name="T34" fmla="*/ 58738 w 37"/>
              <a:gd name="T35" fmla="*/ 9525 h 11"/>
              <a:gd name="T36" fmla="*/ 57150 w 37"/>
              <a:gd name="T37" fmla="*/ 9525 h 11"/>
              <a:gd name="T38" fmla="*/ 57150 w 37"/>
              <a:gd name="T39" fmla="*/ 9525 h 11"/>
              <a:gd name="T40" fmla="*/ 53975 w 37"/>
              <a:gd name="T41" fmla="*/ 7937 h 11"/>
              <a:gd name="T42" fmla="*/ 52388 w 37"/>
              <a:gd name="T43" fmla="*/ 7937 h 11"/>
              <a:gd name="T44" fmla="*/ 47625 w 37"/>
              <a:gd name="T45" fmla="*/ 7937 h 11"/>
              <a:gd name="T46" fmla="*/ 44450 w 37"/>
              <a:gd name="T47" fmla="*/ 6350 h 11"/>
              <a:gd name="T48" fmla="*/ 39688 w 37"/>
              <a:gd name="T49" fmla="*/ 6350 h 11"/>
              <a:gd name="T50" fmla="*/ 34925 w 37"/>
              <a:gd name="T51" fmla="*/ 4762 h 11"/>
              <a:gd name="T52" fmla="*/ 30163 w 37"/>
              <a:gd name="T53" fmla="*/ 4762 h 11"/>
              <a:gd name="T54" fmla="*/ 23813 w 37"/>
              <a:gd name="T55" fmla="*/ 4762 h 11"/>
              <a:gd name="T56" fmla="*/ 20638 w 37"/>
              <a:gd name="T57" fmla="*/ 6350 h 11"/>
              <a:gd name="T58" fmla="*/ 14288 w 37"/>
              <a:gd name="T59" fmla="*/ 6350 h 11"/>
              <a:gd name="T60" fmla="*/ 11113 w 37"/>
              <a:gd name="T61" fmla="*/ 7937 h 11"/>
              <a:gd name="T62" fmla="*/ 7938 w 37"/>
              <a:gd name="T63" fmla="*/ 9525 h 11"/>
              <a:gd name="T64" fmla="*/ 3175 w 37"/>
              <a:gd name="T65" fmla="*/ 14287 h 11"/>
              <a:gd name="T66" fmla="*/ 0 w 37"/>
              <a:gd name="T67" fmla="*/ 17462 h 11"/>
              <a:gd name="T68" fmla="*/ 0 w 37"/>
              <a:gd name="T69" fmla="*/ 11112 h 11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7"/>
              <a:gd name="T106" fmla="*/ 0 h 11"/>
              <a:gd name="T107" fmla="*/ 37 w 37"/>
              <a:gd name="T108" fmla="*/ 11 h 11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7" h="11">
                <a:moveTo>
                  <a:pt x="0" y="7"/>
                </a:moveTo>
                <a:lnTo>
                  <a:pt x="0" y="7"/>
                </a:lnTo>
                <a:lnTo>
                  <a:pt x="0" y="6"/>
                </a:lnTo>
                <a:lnTo>
                  <a:pt x="1" y="6"/>
                </a:lnTo>
                <a:lnTo>
                  <a:pt x="1" y="5"/>
                </a:lnTo>
                <a:lnTo>
                  <a:pt x="2" y="4"/>
                </a:lnTo>
                <a:lnTo>
                  <a:pt x="4" y="4"/>
                </a:lnTo>
                <a:lnTo>
                  <a:pt x="5" y="3"/>
                </a:lnTo>
                <a:lnTo>
                  <a:pt x="7" y="2"/>
                </a:lnTo>
                <a:lnTo>
                  <a:pt x="9" y="2"/>
                </a:lnTo>
                <a:lnTo>
                  <a:pt x="12" y="0"/>
                </a:lnTo>
                <a:lnTo>
                  <a:pt x="15" y="0"/>
                </a:lnTo>
                <a:lnTo>
                  <a:pt x="19" y="0"/>
                </a:lnTo>
                <a:lnTo>
                  <a:pt x="22" y="0"/>
                </a:lnTo>
                <a:lnTo>
                  <a:pt x="27" y="2"/>
                </a:lnTo>
                <a:lnTo>
                  <a:pt x="32" y="3"/>
                </a:lnTo>
                <a:lnTo>
                  <a:pt x="37" y="4"/>
                </a:lnTo>
                <a:lnTo>
                  <a:pt x="37" y="6"/>
                </a:lnTo>
                <a:lnTo>
                  <a:pt x="36" y="6"/>
                </a:lnTo>
                <a:lnTo>
                  <a:pt x="34" y="5"/>
                </a:lnTo>
                <a:lnTo>
                  <a:pt x="33" y="5"/>
                </a:lnTo>
                <a:lnTo>
                  <a:pt x="30" y="5"/>
                </a:lnTo>
                <a:lnTo>
                  <a:pt x="28" y="4"/>
                </a:lnTo>
                <a:lnTo>
                  <a:pt x="25" y="4"/>
                </a:lnTo>
                <a:lnTo>
                  <a:pt x="22" y="3"/>
                </a:lnTo>
                <a:lnTo>
                  <a:pt x="19" y="3"/>
                </a:lnTo>
                <a:lnTo>
                  <a:pt x="15" y="3"/>
                </a:lnTo>
                <a:lnTo>
                  <a:pt x="13" y="4"/>
                </a:lnTo>
                <a:lnTo>
                  <a:pt x="9" y="4"/>
                </a:lnTo>
                <a:lnTo>
                  <a:pt x="7" y="5"/>
                </a:lnTo>
                <a:lnTo>
                  <a:pt x="5" y="6"/>
                </a:lnTo>
                <a:lnTo>
                  <a:pt x="2" y="9"/>
                </a:lnTo>
                <a:lnTo>
                  <a:pt x="0" y="11"/>
                </a:lnTo>
                <a:lnTo>
                  <a:pt x="0" y="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56" name="Freeform 289"/>
          <p:cNvSpPr>
            <a:spLocks/>
          </p:cNvSpPr>
          <p:nvPr/>
        </p:nvSpPr>
        <p:spPr bwMode="auto">
          <a:xfrm>
            <a:off x="1963738" y="3352800"/>
            <a:ext cx="96837" cy="179388"/>
          </a:xfrm>
          <a:custGeom>
            <a:avLst/>
            <a:gdLst>
              <a:gd name="T0" fmla="*/ 0 w 61"/>
              <a:gd name="T1" fmla="*/ 0 h 113"/>
              <a:gd name="T2" fmla="*/ 0 w 61"/>
              <a:gd name="T3" fmla="*/ 174625 h 113"/>
              <a:gd name="T4" fmla="*/ 30162 w 61"/>
              <a:gd name="T5" fmla="*/ 179388 h 113"/>
              <a:gd name="T6" fmla="*/ 28575 w 61"/>
              <a:gd name="T7" fmla="*/ 155575 h 113"/>
              <a:gd name="T8" fmla="*/ 96837 w 61"/>
              <a:gd name="T9" fmla="*/ 166688 h 113"/>
              <a:gd name="T10" fmla="*/ 96837 w 61"/>
              <a:gd name="T11" fmla="*/ 157163 h 113"/>
              <a:gd name="T12" fmla="*/ 47625 w 61"/>
              <a:gd name="T13" fmla="*/ 152400 h 113"/>
              <a:gd name="T14" fmla="*/ 46037 w 61"/>
              <a:gd name="T15" fmla="*/ 131763 h 113"/>
              <a:gd name="T16" fmla="*/ 14287 w 61"/>
              <a:gd name="T17" fmla="*/ 131763 h 113"/>
              <a:gd name="T18" fmla="*/ 12700 w 61"/>
              <a:gd name="T19" fmla="*/ 127000 h 113"/>
              <a:gd name="T20" fmla="*/ 11112 w 61"/>
              <a:gd name="T21" fmla="*/ 120650 h 113"/>
              <a:gd name="T22" fmla="*/ 9525 w 61"/>
              <a:gd name="T23" fmla="*/ 109538 h 113"/>
              <a:gd name="T24" fmla="*/ 6350 w 61"/>
              <a:gd name="T25" fmla="*/ 93663 h 113"/>
              <a:gd name="T26" fmla="*/ 3175 w 61"/>
              <a:gd name="T27" fmla="*/ 76200 h 113"/>
              <a:gd name="T28" fmla="*/ 1587 w 61"/>
              <a:gd name="T29" fmla="*/ 53975 h 113"/>
              <a:gd name="T30" fmla="*/ 3175 w 61"/>
              <a:gd name="T31" fmla="*/ 31750 h 113"/>
              <a:gd name="T32" fmla="*/ 9525 w 61"/>
              <a:gd name="T33" fmla="*/ 4763 h 113"/>
              <a:gd name="T34" fmla="*/ 0 w 61"/>
              <a:gd name="T35" fmla="*/ 0 h 11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61"/>
              <a:gd name="T55" fmla="*/ 0 h 113"/>
              <a:gd name="T56" fmla="*/ 61 w 61"/>
              <a:gd name="T57" fmla="*/ 113 h 11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61" h="113">
                <a:moveTo>
                  <a:pt x="0" y="0"/>
                </a:moveTo>
                <a:lnTo>
                  <a:pt x="0" y="110"/>
                </a:lnTo>
                <a:lnTo>
                  <a:pt x="19" y="113"/>
                </a:lnTo>
                <a:lnTo>
                  <a:pt x="18" y="98"/>
                </a:lnTo>
                <a:lnTo>
                  <a:pt x="61" y="105"/>
                </a:lnTo>
                <a:lnTo>
                  <a:pt x="61" y="99"/>
                </a:lnTo>
                <a:lnTo>
                  <a:pt x="30" y="96"/>
                </a:lnTo>
                <a:lnTo>
                  <a:pt x="29" y="83"/>
                </a:lnTo>
                <a:lnTo>
                  <a:pt x="9" y="83"/>
                </a:lnTo>
                <a:lnTo>
                  <a:pt x="8" y="80"/>
                </a:lnTo>
                <a:lnTo>
                  <a:pt x="7" y="76"/>
                </a:lnTo>
                <a:lnTo>
                  <a:pt x="6" y="69"/>
                </a:lnTo>
                <a:lnTo>
                  <a:pt x="4" y="59"/>
                </a:lnTo>
                <a:lnTo>
                  <a:pt x="2" y="48"/>
                </a:lnTo>
                <a:lnTo>
                  <a:pt x="1" y="34"/>
                </a:lnTo>
                <a:lnTo>
                  <a:pt x="2" y="20"/>
                </a:lnTo>
                <a:lnTo>
                  <a:pt x="6" y="3"/>
                </a:lnTo>
                <a:lnTo>
                  <a:pt x="0" y="0"/>
                </a:lnTo>
                <a:close/>
              </a:path>
            </a:pathLst>
          </a:custGeom>
          <a:solidFill>
            <a:srgbClr val="001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57" name="Freeform 290"/>
          <p:cNvSpPr>
            <a:spLocks/>
          </p:cNvSpPr>
          <p:nvPr/>
        </p:nvSpPr>
        <p:spPr bwMode="auto">
          <a:xfrm>
            <a:off x="2011363" y="3311525"/>
            <a:ext cx="125412" cy="23813"/>
          </a:xfrm>
          <a:custGeom>
            <a:avLst/>
            <a:gdLst>
              <a:gd name="T0" fmla="*/ 0 w 79"/>
              <a:gd name="T1" fmla="*/ 23813 h 15"/>
              <a:gd name="T2" fmla="*/ 0 w 79"/>
              <a:gd name="T3" fmla="*/ 23813 h 15"/>
              <a:gd name="T4" fmla="*/ 4762 w 79"/>
              <a:gd name="T5" fmla="*/ 22225 h 15"/>
              <a:gd name="T6" fmla="*/ 6350 w 79"/>
              <a:gd name="T7" fmla="*/ 22225 h 15"/>
              <a:gd name="T8" fmla="*/ 11112 w 79"/>
              <a:gd name="T9" fmla="*/ 20638 h 15"/>
              <a:gd name="T10" fmla="*/ 17462 w 79"/>
              <a:gd name="T11" fmla="*/ 19050 h 15"/>
              <a:gd name="T12" fmla="*/ 22225 w 79"/>
              <a:gd name="T13" fmla="*/ 17463 h 15"/>
              <a:gd name="T14" fmla="*/ 30162 w 79"/>
              <a:gd name="T15" fmla="*/ 14288 h 15"/>
              <a:gd name="T16" fmla="*/ 38100 w 79"/>
              <a:gd name="T17" fmla="*/ 12700 h 15"/>
              <a:gd name="T18" fmla="*/ 47625 w 79"/>
              <a:gd name="T19" fmla="*/ 12700 h 15"/>
              <a:gd name="T20" fmla="*/ 55562 w 79"/>
              <a:gd name="T21" fmla="*/ 11113 h 15"/>
              <a:gd name="T22" fmla="*/ 66675 w 79"/>
              <a:gd name="T23" fmla="*/ 11113 h 15"/>
              <a:gd name="T24" fmla="*/ 76200 w 79"/>
              <a:gd name="T25" fmla="*/ 9525 h 15"/>
              <a:gd name="T26" fmla="*/ 87312 w 79"/>
              <a:gd name="T27" fmla="*/ 11113 h 15"/>
              <a:gd name="T28" fmla="*/ 98425 w 79"/>
              <a:gd name="T29" fmla="*/ 11113 h 15"/>
              <a:gd name="T30" fmla="*/ 109537 w 79"/>
              <a:gd name="T31" fmla="*/ 12700 h 15"/>
              <a:gd name="T32" fmla="*/ 120650 w 79"/>
              <a:gd name="T33" fmla="*/ 14288 h 15"/>
              <a:gd name="T34" fmla="*/ 125412 w 79"/>
              <a:gd name="T35" fmla="*/ 0 h 15"/>
              <a:gd name="T36" fmla="*/ 125412 w 79"/>
              <a:gd name="T37" fmla="*/ 0 h 15"/>
              <a:gd name="T38" fmla="*/ 120650 w 79"/>
              <a:gd name="T39" fmla="*/ 0 h 15"/>
              <a:gd name="T40" fmla="*/ 117475 w 79"/>
              <a:gd name="T41" fmla="*/ 0 h 15"/>
              <a:gd name="T42" fmla="*/ 111125 w 79"/>
              <a:gd name="T43" fmla="*/ 0 h 15"/>
              <a:gd name="T44" fmla="*/ 104775 w 79"/>
              <a:gd name="T45" fmla="*/ 0 h 15"/>
              <a:gd name="T46" fmla="*/ 96837 w 79"/>
              <a:gd name="T47" fmla="*/ 0 h 15"/>
              <a:gd name="T48" fmla="*/ 88900 w 79"/>
              <a:gd name="T49" fmla="*/ 0 h 15"/>
              <a:gd name="T50" fmla="*/ 80962 w 79"/>
              <a:gd name="T51" fmla="*/ 1588 h 15"/>
              <a:gd name="T52" fmla="*/ 69850 w 79"/>
              <a:gd name="T53" fmla="*/ 1588 h 15"/>
              <a:gd name="T54" fmla="*/ 60325 w 79"/>
              <a:gd name="T55" fmla="*/ 1588 h 15"/>
              <a:gd name="T56" fmla="*/ 49212 w 79"/>
              <a:gd name="T57" fmla="*/ 3175 h 15"/>
              <a:gd name="T58" fmla="*/ 39687 w 79"/>
              <a:gd name="T59" fmla="*/ 6350 h 15"/>
              <a:gd name="T60" fmla="*/ 28575 w 79"/>
              <a:gd name="T61" fmla="*/ 7938 h 15"/>
              <a:gd name="T62" fmla="*/ 19050 w 79"/>
              <a:gd name="T63" fmla="*/ 9525 h 15"/>
              <a:gd name="T64" fmla="*/ 9525 w 79"/>
              <a:gd name="T65" fmla="*/ 11113 h 15"/>
              <a:gd name="T66" fmla="*/ 0 w 79"/>
              <a:gd name="T67" fmla="*/ 12700 h 15"/>
              <a:gd name="T68" fmla="*/ 0 w 79"/>
              <a:gd name="T69" fmla="*/ 23813 h 1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79"/>
              <a:gd name="T106" fmla="*/ 0 h 15"/>
              <a:gd name="T107" fmla="*/ 79 w 79"/>
              <a:gd name="T108" fmla="*/ 15 h 15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79" h="15">
                <a:moveTo>
                  <a:pt x="0" y="15"/>
                </a:moveTo>
                <a:lnTo>
                  <a:pt x="0" y="15"/>
                </a:lnTo>
                <a:lnTo>
                  <a:pt x="3" y="14"/>
                </a:lnTo>
                <a:lnTo>
                  <a:pt x="4" y="14"/>
                </a:lnTo>
                <a:lnTo>
                  <a:pt x="7" y="13"/>
                </a:lnTo>
                <a:lnTo>
                  <a:pt x="11" y="12"/>
                </a:lnTo>
                <a:lnTo>
                  <a:pt x="14" y="11"/>
                </a:lnTo>
                <a:lnTo>
                  <a:pt x="19" y="9"/>
                </a:lnTo>
                <a:lnTo>
                  <a:pt x="24" y="8"/>
                </a:lnTo>
                <a:lnTo>
                  <a:pt x="30" y="8"/>
                </a:lnTo>
                <a:lnTo>
                  <a:pt x="35" y="7"/>
                </a:lnTo>
                <a:lnTo>
                  <a:pt x="42" y="7"/>
                </a:lnTo>
                <a:lnTo>
                  <a:pt x="48" y="6"/>
                </a:lnTo>
                <a:lnTo>
                  <a:pt x="55" y="7"/>
                </a:lnTo>
                <a:lnTo>
                  <a:pt x="62" y="7"/>
                </a:lnTo>
                <a:lnTo>
                  <a:pt x="69" y="8"/>
                </a:lnTo>
                <a:lnTo>
                  <a:pt x="76" y="9"/>
                </a:lnTo>
                <a:lnTo>
                  <a:pt x="79" y="0"/>
                </a:lnTo>
                <a:lnTo>
                  <a:pt x="76" y="0"/>
                </a:lnTo>
                <a:lnTo>
                  <a:pt x="74" y="0"/>
                </a:lnTo>
                <a:lnTo>
                  <a:pt x="70" y="0"/>
                </a:lnTo>
                <a:lnTo>
                  <a:pt x="66" y="0"/>
                </a:lnTo>
                <a:lnTo>
                  <a:pt x="61" y="0"/>
                </a:lnTo>
                <a:lnTo>
                  <a:pt x="56" y="0"/>
                </a:lnTo>
                <a:lnTo>
                  <a:pt x="51" y="1"/>
                </a:lnTo>
                <a:lnTo>
                  <a:pt x="44" y="1"/>
                </a:lnTo>
                <a:lnTo>
                  <a:pt x="38" y="1"/>
                </a:lnTo>
                <a:lnTo>
                  <a:pt x="31" y="2"/>
                </a:lnTo>
                <a:lnTo>
                  <a:pt x="25" y="4"/>
                </a:lnTo>
                <a:lnTo>
                  <a:pt x="18" y="5"/>
                </a:lnTo>
                <a:lnTo>
                  <a:pt x="12" y="6"/>
                </a:lnTo>
                <a:lnTo>
                  <a:pt x="6" y="7"/>
                </a:lnTo>
                <a:lnTo>
                  <a:pt x="0" y="8"/>
                </a:lnTo>
                <a:lnTo>
                  <a:pt x="0" y="15"/>
                </a:lnTo>
                <a:close/>
              </a:path>
            </a:pathLst>
          </a:custGeom>
          <a:solidFill>
            <a:srgbClr val="33333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58" name="Freeform 291"/>
          <p:cNvSpPr>
            <a:spLocks/>
          </p:cNvSpPr>
          <p:nvPr/>
        </p:nvSpPr>
        <p:spPr bwMode="auto">
          <a:xfrm>
            <a:off x="1939925" y="3535363"/>
            <a:ext cx="209550" cy="71437"/>
          </a:xfrm>
          <a:custGeom>
            <a:avLst/>
            <a:gdLst>
              <a:gd name="T0" fmla="*/ 87312 w 132"/>
              <a:gd name="T1" fmla="*/ 69850 h 45"/>
              <a:gd name="T2" fmla="*/ 88900 w 132"/>
              <a:gd name="T3" fmla="*/ 66675 h 45"/>
              <a:gd name="T4" fmla="*/ 88900 w 132"/>
              <a:gd name="T5" fmla="*/ 66675 h 45"/>
              <a:gd name="T6" fmla="*/ 90487 w 132"/>
              <a:gd name="T7" fmla="*/ 66675 h 45"/>
              <a:gd name="T8" fmla="*/ 93662 w 132"/>
              <a:gd name="T9" fmla="*/ 65087 h 45"/>
              <a:gd name="T10" fmla="*/ 96837 w 132"/>
              <a:gd name="T11" fmla="*/ 65087 h 45"/>
              <a:gd name="T12" fmla="*/ 100012 w 132"/>
              <a:gd name="T13" fmla="*/ 63500 h 45"/>
              <a:gd name="T14" fmla="*/ 103188 w 132"/>
              <a:gd name="T15" fmla="*/ 61912 h 45"/>
              <a:gd name="T16" fmla="*/ 107950 w 132"/>
              <a:gd name="T17" fmla="*/ 60325 h 45"/>
              <a:gd name="T18" fmla="*/ 112712 w 132"/>
              <a:gd name="T19" fmla="*/ 58737 h 45"/>
              <a:gd name="T20" fmla="*/ 115887 w 132"/>
              <a:gd name="T21" fmla="*/ 53975 h 45"/>
              <a:gd name="T22" fmla="*/ 120650 w 132"/>
              <a:gd name="T23" fmla="*/ 52387 h 45"/>
              <a:gd name="T24" fmla="*/ 123825 w 132"/>
              <a:gd name="T25" fmla="*/ 49212 h 45"/>
              <a:gd name="T26" fmla="*/ 127000 w 132"/>
              <a:gd name="T27" fmla="*/ 47625 h 45"/>
              <a:gd name="T28" fmla="*/ 130175 w 132"/>
              <a:gd name="T29" fmla="*/ 42862 h 45"/>
              <a:gd name="T30" fmla="*/ 133350 w 132"/>
              <a:gd name="T31" fmla="*/ 41275 h 45"/>
              <a:gd name="T32" fmla="*/ 134937 w 132"/>
              <a:gd name="T33" fmla="*/ 38100 h 45"/>
              <a:gd name="T34" fmla="*/ 0 w 132"/>
              <a:gd name="T35" fmla="*/ 4762 h 45"/>
              <a:gd name="T36" fmla="*/ 9525 w 132"/>
              <a:gd name="T37" fmla="*/ 0 h 45"/>
              <a:gd name="T38" fmla="*/ 209550 w 132"/>
              <a:gd name="T39" fmla="*/ 50800 h 45"/>
              <a:gd name="T40" fmla="*/ 200025 w 132"/>
              <a:gd name="T41" fmla="*/ 53975 h 45"/>
              <a:gd name="T42" fmla="*/ 142875 w 132"/>
              <a:gd name="T43" fmla="*/ 39687 h 45"/>
              <a:gd name="T44" fmla="*/ 142875 w 132"/>
              <a:gd name="T45" fmla="*/ 39687 h 45"/>
              <a:gd name="T46" fmla="*/ 142875 w 132"/>
              <a:gd name="T47" fmla="*/ 41275 h 45"/>
              <a:gd name="T48" fmla="*/ 141287 w 132"/>
              <a:gd name="T49" fmla="*/ 41275 h 45"/>
              <a:gd name="T50" fmla="*/ 141287 w 132"/>
              <a:gd name="T51" fmla="*/ 42862 h 45"/>
              <a:gd name="T52" fmla="*/ 138112 w 132"/>
              <a:gd name="T53" fmla="*/ 44450 h 45"/>
              <a:gd name="T54" fmla="*/ 136525 w 132"/>
              <a:gd name="T55" fmla="*/ 47625 h 45"/>
              <a:gd name="T56" fmla="*/ 134937 w 132"/>
              <a:gd name="T57" fmla="*/ 49212 h 45"/>
              <a:gd name="T58" fmla="*/ 131762 w 132"/>
              <a:gd name="T59" fmla="*/ 50800 h 45"/>
              <a:gd name="T60" fmla="*/ 127000 w 132"/>
              <a:gd name="T61" fmla="*/ 52387 h 45"/>
              <a:gd name="T62" fmla="*/ 123825 w 132"/>
              <a:gd name="T63" fmla="*/ 53975 h 45"/>
              <a:gd name="T64" fmla="*/ 120650 w 132"/>
              <a:gd name="T65" fmla="*/ 58737 h 45"/>
              <a:gd name="T66" fmla="*/ 114300 w 132"/>
              <a:gd name="T67" fmla="*/ 60325 h 45"/>
              <a:gd name="T68" fmla="*/ 111125 w 132"/>
              <a:gd name="T69" fmla="*/ 63500 h 45"/>
              <a:gd name="T70" fmla="*/ 103188 w 132"/>
              <a:gd name="T71" fmla="*/ 65087 h 45"/>
              <a:gd name="T72" fmla="*/ 98425 w 132"/>
              <a:gd name="T73" fmla="*/ 66675 h 45"/>
              <a:gd name="T74" fmla="*/ 90487 w 132"/>
              <a:gd name="T75" fmla="*/ 71437 h 45"/>
              <a:gd name="T76" fmla="*/ 87312 w 132"/>
              <a:gd name="T77" fmla="*/ 69850 h 45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132"/>
              <a:gd name="T118" fmla="*/ 0 h 45"/>
              <a:gd name="T119" fmla="*/ 132 w 132"/>
              <a:gd name="T120" fmla="*/ 45 h 45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132" h="45">
                <a:moveTo>
                  <a:pt x="55" y="44"/>
                </a:moveTo>
                <a:lnTo>
                  <a:pt x="56" y="42"/>
                </a:lnTo>
                <a:lnTo>
                  <a:pt x="57" y="42"/>
                </a:lnTo>
                <a:lnTo>
                  <a:pt x="59" y="41"/>
                </a:lnTo>
                <a:lnTo>
                  <a:pt x="61" y="41"/>
                </a:lnTo>
                <a:lnTo>
                  <a:pt x="63" y="40"/>
                </a:lnTo>
                <a:lnTo>
                  <a:pt x="65" y="39"/>
                </a:lnTo>
                <a:lnTo>
                  <a:pt x="68" y="38"/>
                </a:lnTo>
                <a:lnTo>
                  <a:pt x="71" y="37"/>
                </a:lnTo>
                <a:lnTo>
                  <a:pt x="73" y="34"/>
                </a:lnTo>
                <a:lnTo>
                  <a:pt x="76" y="33"/>
                </a:lnTo>
                <a:lnTo>
                  <a:pt x="78" y="31"/>
                </a:lnTo>
                <a:lnTo>
                  <a:pt x="80" y="30"/>
                </a:lnTo>
                <a:lnTo>
                  <a:pt x="82" y="27"/>
                </a:lnTo>
                <a:lnTo>
                  <a:pt x="84" y="26"/>
                </a:lnTo>
                <a:lnTo>
                  <a:pt x="85" y="24"/>
                </a:lnTo>
                <a:lnTo>
                  <a:pt x="0" y="3"/>
                </a:lnTo>
                <a:lnTo>
                  <a:pt x="6" y="0"/>
                </a:lnTo>
                <a:lnTo>
                  <a:pt x="132" y="32"/>
                </a:lnTo>
                <a:lnTo>
                  <a:pt x="126" y="34"/>
                </a:lnTo>
                <a:lnTo>
                  <a:pt x="90" y="25"/>
                </a:lnTo>
                <a:lnTo>
                  <a:pt x="90" y="26"/>
                </a:lnTo>
                <a:lnTo>
                  <a:pt x="89" y="26"/>
                </a:lnTo>
                <a:lnTo>
                  <a:pt x="89" y="27"/>
                </a:lnTo>
                <a:lnTo>
                  <a:pt x="87" y="28"/>
                </a:lnTo>
                <a:lnTo>
                  <a:pt x="86" y="30"/>
                </a:lnTo>
                <a:lnTo>
                  <a:pt x="85" y="31"/>
                </a:lnTo>
                <a:lnTo>
                  <a:pt x="83" y="32"/>
                </a:lnTo>
                <a:lnTo>
                  <a:pt x="80" y="33"/>
                </a:lnTo>
                <a:lnTo>
                  <a:pt x="78" y="34"/>
                </a:lnTo>
                <a:lnTo>
                  <a:pt x="76" y="37"/>
                </a:lnTo>
                <a:lnTo>
                  <a:pt x="72" y="38"/>
                </a:lnTo>
                <a:lnTo>
                  <a:pt x="70" y="40"/>
                </a:lnTo>
                <a:lnTo>
                  <a:pt x="65" y="41"/>
                </a:lnTo>
                <a:lnTo>
                  <a:pt x="62" y="42"/>
                </a:lnTo>
                <a:lnTo>
                  <a:pt x="57" y="45"/>
                </a:lnTo>
                <a:lnTo>
                  <a:pt x="55" y="44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59" name="Freeform 292"/>
          <p:cNvSpPr>
            <a:spLocks/>
          </p:cNvSpPr>
          <p:nvPr/>
        </p:nvSpPr>
        <p:spPr bwMode="auto">
          <a:xfrm>
            <a:off x="1895475" y="3554413"/>
            <a:ext cx="214313" cy="63500"/>
          </a:xfrm>
          <a:custGeom>
            <a:avLst/>
            <a:gdLst>
              <a:gd name="T0" fmla="*/ 0 w 135"/>
              <a:gd name="T1" fmla="*/ 0 h 40"/>
              <a:gd name="T2" fmla="*/ 209550 w 135"/>
              <a:gd name="T3" fmla="*/ 63500 h 40"/>
              <a:gd name="T4" fmla="*/ 214313 w 135"/>
              <a:gd name="T5" fmla="*/ 63500 h 40"/>
              <a:gd name="T6" fmla="*/ 7938 w 135"/>
              <a:gd name="T7" fmla="*/ 0 h 40"/>
              <a:gd name="T8" fmla="*/ 0 w 135"/>
              <a:gd name="T9" fmla="*/ 0 h 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5"/>
              <a:gd name="T16" fmla="*/ 0 h 40"/>
              <a:gd name="T17" fmla="*/ 135 w 135"/>
              <a:gd name="T18" fmla="*/ 40 h 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5" h="40">
                <a:moveTo>
                  <a:pt x="0" y="0"/>
                </a:moveTo>
                <a:lnTo>
                  <a:pt x="132" y="40"/>
                </a:lnTo>
                <a:lnTo>
                  <a:pt x="135" y="40"/>
                </a:lnTo>
                <a:lnTo>
                  <a:pt x="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60" name="Freeform 293"/>
          <p:cNvSpPr>
            <a:spLocks/>
          </p:cNvSpPr>
          <p:nvPr/>
        </p:nvSpPr>
        <p:spPr bwMode="auto">
          <a:xfrm>
            <a:off x="1931988" y="3544888"/>
            <a:ext cx="209550" cy="57150"/>
          </a:xfrm>
          <a:custGeom>
            <a:avLst/>
            <a:gdLst>
              <a:gd name="T0" fmla="*/ 0 w 132"/>
              <a:gd name="T1" fmla="*/ 0 h 36"/>
              <a:gd name="T2" fmla="*/ 206375 w 132"/>
              <a:gd name="T3" fmla="*/ 57150 h 36"/>
              <a:gd name="T4" fmla="*/ 209550 w 132"/>
              <a:gd name="T5" fmla="*/ 55563 h 36"/>
              <a:gd name="T6" fmla="*/ 6350 w 132"/>
              <a:gd name="T7" fmla="*/ 0 h 36"/>
              <a:gd name="T8" fmla="*/ 0 w 132"/>
              <a:gd name="T9" fmla="*/ 0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2"/>
              <a:gd name="T16" fmla="*/ 0 h 36"/>
              <a:gd name="T17" fmla="*/ 132 w 132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2" h="36">
                <a:moveTo>
                  <a:pt x="0" y="0"/>
                </a:moveTo>
                <a:lnTo>
                  <a:pt x="130" y="36"/>
                </a:lnTo>
                <a:lnTo>
                  <a:pt x="132" y="35"/>
                </a:lnTo>
                <a:lnTo>
                  <a:pt x="4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61" name="Freeform 294"/>
          <p:cNvSpPr>
            <a:spLocks/>
          </p:cNvSpPr>
          <p:nvPr/>
        </p:nvSpPr>
        <p:spPr bwMode="auto">
          <a:xfrm>
            <a:off x="1916113" y="3549650"/>
            <a:ext cx="211137" cy="60325"/>
          </a:xfrm>
          <a:custGeom>
            <a:avLst/>
            <a:gdLst>
              <a:gd name="T0" fmla="*/ 0 w 133"/>
              <a:gd name="T1" fmla="*/ 0 h 38"/>
              <a:gd name="T2" fmla="*/ 206375 w 133"/>
              <a:gd name="T3" fmla="*/ 60325 h 38"/>
              <a:gd name="T4" fmla="*/ 211137 w 133"/>
              <a:gd name="T5" fmla="*/ 60325 h 38"/>
              <a:gd name="T6" fmla="*/ 4762 w 133"/>
              <a:gd name="T7" fmla="*/ 0 h 38"/>
              <a:gd name="T8" fmla="*/ 0 w 133"/>
              <a:gd name="T9" fmla="*/ 0 h 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3"/>
              <a:gd name="T16" fmla="*/ 0 h 38"/>
              <a:gd name="T17" fmla="*/ 133 w 133"/>
              <a:gd name="T18" fmla="*/ 38 h 3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3" h="38">
                <a:moveTo>
                  <a:pt x="0" y="0"/>
                </a:moveTo>
                <a:lnTo>
                  <a:pt x="130" y="38"/>
                </a:lnTo>
                <a:lnTo>
                  <a:pt x="133" y="38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62" name="Freeform 295"/>
          <p:cNvSpPr>
            <a:spLocks/>
          </p:cNvSpPr>
          <p:nvPr/>
        </p:nvSpPr>
        <p:spPr bwMode="auto">
          <a:xfrm>
            <a:off x="2806700" y="3413125"/>
            <a:ext cx="395288" cy="331788"/>
          </a:xfrm>
          <a:custGeom>
            <a:avLst/>
            <a:gdLst>
              <a:gd name="T0" fmla="*/ 111125 w 249"/>
              <a:gd name="T1" fmla="*/ 22225 h 209"/>
              <a:gd name="T2" fmla="*/ 111125 w 249"/>
              <a:gd name="T3" fmla="*/ 22225 h 209"/>
              <a:gd name="T4" fmla="*/ 114300 w 249"/>
              <a:gd name="T5" fmla="*/ 22225 h 209"/>
              <a:gd name="T6" fmla="*/ 119063 w 249"/>
              <a:gd name="T7" fmla="*/ 20638 h 209"/>
              <a:gd name="T8" fmla="*/ 123825 w 249"/>
              <a:gd name="T9" fmla="*/ 19050 h 209"/>
              <a:gd name="T10" fmla="*/ 131763 w 249"/>
              <a:gd name="T11" fmla="*/ 17463 h 209"/>
              <a:gd name="T12" fmla="*/ 139700 w 249"/>
              <a:gd name="T13" fmla="*/ 15875 h 209"/>
              <a:gd name="T14" fmla="*/ 150813 w 249"/>
              <a:gd name="T15" fmla="*/ 12700 h 209"/>
              <a:gd name="T16" fmla="*/ 163513 w 249"/>
              <a:gd name="T17" fmla="*/ 9525 h 209"/>
              <a:gd name="T18" fmla="*/ 176213 w 249"/>
              <a:gd name="T19" fmla="*/ 7938 h 209"/>
              <a:gd name="T20" fmla="*/ 190500 w 249"/>
              <a:gd name="T21" fmla="*/ 6350 h 209"/>
              <a:gd name="T22" fmla="*/ 209550 w 249"/>
              <a:gd name="T23" fmla="*/ 4763 h 209"/>
              <a:gd name="T24" fmla="*/ 228600 w 249"/>
              <a:gd name="T25" fmla="*/ 1588 h 209"/>
              <a:gd name="T26" fmla="*/ 247650 w 249"/>
              <a:gd name="T27" fmla="*/ 0 h 209"/>
              <a:gd name="T28" fmla="*/ 268288 w 249"/>
              <a:gd name="T29" fmla="*/ 0 h 209"/>
              <a:gd name="T30" fmla="*/ 292100 w 249"/>
              <a:gd name="T31" fmla="*/ 0 h 209"/>
              <a:gd name="T32" fmla="*/ 319088 w 249"/>
              <a:gd name="T33" fmla="*/ 0 h 209"/>
              <a:gd name="T34" fmla="*/ 330200 w 249"/>
              <a:gd name="T35" fmla="*/ 44450 h 209"/>
              <a:gd name="T36" fmla="*/ 333375 w 249"/>
              <a:gd name="T37" fmla="*/ 46038 h 209"/>
              <a:gd name="T38" fmla="*/ 342900 w 249"/>
              <a:gd name="T39" fmla="*/ 53975 h 209"/>
              <a:gd name="T40" fmla="*/ 352425 w 249"/>
              <a:gd name="T41" fmla="*/ 63500 h 209"/>
              <a:gd name="T42" fmla="*/ 357188 w 249"/>
              <a:gd name="T43" fmla="*/ 80963 h 209"/>
              <a:gd name="T44" fmla="*/ 379413 w 249"/>
              <a:gd name="T45" fmla="*/ 185738 h 209"/>
              <a:gd name="T46" fmla="*/ 390525 w 249"/>
              <a:gd name="T47" fmla="*/ 230188 h 209"/>
              <a:gd name="T48" fmla="*/ 390525 w 249"/>
              <a:gd name="T49" fmla="*/ 231775 h 209"/>
              <a:gd name="T50" fmla="*/ 393700 w 249"/>
              <a:gd name="T51" fmla="*/ 241300 h 209"/>
              <a:gd name="T52" fmla="*/ 393700 w 249"/>
              <a:gd name="T53" fmla="*/ 254000 h 209"/>
              <a:gd name="T54" fmla="*/ 387350 w 249"/>
              <a:gd name="T55" fmla="*/ 271463 h 209"/>
              <a:gd name="T56" fmla="*/ 0 w 249"/>
              <a:gd name="T57" fmla="*/ 260350 h 209"/>
              <a:gd name="T58" fmla="*/ 39688 w 249"/>
              <a:gd name="T59" fmla="*/ 239713 h 209"/>
              <a:gd name="T60" fmla="*/ 39688 w 249"/>
              <a:gd name="T61" fmla="*/ 44450 h 209"/>
              <a:gd name="T62" fmla="*/ 41275 w 249"/>
              <a:gd name="T63" fmla="*/ 42863 h 209"/>
              <a:gd name="T64" fmla="*/ 44450 w 249"/>
              <a:gd name="T65" fmla="*/ 41275 h 209"/>
              <a:gd name="T66" fmla="*/ 50800 w 249"/>
              <a:gd name="T67" fmla="*/ 39688 h 209"/>
              <a:gd name="T68" fmla="*/ 57150 w 249"/>
              <a:gd name="T69" fmla="*/ 38100 h 209"/>
              <a:gd name="T70" fmla="*/ 66675 w 249"/>
              <a:gd name="T71" fmla="*/ 34925 h 209"/>
              <a:gd name="T72" fmla="*/ 77788 w 249"/>
              <a:gd name="T73" fmla="*/ 34925 h 209"/>
              <a:gd name="T74" fmla="*/ 90488 w 249"/>
              <a:gd name="T75" fmla="*/ 38100 h 209"/>
              <a:gd name="T76" fmla="*/ 107950 w 249"/>
              <a:gd name="T77" fmla="*/ 42863 h 209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249"/>
              <a:gd name="T118" fmla="*/ 0 h 209"/>
              <a:gd name="T119" fmla="*/ 249 w 249"/>
              <a:gd name="T120" fmla="*/ 209 h 209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249" h="209">
                <a:moveTo>
                  <a:pt x="68" y="27"/>
                </a:moveTo>
                <a:lnTo>
                  <a:pt x="70" y="14"/>
                </a:lnTo>
                <a:lnTo>
                  <a:pt x="71" y="14"/>
                </a:lnTo>
                <a:lnTo>
                  <a:pt x="72" y="14"/>
                </a:lnTo>
                <a:lnTo>
                  <a:pt x="74" y="13"/>
                </a:lnTo>
                <a:lnTo>
                  <a:pt x="75" y="13"/>
                </a:lnTo>
                <a:lnTo>
                  <a:pt x="76" y="13"/>
                </a:lnTo>
                <a:lnTo>
                  <a:pt x="78" y="12"/>
                </a:lnTo>
                <a:lnTo>
                  <a:pt x="81" y="12"/>
                </a:lnTo>
                <a:lnTo>
                  <a:pt x="83" y="11"/>
                </a:lnTo>
                <a:lnTo>
                  <a:pt x="85" y="11"/>
                </a:lnTo>
                <a:lnTo>
                  <a:pt x="88" y="10"/>
                </a:lnTo>
                <a:lnTo>
                  <a:pt x="91" y="8"/>
                </a:lnTo>
                <a:lnTo>
                  <a:pt x="95" y="8"/>
                </a:lnTo>
                <a:lnTo>
                  <a:pt x="98" y="7"/>
                </a:lnTo>
                <a:lnTo>
                  <a:pt x="103" y="6"/>
                </a:lnTo>
                <a:lnTo>
                  <a:pt x="106" y="6"/>
                </a:lnTo>
                <a:lnTo>
                  <a:pt x="111" y="5"/>
                </a:lnTo>
                <a:lnTo>
                  <a:pt x="116" y="5"/>
                </a:lnTo>
                <a:lnTo>
                  <a:pt x="120" y="4"/>
                </a:lnTo>
                <a:lnTo>
                  <a:pt x="126" y="3"/>
                </a:lnTo>
                <a:lnTo>
                  <a:pt x="132" y="3"/>
                </a:lnTo>
                <a:lnTo>
                  <a:pt x="137" y="1"/>
                </a:lnTo>
                <a:lnTo>
                  <a:pt x="144" y="1"/>
                </a:lnTo>
                <a:lnTo>
                  <a:pt x="149" y="1"/>
                </a:lnTo>
                <a:lnTo>
                  <a:pt x="156" y="0"/>
                </a:lnTo>
                <a:lnTo>
                  <a:pt x="162" y="0"/>
                </a:lnTo>
                <a:lnTo>
                  <a:pt x="169" y="0"/>
                </a:lnTo>
                <a:lnTo>
                  <a:pt x="177" y="0"/>
                </a:lnTo>
                <a:lnTo>
                  <a:pt x="184" y="0"/>
                </a:lnTo>
                <a:lnTo>
                  <a:pt x="193" y="0"/>
                </a:lnTo>
                <a:lnTo>
                  <a:pt x="201" y="0"/>
                </a:lnTo>
                <a:lnTo>
                  <a:pt x="210" y="5"/>
                </a:lnTo>
                <a:lnTo>
                  <a:pt x="208" y="28"/>
                </a:lnTo>
                <a:lnTo>
                  <a:pt x="208" y="29"/>
                </a:lnTo>
                <a:lnTo>
                  <a:pt x="210" y="29"/>
                </a:lnTo>
                <a:lnTo>
                  <a:pt x="212" y="32"/>
                </a:lnTo>
                <a:lnTo>
                  <a:pt x="216" y="34"/>
                </a:lnTo>
                <a:lnTo>
                  <a:pt x="219" y="37"/>
                </a:lnTo>
                <a:lnTo>
                  <a:pt x="222" y="40"/>
                </a:lnTo>
                <a:lnTo>
                  <a:pt x="224" y="45"/>
                </a:lnTo>
                <a:lnTo>
                  <a:pt x="225" y="51"/>
                </a:lnTo>
                <a:lnTo>
                  <a:pt x="245" y="69"/>
                </a:lnTo>
                <a:lnTo>
                  <a:pt x="239" y="117"/>
                </a:lnTo>
                <a:lnTo>
                  <a:pt x="208" y="133"/>
                </a:lnTo>
                <a:lnTo>
                  <a:pt x="246" y="145"/>
                </a:lnTo>
                <a:lnTo>
                  <a:pt x="246" y="146"/>
                </a:lnTo>
                <a:lnTo>
                  <a:pt x="248" y="149"/>
                </a:lnTo>
                <a:lnTo>
                  <a:pt x="248" y="152"/>
                </a:lnTo>
                <a:lnTo>
                  <a:pt x="249" y="156"/>
                </a:lnTo>
                <a:lnTo>
                  <a:pt x="248" y="160"/>
                </a:lnTo>
                <a:lnTo>
                  <a:pt x="246" y="165"/>
                </a:lnTo>
                <a:lnTo>
                  <a:pt x="244" y="171"/>
                </a:lnTo>
                <a:lnTo>
                  <a:pt x="144" y="209"/>
                </a:lnTo>
                <a:lnTo>
                  <a:pt x="0" y="164"/>
                </a:lnTo>
                <a:lnTo>
                  <a:pt x="2" y="159"/>
                </a:lnTo>
                <a:lnTo>
                  <a:pt x="25" y="151"/>
                </a:lnTo>
                <a:lnTo>
                  <a:pt x="25" y="28"/>
                </a:lnTo>
                <a:lnTo>
                  <a:pt x="26" y="27"/>
                </a:lnTo>
                <a:lnTo>
                  <a:pt x="27" y="27"/>
                </a:lnTo>
                <a:lnTo>
                  <a:pt x="28" y="26"/>
                </a:lnTo>
                <a:lnTo>
                  <a:pt x="30" y="26"/>
                </a:lnTo>
                <a:lnTo>
                  <a:pt x="32" y="25"/>
                </a:lnTo>
                <a:lnTo>
                  <a:pt x="34" y="24"/>
                </a:lnTo>
                <a:lnTo>
                  <a:pt x="36" y="24"/>
                </a:lnTo>
                <a:lnTo>
                  <a:pt x="40" y="22"/>
                </a:lnTo>
                <a:lnTo>
                  <a:pt x="42" y="22"/>
                </a:lnTo>
                <a:lnTo>
                  <a:pt x="46" y="22"/>
                </a:lnTo>
                <a:lnTo>
                  <a:pt x="49" y="22"/>
                </a:lnTo>
                <a:lnTo>
                  <a:pt x="53" y="22"/>
                </a:lnTo>
                <a:lnTo>
                  <a:pt x="57" y="24"/>
                </a:lnTo>
                <a:lnTo>
                  <a:pt x="61" y="25"/>
                </a:lnTo>
                <a:lnTo>
                  <a:pt x="68" y="2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63" name="Freeform 296"/>
          <p:cNvSpPr>
            <a:spLocks/>
          </p:cNvSpPr>
          <p:nvPr/>
        </p:nvSpPr>
        <p:spPr bwMode="auto">
          <a:xfrm>
            <a:off x="2943225" y="3436938"/>
            <a:ext cx="127000" cy="146050"/>
          </a:xfrm>
          <a:custGeom>
            <a:avLst/>
            <a:gdLst>
              <a:gd name="T0" fmla="*/ 125413 w 80"/>
              <a:gd name="T1" fmla="*/ 6350 h 92"/>
              <a:gd name="T2" fmla="*/ 125413 w 80"/>
              <a:gd name="T3" fmla="*/ 6350 h 92"/>
              <a:gd name="T4" fmla="*/ 122238 w 80"/>
              <a:gd name="T5" fmla="*/ 6350 h 92"/>
              <a:gd name="T6" fmla="*/ 119063 w 80"/>
              <a:gd name="T7" fmla="*/ 4762 h 92"/>
              <a:gd name="T8" fmla="*/ 115888 w 80"/>
              <a:gd name="T9" fmla="*/ 4762 h 92"/>
              <a:gd name="T10" fmla="*/ 109538 w 80"/>
              <a:gd name="T11" fmla="*/ 3175 h 92"/>
              <a:gd name="T12" fmla="*/ 104775 w 80"/>
              <a:gd name="T13" fmla="*/ 3175 h 92"/>
              <a:gd name="T14" fmla="*/ 96837 w 80"/>
              <a:gd name="T15" fmla="*/ 3175 h 92"/>
              <a:gd name="T16" fmla="*/ 88900 w 80"/>
              <a:gd name="T17" fmla="*/ 0 h 92"/>
              <a:gd name="T18" fmla="*/ 80962 w 80"/>
              <a:gd name="T19" fmla="*/ 0 h 92"/>
              <a:gd name="T20" fmla="*/ 71437 w 80"/>
              <a:gd name="T21" fmla="*/ 3175 h 92"/>
              <a:gd name="T22" fmla="*/ 61913 w 80"/>
              <a:gd name="T23" fmla="*/ 3175 h 92"/>
              <a:gd name="T24" fmla="*/ 50800 w 80"/>
              <a:gd name="T25" fmla="*/ 4762 h 92"/>
              <a:gd name="T26" fmla="*/ 41275 w 80"/>
              <a:gd name="T27" fmla="*/ 6350 h 92"/>
              <a:gd name="T28" fmla="*/ 30163 w 80"/>
              <a:gd name="T29" fmla="*/ 9525 h 92"/>
              <a:gd name="T30" fmla="*/ 19050 w 80"/>
              <a:gd name="T31" fmla="*/ 14288 h 92"/>
              <a:gd name="T32" fmla="*/ 7938 w 80"/>
              <a:gd name="T33" fmla="*/ 19050 h 92"/>
              <a:gd name="T34" fmla="*/ 7938 w 80"/>
              <a:gd name="T35" fmla="*/ 20637 h 92"/>
              <a:gd name="T36" fmla="*/ 6350 w 80"/>
              <a:gd name="T37" fmla="*/ 28575 h 92"/>
              <a:gd name="T38" fmla="*/ 3175 w 80"/>
              <a:gd name="T39" fmla="*/ 41275 h 92"/>
              <a:gd name="T40" fmla="*/ 0 w 80"/>
              <a:gd name="T41" fmla="*/ 57150 h 92"/>
              <a:gd name="T42" fmla="*/ 0 w 80"/>
              <a:gd name="T43" fmla="*/ 74612 h 92"/>
              <a:gd name="T44" fmla="*/ 0 w 80"/>
              <a:gd name="T45" fmla="*/ 96837 h 92"/>
              <a:gd name="T46" fmla="*/ 4762 w 80"/>
              <a:gd name="T47" fmla="*/ 119063 h 92"/>
              <a:gd name="T48" fmla="*/ 9525 w 80"/>
              <a:gd name="T49" fmla="*/ 141288 h 92"/>
              <a:gd name="T50" fmla="*/ 11112 w 80"/>
              <a:gd name="T51" fmla="*/ 141288 h 92"/>
              <a:gd name="T52" fmla="*/ 14288 w 80"/>
              <a:gd name="T53" fmla="*/ 141288 h 92"/>
              <a:gd name="T54" fmla="*/ 15875 w 80"/>
              <a:gd name="T55" fmla="*/ 141288 h 92"/>
              <a:gd name="T56" fmla="*/ 19050 w 80"/>
              <a:gd name="T57" fmla="*/ 141288 h 92"/>
              <a:gd name="T58" fmla="*/ 25400 w 80"/>
              <a:gd name="T59" fmla="*/ 139700 h 92"/>
              <a:gd name="T60" fmla="*/ 30163 w 80"/>
              <a:gd name="T61" fmla="*/ 139700 h 92"/>
              <a:gd name="T62" fmla="*/ 36512 w 80"/>
              <a:gd name="T63" fmla="*/ 139700 h 92"/>
              <a:gd name="T64" fmla="*/ 42862 w 80"/>
              <a:gd name="T65" fmla="*/ 139700 h 92"/>
              <a:gd name="T66" fmla="*/ 52388 w 80"/>
              <a:gd name="T67" fmla="*/ 139700 h 92"/>
              <a:gd name="T68" fmla="*/ 61913 w 80"/>
              <a:gd name="T69" fmla="*/ 139700 h 92"/>
              <a:gd name="T70" fmla="*/ 71437 w 80"/>
              <a:gd name="T71" fmla="*/ 139700 h 92"/>
              <a:gd name="T72" fmla="*/ 80962 w 80"/>
              <a:gd name="T73" fmla="*/ 139700 h 92"/>
              <a:gd name="T74" fmla="*/ 92075 w 80"/>
              <a:gd name="T75" fmla="*/ 141288 h 92"/>
              <a:gd name="T76" fmla="*/ 103188 w 80"/>
              <a:gd name="T77" fmla="*/ 141288 h 92"/>
              <a:gd name="T78" fmla="*/ 114300 w 80"/>
              <a:gd name="T79" fmla="*/ 142875 h 92"/>
              <a:gd name="T80" fmla="*/ 127000 w 80"/>
              <a:gd name="T81" fmla="*/ 146050 h 92"/>
              <a:gd name="T82" fmla="*/ 127000 w 80"/>
              <a:gd name="T83" fmla="*/ 141288 h 92"/>
              <a:gd name="T84" fmla="*/ 125413 w 80"/>
              <a:gd name="T85" fmla="*/ 130175 h 92"/>
              <a:gd name="T86" fmla="*/ 122238 w 80"/>
              <a:gd name="T87" fmla="*/ 112713 h 92"/>
              <a:gd name="T88" fmla="*/ 120650 w 80"/>
              <a:gd name="T89" fmla="*/ 92075 h 92"/>
              <a:gd name="T90" fmla="*/ 120650 w 80"/>
              <a:gd name="T91" fmla="*/ 69850 h 92"/>
              <a:gd name="T92" fmla="*/ 120650 w 80"/>
              <a:gd name="T93" fmla="*/ 47625 h 92"/>
              <a:gd name="T94" fmla="*/ 122238 w 80"/>
              <a:gd name="T95" fmla="*/ 25400 h 92"/>
              <a:gd name="T96" fmla="*/ 125413 w 80"/>
              <a:gd name="T97" fmla="*/ 6350 h 92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80"/>
              <a:gd name="T148" fmla="*/ 0 h 92"/>
              <a:gd name="T149" fmla="*/ 80 w 80"/>
              <a:gd name="T150" fmla="*/ 92 h 92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80" h="92">
                <a:moveTo>
                  <a:pt x="79" y="4"/>
                </a:moveTo>
                <a:lnTo>
                  <a:pt x="79" y="4"/>
                </a:lnTo>
                <a:lnTo>
                  <a:pt x="77" y="4"/>
                </a:lnTo>
                <a:lnTo>
                  <a:pt x="75" y="3"/>
                </a:lnTo>
                <a:lnTo>
                  <a:pt x="73" y="3"/>
                </a:lnTo>
                <a:lnTo>
                  <a:pt x="69" y="2"/>
                </a:lnTo>
                <a:lnTo>
                  <a:pt x="66" y="2"/>
                </a:lnTo>
                <a:lnTo>
                  <a:pt x="61" y="2"/>
                </a:lnTo>
                <a:lnTo>
                  <a:pt x="56" y="0"/>
                </a:lnTo>
                <a:lnTo>
                  <a:pt x="51" y="0"/>
                </a:lnTo>
                <a:lnTo>
                  <a:pt x="45" y="2"/>
                </a:lnTo>
                <a:lnTo>
                  <a:pt x="39" y="2"/>
                </a:lnTo>
                <a:lnTo>
                  <a:pt x="32" y="3"/>
                </a:lnTo>
                <a:lnTo>
                  <a:pt x="26" y="4"/>
                </a:lnTo>
                <a:lnTo>
                  <a:pt x="19" y="6"/>
                </a:lnTo>
                <a:lnTo>
                  <a:pt x="12" y="9"/>
                </a:lnTo>
                <a:lnTo>
                  <a:pt x="5" y="12"/>
                </a:lnTo>
                <a:lnTo>
                  <a:pt x="5" y="13"/>
                </a:lnTo>
                <a:lnTo>
                  <a:pt x="4" y="18"/>
                </a:lnTo>
                <a:lnTo>
                  <a:pt x="2" y="26"/>
                </a:lnTo>
                <a:lnTo>
                  <a:pt x="0" y="36"/>
                </a:lnTo>
                <a:lnTo>
                  <a:pt x="0" y="47"/>
                </a:lnTo>
                <a:lnTo>
                  <a:pt x="0" y="61"/>
                </a:lnTo>
                <a:lnTo>
                  <a:pt x="3" y="75"/>
                </a:lnTo>
                <a:lnTo>
                  <a:pt x="6" y="89"/>
                </a:lnTo>
                <a:lnTo>
                  <a:pt x="7" y="89"/>
                </a:lnTo>
                <a:lnTo>
                  <a:pt x="9" y="89"/>
                </a:lnTo>
                <a:lnTo>
                  <a:pt x="10" y="89"/>
                </a:lnTo>
                <a:lnTo>
                  <a:pt x="12" y="89"/>
                </a:lnTo>
                <a:lnTo>
                  <a:pt x="16" y="88"/>
                </a:lnTo>
                <a:lnTo>
                  <a:pt x="19" y="88"/>
                </a:lnTo>
                <a:lnTo>
                  <a:pt x="23" y="88"/>
                </a:lnTo>
                <a:lnTo>
                  <a:pt x="27" y="88"/>
                </a:lnTo>
                <a:lnTo>
                  <a:pt x="33" y="88"/>
                </a:lnTo>
                <a:lnTo>
                  <a:pt x="39" y="88"/>
                </a:lnTo>
                <a:lnTo>
                  <a:pt x="45" y="88"/>
                </a:lnTo>
                <a:lnTo>
                  <a:pt x="51" y="88"/>
                </a:lnTo>
                <a:lnTo>
                  <a:pt x="58" y="89"/>
                </a:lnTo>
                <a:lnTo>
                  <a:pt x="65" y="89"/>
                </a:lnTo>
                <a:lnTo>
                  <a:pt x="72" y="90"/>
                </a:lnTo>
                <a:lnTo>
                  <a:pt x="80" y="92"/>
                </a:lnTo>
                <a:lnTo>
                  <a:pt x="80" y="89"/>
                </a:lnTo>
                <a:lnTo>
                  <a:pt x="79" y="82"/>
                </a:lnTo>
                <a:lnTo>
                  <a:pt x="77" y="71"/>
                </a:lnTo>
                <a:lnTo>
                  <a:pt x="76" y="58"/>
                </a:lnTo>
                <a:lnTo>
                  <a:pt x="76" y="44"/>
                </a:lnTo>
                <a:lnTo>
                  <a:pt x="76" y="30"/>
                </a:lnTo>
                <a:lnTo>
                  <a:pt x="77" y="16"/>
                </a:lnTo>
                <a:lnTo>
                  <a:pt x="79" y="4"/>
                </a:lnTo>
                <a:close/>
              </a:path>
            </a:pathLst>
          </a:custGeom>
          <a:solidFill>
            <a:srgbClr val="33333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64" name="Freeform 297"/>
          <p:cNvSpPr>
            <a:spLocks/>
          </p:cNvSpPr>
          <p:nvPr/>
        </p:nvSpPr>
        <p:spPr bwMode="auto">
          <a:xfrm>
            <a:off x="2957513" y="3478213"/>
            <a:ext cx="207962" cy="142875"/>
          </a:xfrm>
          <a:custGeom>
            <a:avLst/>
            <a:gdLst>
              <a:gd name="T0" fmla="*/ 1587 w 131"/>
              <a:gd name="T1" fmla="*/ 107950 h 90"/>
              <a:gd name="T2" fmla="*/ 0 w 131"/>
              <a:gd name="T3" fmla="*/ 123825 h 90"/>
              <a:gd name="T4" fmla="*/ 136525 w 131"/>
              <a:gd name="T5" fmla="*/ 142875 h 90"/>
              <a:gd name="T6" fmla="*/ 136525 w 131"/>
              <a:gd name="T7" fmla="*/ 142875 h 90"/>
              <a:gd name="T8" fmla="*/ 139700 w 131"/>
              <a:gd name="T9" fmla="*/ 141288 h 90"/>
              <a:gd name="T10" fmla="*/ 144462 w 131"/>
              <a:gd name="T11" fmla="*/ 139700 h 90"/>
              <a:gd name="T12" fmla="*/ 149225 w 131"/>
              <a:gd name="T13" fmla="*/ 134938 h 90"/>
              <a:gd name="T14" fmla="*/ 155575 w 131"/>
              <a:gd name="T15" fmla="*/ 131763 h 90"/>
              <a:gd name="T16" fmla="*/ 161925 w 131"/>
              <a:gd name="T17" fmla="*/ 127000 h 90"/>
              <a:gd name="T18" fmla="*/ 169862 w 131"/>
              <a:gd name="T19" fmla="*/ 119063 h 90"/>
              <a:gd name="T20" fmla="*/ 177800 w 131"/>
              <a:gd name="T21" fmla="*/ 112713 h 90"/>
              <a:gd name="T22" fmla="*/ 184150 w 131"/>
              <a:gd name="T23" fmla="*/ 104775 h 90"/>
              <a:gd name="T24" fmla="*/ 192087 w 131"/>
              <a:gd name="T25" fmla="*/ 95250 h 90"/>
              <a:gd name="T26" fmla="*/ 196849 w 131"/>
              <a:gd name="T27" fmla="*/ 85725 h 90"/>
              <a:gd name="T28" fmla="*/ 203200 w 131"/>
              <a:gd name="T29" fmla="*/ 74612 h 90"/>
              <a:gd name="T30" fmla="*/ 206375 w 131"/>
              <a:gd name="T31" fmla="*/ 63500 h 90"/>
              <a:gd name="T32" fmla="*/ 207962 w 131"/>
              <a:gd name="T33" fmla="*/ 50800 h 90"/>
              <a:gd name="T34" fmla="*/ 207962 w 131"/>
              <a:gd name="T35" fmla="*/ 34925 h 90"/>
              <a:gd name="T36" fmla="*/ 204787 w 131"/>
              <a:gd name="T37" fmla="*/ 20637 h 90"/>
              <a:gd name="T38" fmla="*/ 204787 w 131"/>
              <a:gd name="T39" fmla="*/ 20637 h 90"/>
              <a:gd name="T40" fmla="*/ 203200 w 131"/>
              <a:gd name="T41" fmla="*/ 17463 h 90"/>
              <a:gd name="T42" fmla="*/ 201612 w 131"/>
              <a:gd name="T43" fmla="*/ 15875 h 90"/>
              <a:gd name="T44" fmla="*/ 200024 w 131"/>
              <a:gd name="T45" fmla="*/ 11112 h 90"/>
              <a:gd name="T46" fmla="*/ 195262 w 131"/>
              <a:gd name="T47" fmla="*/ 6350 h 90"/>
              <a:gd name="T48" fmla="*/ 190500 w 131"/>
              <a:gd name="T49" fmla="*/ 4762 h 90"/>
              <a:gd name="T50" fmla="*/ 184150 w 131"/>
              <a:gd name="T51" fmla="*/ 0 h 90"/>
              <a:gd name="T52" fmla="*/ 179387 w 131"/>
              <a:gd name="T53" fmla="*/ 0 h 90"/>
              <a:gd name="T54" fmla="*/ 179387 w 131"/>
              <a:gd name="T55" fmla="*/ 1588 h 90"/>
              <a:gd name="T56" fmla="*/ 180975 w 131"/>
              <a:gd name="T57" fmla="*/ 7938 h 90"/>
              <a:gd name="T58" fmla="*/ 184150 w 131"/>
              <a:gd name="T59" fmla="*/ 19050 h 90"/>
              <a:gd name="T60" fmla="*/ 185737 w 131"/>
              <a:gd name="T61" fmla="*/ 30163 h 90"/>
              <a:gd name="T62" fmla="*/ 185737 w 131"/>
              <a:gd name="T63" fmla="*/ 46037 h 90"/>
              <a:gd name="T64" fmla="*/ 184150 w 131"/>
              <a:gd name="T65" fmla="*/ 63500 h 90"/>
              <a:gd name="T66" fmla="*/ 180975 w 131"/>
              <a:gd name="T67" fmla="*/ 82550 h 90"/>
              <a:gd name="T68" fmla="*/ 171450 w 131"/>
              <a:gd name="T69" fmla="*/ 100012 h 90"/>
              <a:gd name="T70" fmla="*/ 171450 w 131"/>
              <a:gd name="T71" fmla="*/ 100012 h 90"/>
              <a:gd name="T72" fmla="*/ 171450 w 131"/>
              <a:gd name="T73" fmla="*/ 101600 h 90"/>
              <a:gd name="T74" fmla="*/ 169862 w 131"/>
              <a:gd name="T75" fmla="*/ 101600 h 90"/>
              <a:gd name="T76" fmla="*/ 168275 w 131"/>
              <a:gd name="T77" fmla="*/ 104775 h 90"/>
              <a:gd name="T78" fmla="*/ 166687 w 131"/>
              <a:gd name="T79" fmla="*/ 106363 h 90"/>
              <a:gd name="T80" fmla="*/ 161925 w 131"/>
              <a:gd name="T81" fmla="*/ 107950 h 90"/>
              <a:gd name="T82" fmla="*/ 158750 w 131"/>
              <a:gd name="T83" fmla="*/ 109538 h 90"/>
              <a:gd name="T84" fmla="*/ 155575 w 131"/>
              <a:gd name="T85" fmla="*/ 111125 h 90"/>
              <a:gd name="T86" fmla="*/ 150812 w 131"/>
              <a:gd name="T87" fmla="*/ 111125 h 90"/>
              <a:gd name="T88" fmla="*/ 146050 w 131"/>
              <a:gd name="T89" fmla="*/ 112713 h 90"/>
              <a:gd name="T90" fmla="*/ 141287 w 131"/>
              <a:gd name="T91" fmla="*/ 115888 h 90"/>
              <a:gd name="T92" fmla="*/ 134937 w 131"/>
              <a:gd name="T93" fmla="*/ 115888 h 90"/>
              <a:gd name="T94" fmla="*/ 128587 w 131"/>
              <a:gd name="T95" fmla="*/ 115888 h 90"/>
              <a:gd name="T96" fmla="*/ 123825 w 131"/>
              <a:gd name="T97" fmla="*/ 115888 h 90"/>
              <a:gd name="T98" fmla="*/ 115887 w 131"/>
              <a:gd name="T99" fmla="*/ 115888 h 90"/>
              <a:gd name="T100" fmla="*/ 107950 w 131"/>
              <a:gd name="T101" fmla="*/ 112713 h 90"/>
              <a:gd name="T102" fmla="*/ 107950 w 131"/>
              <a:gd name="T103" fmla="*/ 131763 h 90"/>
              <a:gd name="T104" fmla="*/ 4762 w 131"/>
              <a:gd name="T105" fmla="*/ 120650 h 90"/>
              <a:gd name="T106" fmla="*/ 1587 w 131"/>
              <a:gd name="T107" fmla="*/ 107950 h 9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131"/>
              <a:gd name="T163" fmla="*/ 0 h 90"/>
              <a:gd name="T164" fmla="*/ 131 w 131"/>
              <a:gd name="T165" fmla="*/ 90 h 90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131" h="90">
                <a:moveTo>
                  <a:pt x="1" y="68"/>
                </a:moveTo>
                <a:lnTo>
                  <a:pt x="0" y="78"/>
                </a:lnTo>
                <a:lnTo>
                  <a:pt x="86" y="90"/>
                </a:lnTo>
                <a:lnTo>
                  <a:pt x="88" y="89"/>
                </a:lnTo>
                <a:lnTo>
                  <a:pt x="91" y="88"/>
                </a:lnTo>
                <a:lnTo>
                  <a:pt x="94" y="85"/>
                </a:lnTo>
                <a:lnTo>
                  <a:pt x="98" y="83"/>
                </a:lnTo>
                <a:lnTo>
                  <a:pt x="102" y="80"/>
                </a:lnTo>
                <a:lnTo>
                  <a:pt x="107" y="75"/>
                </a:lnTo>
                <a:lnTo>
                  <a:pt x="112" y="71"/>
                </a:lnTo>
                <a:lnTo>
                  <a:pt x="116" y="66"/>
                </a:lnTo>
                <a:lnTo>
                  <a:pt x="121" y="60"/>
                </a:lnTo>
                <a:lnTo>
                  <a:pt x="124" y="54"/>
                </a:lnTo>
                <a:lnTo>
                  <a:pt x="128" y="47"/>
                </a:lnTo>
                <a:lnTo>
                  <a:pt x="130" y="40"/>
                </a:lnTo>
                <a:lnTo>
                  <a:pt x="131" y="32"/>
                </a:lnTo>
                <a:lnTo>
                  <a:pt x="131" y="22"/>
                </a:lnTo>
                <a:lnTo>
                  <a:pt x="129" y="13"/>
                </a:lnTo>
                <a:lnTo>
                  <a:pt x="128" y="11"/>
                </a:lnTo>
                <a:lnTo>
                  <a:pt x="127" y="10"/>
                </a:lnTo>
                <a:lnTo>
                  <a:pt x="126" y="7"/>
                </a:lnTo>
                <a:lnTo>
                  <a:pt x="123" y="4"/>
                </a:lnTo>
                <a:lnTo>
                  <a:pt x="120" y="3"/>
                </a:lnTo>
                <a:lnTo>
                  <a:pt x="116" y="0"/>
                </a:lnTo>
                <a:lnTo>
                  <a:pt x="113" y="0"/>
                </a:lnTo>
                <a:lnTo>
                  <a:pt x="113" y="1"/>
                </a:lnTo>
                <a:lnTo>
                  <a:pt x="114" y="5"/>
                </a:lnTo>
                <a:lnTo>
                  <a:pt x="116" y="12"/>
                </a:lnTo>
                <a:lnTo>
                  <a:pt x="117" y="19"/>
                </a:lnTo>
                <a:lnTo>
                  <a:pt x="117" y="29"/>
                </a:lnTo>
                <a:lnTo>
                  <a:pt x="116" y="40"/>
                </a:lnTo>
                <a:lnTo>
                  <a:pt x="114" y="52"/>
                </a:lnTo>
                <a:lnTo>
                  <a:pt x="108" y="63"/>
                </a:lnTo>
                <a:lnTo>
                  <a:pt x="108" y="64"/>
                </a:lnTo>
                <a:lnTo>
                  <a:pt x="107" y="64"/>
                </a:lnTo>
                <a:lnTo>
                  <a:pt x="106" y="66"/>
                </a:lnTo>
                <a:lnTo>
                  <a:pt x="105" y="67"/>
                </a:lnTo>
                <a:lnTo>
                  <a:pt x="102" y="68"/>
                </a:lnTo>
                <a:lnTo>
                  <a:pt x="100" y="69"/>
                </a:lnTo>
                <a:lnTo>
                  <a:pt x="98" y="70"/>
                </a:lnTo>
                <a:lnTo>
                  <a:pt x="95" y="70"/>
                </a:lnTo>
                <a:lnTo>
                  <a:pt x="92" y="71"/>
                </a:lnTo>
                <a:lnTo>
                  <a:pt x="89" y="73"/>
                </a:lnTo>
                <a:lnTo>
                  <a:pt x="85" y="73"/>
                </a:lnTo>
                <a:lnTo>
                  <a:pt x="81" y="73"/>
                </a:lnTo>
                <a:lnTo>
                  <a:pt x="78" y="73"/>
                </a:lnTo>
                <a:lnTo>
                  <a:pt x="73" y="73"/>
                </a:lnTo>
                <a:lnTo>
                  <a:pt x="68" y="71"/>
                </a:lnTo>
                <a:lnTo>
                  <a:pt x="68" y="83"/>
                </a:lnTo>
                <a:lnTo>
                  <a:pt x="3" y="76"/>
                </a:lnTo>
                <a:lnTo>
                  <a:pt x="1" y="68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65" name="Freeform 298"/>
          <p:cNvSpPr>
            <a:spLocks/>
          </p:cNvSpPr>
          <p:nvPr/>
        </p:nvSpPr>
        <p:spPr bwMode="auto">
          <a:xfrm>
            <a:off x="2930525" y="3619500"/>
            <a:ext cx="153988" cy="47625"/>
          </a:xfrm>
          <a:custGeom>
            <a:avLst/>
            <a:gdLst>
              <a:gd name="T0" fmla="*/ 153988 w 97"/>
              <a:gd name="T1" fmla="*/ 15875 h 30"/>
              <a:gd name="T2" fmla="*/ 1588 w 97"/>
              <a:gd name="T3" fmla="*/ 0 h 30"/>
              <a:gd name="T4" fmla="*/ 0 w 97"/>
              <a:gd name="T5" fmla="*/ 15875 h 30"/>
              <a:gd name="T6" fmla="*/ 149225 w 97"/>
              <a:gd name="T7" fmla="*/ 47625 h 30"/>
              <a:gd name="T8" fmla="*/ 153988 w 97"/>
              <a:gd name="T9" fmla="*/ 15875 h 3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7"/>
              <a:gd name="T16" fmla="*/ 0 h 30"/>
              <a:gd name="T17" fmla="*/ 97 w 97"/>
              <a:gd name="T18" fmla="*/ 30 h 3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7" h="30">
                <a:moveTo>
                  <a:pt x="97" y="10"/>
                </a:moveTo>
                <a:lnTo>
                  <a:pt x="1" y="0"/>
                </a:lnTo>
                <a:lnTo>
                  <a:pt x="0" y="10"/>
                </a:lnTo>
                <a:lnTo>
                  <a:pt x="94" y="30"/>
                </a:lnTo>
                <a:lnTo>
                  <a:pt x="97" y="1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66" name="Freeform 299"/>
          <p:cNvSpPr>
            <a:spLocks/>
          </p:cNvSpPr>
          <p:nvPr/>
        </p:nvSpPr>
        <p:spPr bwMode="auto">
          <a:xfrm>
            <a:off x="3006725" y="3633788"/>
            <a:ext cx="66675" cy="22225"/>
          </a:xfrm>
          <a:custGeom>
            <a:avLst/>
            <a:gdLst>
              <a:gd name="T0" fmla="*/ 66675 w 42"/>
              <a:gd name="T1" fmla="*/ 9525 h 14"/>
              <a:gd name="T2" fmla="*/ 1588 w 42"/>
              <a:gd name="T3" fmla="*/ 0 h 14"/>
              <a:gd name="T4" fmla="*/ 0 w 42"/>
              <a:gd name="T5" fmla="*/ 9525 h 14"/>
              <a:gd name="T6" fmla="*/ 63500 w 42"/>
              <a:gd name="T7" fmla="*/ 22225 h 14"/>
              <a:gd name="T8" fmla="*/ 66675 w 42"/>
              <a:gd name="T9" fmla="*/ 9525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"/>
              <a:gd name="T16" fmla="*/ 0 h 14"/>
              <a:gd name="T17" fmla="*/ 42 w 42"/>
              <a:gd name="T18" fmla="*/ 14 h 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" h="14">
                <a:moveTo>
                  <a:pt x="42" y="6"/>
                </a:moveTo>
                <a:lnTo>
                  <a:pt x="1" y="0"/>
                </a:lnTo>
                <a:lnTo>
                  <a:pt x="0" y="6"/>
                </a:lnTo>
                <a:lnTo>
                  <a:pt x="40" y="14"/>
                </a:lnTo>
                <a:lnTo>
                  <a:pt x="42" y="6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67" name="Freeform 300"/>
          <p:cNvSpPr>
            <a:spLocks/>
          </p:cNvSpPr>
          <p:nvPr/>
        </p:nvSpPr>
        <p:spPr bwMode="auto">
          <a:xfrm>
            <a:off x="2940050" y="3622675"/>
            <a:ext cx="44450" cy="17463"/>
          </a:xfrm>
          <a:custGeom>
            <a:avLst/>
            <a:gdLst>
              <a:gd name="T0" fmla="*/ 44450 w 28"/>
              <a:gd name="T1" fmla="*/ 7938 h 11"/>
              <a:gd name="T2" fmla="*/ 0 w 28"/>
              <a:gd name="T3" fmla="*/ 0 h 11"/>
              <a:gd name="T4" fmla="*/ 0 w 28"/>
              <a:gd name="T5" fmla="*/ 9525 h 11"/>
              <a:gd name="T6" fmla="*/ 42863 w 28"/>
              <a:gd name="T7" fmla="*/ 17463 h 11"/>
              <a:gd name="T8" fmla="*/ 44450 w 28"/>
              <a:gd name="T9" fmla="*/ 7938 h 1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"/>
              <a:gd name="T16" fmla="*/ 0 h 11"/>
              <a:gd name="T17" fmla="*/ 28 w 28"/>
              <a:gd name="T18" fmla="*/ 11 h 1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" h="11">
                <a:moveTo>
                  <a:pt x="28" y="5"/>
                </a:moveTo>
                <a:lnTo>
                  <a:pt x="0" y="0"/>
                </a:lnTo>
                <a:lnTo>
                  <a:pt x="0" y="6"/>
                </a:lnTo>
                <a:lnTo>
                  <a:pt x="27" y="11"/>
                </a:lnTo>
                <a:lnTo>
                  <a:pt x="28" y="5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68" name="Freeform 301"/>
          <p:cNvSpPr>
            <a:spLocks/>
          </p:cNvSpPr>
          <p:nvPr/>
        </p:nvSpPr>
        <p:spPr bwMode="auto">
          <a:xfrm>
            <a:off x="2830513" y="3640138"/>
            <a:ext cx="257175" cy="85725"/>
          </a:xfrm>
          <a:custGeom>
            <a:avLst/>
            <a:gdLst>
              <a:gd name="T0" fmla="*/ 0 w 162"/>
              <a:gd name="T1" fmla="*/ 25400 h 54"/>
              <a:gd name="T2" fmla="*/ 0 w 162"/>
              <a:gd name="T3" fmla="*/ 25400 h 54"/>
              <a:gd name="T4" fmla="*/ 1588 w 162"/>
              <a:gd name="T5" fmla="*/ 25400 h 54"/>
              <a:gd name="T6" fmla="*/ 4762 w 162"/>
              <a:gd name="T7" fmla="*/ 25400 h 54"/>
              <a:gd name="T8" fmla="*/ 7938 w 162"/>
              <a:gd name="T9" fmla="*/ 23812 h 54"/>
              <a:gd name="T10" fmla="*/ 11112 w 162"/>
              <a:gd name="T11" fmla="*/ 23812 h 54"/>
              <a:gd name="T12" fmla="*/ 17462 w 162"/>
              <a:gd name="T13" fmla="*/ 22225 h 54"/>
              <a:gd name="T14" fmla="*/ 22225 w 162"/>
              <a:gd name="T15" fmla="*/ 22225 h 54"/>
              <a:gd name="T16" fmla="*/ 28575 w 162"/>
              <a:gd name="T17" fmla="*/ 20638 h 54"/>
              <a:gd name="T18" fmla="*/ 33337 w 162"/>
              <a:gd name="T19" fmla="*/ 19050 h 54"/>
              <a:gd name="T20" fmla="*/ 39687 w 162"/>
              <a:gd name="T21" fmla="*/ 15875 h 54"/>
              <a:gd name="T22" fmla="*/ 44450 w 162"/>
              <a:gd name="T23" fmla="*/ 14288 h 54"/>
              <a:gd name="T24" fmla="*/ 50800 w 162"/>
              <a:gd name="T25" fmla="*/ 12700 h 54"/>
              <a:gd name="T26" fmla="*/ 55563 w 162"/>
              <a:gd name="T27" fmla="*/ 9525 h 54"/>
              <a:gd name="T28" fmla="*/ 60325 w 162"/>
              <a:gd name="T29" fmla="*/ 6350 h 54"/>
              <a:gd name="T30" fmla="*/ 65087 w 162"/>
              <a:gd name="T31" fmla="*/ 3175 h 54"/>
              <a:gd name="T32" fmla="*/ 68262 w 162"/>
              <a:gd name="T33" fmla="*/ 0 h 54"/>
              <a:gd name="T34" fmla="*/ 257175 w 162"/>
              <a:gd name="T35" fmla="*/ 44450 h 54"/>
              <a:gd name="T36" fmla="*/ 257175 w 162"/>
              <a:gd name="T37" fmla="*/ 44450 h 54"/>
              <a:gd name="T38" fmla="*/ 255588 w 162"/>
              <a:gd name="T39" fmla="*/ 44450 h 54"/>
              <a:gd name="T40" fmla="*/ 254000 w 162"/>
              <a:gd name="T41" fmla="*/ 46037 h 54"/>
              <a:gd name="T42" fmla="*/ 252413 w 162"/>
              <a:gd name="T43" fmla="*/ 47625 h 54"/>
              <a:gd name="T44" fmla="*/ 250825 w 162"/>
              <a:gd name="T45" fmla="*/ 52388 h 54"/>
              <a:gd name="T46" fmla="*/ 246063 w 162"/>
              <a:gd name="T47" fmla="*/ 53975 h 54"/>
              <a:gd name="T48" fmla="*/ 242888 w 162"/>
              <a:gd name="T49" fmla="*/ 57150 h 54"/>
              <a:gd name="T50" fmla="*/ 239713 w 162"/>
              <a:gd name="T51" fmla="*/ 60325 h 54"/>
              <a:gd name="T52" fmla="*/ 233363 w 162"/>
              <a:gd name="T53" fmla="*/ 65088 h 54"/>
              <a:gd name="T54" fmla="*/ 230188 w 162"/>
              <a:gd name="T55" fmla="*/ 68263 h 54"/>
              <a:gd name="T56" fmla="*/ 223838 w 162"/>
              <a:gd name="T57" fmla="*/ 71438 h 54"/>
              <a:gd name="T58" fmla="*/ 219075 w 162"/>
              <a:gd name="T59" fmla="*/ 76200 h 54"/>
              <a:gd name="T60" fmla="*/ 215900 w 162"/>
              <a:gd name="T61" fmla="*/ 77788 h 54"/>
              <a:gd name="T62" fmla="*/ 209550 w 162"/>
              <a:gd name="T63" fmla="*/ 80963 h 54"/>
              <a:gd name="T64" fmla="*/ 204788 w 162"/>
              <a:gd name="T65" fmla="*/ 82550 h 54"/>
              <a:gd name="T66" fmla="*/ 200025 w 162"/>
              <a:gd name="T67" fmla="*/ 85725 h 54"/>
              <a:gd name="T68" fmla="*/ 0 w 162"/>
              <a:gd name="T69" fmla="*/ 25400 h 5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62"/>
              <a:gd name="T106" fmla="*/ 0 h 54"/>
              <a:gd name="T107" fmla="*/ 162 w 162"/>
              <a:gd name="T108" fmla="*/ 54 h 5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62" h="54">
                <a:moveTo>
                  <a:pt x="0" y="16"/>
                </a:moveTo>
                <a:lnTo>
                  <a:pt x="0" y="16"/>
                </a:lnTo>
                <a:lnTo>
                  <a:pt x="1" y="16"/>
                </a:lnTo>
                <a:lnTo>
                  <a:pt x="3" y="16"/>
                </a:lnTo>
                <a:lnTo>
                  <a:pt x="5" y="15"/>
                </a:lnTo>
                <a:lnTo>
                  <a:pt x="7" y="15"/>
                </a:lnTo>
                <a:lnTo>
                  <a:pt x="11" y="14"/>
                </a:lnTo>
                <a:lnTo>
                  <a:pt x="14" y="14"/>
                </a:lnTo>
                <a:lnTo>
                  <a:pt x="18" y="13"/>
                </a:lnTo>
                <a:lnTo>
                  <a:pt x="21" y="12"/>
                </a:lnTo>
                <a:lnTo>
                  <a:pt x="25" y="10"/>
                </a:lnTo>
                <a:lnTo>
                  <a:pt x="28" y="9"/>
                </a:lnTo>
                <a:lnTo>
                  <a:pt x="32" y="8"/>
                </a:lnTo>
                <a:lnTo>
                  <a:pt x="35" y="6"/>
                </a:lnTo>
                <a:lnTo>
                  <a:pt x="38" y="4"/>
                </a:lnTo>
                <a:lnTo>
                  <a:pt x="41" y="2"/>
                </a:lnTo>
                <a:lnTo>
                  <a:pt x="43" y="0"/>
                </a:lnTo>
                <a:lnTo>
                  <a:pt x="162" y="28"/>
                </a:lnTo>
                <a:lnTo>
                  <a:pt x="161" y="28"/>
                </a:lnTo>
                <a:lnTo>
                  <a:pt x="160" y="29"/>
                </a:lnTo>
                <a:lnTo>
                  <a:pt x="159" y="30"/>
                </a:lnTo>
                <a:lnTo>
                  <a:pt x="158" y="33"/>
                </a:lnTo>
                <a:lnTo>
                  <a:pt x="155" y="34"/>
                </a:lnTo>
                <a:lnTo>
                  <a:pt x="153" y="36"/>
                </a:lnTo>
                <a:lnTo>
                  <a:pt x="151" y="38"/>
                </a:lnTo>
                <a:lnTo>
                  <a:pt x="147" y="41"/>
                </a:lnTo>
                <a:lnTo>
                  <a:pt x="145" y="43"/>
                </a:lnTo>
                <a:lnTo>
                  <a:pt x="141" y="45"/>
                </a:lnTo>
                <a:lnTo>
                  <a:pt x="138" y="48"/>
                </a:lnTo>
                <a:lnTo>
                  <a:pt x="136" y="49"/>
                </a:lnTo>
                <a:lnTo>
                  <a:pt x="132" y="51"/>
                </a:lnTo>
                <a:lnTo>
                  <a:pt x="129" y="52"/>
                </a:lnTo>
                <a:lnTo>
                  <a:pt x="126" y="54"/>
                </a:lnTo>
                <a:lnTo>
                  <a:pt x="0" y="16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69" name="Freeform 302"/>
          <p:cNvSpPr>
            <a:spLocks/>
          </p:cNvSpPr>
          <p:nvPr/>
        </p:nvSpPr>
        <p:spPr bwMode="auto">
          <a:xfrm>
            <a:off x="3087688" y="3630613"/>
            <a:ext cx="92075" cy="41275"/>
          </a:xfrm>
          <a:custGeom>
            <a:avLst/>
            <a:gdLst>
              <a:gd name="T0" fmla="*/ 9525 w 58"/>
              <a:gd name="T1" fmla="*/ 41275 h 26"/>
              <a:gd name="T2" fmla="*/ 92075 w 58"/>
              <a:gd name="T3" fmla="*/ 15875 h 26"/>
              <a:gd name="T4" fmla="*/ 41275 w 58"/>
              <a:gd name="T5" fmla="*/ 0 h 26"/>
              <a:gd name="T6" fmla="*/ 0 w 58"/>
              <a:gd name="T7" fmla="*/ 4763 h 26"/>
              <a:gd name="T8" fmla="*/ 0 w 58"/>
              <a:gd name="T9" fmla="*/ 39688 h 26"/>
              <a:gd name="T10" fmla="*/ 9525 w 58"/>
              <a:gd name="T11" fmla="*/ 41275 h 2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8"/>
              <a:gd name="T19" fmla="*/ 0 h 26"/>
              <a:gd name="T20" fmla="*/ 58 w 58"/>
              <a:gd name="T21" fmla="*/ 26 h 2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8" h="26">
                <a:moveTo>
                  <a:pt x="6" y="26"/>
                </a:moveTo>
                <a:lnTo>
                  <a:pt x="58" y="10"/>
                </a:lnTo>
                <a:lnTo>
                  <a:pt x="26" y="0"/>
                </a:lnTo>
                <a:lnTo>
                  <a:pt x="0" y="3"/>
                </a:lnTo>
                <a:lnTo>
                  <a:pt x="0" y="25"/>
                </a:lnTo>
                <a:lnTo>
                  <a:pt x="6" y="26"/>
                </a:lnTo>
                <a:close/>
              </a:path>
            </a:pathLst>
          </a:custGeom>
          <a:solidFill>
            <a:srgbClr val="001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70" name="Freeform 303"/>
          <p:cNvSpPr>
            <a:spLocks/>
          </p:cNvSpPr>
          <p:nvPr/>
        </p:nvSpPr>
        <p:spPr bwMode="auto">
          <a:xfrm>
            <a:off x="2849563" y="3454400"/>
            <a:ext cx="49212" cy="196850"/>
          </a:xfrm>
          <a:custGeom>
            <a:avLst/>
            <a:gdLst>
              <a:gd name="T0" fmla="*/ 49212 w 31"/>
              <a:gd name="T1" fmla="*/ 4763 h 124"/>
              <a:gd name="T2" fmla="*/ 49212 w 31"/>
              <a:gd name="T3" fmla="*/ 3175 h 124"/>
              <a:gd name="T4" fmla="*/ 47625 w 31"/>
              <a:gd name="T5" fmla="*/ 3175 h 124"/>
              <a:gd name="T6" fmla="*/ 47625 w 31"/>
              <a:gd name="T7" fmla="*/ 3175 h 124"/>
              <a:gd name="T8" fmla="*/ 46037 w 31"/>
              <a:gd name="T9" fmla="*/ 3175 h 124"/>
              <a:gd name="T10" fmla="*/ 42862 w 31"/>
              <a:gd name="T11" fmla="*/ 1588 h 124"/>
              <a:gd name="T12" fmla="*/ 41275 w 31"/>
              <a:gd name="T13" fmla="*/ 1588 h 124"/>
              <a:gd name="T14" fmla="*/ 36512 w 31"/>
              <a:gd name="T15" fmla="*/ 0 h 124"/>
              <a:gd name="T16" fmla="*/ 34925 w 31"/>
              <a:gd name="T17" fmla="*/ 0 h 124"/>
              <a:gd name="T18" fmla="*/ 31750 w 31"/>
              <a:gd name="T19" fmla="*/ 0 h 124"/>
              <a:gd name="T20" fmla="*/ 26987 w 31"/>
              <a:gd name="T21" fmla="*/ 0 h 124"/>
              <a:gd name="T22" fmla="*/ 22225 w 31"/>
              <a:gd name="T23" fmla="*/ 0 h 124"/>
              <a:gd name="T24" fmla="*/ 19050 w 31"/>
              <a:gd name="T25" fmla="*/ 1588 h 124"/>
              <a:gd name="T26" fmla="*/ 14287 w 31"/>
              <a:gd name="T27" fmla="*/ 1588 h 124"/>
              <a:gd name="T28" fmla="*/ 9525 w 31"/>
              <a:gd name="T29" fmla="*/ 3175 h 124"/>
              <a:gd name="T30" fmla="*/ 4762 w 31"/>
              <a:gd name="T31" fmla="*/ 4763 h 124"/>
              <a:gd name="T32" fmla="*/ 0 w 31"/>
              <a:gd name="T33" fmla="*/ 9525 h 124"/>
              <a:gd name="T34" fmla="*/ 0 w 31"/>
              <a:gd name="T35" fmla="*/ 196850 h 124"/>
              <a:gd name="T36" fmla="*/ 1587 w 31"/>
              <a:gd name="T37" fmla="*/ 196850 h 124"/>
              <a:gd name="T38" fmla="*/ 1587 w 31"/>
              <a:gd name="T39" fmla="*/ 196850 h 124"/>
              <a:gd name="T40" fmla="*/ 3175 w 31"/>
              <a:gd name="T41" fmla="*/ 196850 h 124"/>
              <a:gd name="T42" fmla="*/ 4762 w 31"/>
              <a:gd name="T43" fmla="*/ 196850 h 124"/>
              <a:gd name="T44" fmla="*/ 7937 w 31"/>
              <a:gd name="T45" fmla="*/ 195263 h 124"/>
              <a:gd name="T46" fmla="*/ 11112 w 31"/>
              <a:gd name="T47" fmla="*/ 195263 h 124"/>
              <a:gd name="T48" fmla="*/ 12700 w 31"/>
              <a:gd name="T49" fmla="*/ 195263 h 124"/>
              <a:gd name="T50" fmla="*/ 15875 w 31"/>
              <a:gd name="T51" fmla="*/ 192088 h 124"/>
              <a:gd name="T52" fmla="*/ 20637 w 31"/>
              <a:gd name="T53" fmla="*/ 192088 h 124"/>
              <a:gd name="T54" fmla="*/ 23812 w 31"/>
              <a:gd name="T55" fmla="*/ 190500 h 124"/>
              <a:gd name="T56" fmla="*/ 26987 w 31"/>
              <a:gd name="T57" fmla="*/ 188913 h 124"/>
              <a:gd name="T58" fmla="*/ 33337 w 31"/>
              <a:gd name="T59" fmla="*/ 187325 h 124"/>
              <a:gd name="T60" fmla="*/ 36512 w 31"/>
              <a:gd name="T61" fmla="*/ 185738 h 124"/>
              <a:gd name="T62" fmla="*/ 41275 w 31"/>
              <a:gd name="T63" fmla="*/ 184150 h 124"/>
              <a:gd name="T64" fmla="*/ 46037 w 31"/>
              <a:gd name="T65" fmla="*/ 179388 h 124"/>
              <a:gd name="T66" fmla="*/ 49212 w 31"/>
              <a:gd name="T67" fmla="*/ 177800 h 124"/>
              <a:gd name="T68" fmla="*/ 49212 w 31"/>
              <a:gd name="T69" fmla="*/ 4763 h 12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1"/>
              <a:gd name="T106" fmla="*/ 0 h 124"/>
              <a:gd name="T107" fmla="*/ 31 w 31"/>
              <a:gd name="T108" fmla="*/ 124 h 12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1" h="124">
                <a:moveTo>
                  <a:pt x="31" y="3"/>
                </a:moveTo>
                <a:lnTo>
                  <a:pt x="31" y="2"/>
                </a:lnTo>
                <a:lnTo>
                  <a:pt x="30" y="2"/>
                </a:lnTo>
                <a:lnTo>
                  <a:pt x="29" y="2"/>
                </a:lnTo>
                <a:lnTo>
                  <a:pt x="27" y="1"/>
                </a:lnTo>
                <a:lnTo>
                  <a:pt x="26" y="1"/>
                </a:lnTo>
                <a:lnTo>
                  <a:pt x="23" y="0"/>
                </a:lnTo>
                <a:lnTo>
                  <a:pt x="22" y="0"/>
                </a:lnTo>
                <a:lnTo>
                  <a:pt x="20" y="0"/>
                </a:lnTo>
                <a:lnTo>
                  <a:pt x="17" y="0"/>
                </a:lnTo>
                <a:lnTo>
                  <a:pt x="14" y="0"/>
                </a:lnTo>
                <a:lnTo>
                  <a:pt x="12" y="1"/>
                </a:lnTo>
                <a:lnTo>
                  <a:pt x="9" y="1"/>
                </a:lnTo>
                <a:lnTo>
                  <a:pt x="6" y="2"/>
                </a:lnTo>
                <a:lnTo>
                  <a:pt x="3" y="3"/>
                </a:lnTo>
                <a:lnTo>
                  <a:pt x="0" y="6"/>
                </a:lnTo>
                <a:lnTo>
                  <a:pt x="0" y="124"/>
                </a:lnTo>
                <a:lnTo>
                  <a:pt x="1" y="124"/>
                </a:lnTo>
                <a:lnTo>
                  <a:pt x="2" y="124"/>
                </a:lnTo>
                <a:lnTo>
                  <a:pt x="3" y="124"/>
                </a:lnTo>
                <a:lnTo>
                  <a:pt x="5" y="123"/>
                </a:lnTo>
                <a:lnTo>
                  <a:pt x="7" y="123"/>
                </a:lnTo>
                <a:lnTo>
                  <a:pt x="8" y="123"/>
                </a:lnTo>
                <a:lnTo>
                  <a:pt x="10" y="121"/>
                </a:lnTo>
                <a:lnTo>
                  <a:pt x="13" y="121"/>
                </a:lnTo>
                <a:lnTo>
                  <a:pt x="15" y="120"/>
                </a:lnTo>
                <a:lnTo>
                  <a:pt x="17" y="119"/>
                </a:lnTo>
                <a:lnTo>
                  <a:pt x="21" y="118"/>
                </a:lnTo>
                <a:lnTo>
                  <a:pt x="23" y="117"/>
                </a:lnTo>
                <a:lnTo>
                  <a:pt x="26" y="116"/>
                </a:lnTo>
                <a:lnTo>
                  <a:pt x="29" y="113"/>
                </a:lnTo>
                <a:lnTo>
                  <a:pt x="31" y="112"/>
                </a:lnTo>
                <a:lnTo>
                  <a:pt x="31" y="3"/>
                </a:lnTo>
                <a:close/>
              </a:path>
            </a:pathLst>
          </a:custGeom>
          <a:solidFill>
            <a:srgbClr val="7FBFB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71" name="Freeform 304"/>
          <p:cNvSpPr>
            <a:spLocks/>
          </p:cNvSpPr>
          <p:nvPr/>
        </p:nvSpPr>
        <p:spPr bwMode="auto">
          <a:xfrm>
            <a:off x="2851150" y="3455988"/>
            <a:ext cx="42863" cy="165100"/>
          </a:xfrm>
          <a:custGeom>
            <a:avLst/>
            <a:gdLst>
              <a:gd name="T0" fmla="*/ 42863 w 27"/>
              <a:gd name="T1" fmla="*/ 3175 h 104"/>
              <a:gd name="T2" fmla="*/ 42863 w 27"/>
              <a:gd name="T3" fmla="*/ 3175 h 104"/>
              <a:gd name="T4" fmla="*/ 41275 w 27"/>
              <a:gd name="T5" fmla="*/ 3175 h 104"/>
              <a:gd name="T6" fmla="*/ 41275 w 27"/>
              <a:gd name="T7" fmla="*/ 3175 h 104"/>
              <a:gd name="T8" fmla="*/ 39688 w 27"/>
              <a:gd name="T9" fmla="*/ 1588 h 104"/>
              <a:gd name="T10" fmla="*/ 36513 w 27"/>
              <a:gd name="T11" fmla="*/ 1588 h 104"/>
              <a:gd name="T12" fmla="*/ 34925 w 27"/>
              <a:gd name="T13" fmla="*/ 0 h 104"/>
              <a:gd name="T14" fmla="*/ 31750 w 27"/>
              <a:gd name="T15" fmla="*/ 0 h 104"/>
              <a:gd name="T16" fmla="*/ 30163 w 27"/>
              <a:gd name="T17" fmla="*/ 0 h 104"/>
              <a:gd name="T18" fmla="*/ 25400 w 27"/>
              <a:gd name="T19" fmla="*/ 0 h 104"/>
              <a:gd name="T20" fmla="*/ 22225 w 27"/>
              <a:gd name="T21" fmla="*/ 0 h 104"/>
              <a:gd name="T22" fmla="*/ 19050 w 27"/>
              <a:gd name="T23" fmla="*/ 0 h 104"/>
              <a:gd name="T24" fmla="*/ 14288 w 27"/>
              <a:gd name="T25" fmla="*/ 0 h 104"/>
              <a:gd name="T26" fmla="*/ 12700 w 27"/>
              <a:gd name="T27" fmla="*/ 1588 h 104"/>
              <a:gd name="T28" fmla="*/ 7938 w 27"/>
              <a:gd name="T29" fmla="*/ 3175 h 104"/>
              <a:gd name="T30" fmla="*/ 3175 w 27"/>
              <a:gd name="T31" fmla="*/ 6350 h 104"/>
              <a:gd name="T32" fmla="*/ 0 w 27"/>
              <a:gd name="T33" fmla="*/ 7938 h 104"/>
              <a:gd name="T34" fmla="*/ 0 w 27"/>
              <a:gd name="T35" fmla="*/ 165100 h 104"/>
              <a:gd name="T36" fmla="*/ 0 w 27"/>
              <a:gd name="T37" fmla="*/ 165100 h 104"/>
              <a:gd name="T38" fmla="*/ 1588 w 27"/>
              <a:gd name="T39" fmla="*/ 165100 h 104"/>
              <a:gd name="T40" fmla="*/ 1588 w 27"/>
              <a:gd name="T41" fmla="*/ 165100 h 104"/>
              <a:gd name="T42" fmla="*/ 3175 w 27"/>
              <a:gd name="T43" fmla="*/ 165100 h 104"/>
              <a:gd name="T44" fmla="*/ 6350 w 27"/>
              <a:gd name="T45" fmla="*/ 165100 h 104"/>
              <a:gd name="T46" fmla="*/ 9525 w 27"/>
              <a:gd name="T47" fmla="*/ 165100 h 104"/>
              <a:gd name="T48" fmla="*/ 11113 w 27"/>
              <a:gd name="T49" fmla="*/ 163513 h 104"/>
              <a:gd name="T50" fmla="*/ 14288 w 27"/>
              <a:gd name="T51" fmla="*/ 163513 h 104"/>
              <a:gd name="T52" fmla="*/ 17463 w 27"/>
              <a:gd name="T53" fmla="*/ 161925 h 104"/>
              <a:gd name="T54" fmla="*/ 20638 w 27"/>
              <a:gd name="T55" fmla="*/ 161925 h 104"/>
              <a:gd name="T56" fmla="*/ 23813 w 27"/>
              <a:gd name="T57" fmla="*/ 160338 h 104"/>
              <a:gd name="T58" fmla="*/ 28575 w 27"/>
              <a:gd name="T59" fmla="*/ 157163 h 104"/>
              <a:gd name="T60" fmla="*/ 31750 w 27"/>
              <a:gd name="T61" fmla="*/ 155575 h 104"/>
              <a:gd name="T62" fmla="*/ 34925 w 27"/>
              <a:gd name="T63" fmla="*/ 153988 h 104"/>
              <a:gd name="T64" fmla="*/ 39688 w 27"/>
              <a:gd name="T65" fmla="*/ 152400 h 104"/>
              <a:gd name="T66" fmla="*/ 42863 w 27"/>
              <a:gd name="T67" fmla="*/ 149225 h 104"/>
              <a:gd name="T68" fmla="*/ 42863 w 27"/>
              <a:gd name="T69" fmla="*/ 3175 h 10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7"/>
              <a:gd name="T106" fmla="*/ 0 h 104"/>
              <a:gd name="T107" fmla="*/ 27 w 27"/>
              <a:gd name="T108" fmla="*/ 104 h 10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7" h="104">
                <a:moveTo>
                  <a:pt x="27" y="2"/>
                </a:moveTo>
                <a:lnTo>
                  <a:pt x="27" y="2"/>
                </a:lnTo>
                <a:lnTo>
                  <a:pt x="26" y="2"/>
                </a:lnTo>
                <a:lnTo>
                  <a:pt x="25" y="1"/>
                </a:lnTo>
                <a:lnTo>
                  <a:pt x="23" y="1"/>
                </a:lnTo>
                <a:lnTo>
                  <a:pt x="22" y="0"/>
                </a:lnTo>
                <a:lnTo>
                  <a:pt x="20" y="0"/>
                </a:lnTo>
                <a:lnTo>
                  <a:pt x="19" y="0"/>
                </a:lnTo>
                <a:lnTo>
                  <a:pt x="16" y="0"/>
                </a:lnTo>
                <a:lnTo>
                  <a:pt x="14" y="0"/>
                </a:lnTo>
                <a:lnTo>
                  <a:pt x="12" y="0"/>
                </a:lnTo>
                <a:lnTo>
                  <a:pt x="9" y="0"/>
                </a:lnTo>
                <a:lnTo>
                  <a:pt x="8" y="1"/>
                </a:lnTo>
                <a:lnTo>
                  <a:pt x="5" y="2"/>
                </a:lnTo>
                <a:lnTo>
                  <a:pt x="2" y="4"/>
                </a:lnTo>
                <a:lnTo>
                  <a:pt x="0" y="5"/>
                </a:lnTo>
                <a:lnTo>
                  <a:pt x="0" y="104"/>
                </a:lnTo>
                <a:lnTo>
                  <a:pt x="1" y="104"/>
                </a:lnTo>
                <a:lnTo>
                  <a:pt x="2" y="104"/>
                </a:lnTo>
                <a:lnTo>
                  <a:pt x="4" y="104"/>
                </a:lnTo>
                <a:lnTo>
                  <a:pt x="6" y="104"/>
                </a:lnTo>
                <a:lnTo>
                  <a:pt x="7" y="103"/>
                </a:lnTo>
                <a:lnTo>
                  <a:pt x="9" y="103"/>
                </a:lnTo>
                <a:lnTo>
                  <a:pt x="11" y="102"/>
                </a:lnTo>
                <a:lnTo>
                  <a:pt x="13" y="102"/>
                </a:lnTo>
                <a:lnTo>
                  <a:pt x="15" y="101"/>
                </a:lnTo>
                <a:lnTo>
                  <a:pt x="18" y="99"/>
                </a:lnTo>
                <a:lnTo>
                  <a:pt x="20" y="98"/>
                </a:lnTo>
                <a:lnTo>
                  <a:pt x="22" y="97"/>
                </a:lnTo>
                <a:lnTo>
                  <a:pt x="25" y="96"/>
                </a:lnTo>
                <a:lnTo>
                  <a:pt x="27" y="94"/>
                </a:lnTo>
                <a:lnTo>
                  <a:pt x="27" y="2"/>
                </a:lnTo>
                <a:close/>
              </a:path>
            </a:pathLst>
          </a:custGeom>
          <a:solidFill>
            <a:srgbClr val="93CC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72" name="Freeform 305"/>
          <p:cNvSpPr>
            <a:spLocks/>
          </p:cNvSpPr>
          <p:nvPr/>
        </p:nvSpPr>
        <p:spPr bwMode="auto">
          <a:xfrm>
            <a:off x="2852738" y="3457575"/>
            <a:ext cx="34925" cy="133350"/>
          </a:xfrm>
          <a:custGeom>
            <a:avLst/>
            <a:gdLst>
              <a:gd name="T0" fmla="*/ 34925 w 22"/>
              <a:gd name="T1" fmla="*/ 4762 h 84"/>
              <a:gd name="T2" fmla="*/ 34925 w 22"/>
              <a:gd name="T3" fmla="*/ 4762 h 84"/>
              <a:gd name="T4" fmla="*/ 33338 w 22"/>
              <a:gd name="T5" fmla="*/ 1588 h 84"/>
              <a:gd name="T6" fmla="*/ 33338 w 22"/>
              <a:gd name="T7" fmla="*/ 1588 h 84"/>
              <a:gd name="T8" fmla="*/ 31750 w 22"/>
              <a:gd name="T9" fmla="*/ 1588 h 84"/>
              <a:gd name="T10" fmla="*/ 30163 w 22"/>
              <a:gd name="T11" fmla="*/ 1588 h 84"/>
              <a:gd name="T12" fmla="*/ 28575 w 22"/>
              <a:gd name="T13" fmla="*/ 0 h 84"/>
              <a:gd name="T14" fmla="*/ 26988 w 22"/>
              <a:gd name="T15" fmla="*/ 0 h 84"/>
              <a:gd name="T16" fmla="*/ 23812 w 22"/>
              <a:gd name="T17" fmla="*/ 0 h 84"/>
              <a:gd name="T18" fmla="*/ 22225 w 22"/>
              <a:gd name="T19" fmla="*/ 0 h 84"/>
              <a:gd name="T20" fmla="*/ 19050 w 22"/>
              <a:gd name="T21" fmla="*/ 0 h 84"/>
              <a:gd name="T22" fmla="*/ 15875 w 22"/>
              <a:gd name="T23" fmla="*/ 0 h 84"/>
              <a:gd name="T24" fmla="*/ 12700 w 22"/>
              <a:gd name="T25" fmla="*/ 0 h 84"/>
              <a:gd name="T26" fmla="*/ 9525 w 22"/>
              <a:gd name="T27" fmla="*/ 1588 h 84"/>
              <a:gd name="T28" fmla="*/ 6350 w 22"/>
              <a:gd name="T29" fmla="*/ 1588 h 84"/>
              <a:gd name="T30" fmla="*/ 4762 w 22"/>
              <a:gd name="T31" fmla="*/ 4762 h 84"/>
              <a:gd name="T32" fmla="*/ 0 w 22"/>
              <a:gd name="T33" fmla="*/ 6350 h 84"/>
              <a:gd name="T34" fmla="*/ 0 w 22"/>
              <a:gd name="T35" fmla="*/ 133350 h 84"/>
              <a:gd name="T36" fmla="*/ 0 w 22"/>
              <a:gd name="T37" fmla="*/ 133350 h 84"/>
              <a:gd name="T38" fmla="*/ 0 w 22"/>
              <a:gd name="T39" fmla="*/ 133350 h 84"/>
              <a:gd name="T40" fmla="*/ 1588 w 22"/>
              <a:gd name="T41" fmla="*/ 133350 h 84"/>
              <a:gd name="T42" fmla="*/ 4762 w 22"/>
              <a:gd name="T43" fmla="*/ 133350 h 84"/>
              <a:gd name="T44" fmla="*/ 6350 w 22"/>
              <a:gd name="T45" fmla="*/ 133350 h 84"/>
              <a:gd name="T46" fmla="*/ 7938 w 22"/>
              <a:gd name="T47" fmla="*/ 133350 h 84"/>
              <a:gd name="T48" fmla="*/ 9525 w 22"/>
              <a:gd name="T49" fmla="*/ 133350 h 84"/>
              <a:gd name="T50" fmla="*/ 11112 w 22"/>
              <a:gd name="T51" fmla="*/ 131763 h 84"/>
              <a:gd name="T52" fmla="*/ 15875 w 22"/>
              <a:gd name="T53" fmla="*/ 131763 h 84"/>
              <a:gd name="T54" fmla="*/ 17463 w 22"/>
              <a:gd name="T55" fmla="*/ 130175 h 84"/>
              <a:gd name="T56" fmla="*/ 20637 w 22"/>
              <a:gd name="T57" fmla="*/ 130175 h 84"/>
              <a:gd name="T58" fmla="*/ 22225 w 22"/>
              <a:gd name="T59" fmla="*/ 128588 h 84"/>
              <a:gd name="T60" fmla="*/ 26988 w 22"/>
              <a:gd name="T61" fmla="*/ 127000 h 84"/>
              <a:gd name="T62" fmla="*/ 30163 w 22"/>
              <a:gd name="T63" fmla="*/ 125413 h 84"/>
              <a:gd name="T64" fmla="*/ 31750 w 22"/>
              <a:gd name="T65" fmla="*/ 122238 h 84"/>
              <a:gd name="T66" fmla="*/ 34925 w 22"/>
              <a:gd name="T67" fmla="*/ 120650 h 84"/>
              <a:gd name="T68" fmla="*/ 34925 w 22"/>
              <a:gd name="T69" fmla="*/ 4762 h 8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2"/>
              <a:gd name="T106" fmla="*/ 0 h 84"/>
              <a:gd name="T107" fmla="*/ 22 w 22"/>
              <a:gd name="T108" fmla="*/ 84 h 8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2" h="84">
                <a:moveTo>
                  <a:pt x="22" y="3"/>
                </a:moveTo>
                <a:lnTo>
                  <a:pt x="22" y="3"/>
                </a:lnTo>
                <a:lnTo>
                  <a:pt x="21" y="1"/>
                </a:lnTo>
                <a:lnTo>
                  <a:pt x="20" y="1"/>
                </a:lnTo>
                <a:lnTo>
                  <a:pt x="19" y="1"/>
                </a:lnTo>
                <a:lnTo>
                  <a:pt x="18" y="0"/>
                </a:lnTo>
                <a:lnTo>
                  <a:pt x="17" y="0"/>
                </a:lnTo>
                <a:lnTo>
                  <a:pt x="15" y="0"/>
                </a:lnTo>
                <a:lnTo>
                  <a:pt x="14" y="0"/>
                </a:lnTo>
                <a:lnTo>
                  <a:pt x="12" y="0"/>
                </a:lnTo>
                <a:lnTo>
                  <a:pt x="10" y="0"/>
                </a:lnTo>
                <a:lnTo>
                  <a:pt x="8" y="0"/>
                </a:lnTo>
                <a:lnTo>
                  <a:pt x="6" y="1"/>
                </a:lnTo>
                <a:lnTo>
                  <a:pt x="4" y="1"/>
                </a:lnTo>
                <a:lnTo>
                  <a:pt x="3" y="3"/>
                </a:lnTo>
                <a:lnTo>
                  <a:pt x="0" y="4"/>
                </a:lnTo>
                <a:lnTo>
                  <a:pt x="0" y="84"/>
                </a:lnTo>
                <a:lnTo>
                  <a:pt x="1" y="84"/>
                </a:lnTo>
                <a:lnTo>
                  <a:pt x="3" y="84"/>
                </a:lnTo>
                <a:lnTo>
                  <a:pt x="4" y="84"/>
                </a:lnTo>
                <a:lnTo>
                  <a:pt x="5" y="84"/>
                </a:lnTo>
                <a:lnTo>
                  <a:pt x="6" y="84"/>
                </a:lnTo>
                <a:lnTo>
                  <a:pt x="7" y="83"/>
                </a:lnTo>
                <a:lnTo>
                  <a:pt x="10" y="83"/>
                </a:lnTo>
                <a:lnTo>
                  <a:pt x="11" y="82"/>
                </a:lnTo>
                <a:lnTo>
                  <a:pt x="13" y="82"/>
                </a:lnTo>
                <a:lnTo>
                  <a:pt x="14" y="81"/>
                </a:lnTo>
                <a:lnTo>
                  <a:pt x="17" y="80"/>
                </a:lnTo>
                <a:lnTo>
                  <a:pt x="19" y="79"/>
                </a:lnTo>
                <a:lnTo>
                  <a:pt x="20" y="77"/>
                </a:lnTo>
                <a:lnTo>
                  <a:pt x="22" y="76"/>
                </a:lnTo>
                <a:lnTo>
                  <a:pt x="22" y="3"/>
                </a:lnTo>
                <a:close/>
              </a:path>
            </a:pathLst>
          </a:custGeom>
          <a:solidFill>
            <a:srgbClr val="A8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73" name="Freeform 306"/>
          <p:cNvSpPr>
            <a:spLocks/>
          </p:cNvSpPr>
          <p:nvPr/>
        </p:nvSpPr>
        <p:spPr bwMode="auto">
          <a:xfrm>
            <a:off x="2854325" y="3459163"/>
            <a:ext cx="28575" cy="104775"/>
          </a:xfrm>
          <a:custGeom>
            <a:avLst/>
            <a:gdLst>
              <a:gd name="T0" fmla="*/ 28575 w 18"/>
              <a:gd name="T1" fmla="*/ 3175 h 66"/>
              <a:gd name="T2" fmla="*/ 28575 w 18"/>
              <a:gd name="T3" fmla="*/ 3175 h 66"/>
              <a:gd name="T4" fmla="*/ 26988 w 18"/>
              <a:gd name="T5" fmla="*/ 3175 h 66"/>
              <a:gd name="T6" fmla="*/ 22225 w 18"/>
              <a:gd name="T7" fmla="*/ 0 h 66"/>
              <a:gd name="T8" fmla="*/ 19050 w 18"/>
              <a:gd name="T9" fmla="*/ 0 h 66"/>
              <a:gd name="T10" fmla="*/ 15875 w 18"/>
              <a:gd name="T11" fmla="*/ 0 h 66"/>
              <a:gd name="T12" fmla="*/ 9525 w 18"/>
              <a:gd name="T13" fmla="*/ 0 h 66"/>
              <a:gd name="T14" fmla="*/ 4762 w 18"/>
              <a:gd name="T15" fmla="*/ 3175 h 66"/>
              <a:gd name="T16" fmla="*/ 0 w 18"/>
              <a:gd name="T17" fmla="*/ 4762 h 66"/>
              <a:gd name="T18" fmla="*/ 0 w 18"/>
              <a:gd name="T19" fmla="*/ 104775 h 66"/>
              <a:gd name="T20" fmla="*/ 0 w 18"/>
              <a:gd name="T21" fmla="*/ 104775 h 66"/>
              <a:gd name="T22" fmla="*/ 3175 w 18"/>
              <a:gd name="T23" fmla="*/ 104775 h 66"/>
              <a:gd name="T24" fmla="*/ 6350 w 18"/>
              <a:gd name="T25" fmla="*/ 103188 h 66"/>
              <a:gd name="T26" fmla="*/ 9525 w 18"/>
              <a:gd name="T27" fmla="*/ 103188 h 66"/>
              <a:gd name="T28" fmla="*/ 14288 w 18"/>
              <a:gd name="T29" fmla="*/ 101600 h 66"/>
              <a:gd name="T30" fmla="*/ 19050 w 18"/>
              <a:gd name="T31" fmla="*/ 98425 h 66"/>
              <a:gd name="T32" fmla="*/ 22225 w 18"/>
              <a:gd name="T33" fmla="*/ 96837 h 66"/>
              <a:gd name="T34" fmla="*/ 28575 w 18"/>
              <a:gd name="T35" fmla="*/ 93662 h 66"/>
              <a:gd name="T36" fmla="*/ 28575 w 18"/>
              <a:gd name="T37" fmla="*/ 3175 h 6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8"/>
              <a:gd name="T58" fmla="*/ 0 h 66"/>
              <a:gd name="T59" fmla="*/ 18 w 18"/>
              <a:gd name="T60" fmla="*/ 66 h 6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8" h="66">
                <a:moveTo>
                  <a:pt x="18" y="2"/>
                </a:moveTo>
                <a:lnTo>
                  <a:pt x="18" y="2"/>
                </a:lnTo>
                <a:lnTo>
                  <a:pt x="17" y="2"/>
                </a:lnTo>
                <a:lnTo>
                  <a:pt x="14" y="0"/>
                </a:lnTo>
                <a:lnTo>
                  <a:pt x="12" y="0"/>
                </a:lnTo>
                <a:lnTo>
                  <a:pt x="10" y="0"/>
                </a:lnTo>
                <a:lnTo>
                  <a:pt x="6" y="0"/>
                </a:lnTo>
                <a:lnTo>
                  <a:pt x="3" y="2"/>
                </a:lnTo>
                <a:lnTo>
                  <a:pt x="0" y="3"/>
                </a:lnTo>
                <a:lnTo>
                  <a:pt x="0" y="66"/>
                </a:lnTo>
                <a:lnTo>
                  <a:pt x="2" y="66"/>
                </a:lnTo>
                <a:lnTo>
                  <a:pt x="4" y="65"/>
                </a:lnTo>
                <a:lnTo>
                  <a:pt x="6" y="65"/>
                </a:lnTo>
                <a:lnTo>
                  <a:pt x="9" y="64"/>
                </a:lnTo>
                <a:lnTo>
                  <a:pt x="12" y="62"/>
                </a:lnTo>
                <a:lnTo>
                  <a:pt x="14" y="61"/>
                </a:lnTo>
                <a:lnTo>
                  <a:pt x="18" y="59"/>
                </a:lnTo>
                <a:lnTo>
                  <a:pt x="18" y="2"/>
                </a:lnTo>
                <a:close/>
              </a:path>
            </a:pathLst>
          </a:custGeom>
          <a:solidFill>
            <a:srgbClr val="BCE5E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74" name="Freeform 307"/>
          <p:cNvSpPr>
            <a:spLocks/>
          </p:cNvSpPr>
          <p:nvPr/>
        </p:nvSpPr>
        <p:spPr bwMode="auto">
          <a:xfrm>
            <a:off x="2854325" y="3462338"/>
            <a:ext cx="22225" cy="71437"/>
          </a:xfrm>
          <a:custGeom>
            <a:avLst/>
            <a:gdLst>
              <a:gd name="T0" fmla="*/ 22225 w 14"/>
              <a:gd name="T1" fmla="*/ 1587 h 45"/>
              <a:gd name="T2" fmla="*/ 22225 w 14"/>
              <a:gd name="T3" fmla="*/ 0 h 45"/>
              <a:gd name="T4" fmla="*/ 20638 w 14"/>
              <a:gd name="T5" fmla="*/ 0 h 45"/>
              <a:gd name="T6" fmla="*/ 19050 w 14"/>
              <a:gd name="T7" fmla="*/ 0 h 45"/>
              <a:gd name="T8" fmla="*/ 15875 w 14"/>
              <a:gd name="T9" fmla="*/ 0 h 45"/>
              <a:gd name="T10" fmla="*/ 14288 w 14"/>
              <a:gd name="T11" fmla="*/ 0 h 45"/>
              <a:gd name="T12" fmla="*/ 9525 w 14"/>
              <a:gd name="T13" fmla="*/ 0 h 45"/>
              <a:gd name="T14" fmla="*/ 4763 w 14"/>
              <a:gd name="T15" fmla="*/ 0 h 45"/>
              <a:gd name="T16" fmla="*/ 0 w 14"/>
              <a:gd name="T17" fmla="*/ 3175 h 45"/>
              <a:gd name="T18" fmla="*/ 0 w 14"/>
              <a:gd name="T19" fmla="*/ 71437 h 45"/>
              <a:gd name="T20" fmla="*/ 3175 w 14"/>
              <a:gd name="T21" fmla="*/ 71437 h 45"/>
              <a:gd name="T22" fmla="*/ 3175 w 14"/>
              <a:gd name="T23" fmla="*/ 71437 h 45"/>
              <a:gd name="T24" fmla="*/ 6350 w 14"/>
              <a:gd name="T25" fmla="*/ 71437 h 45"/>
              <a:gd name="T26" fmla="*/ 7938 w 14"/>
              <a:gd name="T27" fmla="*/ 69850 h 45"/>
              <a:gd name="T28" fmla="*/ 11113 w 14"/>
              <a:gd name="T29" fmla="*/ 69850 h 45"/>
              <a:gd name="T30" fmla="*/ 15875 w 14"/>
              <a:gd name="T31" fmla="*/ 68262 h 45"/>
              <a:gd name="T32" fmla="*/ 19050 w 14"/>
              <a:gd name="T33" fmla="*/ 66675 h 45"/>
              <a:gd name="T34" fmla="*/ 22225 w 14"/>
              <a:gd name="T35" fmla="*/ 65087 h 45"/>
              <a:gd name="T36" fmla="*/ 22225 w 14"/>
              <a:gd name="T37" fmla="*/ 1587 h 4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4"/>
              <a:gd name="T58" fmla="*/ 0 h 45"/>
              <a:gd name="T59" fmla="*/ 14 w 14"/>
              <a:gd name="T60" fmla="*/ 45 h 45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4" h="45">
                <a:moveTo>
                  <a:pt x="14" y="1"/>
                </a:moveTo>
                <a:lnTo>
                  <a:pt x="14" y="0"/>
                </a:lnTo>
                <a:lnTo>
                  <a:pt x="13" y="0"/>
                </a:lnTo>
                <a:lnTo>
                  <a:pt x="12" y="0"/>
                </a:lnTo>
                <a:lnTo>
                  <a:pt x="10" y="0"/>
                </a:lnTo>
                <a:lnTo>
                  <a:pt x="9" y="0"/>
                </a:lnTo>
                <a:lnTo>
                  <a:pt x="6" y="0"/>
                </a:lnTo>
                <a:lnTo>
                  <a:pt x="3" y="0"/>
                </a:lnTo>
                <a:lnTo>
                  <a:pt x="0" y="2"/>
                </a:lnTo>
                <a:lnTo>
                  <a:pt x="0" y="45"/>
                </a:lnTo>
                <a:lnTo>
                  <a:pt x="2" y="45"/>
                </a:lnTo>
                <a:lnTo>
                  <a:pt x="4" y="45"/>
                </a:lnTo>
                <a:lnTo>
                  <a:pt x="5" y="44"/>
                </a:lnTo>
                <a:lnTo>
                  <a:pt x="7" y="44"/>
                </a:lnTo>
                <a:lnTo>
                  <a:pt x="10" y="43"/>
                </a:lnTo>
                <a:lnTo>
                  <a:pt x="12" y="42"/>
                </a:lnTo>
                <a:lnTo>
                  <a:pt x="14" y="41"/>
                </a:lnTo>
                <a:lnTo>
                  <a:pt x="14" y="1"/>
                </a:lnTo>
                <a:close/>
              </a:path>
            </a:pathLst>
          </a:custGeom>
          <a:solidFill>
            <a:srgbClr val="D1F2F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75" name="Freeform 308"/>
          <p:cNvSpPr>
            <a:spLocks/>
          </p:cNvSpPr>
          <p:nvPr/>
        </p:nvSpPr>
        <p:spPr bwMode="auto">
          <a:xfrm>
            <a:off x="2857500" y="3462338"/>
            <a:ext cx="14288" cy="42862"/>
          </a:xfrm>
          <a:custGeom>
            <a:avLst/>
            <a:gdLst>
              <a:gd name="T0" fmla="*/ 14288 w 9"/>
              <a:gd name="T1" fmla="*/ 1587 h 27"/>
              <a:gd name="T2" fmla="*/ 14288 w 9"/>
              <a:gd name="T3" fmla="*/ 1587 h 27"/>
              <a:gd name="T4" fmla="*/ 12700 w 9"/>
              <a:gd name="T5" fmla="*/ 1587 h 27"/>
              <a:gd name="T6" fmla="*/ 11113 w 9"/>
              <a:gd name="T7" fmla="*/ 1587 h 27"/>
              <a:gd name="T8" fmla="*/ 7938 w 9"/>
              <a:gd name="T9" fmla="*/ 0 h 27"/>
              <a:gd name="T10" fmla="*/ 6350 w 9"/>
              <a:gd name="T11" fmla="*/ 0 h 27"/>
              <a:gd name="T12" fmla="*/ 4763 w 9"/>
              <a:gd name="T13" fmla="*/ 1587 h 27"/>
              <a:gd name="T14" fmla="*/ 1588 w 9"/>
              <a:gd name="T15" fmla="*/ 1587 h 27"/>
              <a:gd name="T16" fmla="*/ 0 w 9"/>
              <a:gd name="T17" fmla="*/ 3175 h 27"/>
              <a:gd name="T18" fmla="*/ 0 w 9"/>
              <a:gd name="T19" fmla="*/ 42862 h 27"/>
              <a:gd name="T20" fmla="*/ 0 w 9"/>
              <a:gd name="T21" fmla="*/ 42862 h 27"/>
              <a:gd name="T22" fmla="*/ 1588 w 9"/>
              <a:gd name="T23" fmla="*/ 42862 h 27"/>
              <a:gd name="T24" fmla="*/ 3175 w 9"/>
              <a:gd name="T25" fmla="*/ 42862 h 27"/>
              <a:gd name="T26" fmla="*/ 4763 w 9"/>
              <a:gd name="T27" fmla="*/ 42862 h 27"/>
              <a:gd name="T28" fmla="*/ 6350 w 9"/>
              <a:gd name="T29" fmla="*/ 42862 h 27"/>
              <a:gd name="T30" fmla="*/ 7938 w 9"/>
              <a:gd name="T31" fmla="*/ 39687 h 27"/>
              <a:gd name="T32" fmla="*/ 12700 w 9"/>
              <a:gd name="T33" fmla="*/ 38100 h 27"/>
              <a:gd name="T34" fmla="*/ 14288 w 9"/>
              <a:gd name="T35" fmla="*/ 36512 h 27"/>
              <a:gd name="T36" fmla="*/ 14288 w 9"/>
              <a:gd name="T37" fmla="*/ 1587 h 2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9"/>
              <a:gd name="T58" fmla="*/ 0 h 27"/>
              <a:gd name="T59" fmla="*/ 9 w 9"/>
              <a:gd name="T60" fmla="*/ 27 h 2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9" h="27">
                <a:moveTo>
                  <a:pt x="9" y="1"/>
                </a:moveTo>
                <a:lnTo>
                  <a:pt x="9" y="1"/>
                </a:lnTo>
                <a:lnTo>
                  <a:pt x="8" y="1"/>
                </a:lnTo>
                <a:lnTo>
                  <a:pt x="7" y="1"/>
                </a:lnTo>
                <a:lnTo>
                  <a:pt x="5" y="0"/>
                </a:lnTo>
                <a:lnTo>
                  <a:pt x="4" y="0"/>
                </a:lnTo>
                <a:lnTo>
                  <a:pt x="3" y="1"/>
                </a:lnTo>
                <a:lnTo>
                  <a:pt x="1" y="1"/>
                </a:lnTo>
                <a:lnTo>
                  <a:pt x="0" y="2"/>
                </a:lnTo>
                <a:lnTo>
                  <a:pt x="0" y="27"/>
                </a:lnTo>
                <a:lnTo>
                  <a:pt x="1" y="27"/>
                </a:lnTo>
                <a:lnTo>
                  <a:pt x="2" y="27"/>
                </a:lnTo>
                <a:lnTo>
                  <a:pt x="3" y="27"/>
                </a:lnTo>
                <a:lnTo>
                  <a:pt x="4" y="27"/>
                </a:lnTo>
                <a:lnTo>
                  <a:pt x="5" y="25"/>
                </a:lnTo>
                <a:lnTo>
                  <a:pt x="8" y="24"/>
                </a:lnTo>
                <a:lnTo>
                  <a:pt x="9" y="23"/>
                </a:lnTo>
                <a:lnTo>
                  <a:pt x="9" y="1"/>
                </a:lnTo>
                <a:close/>
              </a:path>
            </a:pathLst>
          </a:custGeom>
          <a:solidFill>
            <a:srgbClr val="E5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76" name="Freeform 309"/>
          <p:cNvSpPr>
            <a:spLocks/>
          </p:cNvSpPr>
          <p:nvPr/>
        </p:nvSpPr>
        <p:spPr bwMode="auto">
          <a:xfrm>
            <a:off x="3032125" y="3584575"/>
            <a:ext cx="22225" cy="22225"/>
          </a:xfrm>
          <a:custGeom>
            <a:avLst/>
            <a:gdLst>
              <a:gd name="T0" fmla="*/ 11113 w 14"/>
              <a:gd name="T1" fmla="*/ 22225 h 14"/>
              <a:gd name="T2" fmla="*/ 14288 w 14"/>
              <a:gd name="T3" fmla="*/ 22225 h 14"/>
              <a:gd name="T4" fmla="*/ 15875 w 14"/>
              <a:gd name="T5" fmla="*/ 20638 h 14"/>
              <a:gd name="T6" fmla="*/ 17463 w 14"/>
              <a:gd name="T7" fmla="*/ 20638 h 14"/>
              <a:gd name="T8" fmla="*/ 19050 w 14"/>
              <a:gd name="T9" fmla="*/ 17463 h 14"/>
              <a:gd name="T10" fmla="*/ 20638 w 14"/>
              <a:gd name="T11" fmla="*/ 15875 h 14"/>
              <a:gd name="T12" fmla="*/ 20638 w 14"/>
              <a:gd name="T13" fmla="*/ 14288 h 14"/>
              <a:gd name="T14" fmla="*/ 22225 w 14"/>
              <a:gd name="T15" fmla="*/ 12700 h 14"/>
              <a:gd name="T16" fmla="*/ 22225 w 14"/>
              <a:gd name="T17" fmla="*/ 11113 h 14"/>
              <a:gd name="T18" fmla="*/ 22225 w 14"/>
              <a:gd name="T19" fmla="*/ 9525 h 14"/>
              <a:gd name="T20" fmla="*/ 20638 w 14"/>
              <a:gd name="T21" fmla="*/ 6350 h 14"/>
              <a:gd name="T22" fmla="*/ 20638 w 14"/>
              <a:gd name="T23" fmla="*/ 4763 h 14"/>
              <a:gd name="T24" fmla="*/ 19050 w 14"/>
              <a:gd name="T25" fmla="*/ 3175 h 14"/>
              <a:gd name="T26" fmla="*/ 17463 w 14"/>
              <a:gd name="T27" fmla="*/ 1588 h 14"/>
              <a:gd name="T28" fmla="*/ 15875 w 14"/>
              <a:gd name="T29" fmla="*/ 0 h 14"/>
              <a:gd name="T30" fmla="*/ 14288 w 14"/>
              <a:gd name="T31" fmla="*/ 0 h 14"/>
              <a:gd name="T32" fmla="*/ 11113 w 14"/>
              <a:gd name="T33" fmla="*/ 0 h 14"/>
              <a:gd name="T34" fmla="*/ 9525 w 14"/>
              <a:gd name="T35" fmla="*/ 0 h 14"/>
              <a:gd name="T36" fmla="*/ 7938 w 14"/>
              <a:gd name="T37" fmla="*/ 0 h 14"/>
              <a:gd name="T38" fmla="*/ 6350 w 14"/>
              <a:gd name="T39" fmla="*/ 1588 h 14"/>
              <a:gd name="T40" fmla="*/ 4763 w 14"/>
              <a:gd name="T41" fmla="*/ 3175 h 14"/>
              <a:gd name="T42" fmla="*/ 3175 w 14"/>
              <a:gd name="T43" fmla="*/ 4763 h 14"/>
              <a:gd name="T44" fmla="*/ 3175 w 14"/>
              <a:gd name="T45" fmla="*/ 6350 h 14"/>
              <a:gd name="T46" fmla="*/ 0 w 14"/>
              <a:gd name="T47" fmla="*/ 9525 h 14"/>
              <a:gd name="T48" fmla="*/ 0 w 14"/>
              <a:gd name="T49" fmla="*/ 11113 h 14"/>
              <a:gd name="T50" fmla="*/ 0 w 14"/>
              <a:gd name="T51" fmla="*/ 12700 h 14"/>
              <a:gd name="T52" fmla="*/ 3175 w 14"/>
              <a:gd name="T53" fmla="*/ 14288 h 14"/>
              <a:gd name="T54" fmla="*/ 3175 w 14"/>
              <a:gd name="T55" fmla="*/ 15875 h 14"/>
              <a:gd name="T56" fmla="*/ 4763 w 14"/>
              <a:gd name="T57" fmla="*/ 17463 h 14"/>
              <a:gd name="T58" fmla="*/ 6350 w 14"/>
              <a:gd name="T59" fmla="*/ 20638 h 14"/>
              <a:gd name="T60" fmla="*/ 7938 w 14"/>
              <a:gd name="T61" fmla="*/ 20638 h 14"/>
              <a:gd name="T62" fmla="*/ 9525 w 14"/>
              <a:gd name="T63" fmla="*/ 22225 h 14"/>
              <a:gd name="T64" fmla="*/ 11113 w 14"/>
              <a:gd name="T65" fmla="*/ 22225 h 14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4"/>
              <a:gd name="T100" fmla="*/ 0 h 14"/>
              <a:gd name="T101" fmla="*/ 14 w 14"/>
              <a:gd name="T102" fmla="*/ 14 h 14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4" h="14">
                <a:moveTo>
                  <a:pt x="7" y="14"/>
                </a:moveTo>
                <a:lnTo>
                  <a:pt x="9" y="14"/>
                </a:lnTo>
                <a:lnTo>
                  <a:pt x="10" y="13"/>
                </a:lnTo>
                <a:lnTo>
                  <a:pt x="11" y="13"/>
                </a:lnTo>
                <a:lnTo>
                  <a:pt x="12" y="11"/>
                </a:lnTo>
                <a:lnTo>
                  <a:pt x="13" y="10"/>
                </a:lnTo>
                <a:lnTo>
                  <a:pt x="13" y="9"/>
                </a:lnTo>
                <a:lnTo>
                  <a:pt x="14" y="8"/>
                </a:lnTo>
                <a:lnTo>
                  <a:pt x="14" y="7"/>
                </a:lnTo>
                <a:lnTo>
                  <a:pt x="14" y="6"/>
                </a:lnTo>
                <a:lnTo>
                  <a:pt x="13" y="4"/>
                </a:lnTo>
                <a:lnTo>
                  <a:pt x="13" y="3"/>
                </a:lnTo>
                <a:lnTo>
                  <a:pt x="12" y="2"/>
                </a:lnTo>
                <a:lnTo>
                  <a:pt x="11" y="1"/>
                </a:lnTo>
                <a:lnTo>
                  <a:pt x="10" y="0"/>
                </a:lnTo>
                <a:lnTo>
                  <a:pt x="9" y="0"/>
                </a:lnTo>
                <a:lnTo>
                  <a:pt x="7" y="0"/>
                </a:lnTo>
                <a:lnTo>
                  <a:pt x="6" y="0"/>
                </a:lnTo>
                <a:lnTo>
                  <a:pt x="5" y="0"/>
                </a:lnTo>
                <a:lnTo>
                  <a:pt x="4" y="1"/>
                </a:lnTo>
                <a:lnTo>
                  <a:pt x="3" y="2"/>
                </a:lnTo>
                <a:lnTo>
                  <a:pt x="2" y="3"/>
                </a:lnTo>
                <a:lnTo>
                  <a:pt x="2" y="4"/>
                </a:lnTo>
                <a:lnTo>
                  <a:pt x="0" y="6"/>
                </a:lnTo>
                <a:lnTo>
                  <a:pt x="0" y="7"/>
                </a:lnTo>
                <a:lnTo>
                  <a:pt x="0" y="8"/>
                </a:lnTo>
                <a:lnTo>
                  <a:pt x="2" y="9"/>
                </a:lnTo>
                <a:lnTo>
                  <a:pt x="2" y="10"/>
                </a:lnTo>
                <a:lnTo>
                  <a:pt x="3" y="11"/>
                </a:lnTo>
                <a:lnTo>
                  <a:pt x="4" y="13"/>
                </a:lnTo>
                <a:lnTo>
                  <a:pt x="5" y="13"/>
                </a:lnTo>
                <a:lnTo>
                  <a:pt x="6" y="14"/>
                </a:lnTo>
                <a:lnTo>
                  <a:pt x="7" y="14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77" name="Freeform 310"/>
          <p:cNvSpPr>
            <a:spLocks/>
          </p:cNvSpPr>
          <p:nvPr/>
        </p:nvSpPr>
        <p:spPr bwMode="auto">
          <a:xfrm>
            <a:off x="2968625" y="3584575"/>
            <a:ext cx="11113" cy="11113"/>
          </a:xfrm>
          <a:custGeom>
            <a:avLst/>
            <a:gdLst>
              <a:gd name="T0" fmla="*/ 4763 w 7"/>
              <a:gd name="T1" fmla="*/ 11113 h 7"/>
              <a:gd name="T2" fmla="*/ 6350 w 7"/>
              <a:gd name="T3" fmla="*/ 11113 h 7"/>
              <a:gd name="T4" fmla="*/ 7938 w 7"/>
              <a:gd name="T5" fmla="*/ 9525 h 7"/>
              <a:gd name="T6" fmla="*/ 7938 w 7"/>
              <a:gd name="T7" fmla="*/ 6350 h 7"/>
              <a:gd name="T8" fmla="*/ 11113 w 7"/>
              <a:gd name="T9" fmla="*/ 4763 h 7"/>
              <a:gd name="T10" fmla="*/ 7938 w 7"/>
              <a:gd name="T11" fmla="*/ 3175 h 7"/>
              <a:gd name="T12" fmla="*/ 7938 w 7"/>
              <a:gd name="T13" fmla="*/ 1588 h 7"/>
              <a:gd name="T14" fmla="*/ 6350 w 7"/>
              <a:gd name="T15" fmla="*/ 0 h 7"/>
              <a:gd name="T16" fmla="*/ 4763 w 7"/>
              <a:gd name="T17" fmla="*/ 0 h 7"/>
              <a:gd name="T18" fmla="*/ 3175 w 7"/>
              <a:gd name="T19" fmla="*/ 0 h 7"/>
              <a:gd name="T20" fmla="*/ 1588 w 7"/>
              <a:gd name="T21" fmla="*/ 1588 h 7"/>
              <a:gd name="T22" fmla="*/ 0 w 7"/>
              <a:gd name="T23" fmla="*/ 3175 h 7"/>
              <a:gd name="T24" fmla="*/ 0 w 7"/>
              <a:gd name="T25" fmla="*/ 4763 h 7"/>
              <a:gd name="T26" fmla="*/ 0 w 7"/>
              <a:gd name="T27" fmla="*/ 6350 h 7"/>
              <a:gd name="T28" fmla="*/ 1588 w 7"/>
              <a:gd name="T29" fmla="*/ 9525 h 7"/>
              <a:gd name="T30" fmla="*/ 3175 w 7"/>
              <a:gd name="T31" fmla="*/ 11113 h 7"/>
              <a:gd name="T32" fmla="*/ 4763 w 7"/>
              <a:gd name="T33" fmla="*/ 11113 h 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7"/>
              <a:gd name="T52" fmla="*/ 0 h 7"/>
              <a:gd name="T53" fmla="*/ 7 w 7"/>
              <a:gd name="T54" fmla="*/ 7 h 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7" h="7">
                <a:moveTo>
                  <a:pt x="3" y="7"/>
                </a:moveTo>
                <a:lnTo>
                  <a:pt x="4" y="7"/>
                </a:lnTo>
                <a:lnTo>
                  <a:pt x="5" y="6"/>
                </a:lnTo>
                <a:lnTo>
                  <a:pt x="5" y="4"/>
                </a:lnTo>
                <a:lnTo>
                  <a:pt x="7" y="3"/>
                </a:lnTo>
                <a:lnTo>
                  <a:pt x="5" y="2"/>
                </a:lnTo>
                <a:lnTo>
                  <a:pt x="5" y="1"/>
                </a:lnTo>
                <a:lnTo>
                  <a:pt x="4" y="0"/>
                </a:lnTo>
                <a:lnTo>
                  <a:pt x="3" y="0"/>
                </a:lnTo>
                <a:lnTo>
                  <a:pt x="2" y="0"/>
                </a:lnTo>
                <a:lnTo>
                  <a:pt x="1" y="1"/>
                </a:lnTo>
                <a:lnTo>
                  <a:pt x="0" y="2"/>
                </a:lnTo>
                <a:lnTo>
                  <a:pt x="0" y="3"/>
                </a:lnTo>
                <a:lnTo>
                  <a:pt x="0" y="4"/>
                </a:lnTo>
                <a:lnTo>
                  <a:pt x="1" y="6"/>
                </a:lnTo>
                <a:lnTo>
                  <a:pt x="2" y="7"/>
                </a:lnTo>
                <a:lnTo>
                  <a:pt x="3" y="7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78" name="Freeform 311"/>
          <p:cNvSpPr>
            <a:spLocks/>
          </p:cNvSpPr>
          <p:nvPr/>
        </p:nvSpPr>
        <p:spPr bwMode="auto">
          <a:xfrm>
            <a:off x="2986088" y="3584575"/>
            <a:ext cx="9525" cy="11113"/>
          </a:xfrm>
          <a:custGeom>
            <a:avLst/>
            <a:gdLst>
              <a:gd name="T0" fmla="*/ 6350 w 6"/>
              <a:gd name="T1" fmla="*/ 11113 h 7"/>
              <a:gd name="T2" fmla="*/ 7938 w 6"/>
              <a:gd name="T3" fmla="*/ 11113 h 7"/>
              <a:gd name="T4" fmla="*/ 9525 w 6"/>
              <a:gd name="T5" fmla="*/ 11113 h 7"/>
              <a:gd name="T6" fmla="*/ 9525 w 6"/>
              <a:gd name="T7" fmla="*/ 9525 h 7"/>
              <a:gd name="T8" fmla="*/ 9525 w 6"/>
              <a:gd name="T9" fmla="*/ 4763 h 7"/>
              <a:gd name="T10" fmla="*/ 9525 w 6"/>
              <a:gd name="T11" fmla="*/ 3175 h 7"/>
              <a:gd name="T12" fmla="*/ 9525 w 6"/>
              <a:gd name="T13" fmla="*/ 1588 h 7"/>
              <a:gd name="T14" fmla="*/ 7938 w 6"/>
              <a:gd name="T15" fmla="*/ 1588 h 7"/>
              <a:gd name="T16" fmla="*/ 6350 w 6"/>
              <a:gd name="T17" fmla="*/ 0 h 7"/>
              <a:gd name="T18" fmla="*/ 4763 w 6"/>
              <a:gd name="T19" fmla="*/ 1588 h 7"/>
              <a:gd name="T20" fmla="*/ 1588 w 6"/>
              <a:gd name="T21" fmla="*/ 1588 h 7"/>
              <a:gd name="T22" fmla="*/ 0 w 6"/>
              <a:gd name="T23" fmla="*/ 3175 h 7"/>
              <a:gd name="T24" fmla="*/ 0 w 6"/>
              <a:gd name="T25" fmla="*/ 4763 h 7"/>
              <a:gd name="T26" fmla="*/ 0 w 6"/>
              <a:gd name="T27" fmla="*/ 9525 h 7"/>
              <a:gd name="T28" fmla="*/ 1588 w 6"/>
              <a:gd name="T29" fmla="*/ 11113 h 7"/>
              <a:gd name="T30" fmla="*/ 4763 w 6"/>
              <a:gd name="T31" fmla="*/ 11113 h 7"/>
              <a:gd name="T32" fmla="*/ 6350 w 6"/>
              <a:gd name="T33" fmla="*/ 11113 h 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6"/>
              <a:gd name="T52" fmla="*/ 0 h 7"/>
              <a:gd name="T53" fmla="*/ 6 w 6"/>
              <a:gd name="T54" fmla="*/ 7 h 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6" h="7">
                <a:moveTo>
                  <a:pt x="4" y="7"/>
                </a:moveTo>
                <a:lnTo>
                  <a:pt x="5" y="7"/>
                </a:lnTo>
                <a:lnTo>
                  <a:pt x="6" y="7"/>
                </a:lnTo>
                <a:lnTo>
                  <a:pt x="6" y="6"/>
                </a:lnTo>
                <a:lnTo>
                  <a:pt x="6" y="3"/>
                </a:lnTo>
                <a:lnTo>
                  <a:pt x="6" y="2"/>
                </a:lnTo>
                <a:lnTo>
                  <a:pt x="6" y="1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1" y="1"/>
                </a:lnTo>
                <a:lnTo>
                  <a:pt x="0" y="2"/>
                </a:lnTo>
                <a:lnTo>
                  <a:pt x="0" y="3"/>
                </a:lnTo>
                <a:lnTo>
                  <a:pt x="0" y="6"/>
                </a:lnTo>
                <a:lnTo>
                  <a:pt x="1" y="7"/>
                </a:lnTo>
                <a:lnTo>
                  <a:pt x="3" y="7"/>
                </a:lnTo>
                <a:lnTo>
                  <a:pt x="4" y="7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79" name="Freeform 312"/>
          <p:cNvSpPr>
            <a:spLocks/>
          </p:cNvSpPr>
          <p:nvPr/>
        </p:nvSpPr>
        <p:spPr bwMode="auto">
          <a:xfrm>
            <a:off x="2914650" y="3436938"/>
            <a:ext cx="28575" cy="147637"/>
          </a:xfrm>
          <a:custGeom>
            <a:avLst/>
            <a:gdLst>
              <a:gd name="T0" fmla="*/ 9525 w 18"/>
              <a:gd name="T1" fmla="*/ 3175 h 93"/>
              <a:gd name="T2" fmla="*/ 9525 w 18"/>
              <a:gd name="T3" fmla="*/ 6350 h 93"/>
              <a:gd name="T4" fmla="*/ 4762 w 18"/>
              <a:gd name="T5" fmla="*/ 14287 h 93"/>
              <a:gd name="T6" fmla="*/ 3175 w 18"/>
              <a:gd name="T7" fmla="*/ 26987 h 93"/>
              <a:gd name="T8" fmla="*/ 1588 w 18"/>
              <a:gd name="T9" fmla="*/ 46037 h 93"/>
              <a:gd name="T10" fmla="*/ 0 w 18"/>
              <a:gd name="T11" fmla="*/ 65087 h 93"/>
              <a:gd name="T12" fmla="*/ 0 w 18"/>
              <a:gd name="T13" fmla="*/ 92075 h 93"/>
              <a:gd name="T14" fmla="*/ 1588 w 18"/>
              <a:gd name="T15" fmla="*/ 117475 h 93"/>
              <a:gd name="T16" fmla="*/ 6350 w 18"/>
              <a:gd name="T17" fmla="*/ 147637 h 93"/>
              <a:gd name="T18" fmla="*/ 28575 w 18"/>
              <a:gd name="T19" fmla="*/ 147637 h 93"/>
              <a:gd name="T20" fmla="*/ 26988 w 18"/>
              <a:gd name="T21" fmla="*/ 141287 h 93"/>
              <a:gd name="T22" fmla="*/ 25400 w 18"/>
              <a:gd name="T23" fmla="*/ 130175 h 93"/>
              <a:gd name="T24" fmla="*/ 23812 w 18"/>
              <a:gd name="T25" fmla="*/ 112712 h 93"/>
              <a:gd name="T26" fmla="*/ 22225 w 18"/>
              <a:gd name="T27" fmla="*/ 92075 h 93"/>
              <a:gd name="T28" fmla="*/ 20637 w 18"/>
              <a:gd name="T29" fmla="*/ 68262 h 93"/>
              <a:gd name="T30" fmla="*/ 20637 w 18"/>
              <a:gd name="T31" fmla="*/ 42862 h 93"/>
              <a:gd name="T32" fmla="*/ 23812 w 18"/>
              <a:gd name="T33" fmla="*/ 20637 h 93"/>
              <a:gd name="T34" fmla="*/ 28575 w 18"/>
              <a:gd name="T35" fmla="*/ 3175 h 93"/>
              <a:gd name="T36" fmla="*/ 28575 w 18"/>
              <a:gd name="T37" fmla="*/ 3175 h 93"/>
              <a:gd name="T38" fmla="*/ 28575 w 18"/>
              <a:gd name="T39" fmla="*/ 0 h 93"/>
              <a:gd name="T40" fmla="*/ 28575 w 18"/>
              <a:gd name="T41" fmla="*/ 0 h 93"/>
              <a:gd name="T42" fmla="*/ 26988 w 18"/>
              <a:gd name="T43" fmla="*/ 0 h 93"/>
              <a:gd name="T44" fmla="*/ 25400 w 18"/>
              <a:gd name="T45" fmla="*/ 0 h 93"/>
              <a:gd name="T46" fmla="*/ 22225 w 18"/>
              <a:gd name="T47" fmla="*/ 0 h 93"/>
              <a:gd name="T48" fmla="*/ 15875 w 18"/>
              <a:gd name="T49" fmla="*/ 0 h 93"/>
              <a:gd name="T50" fmla="*/ 9525 w 18"/>
              <a:gd name="T51" fmla="*/ 3175 h 93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8"/>
              <a:gd name="T79" fmla="*/ 0 h 93"/>
              <a:gd name="T80" fmla="*/ 18 w 18"/>
              <a:gd name="T81" fmla="*/ 93 h 93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8" h="93">
                <a:moveTo>
                  <a:pt x="6" y="2"/>
                </a:moveTo>
                <a:lnTo>
                  <a:pt x="6" y="4"/>
                </a:lnTo>
                <a:lnTo>
                  <a:pt x="3" y="9"/>
                </a:lnTo>
                <a:lnTo>
                  <a:pt x="2" y="17"/>
                </a:lnTo>
                <a:lnTo>
                  <a:pt x="1" y="29"/>
                </a:lnTo>
                <a:lnTo>
                  <a:pt x="0" y="41"/>
                </a:lnTo>
                <a:lnTo>
                  <a:pt x="0" y="58"/>
                </a:lnTo>
                <a:lnTo>
                  <a:pt x="1" y="74"/>
                </a:lnTo>
                <a:lnTo>
                  <a:pt x="4" y="93"/>
                </a:lnTo>
                <a:lnTo>
                  <a:pt x="18" y="93"/>
                </a:lnTo>
                <a:lnTo>
                  <a:pt x="17" y="89"/>
                </a:lnTo>
                <a:lnTo>
                  <a:pt x="16" y="82"/>
                </a:lnTo>
                <a:lnTo>
                  <a:pt x="15" y="71"/>
                </a:lnTo>
                <a:lnTo>
                  <a:pt x="14" y="58"/>
                </a:lnTo>
                <a:lnTo>
                  <a:pt x="13" y="43"/>
                </a:lnTo>
                <a:lnTo>
                  <a:pt x="13" y="27"/>
                </a:lnTo>
                <a:lnTo>
                  <a:pt x="15" y="13"/>
                </a:lnTo>
                <a:lnTo>
                  <a:pt x="18" y="2"/>
                </a:lnTo>
                <a:lnTo>
                  <a:pt x="18" y="0"/>
                </a:lnTo>
                <a:lnTo>
                  <a:pt x="17" y="0"/>
                </a:lnTo>
                <a:lnTo>
                  <a:pt x="16" y="0"/>
                </a:lnTo>
                <a:lnTo>
                  <a:pt x="14" y="0"/>
                </a:lnTo>
                <a:lnTo>
                  <a:pt x="10" y="0"/>
                </a:lnTo>
                <a:lnTo>
                  <a:pt x="6" y="2"/>
                </a:lnTo>
                <a:close/>
              </a:path>
            </a:pathLst>
          </a:custGeom>
          <a:solidFill>
            <a:srgbClr val="3F9E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80" name="Freeform 313"/>
          <p:cNvSpPr>
            <a:spLocks/>
          </p:cNvSpPr>
          <p:nvPr/>
        </p:nvSpPr>
        <p:spPr bwMode="auto">
          <a:xfrm>
            <a:off x="3070225" y="3419475"/>
            <a:ext cx="42863" cy="165100"/>
          </a:xfrm>
          <a:custGeom>
            <a:avLst/>
            <a:gdLst>
              <a:gd name="T0" fmla="*/ 42863 w 27"/>
              <a:gd name="T1" fmla="*/ 0 h 104"/>
              <a:gd name="T2" fmla="*/ 39688 w 27"/>
              <a:gd name="T3" fmla="*/ 1588 h 104"/>
              <a:gd name="T4" fmla="*/ 38100 w 27"/>
              <a:gd name="T5" fmla="*/ 4763 h 104"/>
              <a:gd name="T6" fmla="*/ 34925 w 27"/>
              <a:gd name="T7" fmla="*/ 14288 h 104"/>
              <a:gd name="T8" fmla="*/ 31750 w 27"/>
              <a:gd name="T9" fmla="*/ 28575 h 104"/>
              <a:gd name="T10" fmla="*/ 26988 w 27"/>
              <a:gd name="T11" fmla="*/ 49212 h 104"/>
              <a:gd name="T12" fmla="*/ 25400 w 27"/>
              <a:gd name="T13" fmla="*/ 77788 h 104"/>
              <a:gd name="T14" fmla="*/ 26988 w 27"/>
              <a:gd name="T15" fmla="*/ 115888 h 104"/>
              <a:gd name="T16" fmla="*/ 31750 w 27"/>
              <a:gd name="T17" fmla="*/ 165100 h 104"/>
              <a:gd name="T18" fmla="*/ 6350 w 27"/>
              <a:gd name="T19" fmla="*/ 165100 h 104"/>
              <a:gd name="T20" fmla="*/ 6350 w 27"/>
              <a:gd name="T21" fmla="*/ 158750 h 104"/>
              <a:gd name="T22" fmla="*/ 4763 w 27"/>
              <a:gd name="T23" fmla="*/ 146050 h 104"/>
              <a:gd name="T24" fmla="*/ 3175 w 27"/>
              <a:gd name="T25" fmla="*/ 125413 h 104"/>
              <a:gd name="T26" fmla="*/ 1588 w 27"/>
              <a:gd name="T27" fmla="*/ 101600 h 104"/>
              <a:gd name="T28" fmla="*/ 0 w 27"/>
              <a:gd name="T29" fmla="*/ 74613 h 104"/>
              <a:gd name="T30" fmla="*/ 1588 w 27"/>
              <a:gd name="T31" fmla="*/ 47625 h 104"/>
              <a:gd name="T32" fmla="*/ 4763 w 27"/>
              <a:gd name="T33" fmla="*/ 22225 h 104"/>
              <a:gd name="T34" fmla="*/ 14288 w 27"/>
              <a:gd name="T35" fmla="*/ 0 h 104"/>
              <a:gd name="T36" fmla="*/ 42863 w 27"/>
              <a:gd name="T37" fmla="*/ 0 h 10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7"/>
              <a:gd name="T58" fmla="*/ 0 h 104"/>
              <a:gd name="T59" fmla="*/ 27 w 27"/>
              <a:gd name="T60" fmla="*/ 104 h 104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7" h="104">
                <a:moveTo>
                  <a:pt x="27" y="0"/>
                </a:moveTo>
                <a:lnTo>
                  <a:pt x="25" y="1"/>
                </a:lnTo>
                <a:lnTo>
                  <a:pt x="24" y="3"/>
                </a:lnTo>
                <a:lnTo>
                  <a:pt x="22" y="9"/>
                </a:lnTo>
                <a:lnTo>
                  <a:pt x="20" y="18"/>
                </a:lnTo>
                <a:lnTo>
                  <a:pt x="17" y="31"/>
                </a:lnTo>
                <a:lnTo>
                  <a:pt x="16" y="49"/>
                </a:lnTo>
                <a:lnTo>
                  <a:pt x="17" y="73"/>
                </a:lnTo>
                <a:lnTo>
                  <a:pt x="20" y="104"/>
                </a:lnTo>
                <a:lnTo>
                  <a:pt x="4" y="104"/>
                </a:lnTo>
                <a:lnTo>
                  <a:pt x="4" y="100"/>
                </a:lnTo>
                <a:lnTo>
                  <a:pt x="3" y="92"/>
                </a:lnTo>
                <a:lnTo>
                  <a:pt x="2" y="79"/>
                </a:lnTo>
                <a:lnTo>
                  <a:pt x="1" y="64"/>
                </a:lnTo>
                <a:lnTo>
                  <a:pt x="0" y="47"/>
                </a:lnTo>
                <a:lnTo>
                  <a:pt x="1" y="30"/>
                </a:lnTo>
                <a:lnTo>
                  <a:pt x="3" y="14"/>
                </a:lnTo>
                <a:lnTo>
                  <a:pt x="9" y="0"/>
                </a:lnTo>
                <a:lnTo>
                  <a:pt x="27" y="0"/>
                </a:lnTo>
                <a:close/>
              </a:path>
            </a:pathLst>
          </a:custGeom>
          <a:solidFill>
            <a:srgbClr val="3F9E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81" name="Freeform 314"/>
          <p:cNvSpPr>
            <a:spLocks/>
          </p:cNvSpPr>
          <p:nvPr/>
        </p:nvSpPr>
        <p:spPr bwMode="auto">
          <a:xfrm>
            <a:off x="2914650" y="3444875"/>
            <a:ext cx="26988" cy="130175"/>
          </a:xfrm>
          <a:custGeom>
            <a:avLst/>
            <a:gdLst>
              <a:gd name="T0" fmla="*/ 9525 w 17"/>
              <a:gd name="T1" fmla="*/ 3175 h 82"/>
              <a:gd name="T2" fmla="*/ 9525 w 17"/>
              <a:gd name="T3" fmla="*/ 6350 h 82"/>
              <a:gd name="T4" fmla="*/ 6350 w 17"/>
              <a:gd name="T5" fmla="*/ 12700 h 82"/>
              <a:gd name="T6" fmla="*/ 3175 w 17"/>
              <a:gd name="T7" fmla="*/ 23812 h 82"/>
              <a:gd name="T8" fmla="*/ 1588 w 17"/>
              <a:gd name="T9" fmla="*/ 41275 h 82"/>
              <a:gd name="T10" fmla="*/ 0 w 17"/>
              <a:gd name="T11" fmla="*/ 60325 h 82"/>
              <a:gd name="T12" fmla="*/ 1588 w 17"/>
              <a:gd name="T13" fmla="*/ 79375 h 82"/>
              <a:gd name="T14" fmla="*/ 3175 w 17"/>
              <a:gd name="T15" fmla="*/ 104775 h 82"/>
              <a:gd name="T16" fmla="*/ 6350 w 17"/>
              <a:gd name="T17" fmla="*/ 130175 h 82"/>
              <a:gd name="T18" fmla="*/ 25400 w 17"/>
              <a:gd name="T19" fmla="*/ 128588 h 82"/>
              <a:gd name="T20" fmla="*/ 25400 w 17"/>
              <a:gd name="T21" fmla="*/ 123825 h 82"/>
              <a:gd name="T22" fmla="*/ 23813 w 17"/>
              <a:gd name="T23" fmla="*/ 115888 h 82"/>
              <a:gd name="T24" fmla="*/ 22225 w 17"/>
              <a:gd name="T25" fmla="*/ 98425 h 82"/>
              <a:gd name="T26" fmla="*/ 20638 w 17"/>
              <a:gd name="T27" fmla="*/ 79375 h 82"/>
              <a:gd name="T28" fmla="*/ 17463 w 17"/>
              <a:gd name="T29" fmla="*/ 60325 h 82"/>
              <a:gd name="T30" fmla="*/ 17463 w 17"/>
              <a:gd name="T31" fmla="*/ 39687 h 82"/>
              <a:gd name="T32" fmla="*/ 22225 w 17"/>
              <a:gd name="T33" fmla="*/ 19050 h 82"/>
              <a:gd name="T34" fmla="*/ 26988 w 17"/>
              <a:gd name="T35" fmla="*/ 1588 h 82"/>
              <a:gd name="T36" fmla="*/ 26988 w 17"/>
              <a:gd name="T37" fmla="*/ 1588 h 82"/>
              <a:gd name="T38" fmla="*/ 26988 w 17"/>
              <a:gd name="T39" fmla="*/ 1588 h 82"/>
              <a:gd name="T40" fmla="*/ 26988 w 17"/>
              <a:gd name="T41" fmla="*/ 1588 h 82"/>
              <a:gd name="T42" fmla="*/ 25400 w 17"/>
              <a:gd name="T43" fmla="*/ 0 h 82"/>
              <a:gd name="T44" fmla="*/ 23813 w 17"/>
              <a:gd name="T45" fmla="*/ 0 h 82"/>
              <a:gd name="T46" fmla="*/ 20638 w 17"/>
              <a:gd name="T47" fmla="*/ 1588 h 82"/>
              <a:gd name="T48" fmla="*/ 14288 w 17"/>
              <a:gd name="T49" fmla="*/ 1588 h 82"/>
              <a:gd name="T50" fmla="*/ 9525 w 17"/>
              <a:gd name="T51" fmla="*/ 3175 h 82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7"/>
              <a:gd name="T79" fmla="*/ 0 h 82"/>
              <a:gd name="T80" fmla="*/ 17 w 17"/>
              <a:gd name="T81" fmla="*/ 82 h 82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7" h="82">
                <a:moveTo>
                  <a:pt x="6" y="2"/>
                </a:moveTo>
                <a:lnTo>
                  <a:pt x="6" y="4"/>
                </a:lnTo>
                <a:lnTo>
                  <a:pt x="4" y="8"/>
                </a:lnTo>
                <a:lnTo>
                  <a:pt x="2" y="15"/>
                </a:lnTo>
                <a:lnTo>
                  <a:pt x="1" y="26"/>
                </a:lnTo>
                <a:lnTo>
                  <a:pt x="0" y="38"/>
                </a:lnTo>
                <a:lnTo>
                  <a:pt x="1" y="50"/>
                </a:lnTo>
                <a:lnTo>
                  <a:pt x="2" y="66"/>
                </a:lnTo>
                <a:lnTo>
                  <a:pt x="4" y="82"/>
                </a:lnTo>
                <a:lnTo>
                  <a:pt x="16" y="81"/>
                </a:lnTo>
                <a:lnTo>
                  <a:pt x="16" y="78"/>
                </a:lnTo>
                <a:lnTo>
                  <a:pt x="15" y="73"/>
                </a:lnTo>
                <a:lnTo>
                  <a:pt x="14" y="62"/>
                </a:lnTo>
                <a:lnTo>
                  <a:pt x="13" y="50"/>
                </a:lnTo>
                <a:lnTo>
                  <a:pt x="11" y="38"/>
                </a:lnTo>
                <a:lnTo>
                  <a:pt x="11" y="25"/>
                </a:lnTo>
                <a:lnTo>
                  <a:pt x="14" y="12"/>
                </a:lnTo>
                <a:lnTo>
                  <a:pt x="17" y="1"/>
                </a:lnTo>
                <a:lnTo>
                  <a:pt x="16" y="0"/>
                </a:lnTo>
                <a:lnTo>
                  <a:pt x="15" y="0"/>
                </a:lnTo>
                <a:lnTo>
                  <a:pt x="13" y="1"/>
                </a:lnTo>
                <a:lnTo>
                  <a:pt x="9" y="1"/>
                </a:lnTo>
                <a:lnTo>
                  <a:pt x="6" y="2"/>
                </a:lnTo>
                <a:close/>
              </a:path>
            </a:pathLst>
          </a:custGeom>
          <a:solidFill>
            <a:srgbClr val="59B2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82" name="Freeform 315"/>
          <p:cNvSpPr>
            <a:spLocks/>
          </p:cNvSpPr>
          <p:nvPr/>
        </p:nvSpPr>
        <p:spPr bwMode="auto">
          <a:xfrm>
            <a:off x="2916238" y="3454400"/>
            <a:ext cx="22225" cy="109538"/>
          </a:xfrm>
          <a:custGeom>
            <a:avLst/>
            <a:gdLst>
              <a:gd name="T0" fmla="*/ 7938 w 14"/>
              <a:gd name="T1" fmla="*/ 1588 h 69"/>
              <a:gd name="T2" fmla="*/ 7938 w 14"/>
              <a:gd name="T3" fmla="*/ 3175 h 69"/>
              <a:gd name="T4" fmla="*/ 4763 w 14"/>
              <a:gd name="T5" fmla="*/ 11113 h 69"/>
              <a:gd name="T6" fmla="*/ 3175 w 14"/>
              <a:gd name="T7" fmla="*/ 20638 h 69"/>
              <a:gd name="T8" fmla="*/ 1588 w 14"/>
              <a:gd name="T9" fmla="*/ 33338 h 69"/>
              <a:gd name="T10" fmla="*/ 0 w 14"/>
              <a:gd name="T11" fmla="*/ 50800 h 69"/>
              <a:gd name="T12" fmla="*/ 0 w 14"/>
              <a:gd name="T13" fmla="*/ 68263 h 69"/>
              <a:gd name="T14" fmla="*/ 1588 w 14"/>
              <a:gd name="T15" fmla="*/ 88900 h 69"/>
              <a:gd name="T16" fmla="*/ 4763 w 14"/>
              <a:gd name="T17" fmla="*/ 109538 h 69"/>
              <a:gd name="T18" fmla="*/ 22225 w 14"/>
              <a:gd name="T19" fmla="*/ 109538 h 69"/>
              <a:gd name="T20" fmla="*/ 20638 w 14"/>
              <a:gd name="T21" fmla="*/ 106363 h 69"/>
              <a:gd name="T22" fmla="*/ 20638 w 14"/>
              <a:gd name="T23" fmla="*/ 96838 h 69"/>
              <a:gd name="T24" fmla="*/ 19050 w 14"/>
              <a:gd name="T25" fmla="*/ 84138 h 69"/>
              <a:gd name="T26" fmla="*/ 15875 w 14"/>
              <a:gd name="T27" fmla="*/ 68263 h 69"/>
              <a:gd name="T28" fmla="*/ 14288 w 14"/>
              <a:gd name="T29" fmla="*/ 50800 h 69"/>
              <a:gd name="T30" fmla="*/ 14288 w 14"/>
              <a:gd name="T31" fmla="*/ 31750 h 69"/>
              <a:gd name="T32" fmla="*/ 19050 w 14"/>
              <a:gd name="T33" fmla="*/ 14288 h 69"/>
              <a:gd name="T34" fmla="*/ 22225 w 14"/>
              <a:gd name="T35" fmla="*/ 1588 h 69"/>
              <a:gd name="T36" fmla="*/ 22225 w 14"/>
              <a:gd name="T37" fmla="*/ 1588 h 69"/>
              <a:gd name="T38" fmla="*/ 22225 w 14"/>
              <a:gd name="T39" fmla="*/ 1588 h 69"/>
              <a:gd name="T40" fmla="*/ 22225 w 14"/>
              <a:gd name="T41" fmla="*/ 0 h 69"/>
              <a:gd name="T42" fmla="*/ 22225 w 14"/>
              <a:gd name="T43" fmla="*/ 0 h 69"/>
              <a:gd name="T44" fmla="*/ 20638 w 14"/>
              <a:gd name="T45" fmla="*/ 0 h 69"/>
              <a:gd name="T46" fmla="*/ 15875 w 14"/>
              <a:gd name="T47" fmla="*/ 0 h 69"/>
              <a:gd name="T48" fmla="*/ 12700 w 14"/>
              <a:gd name="T49" fmla="*/ 1588 h 69"/>
              <a:gd name="T50" fmla="*/ 7938 w 14"/>
              <a:gd name="T51" fmla="*/ 1588 h 69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4"/>
              <a:gd name="T79" fmla="*/ 0 h 69"/>
              <a:gd name="T80" fmla="*/ 14 w 14"/>
              <a:gd name="T81" fmla="*/ 69 h 69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4" h="69">
                <a:moveTo>
                  <a:pt x="5" y="1"/>
                </a:moveTo>
                <a:lnTo>
                  <a:pt x="5" y="2"/>
                </a:lnTo>
                <a:lnTo>
                  <a:pt x="3" y="7"/>
                </a:lnTo>
                <a:lnTo>
                  <a:pt x="2" y="13"/>
                </a:lnTo>
                <a:lnTo>
                  <a:pt x="1" y="21"/>
                </a:lnTo>
                <a:lnTo>
                  <a:pt x="0" y="32"/>
                </a:lnTo>
                <a:lnTo>
                  <a:pt x="0" y="43"/>
                </a:lnTo>
                <a:lnTo>
                  <a:pt x="1" y="56"/>
                </a:lnTo>
                <a:lnTo>
                  <a:pt x="3" y="69"/>
                </a:lnTo>
                <a:lnTo>
                  <a:pt x="14" y="69"/>
                </a:lnTo>
                <a:lnTo>
                  <a:pt x="13" y="67"/>
                </a:lnTo>
                <a:lnTo>
                  <a:pt x="13" y="61"/>
                </a:lnTo>
                <a:lnTo>
                  <a:pt x="12" y="53"/>
                </a:lnTo>
                <a:lnTo>
                  <a:pt x="10" y="43"/>
                </a:lnTo>
                <a:lnTo>
                  <a:pt x="9" y="32"/>
                </a:lnTo>
                <a:lnTo>
                  <a:pt x="9" y="20"/>
                </a:lnTo>
                <a:lnTo>
                  <a:pt x="12" y="9"/>
                </a:lnTo>
                <a:lnTo>
                  <a:pt x="14" y="1"/>
                </a:lnTo>
                <a:lnTo>
                  <a:pt x="14" y="0"/>
                </a:lnTo>
                <a:lnTo>
                  <a:pt x="13" y="0"/>
                </a:lnTo>
                <a:lnTo>
                  <a:pt x="10" y="0"/>
                </a:lnTo>
                <a:lnTo>
                  <a:pt x="8" y="1"/>
                </a:lnTo>
                <a:lnTo>
                  <a:pt x="5" y="1"/>
                </a:lnTo>
                <a:close/>
              </a:path>
            </a:pathLst>
          </a:custGeom>
          <a:solidFill>
            <a:srgbClr val="72C6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83" name="Freeform 316"/>
          <p:cNvSpPr>
            <a:spLocks/>
          </p:cNvSpPr>
          <p:nvPr/>
        </p:nvSpPr>
        <p:spPr bwMode="auto">
          <a:xfrm>
            <a:off x="2917825" y="3463925"/>
            <a:ext cx="19050" cy="90488"/>
          </a:xfrm>
          <a:custGeom>
            <a:avLst/>
            <a:gdLst>
              <a:gd name="T0" fmla="*/ 6350 w 12"/>
              <a:gd name="T1" fmla="*/ 1588 h 57"/>
              <a:gd name="T2" fmla="*/ 3175 w 12"/>
              <a:gd name="T3" fmla="*/ 3175 h 57"/>
              <a:gd name="T4" fmla="*/ 3175 w 12"/>
              <a:gd name="T5" fmla="*/ 7938 h 57"/>
              <a:gd name="T6" fmla="*/ 1588 w 12"/>
              <a:gd name="T7" fmla="*/ 15875 h 57"/>
              <a:gd name="T8" fmla="*/ 0 w 12"/>
              <a:gd name="T9" fmla="*/ 26988 h 57"/>
              <a:gd name="T10" fmla="*/ 0 w 12"/>
              <a:gd name="T11" fmla="*/ 41275 h 57"/>
              <a:gd name="T12" fmla="*/ 0 w 12"/>
              <a:gd name="T13" fmla="*/ 55563 h 57"/>
              <a:gd name="T14" fmla="*/ 1588 w 12"/>
              <a:gd name="T15" fmla="*/ 71438 h 57"/>
              <a:gd name="T16" fmla="*/ 3175 w 12"/>
              <a:gd name="T17" fmla="*/ 90488 h 57"/>
              <a:gd name="T18" fmla="*/ 17463 w 12"/>
              <a:gd name="T19" fmla="*/ 88900 h 57"/>
              <a:gd name="T20" fmla="*/ 17463 w 12"/>
              <a:gd name="T21" fmla="*/ 87313 h 57"/>
              <a:gd name="T22" fmla="*/ 14288 w 12"/>
              <a:gd name="T23" fmla="*/ 79375 h 57"/>
              <a:gd name="T24" fmla="*/ 14288 w 12"/>
              <a:gd name="T25" fmla="*/ 68263 h 57"/>
              <a:gd name="T26" fmla="*/ 12700 w 12"/>
              <a:gd name="T27" fmla="*/ 55563 h 57"/>
              <a:gd name="T28" fmla="*/ 11112 w 12"/>
              <a:gd name="T29" fmla="*/ 41275 h 57"/>
              <a:gd name="T30" fmla="*/ 12700 w 12"/>
              <a:gd name="T31" fmla="*/ 25400 h 57"/>
              <a:gd name="T32" fmla="*/ 14288 w 12"/>
              <a:gd name="T33" fmla="*/ 12700 h 57"/>
              <a:gd name="T34" fmla="*/ 19050 w 12"/>
              <a:gd name="T35" fmla="*/ 0 h 57"/>
              <a:gd name="T36" fmla="*/ 19050 w 12"/>
              <a:gd name="T37" fmla="*/ 0 h 57"/>
              <a:gd name="T38" fmla="*/ 19050 w 12"/>
              <a:gd name="T39" fmla="*/ 0 h 57"/>
              <a:gd name="T40" fmla="*/ 19050 w 12"/>
              <a:gd name="T41" fmla="*/ 0 h 57"/>
              <a:gd name="T42" fmla="*/ 17463 w 12"/>
              <a:gd name="T43" fmla="*/ 0 h 57"/>
              <a:gd name="T44" fmla="*/ 14288 w 12"/>
              <a:gd name="T45" fmla="*/ 0 h 57"/>
              <a:gd name="T46" fmla="*/ 12700 w 12"/>
              <a:gd name="T47" fmla="*/ 0 h 57"/>
              <a:gd name="T48" fmla="*/ 9525 w 12"/>
              <a:gd name="T49" fmla="*/ 0 h 57"/>
              <a:gd name="T50" fmla="*/ 6350 w 12"/>
              <a:gd name="T51" fmla="*/ 1588 h 57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2"/>
              <a:gd name="T79" fmla="*/ 0 h 57"/>
              <a:gd name="T80" fmla="*/ 12 w 12"/>
              <a:gd name="T81" fmla="*/ 57 h 57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2" h="57">
                <a:moveTo>
                  <a:pt x="4" y="1"/>
                </a:moveTo>
                <a:lnTo>
                  <a:pt x="2" y="2"/>
                </a:lnTo>
                <a:lnTo>
                  <a:pt x="2" y="5"/>
                </a:lnTo>
                <a:lnTo>
                  <a:pt x="1" y="10"/>
                </a:lnTo>
                <a:lnTo>
                  <a:pt x="0" y="17"/>
                </a:lnTo>
                <a:lnTo>
                  <a:pt x="0" y="26"/>
                </a:lnTo>
                <a:lnTo>
                  <a:pt x="0" y="35"/>
                </a:lnTo>
                <a:lnTo>
                  <a:pt x="1" y="45"/>
                </a:lnTo>
                <a:lnTo>
                  <a:pt x="2" y="57"/>
                </a:lnTo>
                <a:lnTo>
                  <a:pt x="11" y="56"/>
                </a:lnTo>
                <a:lnTo>
                  <a:pt x="11" y="55"/>
                </a:lnTo>
                <a:lnTo>
                  <a:pt x="9" y="50"/>
                </a:lnTo>
                <a:lnTo>
                  <a:pt x="9" y="43"/>
                </a:lnTo>
                <a:lnTo>
                  <a:pt x="8" y="35"/>
                </a:lnTo>
                <a:lnTo>
                  <a:pt x="7" y="26"/>
                </a:lnTo>
                <a:lnTo>
                  <a:pt x="8" y="16"/>
                </a:lnTo>
                <a:lnTo>
                  <a:pt x="9" y="8"/>
                </a:lnTo>
                <a:lnTo>
                  <a:pt x="12" y="0"/>
                </a:lnTo>
                <a:lnTo>
                  <a:pt x="11" y="0"/>
                </a:lnTo>
                <a:lnTo>
                  <a:pt x="9" y="0"/>
                </a:lnTo>
                <a:lnTo>
                  <a:pt x="8" y="0"/>
                </a:lnTo>
                <a:lnTo>
                  <a:pt x="6" y="0"/>
                </a:lnTo>
                <a:lnTo>
                  <a:pt x="4" y="1"/>
                </a:lnTo>
                <a:close/>
              </a:path>
            </a:pathLst>
          </a:custGeom>
          <a:solidFill>
            <a:srgbClr val="8CD8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84" name="Freeform 317"/>
          <p:cNvSpPr>
            <a:spLocks/>
          </p:cNvSpPr>
          <p:nvPr/>
        </p:nvSpPr>
        <p:spPr bwMode="auto">
          <a:xfrm>
            <a:off x="2917825" y="3471863"/>
            <a:ext cx="14288" cy="71437"/>
          </a:xfrm>
          <a:custGeom>
            <a:avLst/>
            <a:gdLst>
              <a:gd name="T0" fmla="*/ 6350 w 9"/>
              <a:gd name="T1" fmla="*/ 1587 h 45"/>
              <a:gd name="T2" fmla="*/ 3175 w 9"/>
              <a:gd name="T3" fmla="*/ 3175 h 45"/>
              <a:gd name="T4" fmla="*/ 3175 w 9"/>
              <a:gd name="T5" fmla="*/ 6350 h 45"/>
              <a:gd name="T6" fmla="*/ 1588 w 9"/>
              <a:gd name="T7" fmla="*/ 14287 h 45"/>
              <a:gd name="T8" fmla="*/ 1588 w 9"/>
              <a:gd name="T9" fmla="*/ 22225 h 45"/>
              <a:gd name="T10" fmla="*/ 0 w 9"/>
              <a:gd name="T11" fmla="*/ 33337 h 45"/>
              <a:gd name="T12" fmla="*/ 0 w 9"/>
              <a:gd name="T13" fmla="*/ 44450 h 45"/>
              <a:gd name="T14" fmla="*/ 1588 w 9"/>
              <a:gd name="T15" fmla="*/ 58737 h 45"/>
              <a:gd name="T16" fmla="*/ 3175 w 9"/>
              <a:gd name="T17" fmla="*/ 71437 h 45"/>
              <a:gd name="T18" fmla="*/ 14288 w 9"/>
              <a:gd name="T19" fmla="*/ 71437 h 45"/>
              <a:gd name="T20" fmla="*/ 14288 w 9"/>
              <a:gd name="T21" fmla="*/ 69850 h 45"/>
              <a:gd name="T22" fmla="*/ 12700 w 9"/>
              <a:gd name="T23" fmla="*/ 63500 h 45"/>
              <a:gd name="T24" fmla="*/ 11113 w 9"/>
              <a:gd name="T25" fmla="*/ 55562 h 45"/>
              <a:gd name="T26" fmla="*/ 11113 w 9"/>
              <a:gd name="T27" fmla="*/ 44450 h 45"/>
              <a:gd name="T28" fmla="*/ 9525 w 9"/>
              <a:gd name="T29" fmla="*/ 33337 h 45"/>
              <a:gd name="T30" fmla="*/ 11113 w 9"/>
              <a:gd name="T31" fmla="*/ 22225 h 45"/>
              <a:gd name="T32" fmla="*/ 11113 w 9"/>
              <a:gd name="T33" fmla="*/ 11112 h 45"/>
              <a:gd name="T34" fmla="*/ 14288 w 9"/>
              <a:gd name="T35" fmla="*/ 1587 h 45"/>
              <a:gd name="T36" fmla="*/ 14288 w 9"/>
              <a:gd name="T37" fmla="*/ 1587 h 45"/>
              <a:gd name="T38" fmla="*/ 14288 w 9"/>
              <a:gd name="T39" fmla="*/ 1587 h 45"/>
              <a:gd name="T40" fmla="*/ 14288 w 9"/>
              <a:gd name="T41" fmla="*/ 1587 h 45"/>
              <a:gd name="T42" fmla="*/ 14288 w 9"/>
              <a:gd name="T43" fmla="*/ 0 h 45"/>
              <a:gd name="T44" fmla="*/ 12700 w 9"/>
              <a:gd name="T45" fmla="*/ 0 h 45"/>
              <a:gd name="T46" fmla="*/ 11113 w 9"/>
              <a:gd name="T47" fmla="*/ 1587 h 45"/>
              <a:gd name="T48" fmla="*/ 9525 w 9"/>
              <a:gd name="T49" fmla="*/ 1587 h 45"/>
              <a:gd name="T50" fmla="*/ 6350 w 9"/>
              <a:gd name="T51" fmla="*/ 1587 h 45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9"/>
              <a:gd name="T79" fmla="*/ 0 h 45"/>
              <a:gd name="T80" fmla="*/ 9 w 9"/>
              <a:gd name="T81" fmla="*/ 45 h 45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9" h="45">
                <a:moveTo>
                  <a:pt x="4" y="1"/>
                </a:moveTo>
                <a:lnTo>
                  <a:pt x="2" y="2"/>
                </a:lnTo>
                <a:lnTo>
                  <a:pt x="2" y="4"/>
                </a:lnTo>
                <a:lnTo>
                  <a:pt x="1" y="9"/>
                </a:lnTo>
                <a:lnTo>
                  <a:pt x="1" y="14"/>
                </a:lnTo>
                <a:lnTo>
                  <a:pt x="0" y="21"/>
                </a:lnTo>
                <a:lnTo>
                  <a:pt x="0" y="28"/>
                </a:lnTo>
                <a:lnTo>
                  <a:pt x="1" y="37"/>
                </a:lnTo>
                <a:lnTo>
                  <a:pt x="2" y="45"/>
                </a:lnTo>
                <a:lnTo>
                  <a:pt x="9" y="45"/>
                </a:lnTo>
                <a:lnTo>
                  <a:pt x="9" y="44"/>
                </a:lnTo>
                <a:lnTo>
                  <a:pt x="8" y="40"/>
                </a:lnTo>
                <a:lnTo>
                  <a:pt x="7" y="35"/>
                </a:lnTo>
                <a:lnTo>
                  <a:pt x="7" y="28"/>
                </a:lnTo>
                <a:lnTo>
                  <a:pt x="6" y="21"/>
                </a:lnTo>
                <a:lnTo>
                  <a:pt x="7" y="14"/>
                </a:lnTo>
                <a:lnTo>
                  <a:pt x="7" y="7"/>
                </a:lnTo>
                <a:lnTo>
                  <a:pt x="9" y="1"/>
                </a:lnTo>
                <a:lnTo>
                  <a:pt x="9" y="0"/>
                </a:lnTo>
                <a:lnTo>
                  <a:pt x="8" y="0"/>
                </a:lnTo>
                <a:lnTo>
                  <a:pt x="7" y="1"/>
                </a:lnTo>
                <a:lnTo>
                  <a:pt x="6" y="1"/>
                </a:lnTo>
                <a:lnTo>
                  <a:pt x="4" y="1"/>
                </a:lnTo>
                <a:close/>
              </a:path>
            </a:pathLst>
          </a:custGeom>
          <a:solidFill>
            <a:srgbClr val="A5ED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85" name="Freeform 318"/>
          <p:cNvSpPr>
            <a:spLocks/>
          </p:cNvSpPr>
          <p:nvPr/>
        </p:nvSpPr>
        <p:spPr bwMode="auto">
          <a:xfrm>
            <a:off x="2919413" y="3479800"/>
            <a:ext cx="11112" cy="53975"/>
          </a:xfrm>
          <a:custGeom>
            <a:avLst/>
            <a:gdLst>
              <a:gd name="T0" fmla="*/ 4762 w 7"/>
              <a:gd name="T1" fmla="*/ 3175 h 34"/>
              <a:gd name="T2" fmla="*/ 1587 w 7"/>
              <a:gd name="T3" fmla="*/ 3175 h 34"/>
              <a:gd name="T4" fmla="*/ 1587 w 7"/>
              <a:gd name="T5" fmla="*/ 6350 h 34"/>
              <a:gd name="T6" fmla="*/ 0 w 7"/>
              <a:gd name="T7" fmla="*/ 9525 h 34"/>
              <a:gd name="T8" fmla="*/ 0 w 7"/>
              <a:gd name="T9" fmla="*/ 17462 h 34"/>
              <a:gd name="T10" fmla="*/ 0 w 7"/>
              <a:gd name="T11" fmla="*/ 25400 h 34"/>
              <a:gd name="T12" fmla="*/ 0 w 7"/>
              <a:gd name="T13" fmla="*/ 33337 h 34"/>
              <a:gd name="T14" fmla="*/ 0 w 7"/>
              <a:gd name="T15" fmla="*/ 42862 h 34"/>
              <a:gd name="T16" fmla="*/ 1587 w 7"/>
              <a:gd name="T17" fmla="*/ 53975 h 34"/>
              <a:gd name="T18" fmla="*/ 9525 w 7"/>
              <a:gd name="T19" fmla="*/ 53975 h 34"/>
              <a:gd name="T20" fmla="*/ 9525 w 7"/>
              <a:gd name="T21" fmla="*/ 52388 h 34"/>
              <a:gd name="T22" fmla="*/ 9525 w 7"/>
              <a:gd name="T23" fmla="*/ 47625 h 34"/>
              <a:gd name="T24" fmla="*/ 7937 w 7"/>
              <a:gd name="T25" fmla="*/ 41275 h 34"/>
              <a:gd name="T26" fmla="*/ 7937 w 7"/>
              <a:gd name="T27" fmla="*/ 33337 h 34"/>
              <a:gd name="T28" fmla="*/ 7937 w 7"/>
              <a:gd name="T29" fmla="*/ 25400 h 34"/>
              <a:gd name="T30" fmla="*/ 7937 w 7"/>
              <a:gd name="T31" fmla="*/ 17462 h 34"/>
              <a:gd name="T32" fmla="*/ 7937 w 7"/>
              <a:gd name="T33" fmla="*/ 7937 h 34"/>
              <a:gd name="T34" fmla="*/ 11112 w 7"/>
              <a:gd name="T35" fmla="*/ 3175 h 34"/>
              <a:gd name="T36" fmla="*/ 11112 w 7"/>
              <a:gd name="T37" fmla="*/ 3175 h 34"/>
              <a:gd name="T38" fmla="*/ 11112 w 7"/>
              <a:gd name="T39" fmla="*/ 0 h 34"/>
              <a:gd name="T40" fmla="*/ 9525 w 7"/>
              <a:gd name="T41" fmla="*/ 0 h 34"/>
              <a:gd name="T42" fmla="*/ 9525 w 7"/>
              <a:gd name="T43" fmla="*/ 0 h 34"/>
              <a:gd name="T44" fmla="*/ 9525 w 7"/>
              <a:gd name="T45" fmla="*/ 0 h 34"/>
              <a:gd name="T46" fmla="*/ 7937 w 7"/>
              <a:gd name="T47" fmla="*/ 0 h 34"/>
              <a:gd name="T48" fmla="*/ 6350 w 7"/>
              <a:gd name="T49" fmla="*/ 0 h 34"/>
              <a:gd name="T50" fmla="*/ 4762 w 7"/>
              <a:gd name="T51" fmla="*/ 3175 h 34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7"/>
              <a:gd name="T79" fmla="*/ 0 h 34"/>
              <a:gd name="T80" fmla="*/ 7 w 7"/>
              <a:gd name="T81" fmla="*/ 34 h 34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7" h="34">
                <a:moveTo>
                  <a:pt x="3" y="2"/>
                </a:moveTo>
                <a:lnTo>
                  <a:pt x="1" y="2"/>
                </a:lnTo>
                <a:lnTo>
                  <a:pt x="1" y="4"/>
                </a:lnTo>
                <a:lnTo>
                  <a:pt x="0" y="6"/>
                </a:lnTo>
                <a:lnTo>
                  <a:pt x="0" y="11"/>
                </a:lnTo>
                <a:lnTo>
                  <a:pt x="0" y="16"/>
                </a:lnTo>
                <a:lnTo>
                  <a:pt x="0" y="21"/>
                </a:lnTo>
                <a:lnTo>
                  <a:pt x="0" y="27"/>
                </a:lnTo>
                <a:lnTo>
                  <a:pt x="1" y="34"/>
                </a:lnTo>
                <a:lnTo>
                  <a:pt x="6" y="34"/>
                </a:lnTo>
                <a:lnTo>
                  <a:pt x="6" y="33"/>
                </a:lnTo>
                <a:lnTo>
                  <a:pt x="6" y="30"/>
                </a:lnTo>
                <a:lnTo>
                  <a:pt x="5" y="26"/>
                </a:lnTo>
                <a:lnTo>
                  <a:pt x="5" y="21"/>
                </a:lnTo>
                <a:lnTo>
                  <a:pt x="5" y="16"/>
                </a:lnTo>
                <a:lnTo>
                  <a:pt x="5" y="11"/>
                </a:lnTo>
                <a:lnTo>
                  <a:pt x="5" y="5"/>
                </a:lnTo>
                <a:lnTo>
                  <a:pt x="7" y="2"/>
                </a:lnTo>
                <a:lnTo>
                  <a:pt x="7" y="0"/>
                </a:lnTo>
                <a:lnTo>
                  <a:pt x="6" y="0"/>
                </a:lnTo>
                <a:lnTo>
                  <a:pt x="5" y="0"/>
                </a:lnTo>
                <a:lnTo>
                  <a:pt x="4" y="0"/>
                </a:lnTo>
                <a:lnTo>
                  <a:pt x="3" y="2"/>
                </a:lnTo>
                <a:close/>
              </a:path>
            </a:pathLst>
          </a:custGeom>
          <a:solidFill>
            <a:srgbClr val="B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86" name="Freeform 319"/>
          <p:cNvSpPr>
            <a:spLocks/>
          </p:cNvSpPr>
          <p:nvPr/>
        </p:nvSpPr>
        <p:spPr bwMode="auto">
          <a:xfrm>
            <a:off x="3071813" y="3429000"/>
            <a:ext cx="36512" cy="144463"/>
          </a:xfrm>
          <a:custGeom>
            <a:avLst/>
            <a:gdLst>
              <a:gd name="T0" fmla="*/ 36512 w 23"/>
              <a:gd name="T1" fmla="*/ 1588 h 91"/>
              <a:gd name="T2" fmla="*/ 34925 w 23"/>
              <a:gd name="T3" fmla="*/ 1588 h 91"/>
              <a:gd name="T4" fmla="*/ 33337 w 23"/>
              <a:gd name="T5" fmla="*/ 4763 h 91"/>
              <a:gd name="T6" fmla="*/ 30162 w 23"/>
              <a:gd name="T7" fmla="*/ 12700 h 91"/>
              <a:gd name="T8" fmla="*/ 25400 w 23"/>
              <a:gd name="T9" fmla="*/ 25400 h 91"/>
              <a:gd name="T10" fmla="*/ 23812 w 23"/>
              <a:gd name="T11" fmla="*/ 44450 h 91"/>
              <a:gd name="T12" fmla="*/ 22225 w 23"/>
              <a:gd name="T13" fmla="*/ 68263 h 91"/>
              <a:gd name="T14" fmla="*/ 23812 w 23"/>
              <a:gd name="T15" fmla="*/ 101600 h 91"/>
              <a:gd name="T16" fmla="*/ 26987 w 23"/>
              <a:gd name="T17" fmla="*/ 144463 h 91"/>
              <a:gd name="T18" fmla="*/ 7937 w 23"/>
              <a:gd name="T19" fmla="*/ 144463 h 91"/>
              <a:gd name="T20" fmla="*/ 4762 w 23"/>
              <a:gd name="T21" fmla="*/ 138113 h 91"/>
              <a:gd name="T22" fmla="*/ 3175 w 23"/>
              <a:gd name="T23" fmla="*/ 127000 h 91"/>
              <a:gd name="T24" fmla="*/ 1587 w 23"/>
              <a:gd name="T25" fmla="*/ 111125 h 91"/>
              <a:gd name="T26" fmla="*/ 0 w 23"/>
              <a:gd name="T27" fmla="*/ 88900 h 91"/>
              <a:gd name="T28" fmla="*/ 0 w 23"/>
              <a:gd name="T29" fmla="*/ 66675 h 91"/>
              <a:gd name="T30" fmla="*/ 1587 w 23"/>
              <a:gd name="T31" fmla="*/ 42863 h 91"/>
              <a:gd name="T32" fmla="*/ 4762 w 23"/>
              <a:gd name="T33" fmla="*/ 19050 h 91"/>
              <a:gd name="T34" fmla="*/ 11112 w 23"/>
              <a:gd name="T35" fmla="*/ 0 h 91"/>
              <a:gd name="T36" fmla="*/ 36512 w 23"/>
              <a:gd name="T37" fmla="*/ 1588 h 9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3"/>
              <a:gd name="T58" fmla="*/ 0 h 91"/>
              <a:gd name="T59" fmla="*/ 23 w 23"/>
              <a:gd name="T60" fmla="*/ 91 h 91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3" h="91">
                <a:moveTo>
                  <a:pt x="23" y="1"/>
                </a:moveTo>
                <a:lnTo>
                  <a:pt x="22" y="1"/>
                </a:lnTo>
                <a:lnTo>
                  <a:pt x="21" y="3"/>
                </a:lnTo>
                <a:lnTo>
                  <a:pt x="19" y="8"/>
                </a:lnTo>
                <a:lnTo>
                  <a:pt x="16" y="16"/>
                </a:lnTo>
                <a:lnTo>
                  <a:pt x="15" y="28"/>
                </a:lnTo>
                <a:lnTo>
                  <a:pt x="14" y="43"/>
                </a:lnTo>
                <a:lnTo>
                  <a:pt x="15" y="64"/>
                </a:lnTo>
                <a:lnTo>
                  <a:pt x="17" y="91"/>
                </a:lnTo>
                <a:lnTo>
                  <a:pt x="5" y="91"/>
                </a:lnTo>
                <a:lnTo>
                  <a:pt x="3" y="87"/>
                </a:lnTo>
                <a:lnTo>
                  <a:pt x="2" y="80"/>
                </a:lnTo>
                <a:lnTo>
                  <a:pt x="1" y="70"/>
                </a:lnTo>
                <a:lnTo>
                  <a:pt x="0" y="56"/>
                </a:lnTo>
                <a:lnTo>
                  <a:pt x="0" y="42"/>
                </a:lnTo>
                <a:lnTo>
                  <a:pt x="1" y="27"/>
                </a:lnTo>
                <a:lnTo>
                  <a:pt x="3" y="12"/>
                </a:lnTo>
                <a:lnTo>
                  <a:pt x="7" y="0"/>
                </a:lnTo>
                <a:lnTo>
                  <a:pt x="23" y="1"/>
                </a:lnTo>
                <a:close/>
              </a:path>
            </a:pathLst>
          </a:custGeom>
          <a:solidFill>
            <a:srgbClr val="59B2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87" name="Freeform 320"/>
          <p:cNvSpPr>
            <a:spLocks/>
          </p:cNvSpPr>
          <p:nvPr/>
        </p:nvSpPr>
        <p:spPr bwMode="auto">
          <a:xfrm>
            <a:off x="3073400" y="3440113"/>
            <a:ext cx="30163" cy="122237"/>
          </a:xfrm>
          <a:custGeom>
            <a:avLst/>
            <a:gdLst>
              <a:gd name="T0" fmla="*/ 30163 w 19"/>
              <a:gd name="T1" fmla="*/ 0 h 77"/>
              <a:gd name="T2" fmla="*/ 30163 w 19"/>
              <a:gd name="T3" fmla="*/ 1587 h 77"/>
              <a:gd name="T4" fmla="*/ 28575 w 19"/>
              <a:gd name="T5" fmla="*/ 3175 h 77"/>
              <a:gd name="T6" fmla="*/ 25400 w 19"/>
              <a:gd name="T7" fmla="*/ 11112 h 77"/>
              <a:gd name="T8" fmla="*/ 22225 w 19"/>
              <a:gd name="T9" fmla="*/ 19050 h 77"/>
              <a:gd name="T10" fmla="*/ 20638 w 19"/>
              <a:gd name="T11" fmla="*/ 36512 h 77"/>
              <a:gd name="T12" fmla="*/ 19050 w 19"/>
              <a:gd name="T13" fmla="*/ 57150 h 77"/>
              <a:gd name="T14" fmla="*/ 20638 w 19"/>
              <a:gd name="T15" fmla="*/ 84137 h 77"/>
              <a:gd name="T16" fmla="*/ 22225 w 19"/>
              <a:gd name="T17" fmla="*/ 122237 h 77"/>
              <a:gd name="T18" fmla="*/ 6350 w 19"/>
              <a:gd name="T19" fmla="*/ 122237 h 77"/>
              <a:gd name="T20" fmla="*/ 6350 w 19"/>
              <a:gd name="T21" fmla="*/ 117475 h 77"/>
              <a:gd name="T22" fmla="*/ 3175 w 19"/>
              <a:gd name="T23" fmla="*/ 109537 h 77"/>
              <a:gd name="T24" fmla="*/ 1588 w 19"/>
              <a:gd name="T25" fmla="*/ 93662 h 77"/>
              <a:gd name="T26" fmla="*/ 0 w 19"/>
              <a:gd name="T27" fmla="*/ 76200 h 77"/>
              <a:gd name="T28" fmla="*/ 0 w 19"/>
              <a:gd name="T29" fmla="*/ 55562 h 77"/>
              <a:gd name="T30" fmla="*/ 0 w 19"/>
              <a:gd name="T31" fmla="*/ 34925 h 77"/>
              <a:gd name="T32" fmla="*/ 3175 w 19"/>
              <a:gd name="T33" fmla="*/ 15875 h 77"/>
              <a:gd name="T34" fmla="*/ 9525 w 19"/>
              <a:gd name="T35" fmla="*/ 0 h 77"/>
              <a:gd name="T36" fmla="*/ 30163 w 19"/>
              <a:gd name="T37" fmla="*/ 0 h 7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9"/>
              <a:gd name="T58" fmla="*/ 0 h 77"/>
              <a:gd name="T59" fmla="*/ 19 w 19"/>
              <a:gd name="T60" fmla="*/ 77 h 7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9" h="77">
                <a:moveTo>
                  <a:pt x="19" y="0"/>
                </a:moveTo>
                <a:lnTo>
                  <a:pt x="19" y="1"/>
                </a:lnTo>
                <a:lnTo>
                  <a:pt x="18" y="2"/>
                </a:lnTo>
                <a:lnTo>
                  <a:pt x="16" y="7"/>
                </a:lnTo>
                <a:lnTo>
                  <a:pt x="14" y="12"/>
                </a:lnTo>
                <a:lnTo>
                  <a:pt x="13" y="23"/>
                </a:lnTo>
                <a:lnTo>
                  <a:pt x="12" y="36"/>
                </a:lnTo>
                <a:lnTo>
                  <a:pt x="13" y="53"/>
                </a:lnTo>
                <a:lnTo>
                  <a:pt x="14" y="77"/>
                </a:lnTo>
                <a:lnTo>
                  <a:pt x="4" y="77"/>
                </a:lnTo>
                <a:lnTo>
                  <a:pt x="4" y="74"/>
                </a:lnTo>
                <a:lnTo>
                  <a:pt x="2" y="69"/>
                </a:lnTo>
                <a:lnTo>
                  <a:pt x="1" y="59"/>
                </a:lnTo>
                <a:lnTo>
                  <a:pt x="0" y="48"/>
                </a:lnTo>
                <a:lnTo>
                  <a:pt x="0" y="35"/>
                </a:lnTo>
                <a:lnTo>
                  <a:pt x="0" y="22"/>
                </a:lnTo>
                <a:lnTo>
                  <a:pt x="2" y="10"/>
                </a:lnTo>
                <a:lnTo>
                  <a:pt x="6" y="0"/>
                </a:lnTo>
                <a:lnTo>
                  <a:pt x="19" y="0"/>
                </a:lnTo>
                <a:close/>
              </a:path>
            </a:pathLst>
          </a:custGeom>
          <a:solidFill>
            <a:srgbClr val="72C6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88" name="Freeform 321"/>
          <p:cNvSpPr>
            <a:spLocks/>
          </p:cNvSpPr>
          <p:nvPr/>
        </p:nvSpPr>
        <p:spPr bwMode="auto">
          <a:xfrm>
            <a:off x="3074988" y="3448050"/>
            <a:ext cx="23812" cy="103188"/>
          </a:xfrm>
          <a:custGeom>
            <a:avLst/>
            <a:gdLst>
              <a:gd name="T0" fmla="*/ 23812 w 15"/>
              <a:gd name="T1" fmla="*/ 0 h 65"/>
              <a:gd name="T2" fmla="*/ 23812 w 15"/>
              <a:gd name="T3" fmla="*/ 3175 h 65"/>
              <a:gd name="T4" fmla="*/ 22225 w 15"/>
              <a:gd name="T5" fmla="*/ 4763 h 65"/>
              <a:gd name="T6" fmla="*/ 20637 w 15"/>
              <a:gd name="T7" fmla="*/ 9525 h 65"/>
              <a:gd name="T8" fmla="*/ 19050 w 15"/>
              <a:gd name="T9" fmla="*/ 19050 h 65"/>
              <a:gd name="T10" fmla="*/ 17462 w 15"/>
              <a:gd name="T11" fmla="*/ 31750 h 65"/>
              <a:gd name="T12" fmla="*/ 15875 w 15"/>
              <a:gd name="T13" fmla="*/ 49213 h 65"/>
              <a:gd name="T14" fmla="*/ 17462 w 15"/>
              <a:gd name="T15" fmla="*/ 73025 h 65"/>
              <a:gd name="T16" fmla="*/ 19050 w 15"/>
              <a:gd name="T17" fmla="*/ 103188 h 65"/>
              <a:gd name="T18" fmla="*/ 4762 w 15"/>
              <a:gd name="T19" fmla="*/ 103188 h 65"/>
              <a:gd name="T20" fmla="*/ 4762 w 15"/>
              <a:gd name="T21" fmla="*/ 98425 h 65"/>
              <a:gd name="T22" fmla="*/ 1587 w 15"/>
              <a:gd name="T23" fmla="*/ 92075 h 65"/>
              <a:gd name="T24" fmla="*/ 0 w 15"/>
              <a:gd name="T25" fmla="*/ 79375 h 65"/>
              <a:gd name="T26" fmla="*/ 0 w 15"/>
              <a:gd name="T27" fmla="*/ 63500 h 65"/>
              <a:gd name="T28" fmla="*/ 0 w 15"/>
              <a:gd name="T29" fmla="*/ 47625 h 65"/>
              <a:gd name="T30" fmla="*/ 0 w 15"/>
              <a:gd name="T31" fmla="*/ 30163 h 65"/>
              <a:gd name="T32" fmla="*/ 1587 w 15"/>
              <a:gd name="T33" fmla="*/ 14288 h 65"/>
              <a:gd name="T34" fmla="*/ 7937 w 15"/>
              <a:gd name="T35" fmla="*/ 0 h 65"/>
              <a:gd name="T36" fmla="*/ 23812 w 15"/>
              <a:gd name="T37" fmla="*/ 0 h 6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5"/>
              <a:gd name="T58" fmla="*/ 0 h 65"/>
              <a:gd name="T59" fmla="*/ 15 w 15"/>
              <a:gd name="T60" fmla="*/ 65 h 65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5" h="65">
                <a:moveTo>
                  <a:pt x="15" y="0"/>
                </a:moveTo>
                <a:lnTo>
                  <a:pt x="15" y="2"/>
                </a:lnTo>
                <a:lnTo>
                  <a:pt x="14" y="3"/>
                </a:lnTo>
                <a:lnTo>
                  <a:pt x="13" y="6"/>
                </a:lnTo>
                <a:lnTo>
                  <a:pt x="12" y="12"/>
                </a:lnTo>
                <a:lnTo>
                  <a:pt x="11" y="20"/>
                </a:lnTo>
                <a:lnTo>
                  <a:pt x="10" y="31"/>
                </a:lnTo>
                <a:lnTo>
                  <a:pt x="11" y="46"/>
                </a:lnTo>
                <a:lnTo>
                  <a:pt x="12" y="65"/>
                </a:lnTo>
                <a:lnTo>
                  <a:pt x="3" y="65"/>
                </a:lnTo>
                <a:lnTo>
                  <a:pt x="3" y="62"/>
                </a:lnTo>
                <a:lnTo>
                  <a:pt x="1" y="58"/>
                </a:lnTo>
                <a:lnTo>
                  <a:pt x="0" y="50"/>
                </a:lnTo>
                <a:lnTo>
                  <a:pt x="0" y="40"/>
                </a:lnTo>
                <a:lnTo>
                  <a:pt x="0" y="30"/>
                </a:lnTo>
                <a:lnTo>
                  <a:pt x="0" y="19"/>
                </a:lnTo>
                <a:lnTo>
                  <a:pt x="1" y="9"/>
                </a:lnTo>
                <a:lnTo>
                  <a:pt x="5" y="0"/>
                </a:lnTo>
                <a:lnTo>
                  <a:pt x="15" y="0"/>
                </a:lnTo>
                <a:close/>
              </a:path>
            </a:pathLst>
          </a:custGeom>
          <a:solidFill>
            <a:srgbClr val="8CD8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89" name="Freeform 322"/>
          <p:cNvSpPr>
            <a:spLocks/>
          </p:cNvSpPr>
          <p:nvPr/>
        </p:nvSpPr>
        <p:spPr bwMode="auto">
          <a:xfrm>
            <a:off x="3074988" y="3457575"/>
            <a:ext cx="20637" cy="82550"/>
          </a:xfrm>
          <a:custGeom>
            <a:avLst/>
            <a:gdLst>
              <a:gd name="T0" fmla="*/ 20637 w 13"/>
              <a:gd name="T1" fmla="*/ 1588 h 52"/>
              <a:gd name="T2" fmla="*/ 20637 w 13"/>
              <a:gd name="T3" fmla="*/ 1588 h 52"/>
              <a:gd name="T4" fmla="*/ 19050 w 13"/>
              <a:gd name="T5" fmla="*/ 4763 h 52"/>
              <a:gd name="T6" fmla="*/ 17462 w 13"/>
              <a:gd name="T7" fmla="*/ 7938 h 52"/>
              <a:gd name="T8" fmla="*/ 15875 w 13"/>
              <a:gd name="T9" fmla="*/ 15875 h 52"/>
              <a:gd name="T10" fmla="*/ 15875 w 13"/>
              <a:gd name="T11" fmla="*/ 26988 h 52"/>
              <a:gd name="T12" fmla="*/ 12700 w 13"/>
              <a:gd name="T13" fmla="*/ 39688 h 52"/>
              <a:gd name="T14" fmla="*/ 12700 w 13"/>
              <a:gd name="T15" fmla="*/ 58738 h 52"/>
              <a:gd name="T16" fmla="*/ 15875 w 13"/>
              <a:gd name="T17" fmla="*/ 82550 h 52"/>
              <a:gd name="T18" fmla="*/ 4762 w 13"/>
              <a:gd name="T19" fmla="*/ 82550 h 52"/>
              <a:gd name="T20" fmla="*/ 4762 w 13"/>
              <a:gd name="T21" fmla="*/ 80963 h 52"/>
              <a:gd name="T22" fmla="*/ 4762 w 13"/>
              <a:gd name="T23" fmla="*/ 73025 h 52"/>
              <a:gd name="T24" fmla="*/ 1587 w 13"/>
              <a:gd name="T25" fmla="*/ 63500 h 52"/>
              <a:gd name="T26" fmla="*/ 1587 w 13"/>
              <a:gd name="T27" fmla="*/ 50800 h 52"/>
              <a:gd name="T28" fmla="*/ 0 w 13"/>
              <a:gd name="T29" fmla="*/ 38100 h 52"/>
              <a:gd name="T30" fmla="*/ 1587 w 13"/>
              <a:gd name="T31" fmla="*/ 25400 h 52"/>
              <a:gd name="T32" fmla="*/ 4762 w 13"/>
              <a:gd name="T33" fmla="*/ 11112 h 52"/>
              <a:gd name="T34" fmla="*/ 7937 w 13"/>
              <a:gd name="T35" fmla="*/ 0 h 52"/>
              <a:gd name="T36" fmla="*/ 20637 w 13"/>
              <a:gd name="T37" fmla="*/ 1588 h 5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3"/>
              <a:gd name="T58" fmla="*/ 0 h 52"/>
              <a:gd name="T59" fmla="*/ 13 w 13"/>
              <a:gd name="T60" fmla="*/ 52 h 52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3" h="52">
                <a:moveTo>
                  <a:pt x="13" y="1"/>
                </a:moveTo>
                <a:lnTo>
                  <a:pt x="13" y="1"/>
                </a:lnTo>
                <a:lnTo>
                  <a:pt x="12" y="3"/>
                </a:lnTo>
                <a:lnTo>
                  <a:pt x="11" y="5"/>
                </a:lnTo>
                <a:lnTo>
                  <a:pt x="10" y="10"/>
                </a:lnTo>
                <a:lnTo>
                  <a:pt x="10" y="17"/>
                </a:lnTo>
                <a:lnTo>
                  <a:pt x="8" y="25"/>
                </a:lnTo>
                <a:lnTo>
                  <a:pt x="8" y="37"/>
                </a:lnTo>
                <a:lnTo>
                  <a:pt x="10" y="52"/>
                </a:lnTo>
                <a:lnTo>
                  <a:pt x="3" y="52"/>
                </a:lnTo>
                <a:lnTo>
                  <a:pt x="3" y="51"/>
                </a:lnTo>
                <a:lnTo>
                  <a:pt x="3" y="46"/>
                </a:lnTo>
                <a:lnTo>
                  <a:pt x="1" y="40"/>
                </a:lnTo>
                <a:lnTo>
                  <a:pt x="1" y="32"/>
                </a:lnTo>
                <a:lnTo>
                  <a:pt x="0" y="24"/>
                </a:lnTo>
                <a:lnTo>
                  <a:pt x="1" y="16"/>
                </a:lnTo>
                <a:lnTo>
                  <a:pt x="3" y="7"/>
                </a:lnTo>
                <a:lnTo>
                  <a:pt x="5" y="0"/>
                </a:lnTo>
                <a:lnTo>
                  <a:pt x="13" y="1"/>
                </a:lnTo>
                <a:close/>
              </a:path>
            </a:pathLst>
          </a:custGeom>
          <a:solidFill>
            <a:srgbClr val="A5ED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90" name="Freeform 323"/>
          <p:cNvSpPr>
            <a:spLocks/>
          </p:cNvSpPr>
          <p:nvPr/>
        </p:nvSpPr>
        <p:spPr bwMode="auto">
          <a:xfrm>
            <a:off x="3076575" y="3468688"/>
            <a:ext cx="15875" cy="60325"/>
          </a:xfrm>
          <a:custGeom>
            <a:avLst/>
            <a:gdLst>
              <a:gd name="T0" fmla="*/ 15875 w 10"/>
              <a:gd name="T1" fmla="*/ 0 h 38"/>
              <a:gd name="T2" fmla="*/ 15875 w 10"/>
              <a:gd name="T3" fmla="*/ 0 h 38"/>
              <a:gd name="T4" fmla="*/ 14288 w 10"/>
              <a:gd name="T5" fmla="*/ 3175 h 38"/>
              <a:gd name="T6" fmla="*/ 14288 w 10"/>
              <a:gd name="T7" fmla="*/ 6350 h 38"/>
              <a:gd name="T8" fmla="*/ 11112 w 10"/>
              <a:gd name="T9" fmla="*/ 9525 h 38"/>
              <a:gd name="T10" fmla="*/ 9525 w 10"/>
              <a:gd name="T11" fmla="*/ 17462 h 38"/>
              <a:gd name="T12" fmla="*/ 9525 w 10"/>
              <a:gd name="T13" fmla="*/ 28575 h 38"/>
              <a:gd name="T14" fmla="*/ 9525 w 10"/>
              <a:gd name="T15" fmla="*/ 41275 h 38"/>
              <a:gd name="T16" fmla="*/ 11112 w 10"/>
              <a:gd name="T17" fmla="*/ 60325 h 38"/>
              <a:gd name="T18" fmla="*/ 4762 w 10"/>
              <a:gd name="T19" fmla="*/ 60325 h 38"/>
              <a:gd name="T20" fmla="*/ 3175 w 10"/>
              <a:gd name="T21" fmla="*/ 58738 h 38"/>
              <a:gd name="T22" fmla="*/ 3175 w 10"/>
              <a:gd name="T23" fmla="*/ 52388 h 38"/>
              <a:gd name="T24" fmla="*/ 3175 w 10"/>
              <a:gd name="T25" fmla="*/ 44450 h 38"/>
              <a:gd name="T26" fmla="*/ 0 w 10"/>
              <a:gd name="T27" fmla="*/ 38100 h 38"/>
              <a:gd name="T28" fmla="*/ 0 w 10"/>
              <a:gd name="T29" fmla="*/ 26988 h 38"/>
              <a:gd name="T30" fmla="*/ 0 w 10"/>
              <a:gd name="T31" fmla="*/ 17462 h 38"/>
              <a:gd name="T32" fmla="*/ 3175 w 10"/>
              <a:gd name="T33" fmla="*/ 7937 h 38"/>
              <a:gd name="T34" fmla="*/ 6350 w 10"/>
              <a:gd name="T35" fmla="*/ 0 h 38"/>
              <a:gd name="T36" fmla="*/ 15875 w 10"/>
              <a:gd name="T37" fmla="*/ 0 h 38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0"/>
              <a:gd name="T58" fmla="*/ 0 h 38"/>
              <a:gd name="T59" fmla="*/ 10 w 10"/>
              <a:gd name="T60" fmla="*/ 38 h 38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0" h="38">
                <a:moveTo>
                  <a:pt x="10" y="0"/>
                </a:moveTo>
                <a:lnTo>
                  <a:pt x="10" y="0"/>
                </a:lnTo>
                <a:lnTo>
                  <a:pt x="9" y="2"/>
                </a:lnTo>
                <a:lnTo>
                  <a:pt x="9" y="4"/>
                </a:lnTo>
                <a:lnTo>
                  <a:pt x="7" y="6"/>
                </a:lnTo>
                <a:lnTo>
                  <a:pt x="6" y="11"/>
                </a:lnTo>
                <a:lnTo>
                  <a:pt x="6" y="18"/>
                </a:lnTo>
                <a:lnTo>
                  <a:pt x="6" y="26"/>
                </a:lnTo>
                <a:lnTo>
                  <a:pt x="7" y="38"/>
                </a:lnTo>
                <a:lnTo>
                  <a:pt x="3" y="38"/>
                </a:lnTo>
                <a:lnTo>
                  <a:pt x="2" y="37"/>
                </a:lnTo>
                <a:lnTo>
                  <a:pt x="2" y="33"/>
                </a:lnTo>
                <a:lnTo>
                  <a:pt x="2" y="28"/>
                </a:lnTo>
                <a:lnTo>
                  <a:pt x="0" y="24"/>
                </a:lnTo>
                <a:lnTo>
                  <a:pt x="0" y="17"/>
                </a:lnTo>
                <a:lnTo>
                  <a:pt x="0" y="11"/>
                </a:lnTo>
                <a:lnTo>
                  <a:pt x="2" y="5"/>
                </a:lnTo>
                <a:lnTo>
                  <a:pt x="4" y="0"/>
                </a:lnTo>
                <a:lnTo>
                  <a:pt x="10" y="0"/>
                </a:lnTo>
                <a:close/>
              </a:path>
            </a:pathLst>
          </a:custGeom>
          <a:solidFill>
            <a:srgbClr val="B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91" name="Freeform 325"/>
          <p:cNvSpPr>
            <a:spLocks/>
          </p:cNvSpPr>
          <p:nvPr/>
        </p:nvSpPr>
        <p:spPr bwMode="auto">
          <a:xfrm>
            <a:off x="2949575" y="3451225"/>
            <a:ext cx="71438" cy="87313"/>
          </a:xfrm>
          <a:custGeom>
            <a:avLst/>
            <a:gdLst>
              <a:gd name="T0" fmla="*/ 4763 w 45"/>
              <a:gd name="T1" fmla="*/ 7938 h 55"/>
              <a:gd name="T2" fmla="*/ 4763 w 45"/>
              <a:gd name="T3" fmla="*/ 11113 h 55"/>
              <a:gd name="T4" fmla="*/ 3175 w 45"/>
              <a:gd name="T5" fmla="*/ 14288 h 55"/>
              <a:gd name="T6" fmla="*/ 1588 w 45"/>
              <a:gd name="T7" fmla="*/ 22225 h 55"/>
              <a:gd name="T8" fmla="*/ 0 w 45"/>
              <a:gd name="T9" fmla="*/ 33338 h 55"/>
              <a:gd name="T10" fmla="*/ 0 w 45"/>
              <a:gd name="T11" fmla="*/ 44450 h 55"/>
              <a:gd name="T12" fmla="*/ 0 w 45"/>
              <a:gd name="T13" fmla="*/ 57150 h 55"/>
              <a:gd name="T14" fmla="*/ 0 w 45"/>
              <a:gd name="T15" fmla="*/ 71438 h 55"/>
              <a:gd name="T16" fmla="*/ 3175 w 45"/>
              <a:gd name="T17" fmla="*/ 87313 h 55"/>
              <a:gd name="T18" fmla="*/ 3175 w 45"/>
              <a:gd name="T19" fmla="*/ 87313 h 55"/>
              <a:gd name="T20" fmla="*/ 3175 w 45"/>
              <a:gd name="T21" fmla="*/ 84138 h 55"/>
              <a:gd name="T22" fmla="*/ 3175 w 45"/>
              <a:gd name="T23" fmla="*/ 80963 h 55"/>
              <a:gd name="T24" fmla="*/ 3175 w 45"/>
              <a:gd name="T25" fmla="*/ 77788 h 55"/>
              <a:gd name="T26" fmla="*/ 3175 w 45"/>
              <a:gd name="T27" fmla="*/ 71438 h 55"/>
              <a:gd name="T28" fmla="*/ 4763 w 45"/>
              <a:gd name="T29" fmla="*/ 68263 h 55"/>
              <a:gd name="T30" fmla="*/ 4763 w 45"/>
              <a:gd name="T31" fmla="*/ 60325 h 55"/>
              <a:gd name="T32" fmla="*/ 7938 w 45"/>
              <a:gd name="T33" fmla="*/ 55563 h 55"/>
              <a:gd name="T34" fmla="*/ 9525 w 45"/>
              <a:gd name="T35" fmla="*/ 49213 h 55"/>
              <a:gd name="T36" fmla="*/ 11113 w 45"/>
              <a:gd name="T37" fmla="*/ 44450 h 55"/>
              <a:gd name="T38" fmla="*/ 12700 w 45"/>
              <a:gd name="T39" fmla="*/ 38100 h 55"/>
              <a:gd name="T40" fmla="*/ 15875 w 45"/>
              <a:gd name="T41" fmla="*/ 33338 h 55"/>
              <a:gd name="T42" fmla="*/ 22225 w 45"/>
              <a:gd name="T43" fmla="*/ 28575 h 55"/>
              <a:gd name="T44" fmla="*/ 25400 w 45"/>
              <a:gd name="T45" fmla="*/ 25400 h 55"/>
              <a:gd name="T46" fmla="*/ 33338 w 45"/>
              <a:gd name="T47" fmla="*/ 23813 h 55"/>
              <a:gd name="T48" fmla="*/ 41275 w 45"/>
              <a:gd name="T49" fmla="*/ 22225 h 55"/>
              <a:gd name="T50" fmla="*/ 41275 w 45"/>
              <a:gd name="T51" fmla="*/ 20638 h 55"/>
              <a:gd name="T52" fmla="*/ 41275 w 45"/>
              <a:gd name="T53" fmla="*/ 20638 h 55"/>
              <a:gd name="T54" fmla="*/ 44450 w 45"/>
              <a:gd name="T55" fmla="*/ 17463 h 55"/>
              <a:gd name="T56" fmla="*/ 46038 w 45"/>
              <a:gd name="T57" fmla="*/ 15875 h 55"/>
              <a:gd name="T58" fmla="*/ 52388 w 45"/>
              <a:gd name="T59" fmla="*/ 14288 h 55"/>
              <a:gd name="T60" fmla="*/ 57150 w 45"/>
              <a:gd name="T61" fmla="*/ 11113 h 55"/>
              <a:gd name="T62" fmla="*/ 65088 w 45"/>
              <a:gd name="T63" fmla="*/ 6350 h 55"/>
              <a:gd name="T64" fmla="*/ 71438 w 45"/>
              <a:gd name="T65" fmla="*/ 3175 h 55"/>
              <a:gd name="T66" fmla="*/ 71438 w 45"/>
              <a:gd name="T67" fmla="*/ 3175 h 55"/>
              <a:gd name="T68" fmla="*/ 69850 w 45"/>
              <a:gd name="T69" fmla="*/ 3175 h 55"/>
              <a:gd name="T70" fmla="*/ 68263 w 45"/>
              <a:gd name="T71" fmla="*/ 3175 h 55"/>
              <a:gd name="T72" fmla="*/ 66675 w 45"/>
              <a:gd name="T73" fmla="*/ 3175 h 55"/>
              <a:gd name="T74" fmla="*/ 63500 w 45"/>
              <a:gd name="T75" fmla="*/ 1588 h 55"/>
              <a:gd name="T76" fmla="*/ 58738 w 45"/>
              <a:gd name="T77" fmla="*/ 1588 h 55"/>
              <a:gd name="T78" fmla="*/ 55563 w 45"/>
              <a:gd name="T79" fmla="*/ 1588 h 55"/>
              <a:gd name="T80" fmla="*/ 49213 w 45"/>
              <a:gd name="T81" fmla="*/ 1588 h 55"/>
              <a:gd name="T82" fmla="*/ 44450 w 45"/>
              <a:gd name="T83" fmla="*/ 0 h 55"/>
              <a:gd name="T84" fmla="*/ 41275 w 45"/>
              <a:gd name="T85" fmla="*/ 1588 h 55"/>
              <a:gd name="T86" fmla="*/ 34925 w 45"/>
              <a:gd name="T87" fmla="*/ 1588 h 55"/>
              <a:gd name="T88" fmla="*/ 30163 w 45"/>
              <a:gd name="T89" fmla="*/ 1588 h 55"/>
              <a:gd name="T90" fmla="*/ 22225 w 45"/>
              <a:gd name="T91" fmla="*/ 3175 h 55"/>
              <a:gd name="T92" fmla="*/ 15875 w 45"/>
              <a:gd name="T93" fmla="*/ 3175 h 55"/>
              <a:gd name="T94" fmla="*/ 11113 w 45"/>
              <a:gd name="T95" fmla="*/ 4763 h 55"/>
              <a:gd name="T96" fmla="*/ 4763 w 45"/>
              <a:gd name="T97" fmla="*/ 7938 h 5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45"/>
              <a:gd name="T148" fmla="*/ 0 h 55"/>
              <a:gd name="T149" fmla="*/ 45 w 45"/>
              <a:gd name="T150" fmla="*/ 55 h 55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45" h="55">
                <a:moveTo>
                  <a:pt x="3" y="5"/>
                </a:moveTo>
                <a:lnTo>
                  <a:pt x="3" y="7"/>
                </a:lnTo>
                <a:lnTo>
                  <a:pt x="2" y="9"/>
                </a:lnTo>
                <a:lnTo>
                  <a:pt x="1" y="14"/>
                </a:lnTo>
                <a:lnTo>
                  <a:pt x="0" y="21"/>
                </a:lnTo>
                <a:lnTo>
                  <a:pt x="0" y="28"/>
                </a:lnTo>
                <a:lnTo>
                  <a:pt x="0" y="36"/>
                </a:lnTo>
                <a:lnTo>
                  <a:pt x="0" y="45"/>
                </a:lnTo>
                <a:lnTo>
                  <a:pt x="2" y="55"/>
                </a:lnTo>
                <a:lnTo>
                  <a:pt x="2" y="53"/>
                </a:lnTo>
                <a:lnTo>
                  <a:pt x="2" y="51"/>
                </a:lnTo>
                <a:lnTo>
                  <a:pt x="2" y="49"/>
                </a:lnTo>
                <a:lnTo>
                  <a:pt x="2" y="45"/>
                </a:lnTo>
                <a:lnTo>
                  <a:pt x="3" y="43"/>
                </a:lnTo>
                <a:lnTo>
                  <a:pt x="3" y="38"/>
                </a:lnTo>
                <a:lnTo>
                  <a:pt x="5" y="35"/>
                </a:lnTo>
                <a:lnTo>
                  <a:pt x="6" y="31"/>
                </a:lnTo>
                <a:lnTo>
                  <a:pt x="7" y="28"/>
                </a:lnTo>
                <a:lnTo>
                  <a:pt x="8" y="24"/>
                </a:lnTo>
                <a:lnTo>
                  <a:pt x="10" y="21"/>
                </a:lnTo>
                <a:lnTo>
                  <a:pt x="14" y="18"/>
                </a:lnTo>
                <a:lnTo>
                  <a:pt x="16" y="16"/>
                </a:lnTo>
                <a:lnTo>
                  <a:pt x="21" y="15"/>
                </a:lnTo>
                <a:lnTo>
                  <a:pt x="26" y="14"/>
                </a:lnTo>
                <a:lnTo>
                  <a:pt x="26" y="13"/>
                </a:lnTo>
                <a:lnTo>
                  <a:pt x="28" y="11"/>
                </a:lnTo>
                <a:lnTo>
                  <a:pt x="29" y="10"/>
                </a:lnTo>
                <a:lnTo>
                  <a:pt x="33" y="9"/>
                </a:lnTo>
                <a:lnTo>
                  <a:pt x="36" y="7"/>
                </a:lnTo>
                <a:lnTo>
                  <a:pt x="41" y="4"/>
                </a:lnTo>
                <a:lnTo>
                  <a:pt x="45" y="2"/>
                </a:lnTo>
                <a:lnTo>
                  <a:pt x="44" y="2"/>
                </a:lnTo>
                <a:lnTo>
                  <a:pt x="43" y="2"/>
                </a:lnTo>
                <a:lnTo>
                  <a:pt x="42" y="2"/>
                </a:lnTo>
                <a:lnTo>
                  <a:pt x="40" y="1"/>
                </a:lnTo>
                <a:lnTo>
                  <a:pt x="37" y="1"/>
                </a:lnTo>
                <a:lnTo>
                  <a:pt x="35" y="1"/>
                </a:lnTo>
                <a:lnTo>
                  <a:pt x="31" y="1"/>
                </a:lnTo>
                <a:lnTo>
                  <a:pt x="28" y="0"/>
                </a:lnTo>
                <a:lnTo>
                  <a:pt x="26" y="1"/>
                </a:lnTo>
                <a:lnTo>
                  <a:pt x="22" y="1"/>
                </a:lnTo>
                <a:lnTo>
                  <a:pt x="19" y="1"/>
                </a:lnTo>
                <a:lnTo>
                  <a:pt x="14" y="2"/>
                </a:lnTo>
                <a:lnTo>
                  <a:pt x="10" y="2"/>
                </a:lnTo>
                <a:lnTo>
                  <a:pt x="7" y="3"/>
                </a:lnTo>
                <a:lnTo>
                  <a:pt x="3" y="5"/>
                </a:lnTo>
                <a:close/>
              </a:path>
            </a:pathLst>
          </a:custGeom>
          <a:solidFill>
            <a:srgbClr val="999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92" name="Freeform 326"/>
          <p:cNvSpPr>
            <a:spLocks/>
          </p:cNvSpPr>
          <p:nvPr/>
        </p:nvSpPr>
        <p:spPr bwMode="auto">
          <a:xfrm>
            <a:off x="2847975" y="3516313"/>
            <a:ext cx="58738" cy="15875"/>
          </a:xfrm>
          <a:custGeom>
            <a:avLst/>
            <a:gdLst>
              <a:gd name="T0" fmla="*/ 0 w 37"/>
              <a:gd name="T1" fmla="*/ 11112 h 10"/>
              <a:gd name="T2" fmla="*/ 0 w 37"/>
              <a:gd name="T3" fmla="*/ 11112 h 10"/>
              <a:gd name="T4" fmla="*/ 0 w 37"/>
              <a:gd name="T5" fmla="*/ 7938 h 10"/>
              <a:gd name="T6" fmla="*/ 1588 w 37"/>
              <a:gd name="T7" fmla="*/ 7938 h 10"/>
              <a:gd name="T8" fmla="*/ 1588 w 37"/>
              <a:gd name="T9" fmla="*/ 6350 h 10"/>
              <a:gd name="T10" fmla="*/ 3175 w 37"/>
              <a:gd name="T11" fmla="*/ 4762 h 10"/>
              <a:gd name="T12" fmla="*/ 4763 w 37"/>
              <a:gd name="T13" fmla="*/ 4762 h 10"/>
              <a:gd name="T14" fmla="*/ 6350 w 37"/>
              <a:gd name="T15" fmla="*/ 3175 h 10"/>
              <a:gd name="T16" fmla="*/ 11113 w 37"/>
              <a:gd name="T17" fmla="*/ 1588 h 10"/>
              <a:gd name="T18" fmla="*/ 14288 w 37"/>
              <a:gd name="T19" fmla="*/ 1588 h 10"/>
              <a:gd name="T20" fmla="*/ 17463 w 37"/>
              <a:gd name="T21" fmla="*/ 0 h 10"/>
              <a:gd name="T22" fmla="*/ 23813 w 37"/>
              <a:gd name="T23" fmla="*/ 0 h 10"/>
              <a:gd name="T24" fmla="*/ 28575 w 37"/>
              <a:gd name="T25" fmla="*/ 0 h 10"/>
              <a:gd name="T26" fmla="*/ 34925 w 37"/>
              <a:gd name="T27" fmla="*/ 0 h 10"/>
              <a:gd name="T28" fmla="*/ 42863 w 37"/>
              <a:gd name="T29" fmla="*/ 1588 h 10"/>
              <a:gd name="T30" fmla="*/ 49213 w 37"/>
              <a:gd name="T31" fmla="*/ 3175 h 10"/>
              <a:gd name="T32" fmla="*/ 58738 w 37"/>
              <a:gd name="T33" fmla="*/ 4762 h 10"/>
              <a:gd name="T34" fmla="*/ 58738 w 37"/>
              <a:gd name="T35" fmla="*/ 7938 h 10"/>
              <a:gd name="T36" fmla="*/ 57150 w 37"/>
              <a:gd name="T37" fmla="*/ 7938 h 10"/>
              <a:gd name="T38" fmla="*/ 57150 w 37"/>
              <a:gd name="T39" fmla="*/ 7938 h 10"/>
              <a:gd name="T40" fmla="*/ 53975 w 37"/>
              <a:gd name="T41" fmla="*/ 6350 h 10"/>
              <a:gd name="T42" fmla="*/ 50800 w 37"/>
              <a:gd name="T43" fmla="*/ 6350 h 10"/>
              <a:gd name="T44" fmla="*/ 47625 w 37"/>
              <a:gd name="T45" fmla="*/ 4762 h 10"/>
              <a:gd name="T46" fmla="*/ 44450 w 37"/>
              <a:gd name="T47" fmla="*/ 4762 h 10"/>
              <a:gd name="T48" fmla="*/ 38100 w 37"/>
              <a:gd name="T49" fmla="*/ 4762 h 10"/>
              <a:gd name="T50" fmla="*/ 34925 w 37"/>
              <a:gd name="T51" fmla="*/ 3175 h 10"/>
              <a:gd name="T52" fmla="*/ 28575 w 37"/>
              <a:gd name="T53" fmla="*/ 3175 h 10"/>
              <a:gd name="T54" fmla="*/ 23813 w 37"/>
              <a:gd name="T55" fmla="*/ 3175 h 10"/>
              <a:gd name="T56" fmla="*/ 20638 w 37"/>
              <a:gd name="T57" fmla="*/ 4762 h 10"/>
              <a:gd name="T58" fmla="*/ 14288 w 37"/>
              <a:gd name="T59" fmla="*/ 4762 h 10"/>
              <a:gd name="T60" fmla="*/ 11113 w 37"/>
              <a:gd name="T61" fmla="*/ 6350 h 10"/>
              <a:gd name="T62" fmla="*/ 6350 w 37"/>
              <a:gd name="T63" fmla="*/ 7938 h 10"/>
              <a:gd name="T64" fmla="*/ 3175 w 37"/>
              <a:gd name="T65" fmla="*/ 12700 h 10"/>
              <a:gd name="T66" fmla="*/ 0 w 37"/>
              <a:gd name="T67" fmla="*/ 15875 h 10"/>
              <a:gd name="T68" fmla="*/ 0 w 37"/>
              <a:gd name="T69" fmla="*/ 11112 h 1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7"/>
              <a:gd name="T106" fmla="*/ 0 h 10"/>
              <a:gd name="T107" fmla="*/ 37 w 37"/>
              <a:gd name="T108" fmla="*/ 10 h 10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7" h="10">
                <a:moveTo>
                  <a:pt x="0" y="7"/>
                </a:moveTo>
                <a:lnTo>
                  <a:pt x="0" y="7"/>
                </a:lnTo>
                <a:lnTo>
                  <a:pt x="0" y="5"/>
                </a:lnTo>
                <a:lnTo>
                  <a:pt x="1" y="5"/>
                </a:lnTo>
                <a:lnTo>
                  <a:pt x="1" y="4"/>
                </a:lnTo>
                <a:lnTo>
                  <a:pt x="2" y="3"/>
                </a:lnTo>
                <a:lnTo>
                  <a:pt x="3" y="3"/>
                </a:lnTo>
                <a:lnTo>
                  <a:pt x="4" y="2"/>
                </a:lnTo>
                <a:lnTo>
                  <a:pt x="7" y="1"/>
                </a:lnTo>
                <a:lnTo>
                  <a:pt x="9" y="1"/>
                </a:lnTo>
                <a:lnTo>
                  <a:pt x="11" y="0"/>
                </a:lnTo>
                <a:lnTo>
                  <a:pt x="15" y="0"/>
                </a:lnTo>
                <a:lnTo>
                  <a:pt x="18" y="0"/>
                </a:lnTo>
                <a:lnTo>
                  <a:pt x="22" y="0"/>
                </a:lnTo>
                <a:lnTo>
                  <a:pt x="27" y="1"/>
                </a:lnTo>
                <a:lnTo>
                  <a:pt x="31" y="2"/>
                </a:lnTo>
                <a:lnTo>
                  <a:pt x="37" y="3"/>
                </a:lnTo>
                <a:lnTo>
                  <a:pt x="37" y="5"/>
                </a:lnTo>
                <a:lnTo>
                  <a:pt x="36" y="5"/>
                </a:lnTo>
                <a:lnTo>
                  <a:pt x="34" y="4"/>
                </a:lnTo>
                <a:lnTo>
                  <a:pt x="32" y="4"/>
                </a:lnTo>
                <a:lnTo>
                  <a:pt x="30" y="3"/>
                </a:lnTo>
                <a:lnTo>
                  <a:pt x="28" y="3"/>
                </a:lnTo>
                <a:lnTo>
                  <a:pt x="24" y="3"/>
                </a:lnTo>
                <a:lnTo>
                  <a:pt x="22" y="2"/>
                </a:lnTo>
                <a:lnTo>
                  <a:pt x="18" y="2"/>
                </a:lnTo>
                <a:lnTo>
                  <a:pt x="15" y="2"/>
                </a:lnTo>
                <a:lnTo>
                  <a:pt x="13" y="3"/>
                </a:lnTo>
                <a:lnTo>
                  <a:pt x="9" y="3"/>
                </a:lnTo>
                <a:lnTo>
                  <a:pt x="7" y="4"/>
                </a:lnTo>
                <a:lnTo>
                  <a:pt x="4" y="5"/>
                </a:lnTo>
                <a:lnTo>
                  <a:pt x="2" y="8"/>
                </a:lnTo>
                <a:lnTo>
                  <a:pt x="0" y="10"/>
                </a:lnTo>
                <a:lnTo>
                  <a:pt x="0" y="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93" name="Freeform 327"/>
          <p:cNvSpPr>
            <a:spLocks/>
          </p:cNvSpPr>
          <p:nvPr/>
        </p:nvSpPr>
        <p:spPr bwMode="auto">
          <a:xfrm>
            <a:off x="2847975" y="3476625"/>
            <a:ext cx="58738" cy="17463"/>
          </a:xfrm>
          <a:custGeom>
            <a:avLst/>
            <a:gdLst>
              <a:gd name="T0" fmla="*/ 0 w 37"/>
              <a:gd name="T1" fmla="*/ 11113 h 11"/>
              <a:gd name="T2" fmla="*/ 0 w 37"/>
              <a:gd name="T3" fmla="*/ 11113 h 11"/>
              <a:gd name="T4" fmla="*/ 0 w 37"/>
              <a:gd name="T5" fmla="*/ 9525 h 11"/>
              <a:gd name="T6" fmla="*/ 1588 w 37"/>
              <a:gd name="T7" fmla="*/ 9525 h 11"/>
              <a:gd name="T8" fmla="*/ 1588 w 37"/>
              <a:gd name="T9" fmla="*/ 7938 h 11"/>
              <a:gd name="T10" fmla="*/ 3175 w 37"/>
              <a:gd name="T11" fmla="*/ 6350 h 11"/>
              <a:gd name="T12" fmla="*/ 4763 w 37"/>
              <a:gd name="T13" fmla="*/ 6350 h 11"/>
              <a:gd name="T14" fmla="*/ 6350 w 37"/>
              <a:gd name="T15" fmla="*/ 3175 h 11"/>
              <a:gd name="T16" fmla="*/ 11113 w 37"/>
              <a:gd name="T17" fmla="*/ 1588 h 11"/>
              <a:gd name="T18" fmla="*/ 14288 w 37"/>
              <a:gd name="T19" fmla="*/ 1588 h 11"/>
              <a:gd name="T20" fmla="*/ 17463 w 37"/>
              <a:gd name="T21" fmla="*/ 0 h 11"/>
              <a:gd name="T22" fmla="*/ 23813 w 37"/>
              <a:gd name="T23" fmla="*/ 0 h 11"/>
              <a:gd name="T24" fmla="*/ 28575 w 37"/>
              <a:gd name="T25" fmla="*/ 0 h 11"/>
              <a:gd name="T26" fmla="*/ 34925 w 37"/>
              <a:gd name="T27" fmla="*/ 0 h 11"/>
              <a:gd name="T28" fmla="*/ 42863 w 37"/>
              <a:gd name="T29" fmla="*/ 1588 h 11"/>
              <a:gd name="T30" fmla="*/ 49213 w 37"/>
              <a:gd name="T31" fmla="*/ 3175 h 11"/>
              <a:gd name="T32" fmla="*/ 58738 w 37"/>
              <a:gd name="T33" fmla="*/ 6350 h 11"/>
              <a:gd name="T34" fmla="*/ 58738 w 37"/>
              <a:gd name="T35" fmla="*/ 9525 h 11"/>
              <a:gd name="T36" fmla="*/ 57150 w 37"/>
              <a:gd name="T37" fmla="*/ 9525 h 11"/>
              <a:gd name="T38" fmla="*/ 57150 w 37"/>
              <a:gd name="T39" fmla="*/ 9525 h 11"/>
              <a:gd name="T40" fmla="*/ 53975 w 37"/>
              <a:gd name="T41" fmla="*/ 7938 h 11"/>
              <a:gd name="T42" fmla="*/ 50800 w 37"/>
              <a:gd name="T43" fmla="*/ 7938 h 11"/>
              <a:gd name="T44" fmla="*/ 47625 w 37"/>
              <a:gd name="T45" fmla="*/ 7938 h 11"/>
              <a:gd name="T46" fmla="*/ 44450 w 37"/>
              <a:gd name="T47" fmla="*/ 6350 h 11"/>
              <a:gd name="T48" fmla="*/ 38100 w 37"/>
              <a:gd name="T49" fmla="*/ 6350 h 11"/>
              <a:gd name="T50" fmla="*/ 34925 w 37"/>
              <a:gd name="T51" fmla="*/ 3175 h 11"/>
              <a:gd name="T52" fmla="*/ 28575 w 37"/>
              <a:gd name="T53" fmla="*/ 3175 h 11"/>
              <a:gd name="T54" fmla="*/ 23813 w 37"/>
              <a:gd name="T55" fmla="*/ 3175 h 11"/>
              <a:gd name="T56" fmla="*/ 20638 w 37"/>
              <a:gd name="T57" fmla="*/ 6350 h 11"/>
              <a:gd name="T58" fmla="*/ 14288 w 37"/>
              <a:gd name="T59" fmla="*/ 6350 h 11"/>
              <a:gd name="T60" fmla="*/ 11113 w 37"/>
              <a:gd name="T61" fmla="*/ 7938 h 11"/>
              <a:gd name="T62" fmla="*/ 6350 w 37"/>
              <a:gd name="T63" fmla="*/ 9525 h 11"/>
              <a:gd name="T64" fmla="*/ 3175 w 37"/>
              <a:gd name="T65" fmla="*/ 12700 h 11"/>
              <a:gd name="T66" fmla="*/ 0 w 37"/>
              <a:gd name="T67" fmla="*/ 17463 h 11"/>
              <a:gd name="T68" fmla="*/ 0 w 37"/>
              <a:gd name="T69" fmla="*/ 11113 h 11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7"/>
              <a:gd name="T106" fmla="*/ 0 h 11"/>
              <a:gd name="T107" fmla="*/ 37 w 37"/>
              <a:gd name="T108" fmla="*/ 11 h 11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7" h="11">
                <a:moveTo>
                  <a:pt x="0" y="7"/>
                </a:moveTo>
                <a:lnTo>
                  <a:pt x="0" y="7"/>
                </a:lnTo>
                <a:lnTo>
                  <a:pt x="0" y="6"/>
                </a:lnTo>
                <a:lnTo>
                  <a:pt x="1" y="6"/>
                </a:lnTo>
                <a:lnTo>
                  <a:pt x="1" y="5"/>
                </a:lnTo>
                <a:lnTo>
                  <a:pt x="2" y="4"/>
                </a:lnTo>
                <a:lnTo>
                  <a:pt x="3" y="4"/>
                </a:lnTo>
                <a:lnTo>
                  <a:pt x="4" y="2"/>
                </a:lnTo>
                <a:lnTo>
                  <a:pt x="7" y="1"/>
                </a:lnTo>
                <a:lnTo>
                  <a:pt x="9" y="1"/>
                </a:lnTo>
                <a:lnTo>
                  <a:pt x="11" y="0"/>
                </a:lnTo>
                <a:lnTo>
                  <a:pt x="15" y="0"/>
                </a:lnTo>
                <a:lnTo>
                  <a:pt x="18" y="0"/>
                </a:lnTo>
                <a:lnTo>
                  <a:pt x="22" y="0"/>
                </a:lnTo>
                <a:lnTo>
                  <a:pt x="27" y="1"/>
                </a:lnTo>
                <a:lnTo>
                  <a:pt x="31" y="2"/>
                </a:lnTo>
                <a:lnTo>
                  <a:pt x="37" y="4"/>
                </a:lnTo>
                <a:lnTo>
                  <a:pt x="37" y="6"/>
                </a:lnTo>
                <a:lnTo>
                  <a:pt x="36" y="6"/>
                </a:lnTo>
                <a:lnTo>
                  <a:pt x="34" y="5"/>
                </a:lnTo>
                <a:lnTo>
                  <a:pt x="32" y="5"/>
                </a:lnTo>
                <a:lnTo>
                  <a:pt x="30" y="5"/>
                </a:lnTo>
                <a:lnTo>
                  <a:pt x="28" y="4"/>
                </a:lnTo>
                <a:lnTo>
                  <a:pt x="24" y="4"/>
                </a:lnTo>
                <a:lnTo>
                  <a:pt x="22" y="2"/>
                </a:lnTo>
                <a:lnTo>
                  <a:pt x="18" y="2"/>
                </a:lnTo>
                <a:lnTo>
                  <a:pt x="15" y="2"/>
                </a:lnTo>
                <a:lnTo>
                  <a:pt x="13" y="4"/>
                </a:lnTo>
                <a:lnTo>
                  <a:pt x="9" y="4"/>
                </a:lnTo>
                <a:lnTo>
                  <a:pt x="7" y="5"/>
                </a:lnTo>
                <a:lnTo>
                  <a:pt x="4" y="6"/>
                </a:lnTo>
                <a:lnTo>
                  <a:pt x="2" y="8"/>
                </a:lnTo>
                <a:lnTo>
                  <a:pt x="0" y="11"/>
                </a:lnTo>
                <a:lnTo>
                  <a:pt x="0" y="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94" name="Freeform 328"/>
          <p:cNvSpPr>
            <a:spLocks/>
          </p:cNvSpPr>
          <p:nvPr/>
        </p:nvSpPr>
        <p:spPr bwMode="auto">
          <a:xfrm>
            <a:off x="2903538" y="3457575"/>
            <a:ext cx="95250" cy="180975"/>
          </a:xfrm>
          <a:custGeom>
            <a:avLst/>
            <a:gdLst>
              <a:gd name="T0" fmla="*/ 0 w 60"/>
              <a:gd name="T1" fmla="*/ 0 h 114"/>
              <a:gd name="T2" fmla="*/ 0 w 60"/>
              <a:gd name="T3" fmla="*/ 174625 h 114"/>
              <a:gd name="T4" fmla="*/ 28575 w 60"/>
              <a:gd name="T5" fmla="*/ 180975 h 114"/>
              <a:gd name="T6" fmla="*/ 26988 w 60"/>
              <a:gd name="T7" fmla="*/ 155575 h 114"/>
              <a:gd name="T8" fmla="*/ 95250 w 60"/>
              <a:gd name="T9" fmla="*/ 166688 h 114"/>
              <a:gd name="T10" fmla="*/ 95250 w 60"/>
              <a:gd name="T11" fmla="*/ 158750 h 114"/>
              <a:gd name="T12" fmla="*/ 47625 w 60"/>
              <a:gd name="T13" fmla="*/ 152400 h 114"/>
              <a:gd name="T14" fmla="*/ 46038 w 60"/>
              <a:gd name="T15" fmla="*/ 131763 h 114"/>
              <a:gd name="T16" fmla="*/ 14288 w 60"/>
              <a:gd name="T17" fmla="*/ 131763 h 114"/>
              <a:gd name="T18" fmla="*/ 12700 w 60"/>
              <a:gd name="T19" fmla="*/ 128588 h 114"/>
              <a:gd name="T20" fmla="*/ 11113 w 60"/>
              <a:gd name="T21" fmla="*/ 120650 h 114"/>
              <a:gd name="T22" fmla="*/ 9525 w 60"/>
              <a:gd name="T23" fmla="*/ 109538 h 114"/>
              <a:gd name="T24" fmla="*/ 4763 w 60"/>
              <a:gd name="T25" fmla="*/ 95250 h 114"/>
              <a:gd name="T26" fmla="*/ 3175 w 60"/>
              <a:gd name="T27" fmla="*/ 76200 h 114"/>
              <a:gd name="T28" fmla="*/ 1588 w 60"/>
              <a:gd name="T29" fmla="*/ 53975 h 114"/>
              <a:gd name="T30" fmla="*/ 3175 w 60"/>
              <a:gd name="T31" fmla="*/ 31750 h 114"/>
              <a:gd name="T32" fmla="*/ 9525 w 60"/>
              <a:gd name="T33" fmla="*/ 6350 h 114"/>
              <a:gd name="T34" fmla="*/ 0 w 60"/>
              <a:gd name="T35" fmla="*/ 0 h 11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60"/>
              <a:gd name="T55" fmla="*/ 0 h 114"/>
              <a:gd name="T56" fmla="*/ 60 w 60"/>
              <a:gd name="T57" fmla="*/ 114 h 11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60" h="114">
                <a:moveTo>
                  <a:pt x="0" y="0"/>
                </a:moveTo>
                <a:lnTo>
                  <a:pt x="0" y="110"/>
                </a:lnTo>
                <a:lnTo>
                  <a:pt x="18" y="114"/>
                </a:lnTo>
                <a:lnTo>
                  <a:pt x="17" y="98"/>
                </a:lnTo>
                <a:lnTo>
                  <a:pt x="60" y="105"/>
                </a:lnTo>
                <a:lnTo>
                  <a:pt x="60" y="100"/>
                </a:lnTo>
                <a:lnTo>
                  <a:pt x="30" y="96"/>
                </a:lnTo>
                <a:lnTo>
                  <a:pt x="29" y="83"/>
                </a:lnTo>
                <a:lnTo>
                  <a:pt x="9" y="83"/>
                </a:lnTo>
                <a:lnTo>
                  <a:pt x="8" y="81"/>
                </a:lnTo>
                <a:lnTo>
                  <a:pt x="7" y="76"/>
                </a:lnTo>
                <a:lnTo>
                  <a:pt x="6" y="69"/>
                </a:lnTo>
                <a:lnTo>
                  <a:pt x="3" y="60"/>
                </a:lnTo>
                <a:lnTo>
                  <a:pt x="2" y="48"/>
                </a:lnTo>
                <a:lnTo>
                  <a:pt x="1" y="34"/>
                </a:lnTo>
                <a:lnTo>
                  <a:pt x="2" y="20"/>
                </a:lnTo>
                <a:lnTo>
                  <a:pt x="6" y="4"/>
                </a:lnTo>
                <a:lnTo>
                  <a:pt x="0" y="0"/>
                </a:lnTo>
                <a:close/>
              </a:path>
            </a:pathLst>
          </a:custGeom>
          <a:solidFill>
            <a:srgbClr val="001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95" name="Freeform 329"/>
          <p:cNvSpPr>
            <a:spLocks/>
          </p:cNvSpPr>
          <p:nvPr/>
        </p:nvSpPr>
        <p:spPr bwMode="auto">
          <a:xfrm>
            <a:off x="2951163" y="3417888"/>
            <a:ext cx="123825" cy="23812"/>
          </a:xfrm>
          <a:custGeom>
            <a:avLst/>
            <a:gdLst>
              <a:gd name="T0" fmla="*/ 0 w 78"/>
              <a:gd name="T1" fmla="*/ 23812 h 15"/>
              <a:gd name="T2" fmla="*/ 0 w 78"/>
              <a:gd name="T3" fmla="*/ 23812 h 15"/>
              <a:gd name="T4" fmla="*/ 3175 w 78"/>
              <a:gd name="T5" fmla="*/ 22225 h 15"/>
              <a:gd name="T6" fmla="*/ 6350 w 78"/>
              <a:gd name="T7" fmla="*/ 22225 h 15"/>
              <a:gd name="T8" fmla="*/ 11112 w 78"/>
              <a:gd name="T9" fmla="*/ 19050 h 15"/>
              <a:gd name="T10" fmla="*/ 17462 w 78"/>
              <a:gd name="T11" fmla="*/ 17462 h 15"/>
              <a:gd name="T12" fmla="*/ 22225 w 78"/>
              <a:gd name="T13" fmla="*/ 15875 h 15"/>
              <a:gd name="T14" fmla="*/ 30163 w 78"/>
              <a:gd name="T15" fmla="*/ 14287 h 15"/>
              <a:gd name="T16" fmla="*/ 36512 w 78"/>
              <a:gd name="T17" fmla="*/ 12700 h 15"/>
              <a:gd name="T18" fmla="*/ 46037 w 78"/>
              <a:gd name="T19" fmla="*/ 12700 h 15"/>
              <a:gd name="T20" fmla="*/ 55563 w 78"/>
              <a:gd name="T21" fmla="*/ 11112 h 15"/>
              <a:gd name="T22" fmla="*/ 66675 w 78"/>
              <a:gd name="T23" fmla="*/ 11112 h 15"/>
              <a:gd name="T24" fmla="*/ 76200 w 78"/>
              <a:gd name="T25" fmla="*/ 7937 h 15"/>
              <a:gd name="T26" fmla="*/ 87312 w 78"/>
              <a:gd name="T27" fmla="*/ 11112 h 15"/>
              <a:gd name="T28" fmla="*/ 98425 w 78"/>
              <a:gd name="T29" fmla="*/ 11112 h 15"/>
              <a:gd name="T30" fmla="*/ 109538 w 78"/>
              <a:gd name="T31" fmla="*/ 12700 h 15"/>
              <a:gd name="T32" fmla="*/ 120650 w 78"/>
              <a:gd name="T33" fmla="*/ 14287 h 15"/>
              <a:gd name="T34" fmla="*/ 123825 w 78"/>
              <a:gd name="T35" fmla="*/ 0 h 15"/>
              <a:gd name="T36" fmla="*/ 123825 w 78"/>
              <a:gd name="T37" fmla="*/ 0 h 15"/>
              <a:gd name="T38" fmla="*/ 120650 w 78"/>
              <a:gd name="T39" fmla="*/ 0 h 15"/>
              <a:gd name="T40" fmla="*/ 117475 w 78"/>
              <a:gd name="T41" fmla="*/ 0 h 15"/>
              <a:gd name="T42" fmla="*/ 111125 w 78"/>
              <a:gd name="T43" fmla="*/ 0 h 15"/>
              <a:gd name="T44" fmla="*/ 103188 w 78"/>
              <a:gd name="T45" fmla="*/ 0 h 15"/>
              <a:gd name="T46" fmla="*/ 96837 w 78"/>
              <a:gd name="T47" fmla="*/ 0 h 15"/>
              <a:gd name="T48" fmla="*/ 88900 w 78"/>
              <a:gd name="T49" fmla="*/ 0 h 15"/>
              <a:gd name="T50" fmla="*/ 79375 w 78"/>
              <a:gd name="T51" fmla="*/ 1587 h 15"/>
              <a:gd name="T52" fmla="*/ 68262 w 78"/>
              <a:gd name="T53" fmla="*/ 1587 h 15"/>
              <a:gd name="T54" fmla="*/ 58738 w 78"/>
              <a:gd name="T55" fmla="*/ 1587 h 15"/>
              <a:gd name="T56" fmla="*/ 47625 w 78"/>
              <a:gd name="T57" fmla="*/ 3175 h 15"/>
              <a:gd name="T58" fmla="*/ 39687 w 78"/>
              <a:gd name="T59" fmla="*/ 4762 h 15"/>
              <a:gd name="T60" fmla="*/ 28575 w 78"/>
              <a:gd name="T61" fmla="*/ 6350 h 15"/>
              <a:gd name="T62" fmla="*/ 19050 w 78"/>
              <a:gd name="T63" fmla="*/ 7937 h 15"/>
              <a:gd name="T64" fmla="*/ 9525 w 78"/>
              <a:gd name="T65" fmla="*/ 11112 h 15"/>
              <a:gd name="T66" fmla="*/ 0 w 78"/>
              <a:gd name="T67" fmla="*/ 12700 h 15"/>
              <a:gd name="T68" fmla="*/ 0 w 78"/>
              <a:gd name="T69" fmla="*/ 23812 h 1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78"/>
              <a:gd name="T106" fmla="*/ 0 h 15"/>
              <a:gd name="T107" fmla="*/ 78 w 78"/>
              <a:gd name="T108" fmla="*/ 15 h 15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78" h="15">
                <a:moveTo>
                  <a:pt x="0" y="15"/>
                </a:moveTo>
                <a:lnTo>
                  <a:pt x="0" y="15"/>
                </a:lnTo>
                <a:lnTo>
                  <a:pt x="2" y="14"/>
                </a:lnTo>
                <a:lnTo>
                  <a:pt x="4" y="14"/>
                </a:lnTo>
                <a:lnTo>
                  <a:pt x="7" y="12"/>
                </a:lnTo>
                <a:lnTo>
                  <a:pt x="11" y="11"/>
                </a:lnTo>
                <a:lnTo>
                  <a:pt x="14" y="10"/>
                </a:lnTo>
                <a:lnTo>
                  <a:pt x="19" y="9"/>
                </a:lnTo>
                <a:lnTo>
                  <a:pt x="23" y="8"/>
                </a:lnTo>
                <a:lnTo>
                  <a:pt x="29" y="8"/>
                </a:lnTo>
                <a:lnTo>
                  <a:pt x="35" y="7"/>
                </a:lnTo>
                <a:lnTo>
                  <a:pt x="42" y="7"/>
                </a:lnTo>
                <a:lnTo>
                  <a:pt x="48" y="5"/>
                </a:lnTo>
                <a:lnTo>
                  <a:pt x="55" y="7"/>
                </a:lnTo>
                <a:lnTo>
                  <a:pt x="62" y="7"/>
                </a:lnTo>
                <a:lnTo>
                  <a:pt x="69" y="8"/>
                </a:lnTo>
                <a:lnTo>
                  <a:pt x="76" y="9"/>
                </a:lnTo>
                <a:lnTo>
                  <a:pt x="78" y="0"/>
                </a:lnTo>
                <a:lnTo>
                  <a:pt x="76" y="0"/>
                </a:lnTo>
                <a:lnTo>
                  <a:pt x="74" y="0"/>
                </a:lnTo>
                <a:lnTo>
                  <a:pt x="70" y="0"/>
                </a:lnTo>
                <a:lnTo>
                  <a:pt x="65" y="0"/>
                </a:lnTo>
                <a:lnTo>
                  <a:pt x="61" y="0"/>
                </a:lnTo>
                <a:lnTo>
                  <a:pt x="56" y="0"/>
                </a:lnTo>
                <a:lnTo>
                  <a:pt x="50" y="1"/>
                </a:lnTo>
                <a:lnTo>
                  <a:pt x="43" y="1"/>
                </a:lnTo>
                <a:lnTo>
                  <a:pt x="37" y="1"/>
                </a:lnTo>
                <a:lnTo>
                  <a:pt x="30" y="2"/>
                </a:lnTo>
                <a:lnTo>
                  <a:pt x="25" y="3"/>
                </a:lnTo>
                <a:lnTo>
                  <a:pt x="18" y="4"/>
                </a:lnTo>
                <a:lnTo>
                  <a:pt x="12" y="5"/>
                </a:lnTo>
                <a:lnTo>
                  <a:pt x="6" y="7"/>
                </a:lnTo>
                <a:lnTo>
                  <a:pt x="0" y="8"/>
                </a:lnTo>
                <a:lnTo>
                  <a:pt x="0" y="15"/>
                </a:lnTo>
                <a:close/>
              </a:path>
            </a:pathLst>
          </a:custGeom>
          <a:solidFill>
            <a:srgbClr val="33333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96" name="Freeform 330"/>
          <p:cNvSpPr>
            <a:spLocks/>
          </p:cNvSpPr>
          <p:nvPr/>
        </p:nvSpPr>
        <p:spPr bwMode="auto">
          <a:xfrm>
            <a:off x="2879725" y="3641725"/>
            <a:ext cx="207963" cy="69850"/>
          </a:xfrm>
          <a:custGeom>
            <a:avLst/>
            <a:gdLst>
              <a:gd name="T0" fmla="*/ 85725 w 131"/>
              <a:gd name="T1" fmla="*/ 68263 h 44"/>
              <a:gd name="T2" fmla="*/ 88900 w 131"/>
              <a:gd name="T3" fmla="*/ 66675 h 44"/>
              <a:gd name="T4" fmla="*/ 88900 w 131"/>
              <a:gd name="T5" fmla="*/ 66675 h 44"/>
              <a:gd name="T6" fmla="*/ 90488 w 131"/>
              <a:gd name="T7" fmla="*/ 66675 h 44"/>
              <a:gd name="T8" fmla="*/ 93663 w 131"/>
              <a:gd name="T9" fmla="*/ 65088 h 44"/>
              <a:gd name="T10" fmla="*/ 95250 w 131"/>
              <a:gd name="T11" fmla="*/ 65088 h 44"/>
              <a:gd name="T12" fmla="*/ 100013 w 131"/>
              <a:gd name="T13" fmla="*/ 63500 h 44"/>
              <a:gd name="T14" fmla="*/ 103188 w 131"/>
              <a:gd name="T15" fmla="*/ 61913 h 44"/>
              <a:gd name="T16" fmla="*/ 106363 w 131"/>
              <a:gd name="T17" fmla="*/ 58738 h 44"/>
              <a:gd name="T18" fmla="*/ 112713 w 131"/>
              <a:gd name="T19" fmla="*/ 57150 h 44"/>
              <a:gd name="T20" fmla="*/ 115888 w 131"/>
              <a:gd name="T21" fmla="*/ 53975 h 44"/>
              <a:gd name="T22" fmla="*/ 119063 w 131"/>
              <a:gd name="T23" fmla="*/ 52388 h 44"/>
              <a:gd name="T24" fmla="*/ 123825 w 131"/>
              <a:gd name="T25" fmla="*/ 47625 h 44"/>
              <a:gd name="T26" fmla="*/ 127000 w 131"/>
              <a:gd name="T27" fmla="*/ 46037 h 44"/>
              <a:gd name="T28" fmla="*/ 128588 w 131"/>
              <a:gd name="T29" fmla="*/ 42862 h 44"/>
              <a:gd name="T30" fmla="*/ 133350 w 131"/>
              <a:gd name="T31" fmla="*/ 41275 h 44"/>
              <a:gd name="T32" fmla="*/ 134938 w 131"/>
              <a:gd name="T33" fmla="*/ 36512 h 44"/>
              <a:gd name="T34" fmla="*/ 0 w 131"/>
              <a:gd name="T35" fmla="*/ 3175 h 44"/>
              <a:gd name="T36" fmla="*/ 7938 w 131"/>
              <a:gd name="T37" fmla="*/ 0 h 44"/>
              <a:gd name="T38" fmla="*/ 207963 w 131"/>
              <a:gd name="T39" fmla="*/ 50800 h 44"/>
              <a:gd name="T40" fmla="*/ 200025 w 131"/>
              <a:gd name="T41" fmla="*/ 53975 h 44"/>
              <a:gd name="T42" fmla="*/ 141288 w 131"/>
              <a:gd name="T43" fmla="*/ 39687 h 44"/>
              <a:gd name="T44" fmla="*/ 141288 w 131"/>
              <a:gd name="T45" fmla="*/ 39687 h 44"/>
              <a:gd name="T46" fmla="*/ 141288 w 131"/>
              <a:gd name="T47" fmla="*/ 41275 h 44"/>
              <a:gd name="T48" fmla="*/ 139700 w 131"/>
              <a:gd name="T49" fmla="*/ 41275 h 44"/>
              <a:gd name="T50" fmla="*/ 139700 w 131"/>
              <a:gd name="T51" fmla="*/ 42862 h 44"/>
              <a:gd name="T52" fmla="*/ 138113 w 131"/>
              <a:gd name="T53" fmla="*/ 44450 h 44"/>
              <a:gd name="T54" fmla="*/ 136525 w 131"/>
              <a:gd name="T55" fmla="*/ 46037 h 44"/>
              <a:gd name="T56" fmla="*/ 134938 w 131"/>
              <a:gd name="T57" fmla="*/ 47625 h 44"/>
              <a:gd name="T58" fmla="*/ 130175 w 131"/>
              <a:gd name="T59" fmla="*/ 50800 h 44"/>
              <a:gd name="T60" fmla="*/ 127000 w 131"/>
              <a:gd name="T61" fmla="*/ 52388 h 44"/>
              <a:gd name="T62" fmla="*/ 123825 w 131"/>
              <a:gd name="T63" fmla="*/ 53975 h 44"/>
              <a:gd name="T64" fmla="*/ 119063 w 131"/>
              <a:gd name="T65" fmla="*/ 57150 h 44"/>
              <a:gd name="T66" fmla="*/ 114300 w 131"/>
              <a:gd name="T67" fmla="*/ 58738 h 44"/>
              <a:gd name="T68" fmla="*/ 111125 w 131"/>
              <a:gd name="T69" fmla="*/ 63500 h 44"/>
              <a:gd name="T70" fmla="*/ 103188 w 131"/>
              <a:gd name="T71" fmla="*/ 65088 h 44"/>
              <a:gd name="T72" fmla="*/ 96838 w 131"/>
              <a:gd name="T73" fmla="*/ 66675 h 44"/>
              <a:gd name="T74" fmla="*/ 90488 w 131"/>
              <a:gd name="T75" fmla="*/ 69850 h 44"/>
              <a:gd name="T76" fmla="*/ 85725 w 131"/>
              <a:gd name="T77" fmla="*/ 68263 h 44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131"/>
              <a:gd name="T118" fmla="*/ 0 h 44"/>
              <a:gd name="T119" fmla="*/ 131 w 131"/>
              <a:gd name="T120" fmla="*/ 44 h 44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131" h="44">
                <a:moveTo>
                  <a:pt x="54" y="43"/>
                </a:moveTo>
                <a:lnTo>
                  <a:pt x="56" y="42"/>
                </a:lnTo>
                <a:lnTo>
                  <a:pt x="57" y="42"/>
                </a:lnTo>
                <a:lnTo>
                  <a:pt x="59" y="41"/>
                </a:lnTo>
                <a:lnTo>
                  <a:pt x="60" y="41"/>
                </a:lnTo>
                <a:lnTo>
                  <a:pt x="63" y="40"/>
                </a:lnTo>
                <a:lnTo>
                  <a:pt x="65" y="39"/>
                </a:lnTo>
                <a:lnTo>
                  <a:pt x="67" y="37"/>
                </a:lnTo>
                <a:lnTo>
                  <a:pt x="71" y="36"/>
                </a:lnTo>
                <a:lnTo>
                  <a:pt x="73" y="34"/>
                </a:lnTo>
                <a:lnTo>
                  <a:pt x="75" y="33"/>
                </a:lnTo>
                <a:lnTo>
                  <a:pt x="78" y="30"/>
                </a:lnTo>
                <a:lnTo>
                  <a:pt x="80" y="29"/>
                </a:lnTo>
                <a:lnTo>
                  <a:pt x="81" y="27"/>
                </a:lnTo>
                <a:lnTo>
                  <a:pt x="84" y="26"/>
                </a:lnTo>
                <a:lnTo>
                  <a:pt x="85" y="23"/>
                </a:lnTo>
                <a:lnTo>
                  <a:pt x="0" y="2"/>
                </a:lnTo>
                <a:lnTo>
                  <a:pt x="5" y="0"/>
                </a:lnTo>
                <a:lnTo>
                  <a:pt x="131" y="32"/>
                </a:lnTo>
                <a:lnTo>
                  <a:pt x="126" y="34"/>
                </a:lnTo>
                <a:lnTo>
                  <a:pt x="89" y="25"/>
                </a:lnTo>
                <a:lnTo>
                  <a:pt x="89" y="26"/>
                </a:lnTo>
                <a:lnTo>
                  <a:pt x="88" y="26"/>
                </a:lnTo>
                <a:lnTo>
                  <a:pt x="88" y="27"/>
                </a:lnTo>
                <a:lnTo>
                  <a:pt x="87" y="28"/>
                </a:lnTo>
                <a:lnTo>
                  <a:pt x="86" y="29"/>
                </a:lnTo>
                <a:lnTo>
                  <a:pt x="85" y="30"/>
                </a:lnTo>
                <a:lnTo>
                  <a:pt x="82" y="32"/>
                </a:lnTo>
                <a:lnTo>
                  <a:pt x="80" y="33"/>
                </a:lnTo>
                <a:lnTo>
                  <a:pt x="78" y="34"/>
                </a:lnTo>
                <a:lnTo>
                  <a:pt x="75" y="36"/>
                </a:lnTo>
                <a:lnTo>
                  <a:pt x="72" y="37"/>
                </a:lnTo>
                <a:lnTo>
                  <a:pt x="70" y="40"/>
                </a:lnTo>
                <a:lnTo>
                  <a:pt x="65" y="41"/>
                </a:lnTo>
                <a:lnTo>
                  <a:pt x="61" y="42"/>
                </a:lnTo>
                <a:lnTo>
                  <a:pt x="57" y="44"/>
                </a:lnTo>
                <a:lnTo>
                  <a:pt x="54" y="43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97" name="Freeform 331"/>
          <p:cNvSpPr>
            <a:spLocks/>
          </p:cNvSpPr>
          <p:nvPr/>
        </p:nvSpPr>
        <p:spPr bwMode="auto">
          <a:xfrm>
            <a:off x="2835275" y="3660775"/>
            <a:ext cx="214313" cy="61913"/>
          </a:xfrm>
          <a:custGeom>
            <a:avLst/>
            <a:gdLst>
              <a:gd name="T0" fmla="*/ 0 w 135"/>
              <a:gd name="T1" fmla="*/ 0 h 39"/>
              <a:gd name="T2" fmla="*/ 207963 w 135"/>
              <a:gd name="T3" fmla="*/ 61913 h 39"/>
              <a:gd name="T4" fmla="*/ 214313 w 135"/>
              <a:gd name="T5" fmla="*/ 61913 h 39"/>
              <a:gd name="T6" fmla="*/ 6350 w 135"/>
              <a:gd name="T7" fmla="*/ 0 h 39"/>
              <a:gd name="T8" fmla="*/ 0 w 135"/>
              <a:gd name="T9" fmla="*/ 0 h 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5"/>
              <a:gd name="T16" fmla="*/ 0 h 39"/>
              <a:gd name="T17" fmla="*/ 135 w 135"/>
              <a:gd name="T18" fmla="*/ 39 h 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5" h="39">
                <a:moveTo>
                  <a:pt x="0" y="0"/>
                </a:moveTo>
                <a:lnTo>
                  <a:pt x="131" y="39"/>
                </a:lnTo>
                <a:lnTo>
                  <a:pt x="135" y="39"/>
                </a:lnTo>
                <a:lnTo>
                  <a:pt x="4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98" name="Freeform 332"/>
          <p:cNvSpPr>
            <a:spLocks/>
          </p:cNvSpPr>
          <p:nvPr/>
        </p:nvSpPr>
        <p:spPr bwMode="auto">
          <a:xfrm>
            <a:off x="2871788" y="3651250"/>
            <a:ext cx="209550" cy="57150"/>
          </a:xfrm>
          <a:custGeom>
            <a:avLst/>
            <a:gdLst>
              <a:gd name="T0" fmla="*/ 0 w 132"/>
              <a:gd name="T1" fmla="*/ 0 h 36"/>
              <a:gd name="T2" fmla="*/ 204788 w 132"/>
              <a:gd name="T3" fmla="*/ 57150 h 36"/>
              <a:gd name="T4" fmla="*/ 209550 w 132"/>
              <a:gd name="T5" fmla="*/ 55563 h 36"/>
              <a:gd name="T6" fmla="*/ 4762 w 132"/>
              <a:gd name="T7" fmla="*/ 0 h 36"/>
              <a:gd name="T8" fmla="*/ 0 w 132"/>
              <a:gd name="T9" fmla="*/ 0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2"/>
              <a:gd name="T16" fmla="*/ 0 h 36"/>
              <a:gd name="T17" fmla="*/ 132 w 132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2" h="36">
                <a:moveTo>
                  <a:pt x="0" y="0"/>
                </a:moveTo>
                <a:lnTo>
                  <a:pt x="129" y="36"/>
                </a:lnTo>
                <a:lnTo>
                  <a:pt x="132" y="35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99" name="Freeform 333"/>
          <p:cNvSpPr>
            <a:spLocks/>
          </p:cNvSpPr>
          <p:nvPr/>
        </p:nvSpPr>
        <p:spPr bwMode="auto">
          <a:xfrm>
            <a:off x="2854325" y="3654425"/>
            <a:ext cx="211138" cy="61913"/>
          </a:xfrm>
          <a:custGeom>
            <a:avLst/>
            <a:gdLst>
              <a:gd name="T0" fmla="*/ 0 w 133"/>
              <a:gd name="T1" fmla="*/ 0 h 39"/>
              <a:gd name="T2" fmla="*/ 207963 w 133"/>
              <a:gd name="T3" fmla="*/ 61913 h 39"/>
              <a:gd name="T4" fmla="*/ 211138 w 133"/>
              <a:gd name="T5" fmla="*/ 61913 h 39"/>
              <a:gd name="T6" fmla="*/ 6350 w 133"/>
              <a:gd name="T7" fmla="*/ 0 h 39"/>
              <a:gd name="T8" fmla="*/ 0 w 133"/>
              <a:gd name="T9" fmla="*/ 0 h 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3"/>
              <a:gd name="T16" fmla="*/ 0 h 39"/>
              <a:gd name="T17" fmla="*/ 133 w 133"/>
              <a:gd name="T18" fmla="*/ 39 h 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3" h="39">
                <a:moveTo>
                  <a:pt x="0" y="0"/>
                </a:moveTo>
                <a:lnTo>
                  <a:pt x="131" y="39"/>
                </a:lnTo>
                <a:lnTo>
                  <a:pt x="133" y="39"/>
                </a:lnTo>
                <a:lnTo>
                  <a:pt x="4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400" name="Line 334"/>
          <p:cNvSpPr>
            <a:spLocks noChangeShapeType="1"/>
          </p:cNvSpPr>
          <p:nvPr/>
        </p:nvSpPr>
        <p:spPr bwMode="auto">
          <a:xfrm>
            <a:off x="3389313" y="4148138"/>
            <a:ext cx="434975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401" name="Freeform 335"/>
          <p:cNvSpPr>
            <a:spLocks/>
          </p:cNvSpPr>
          <p:nvPr/>
        </p:nvSpPr>
        <p:spPr bwMode="auto">
          <a:xfrm>
            <a:off x="4000500" y="3854450"/>
            <a:ext cx="322263" cy="163513"/>
          </a:xfrm>
          <a:custGeom>
            <a:avLst/>
            <a:gdLst>
              <a:gd name="T0" fmla="*/ 123825 w 203"/>
              <a:gd name="T1" fmla="*/ 0 h 103"/>
              <a:gd name="T2" fmla="*/ 0 w 203"/>
              <a:gd name="T3" fmla="*/ 163513 h 103"/>
              <a:gd name="T4" fmla="*/ 198438 w 203"/>
              <a:gd name="T5" fmla="*/ 163513 h 103"/>
              <a:gd name="T6" fmla="*/ 322263 w 203"/>
              <a:gd name="T7" fmla="*/ 0 h 103"/>
              <a:gd name="T8" fmla="*/ 123825 w 203"/>
              <a:gd name="T9" fmla="*/ 0 h 10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3"/>
              <a:gd name="T16" fmla="*/ 0 h 103"/>
              <a:gd name="T17" fmla="*/ 203 w 203"/>
              <a:gd name="T18" fmla="*/ 103 h 10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3" h="103">
                <a:moveTo>
                  <a:pt x="78" y="0"/>
                </a:moveTo>
                <a:lnTo>
                  <a:pt x="0" y="103"/>
                </a:lnTo>
                <a:lnTo>
                  <a:pt x="125" y="103"/>
                </a:lnTo>
                <a:lnTo>
                  <a:pt x="203" y="0"/>
                </a:lnTo>
                <a:lnTo>
                  <a:pt x="78" y="0"/>
                </a:ln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402" name="Rectangle 336"/>
          <p:cNvSpPr>
            <a:spLocks noChangeArrowheads="1"/>
          </p:cNvSpPr>
          <p:nvPr/>
        </p:nvSpPr>
        <p:spPr bwMode="auto">
          <a:xfrm>
            <a:off x="4162425" y="3314700"/>
            <a:ext cx="149225" cy="544513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403" name="Rectangle 337"/>
          <p:cNvSpPr>
            <a:spLocks noChangeArrowheads="1"/>
          </p:cNvSpPr>
          <p:nvPr/>
        </p:nvSpPr>
        <p:spPr bwMode="auto">
          <a:xfrm>
            <a:off x="4003675" y="3468688"/>
            <a:ext cx="201613" cy="544512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404" name="Rectangle 338"/>
          <p:cNvSpPr>
            <a:spLocks noChangeArrowheads="1"/>
          </p:cNvSpPr>
          <p:nvPr/>
        </p:nvSpPr>
        <p:spPr bwMode="auto">
          <a:xfrm>
            <a:off x="4003675" y="3468688"/>
            <a:ext cx="201613" cy="544512"/>
          </a:xfrm>
          <a:prstGeom prst="rect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405" name="Freeform 339"/>
          <p:cNvSpPr>
            <a:spLocks/>
          </p:cNvSpPr>
          <p:nvPr/>
        </p:nvSpPr>
        <p:spPr bwMode="auto">
          <a:xfrm>
            <a:off x="4000500" y="3309938"/>
            <a:ext cx="322263" cy="165100"/>
          </a:xfrm>
          <a:custGeom>
            <a:avLst/>
            <a:gdLst>
              <a:gd name="T0" fmla="*/ 123825 w 203"/>
              <a:gd name="T1" fmla="*/ 0 h 104"/>
              <a:gd name="T2" fmla="*/ 0 w 203"/>
              <a:gd name="T3" fmla="*/ 165100 h 104"/>
              <a:gd name="T4" fmla="*/ 198438 w 203"/>
              <a:gd name="T5" fmla="*/ 165100 h 104"/>
              <a:gd name="T6" fmla="*/ 322263 w 203"/>
              <a:gd name="T7" fmla="*/ 0 h 104"/>
              <a:gd name="T8" fmla="*/ 123825 w 203"/>
              <a:gd name="T9" fmla="*/ 0 h 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3"/>
              <a:gd name="T16" fmla="*/ 0 h 104"/>
              <a:gd name="T17" fmla="*/ 203 w 203"/>
              <a:gd name="T18" fmla="*/ 104 h 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3" h="104">
                <a:moveTo>
                  <a:pt x="78" y="0"/>
                </a:moveTo>
                <a:lnTo>
                  <a:pt x="0" y="104"/>
                </a:lnTo>
                <a:lnTo>
                  <a:pt x="125" y="104"/>
                </a:lnTo>
                <a:lnTo>
                  <a:pt x="203" y="0"/>
                </a:lnTo>
                <a:lnTo>
                  <a:pt x="78" y="0"/>
                </a:ln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406" name="Freeform 340"/>
          <p:cNvSpPr>
            <a:spLocks/>
          </p:cNvSpPr>
          <p:nvPr/>
        </p:nvSpPr>
        <p:spPr bwMode="auto">
          <a:xfrm>
            <a:off x="4000500" y="3309938"/>
            <a:ext cx="322263" cy="165100"/>
          </a:xfrm>
          <a:custGeom>
            <a:avLst/>
            <a:gdLst>
              <a:gd name="T0" fmla="*/ 123825 w 203"/>
              <a:gd name="T1" fmla="*/ 0 h 104"/>
              <a:gd name="T2" fmla="*/ 0 w 203"/>
              <a:gd name="T3" fmla="*/ 165100 h 104"/>
              <a:gd name="T4" fmla="*/ 198438 w 203"/>
              <a:gd name="T5" fmla="*/ 165100 h 104"/>
              <a:gd name="T6" fmla="*/ 322263 w 203"/>
              <a:gd name="T7" fmla="*/ 0 h 104"/>
              <a:gd name="T8" fmla="*/ 123825 w 203"/>
              <a:gd name="T9" fmla="*/ 0 h 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3"/>
              <a:gd name="T16" fmla="*/ 0 h 104"/>
              <a:gd name="T17" fmla="*/ 203 w 203"/>
              <a:gd name="T18" fmla="*/ 104 h 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3" h="104">
                <a:moveTo>
                  <a:pt x="78" y="0"/>
                </a:moveTo>
                <a:lnTo>
                  <a:pt x="0" y="104"/>
                </a:lnTo>
                <a:lnTo>
                  <a:pt x="125" y="104"/>
                </a:lnTo>
                <a:lnTo>
                  <a:pt x="203" y="0"/>
                </a:lnTo>
                <a:lnTo>
                  <a:pt x="78" y="0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407" name="Line 341"/>
          <p:cNvSpPr>
            <a:spLocks noChangeShapeType="1"/>
          </p:cNvSpPr>
          <p:nvPr/>
        </p:nvSpPr>
        <p:spPr bwMode="auto">
          <a:xfrm>
            <a:off x="4322763" y="3321050"/>
            <a:ext cx="1587" cy="5334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408" name="Line 342"/>
          <p:cNvSpPr>
            <a:spLocks noChangeShapeType="1"/>
          </p:cNvSpPr>
          <p:nvPr/>
        </p:nvSpPr>
        <p:spPr bwMode="auto">
          <a:xfrm flipH="1">
            <a:off x="4205288" y="3854450"/>
            <a:ext cx="117475" cy="15875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409" name="Rectangle 343"/>
          <p:cNvSpPr>
            <a:spLocks noChangeArrowheads="1"/>
          </p:cNvSpPr>
          <p:nvPr/>
        </p:nvSpPr>
        <p:spPr bwMode="auto">
          <a:xfrm>
            <a:off x="4027488" y="3540125"/>
            <a:ext cx="134937" cy="314325"/>
          </a:xfrm>
          <a:prstGeom prst="rect">
            <a:avLst/>
          </a:prstGeom>
          <a:solidFill>
            <a:srgbClr val="3333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410" name="Rectangle 344"/>
          <p:cNvSpPr>
            <a:spLocks noChangeArrowheads="1"/>
          </p:cNvSpPr>
          <p:nvPr/>
        </p:nvSpPr>
        <p:spPr bwMode="auto">
          <a:xfrm>
            <a:off x="4027488" y="3540125"/>
            <a:ext cx="134937" cy="314325"/>
          </a:xfrm>
          <a:prstGeom prst="rect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411" name="Rectangle 345"/>
          <p:cNvSpPr>
            <a:spLocks noChangeArrowheads="1"/>
          </p:cNvSpPr>
          <p:nvPr/>
        </p:nvSpPr>
        <p:spPr bwMode="auto">
          <a:xfrm>
            <a:off x="4048125" y="3635375"/>
            <a:ext cx="101600" cy="1095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412" name="Freeform 346"/>
          <p:cNvSpPr>
            <a:spLocks/>
          </p:cNvSpPr>
          <p:nvPr/>
        </p:nvSpPr>
        <p:spPr bwMode="auto">
          <a:xfrm>
            <a:off x="4945063" y="3524250"/>
            <a:ext cx="1901825" cy="1141413"/>
          </a:xfrm>
          <a:custGeom>
            <a:avLst/>
            <a:gdLst>
              <a:gd name="T0" fmla="*/ 1812925 w 1198"/>
              <a:gd name="T1" fmla="*/ 4763 h 719"/>
              <a:gd name="T2" fmla="*/ 1771650 w 1198"/>
              <a:gd name="T3" fmla="*/ 0 h 719"/>
              <a:gd name="T4" fmla="*/ 1717675 w 1198"/>
              <a:gd name="T5" fmla="*/ 11113 h 719"/>
              <a:gd name="T6" fmla="*/ 1644650 w 1198"/>
              <a:gd name="T7" fmla="*/ 38100 h 719"/>
              <a:gd name="T8" fmla="*/ 1517650 w 1198"/>
              <a:gd name="T9" fmla="*/ 88900 h 719"/>
              <a:gd name="T10" fmla="*/ 1435100 w 1198"/>
              <a:gd name="T11" fmla="*/ 115888 h 719"/>
              <a:gd name="T12" fmla="*/ 1374775 w 1198"/>
              <a:gd name="T13" fmla="*/ 122238 h 719"/>
              <a:gd name="T14" fmla="*/ 1266825 w 1198"/>
              <a:gd name="T15" fmla="*/ 119063 h 719"/>
              <a:gd name="T16" fmla="*/ 1141412 w 1198"/>
              <a:gd name="T17" fmla="*/ 103188 h 719"/>
              <a:gd name="T18" fmla="*/ 1003300 w 1198"/>
              <a:gd name="T19" fmla="*/ 88900 h 719"/>
              <a:gd name="T20" fmla="*/ 911225 w 1198"/>
              <a:gd name="T21" fmla="*/ 92075 h 719"/>
              <a:gd name="T22" fmla="*/ 831850 w 1198"/>
              <a:gd name="T23" fmla="*/ 103188 h 719"/>
              <a:gd name="T24" fmla="*/ 736600 w 1198"/>
              <a:gd name="T25" fmla="*/ 120650 h 719"/>
              <a:gd name="T26" fmla="*/ 631825 w 1198"/>
              <a:gd name="T27" fmla="*/ 141288 h 719"/>
              <a:gd name="T28" fmla="*/ 434975 w 1198"/>
              <a:gd name="T29" fmla="*/ 185738 h 719"/>
              <a:gd name="T30" fmla="*/ 301625 w 1198"/>
              <a:gd name="T31" fmla="*/ 228600 h 719"/>
              <a:gd name="T32" fmla="*/ 207963 w 1198"/>
              <a:gd name="T33" fmla="*/ 268288 h 719"/>
              <a:gd name="T34" fmla="*/ 130175 w 1198"/>
              <a:gd name="T35" fmla="*/ 314325 h 719"/>
              <a:gd name="T36" fmla="*/ 74612 w 1198"/>
              <a:gd name="T37" fmla="*/ 368300 h 719"/>
              <a:gd name="T38" fmla="*/ 36512 w 1198"/>
              <a:gd name="T39" fmla="*/ 433388 h 719"/>
              <a:gd name="T40" fmla="*/ 12700 w 1198"/>
              <a:gd name="T41" fmla="*/ 512763 h 719"/>
              <a:gd name="T42" fmla="*/ 1588 w 1198"/>
              <a:gd name="T43" fmla="*/ 600075 h 719"/>
              <a:gd name="T44" fmla="*/ 0 w 1198"/>
              <a:gd name="T45" fmla="*/ 688975 h 719"/>
              <a:gd name="T46" fmla="*/ 9525 w 1198"/>
              <a:gd name="T47" fmla="*/ 776288 h 719"/>
              <a:gd name="T48" fmla="*/ 26988 w 1198"/>
              <a:gd name="T49" fmla="*/ 855663 h 719"/>
              <a:gd name="T50" fmla="*/ 52388 w 1198"/>
              <a:gd name="T51" fmla="*/ 923925 h 719"/>
              <a:gd name="T52" fmla="*/ 80962 w 1198"/>
              <a:gd name="T53" fmla="*/ 976313 h 719"/>
              <a:gd name="T54" fmla="*/ 122237 w 1198"/>
              <a:gd name="T55" fmla="*/ 1012825 h 719"/>
              <a:gd name="T56" fmla="*/ 174625 w 1198"/>
              <a:gd name="T57" fmla="*/ 1041400 h 719"/>
              <a:gd name="T58" fmla="*/ 252412 w 1198"/>
              <a:gd name="T59" fmla="*/ 1063625 h 719"/>
              <a:gd name="T60" fmla="*/ 393700 w 1198"/>
              <a:gd name="T61" fmla="*/ 1084263 h 719"/>
              <a:gd name="T62" fmla="*/ 542925 w 1198"/>
              <a:gd name="T63" fmla="*/ 1098550 h 719"/>
              <a:gd name="T64" fmla="*/ 636587 w 1198"/>
              <a:gd name="T65" fmla="*/ 1111250 h 719"/>
              <a:gd name="T66" fmla="*/ 781050 w 1198"/>
              <a:gd name="T67" fmla="*/ 1127125 h 719"/>
              <a:gd name="T68" fmla="*/ 1001712 w 1198"/>
              <a:gd name="T69" fmla="*/ 1138238 h 719"/>
              <a:gd name="T70" fmla="*/ 1123950 w 1198"/>
              <a:gd name="T71" fmla="*/ 1141413 h 719"/>
              <a:gd name="T72" fmla="*/ 1195387 w 1198"/>
              <a:gd name="T73" fmla="*/ 1141413 h 719"/>
              <a:gd name="T74" fmla="*/ 1255712 w 1198"/>
              <a:gd name="T75" fmla="*/ 1141413 h 719"/>
              <a:gd name="T76" fmla="*/ 1308100 w 1198"/>
              <a:gd name="T77" fmla="*/ 1139825 h 719"/>
              <a:gd name="T78" fmla="*/ 1390650 w 1198"/>
              <a:gd name="T79" fmla="*/ 1130300 h 719"/>
              <a:gd name="T80" fmla="*/ 1477962 w 1198"/>
              <a:gd name="T81" fmla="*/ 1111250 h 719"/>
              <a:gd name="T82" fmla="*/ 1550987 w 1198"/>
              <a:gd name="T83" fmla="*/ 1090613 h 719"/>
              <a:gd name="T84" fmla="*/ 1633538 w 1198"/>
              <a:gd name="T85" fmla="*/ 1066800 h 719"/>
              <a:gd name="T86" fmla="*/ 1739900 w 1198"/>
              <a:gd name="T87" fmla="*/ 1035050 h 719"/>
              <a:gd name="T88" fmla="*/ 1812925 w 1198"/>
              <a:gd name="T89" fmla="*/ 995363 h 719"/>
              <a:gd name="T90" fmla="*/ 1854200 w 1198"/>
              <a:gd name="T91" fmla="*/ 954088 h 719"/>
              <a:gd name="T92" fmla="*/ 1885950 w 1198"/>
              <a:gd name="T93" fmla="*/ 879475 h 719"/>
              <a:gd name="T94" fmla="*/ 1898650 w 1198"/>
              <a:gd name="T95" fmla="*/ 790575 h 719"/>
              <a:gd name="T96" fmla="*/ 1900238 w 1198"/>
              <a:gd name="T97" fmla="*/ 687388 h 719"/>
              <a:gd name="T98" fmla="*/ 1898650 w 1198"/>
              <a:gd name="T99" fmla="*/ 573088 h 719"/>
              <a:gd name="T100" fmla="*/ 1898650 w 1198"/>
              <a:gd name="T101" fmla="*/ 509588 h 719"/>
              <a:gd name="T102" fmla="*/ 1900238 w 1198"/>
              <a:gd name="T103" fmla="*/ 430213 h 719"/>
              <a:gd name="T104" fmla="*/ 1900238 w 1198"/>
              <a:gd name="T105" fmla="*/ 263525 h 719"/>
              <a:gd name="T106" fmla="*/ 1895475 w 1198"/>
              <a:gd name="T107" fmla="*/ 163513 h 719"/>
              <a:gd name="T108" fmla="*/ 1882775 w 1198"/>
              <a:gd name="T109" fmla="*/ 96838 h 719"/>
              <a:gd name="T110" fmla="*/ 1862138 w 1198"/>
              <a:gd name="T111" fmla="*/ 44450 h 719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1198"/>
              <a:gd name="T169" fmla="*/ 0 h 719"/>
              <a:gd name="T170" fmla="*/ 1198 w 1198"/>
              <a:gd name="T171" fmla="*/ 719 h 719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1198" h="719">
                <a:moveTo>
                  <a:pt x="1160" y="13"/>
                </a:moveTo>
                <a:lnTo>
                  <a:pt x="1154" y="9"/>
                </a:lnTo>
                <a:lnTo>
                  <a:pt x="1149" y="5"/>
                </a:lnTo>
                <a:lnTo>
                  <a:pt x="1142" y="3"/>
                </a:lnTo>
                <a:lnTo>
                  <a:pt x="1137" y="2"/>
                </a:lnTo>
                <a:lnTo>
                  <a:pt x="1130" y="0"/>
                </a:lnTo>
                <a:lnTo>
                  <a:pt x="1123" y="0"/>
                </a:lnTo>
                <a:lnTo>
                  <a:pt x="1116" y="0"/>
                </a:lnTo>
                <a:lnTo>
                  <a:pt x="1107" y="2"/>
                </a:lnTo>
                <a:lnTo>
                  <a:pt x="1099" y="3"/>
                </a:lnTo>
                <a:lnTo>
                  <a:pt x="1091" y="5"/>
                </a:lnTo>
                <a:lnTo>
                  <a:pt x="1082" y="7"/>
                </a:lnTo>
                <a:lnTo>
                  <a:pt x="1074" y="10"/>
                </a:lnTo>
                <a:lnTo>
                  <a:pt x="1064" y="13"/>
                </a:lnTo>
                <a:lnTo>
                  <a:pt x="1055" y="17"/>
                </a:lnTo>
                <a:lnTo>
                  <a:pt x="1036" y="24"/>
                </a:lnTo>
                <a:lnTo>
                  <a:pt x="1016" y="32"/>
                </a:lnTo>
                <a:lnTo>
                  <a:pt x="997" y="40"/>
                </a:lnTo>
                <a:lnTo>
                  <a:pt x="977" y="49"/>
                </a:lnTo>
                <a:lnTo>
                  <a:pt x="956" y="56"/>
                </a:lnTo>
                <a:lnTo>
                  <a:pt x="936" y="65"/>
                </a:lnTo>
                <a:lnTo>
                  <a:pt x="925" y="67"/>
                </a:lnTo>
                <a:lnTo>
                  <a:pt x="915" y="70"/>
                </a:lnTo>
                <a:lnTo>
                  <a:pt x="904" y="73"/>
                </a:lnTo>
                <a:lnTo>
                  <a:pt x="895" y="75"/>
                </a:lnTo>
                <a:lnTo>
                  <a:pt x="885" y="76"/>
                </a:lnTo>
                <a:lnTo>
                  <a:pt x="875" y="77"/>
                </a:lnTo>
                <a:lnTo>
                  <a:pt x="866" y="77"/>
                </a:lnTo>
                <a:lnTo>
                  <a:pt x="855" y="79"/>
                </a:lnTo>
                <a:lnTo>
                  <a:pt x="837" y="77"/>
                </a:lnTo>
                <a:lnTo>
                  <a:pt x="817" y="76"/>
                </a:lnTo>
                <a:lnTo>
                  <a:pt x="798" y="75"/>
                </a:lnTo>
                <a:lnTo>
                  <a:pt x="778" y="73"/>
                </a:lnTo>
                <a:lnTo>
                  <a:pt x="758" y="70"/>
                </a:lnTo>
                <a:lnTo>
                  <a:pt x="739" y="67"/>
                </a:lnTo>
                <a:lnTo>
                  <a:pt x="719" y="65"/>
                </a:lnTo>
                <a:lnTo>
                  <a:pt x="698" y="61"/>
                </a:lnTo>
                <a:lnTo>
                  <a:pt x="677" y="59"/>
                </a:lnTo>
                <a:lnTo>
                  <a:pt x="655" y="58"/>
                </a:lnTo>
                <a:lnTo>
                  <a:pt x="632" y="56"/>
                </a:lnTo>
                <a:lnTo>
                  <a:pt x="610" y="56"/>
                </a:lnTo>
                <a:lnTo>
                  <a:pt x="599" y="56"/>
                </a:lnTo>
                <a:lnTo>
                  <a:pt x="586" y="56"/>
                </a:lnTo>
                <a:lnTo>
                  <a:pt x="574" y="58"/>
                </a:lnTo>
                <a:lnTo>
                  <a:pt x="562" y="59"/>
                </a:lnTo>
                <a:lnTo>
                  <a:pt x="550" y="61"/>
                </a:lnTo>
                <a:lnTo>
                  <a:pt x="537" y="63"/>
                </a:lnTo>
                <a:lnTo>
                  <a:pt x="524" y="65"/>
                </a:lnTo>
                <a:lnTo>
                  <a:pt x="510" y="68"/>
                </a:lnTo>
                <a:lnTo>
                  <a:pt x="495" y="70"/>
                </a:lnTo>
                <a:lnTo>
                  <a:pt x="480" y="73"/>
                </a:lnTo>
                <a:lnTo>
                  <a:pt x="464" y="76"/>
                </a:lnTo>
                <a:lnTo>
                  <a:pt x="448" y="79"/>
                </a:lnTo>
                <a:lnTo>
                  <a:pt x="432" y="82"/>
                </a:lnTo>
                <a:lnTo>
                  <a:pt x="415" y="86"/>
                </a:lnTo>
                <a:lnTo>
                  <a:pt x="398" y="89"/>
                </a:lnTo>
                <a:lnTo>
                  <a:pt x="380" y="93"/>
                </a:lnTo>
                <a:lnTo>
                  <a:pt x="345" y="100"/>
                </a:lnTo>
                <a:lnTo>
                  <a:pt x="310" y="108"/>
                </a:lnTo>
                <a:lnTo>
                  <a:pt x="274" y="117"/>
                </a:lnTo>
                <a:lnTo>
                  <a:pt x="240" y="128"/>
                </a:lnTo>
                <a:lnTo>
                  <a:pt x="223" y="132"/>
                </a:lnTo>
                <a:lnTo>
                  <a:pt x="206" y="138"/>
                </a:lnTo>
                <a:lnTo>
                  <a:pt x="190" y="144"/>
                </a:lnTo>
                <a:lnTo>
                  <a:pt x="175" y="150"/>
                </a:lnTo>
                <a:lnTo>
                  <a:pt x="159" y="156"/>
                </a:lnTo>
                <a:lnTo>
                  <a:pt x="145" y="163"/>
                </a:lnTo>
                <a:lnTo>
                  <a:pt x="131" y="169"/>
                </a:lnTo>
                <a:lnTo>
                  <a:pt x="117" y="176"/>
                </a:lnTo>
                <a:lnTo>
                  <a:pt x="104" y="183"/>
                </a:lnTo>
                <a:lnTo>
                  <a:pt x="92" y="191"/>
                </a:lnTo>
                <a:lnTo>
                  <a:pt x="82" y="198"/>
                </a:lnTo>
                <a:lnTo>
                  <a:pt x="71" y="206"/>
                </a:lnTo>
                <a:lnTo>
                  <a:pt x="62" y="214"/>
                </a:lnTo>
                <a:lnTo>
                  <a:pt x="54" y="222"/>
                </a:lnTo>
                <a:lnTo>
                  <a:pt x="47" y="232"/>
                </a:lnTo>
                <a:lnTo>
                  <a:pt x="40" y="241"/>
                </a:lnTo>
                <a:lnTo>
                  <a:pt x="34" y="250"/>
                </a:lnTo>
                <a:lnTo>
                  <a:pt x="28" y="262"/>
                </a:lnTo>
                <a:lnTo>
                  <a:pt x="23" y="273"/>
                </a:lnTo>
                <a:lnTo>
                  <a:pt x="19" y="284"/>
                </a:lnTo>
                <a:lnTo>
                  <a:pt x="14" y="297"/>
                </a:lnTo>
                <a:lnTo>
                  <a:pt x="10" y="310"/>
                </a:lnTo>
                <a:lnTo>
                  <a:pt x="8" y="323"/>
                </a:lnTo>
                <a:lnTo>
                  <a:pt x="6" y="336"/>
                </a:lnTo>
                <a:lnTo>
                  <a:pt x="3" y="350"/>
                </a:lnTo>
                <a:lnTo>
                  <a:pt x="2" y="364"/>
                </a:lnTo>
                <a:lnTo>
                  <a:pt x="1" y="378"/>
                </a:lnTo>
                <a:lnTo>
                  <a:pt x="0" y="391"/>
                </a:lnTo>
                <a:lnTo>
                  <a:pt x="0" y="406"/>
                </a:lnTo>
                <a:lnTo>
                  <a:pt x="0" y="420"/>
                </a:lnTo>
                <a:lnTo>
                  <a:pt x="0" y="434"/>
                </a:lnTo>
                <a:lnTo>
                  <a:pt x="1" y="448"/>
                </a:lnTo>
                <a:lnTo>
                  <a:pt x="2" y="461"/>
                </a:lnTo>
                <a:lnTo>
                  <a:pt x="5" y="475"/>
                </a:lnTo>
                <a:lnTo>
                  <a:pt x="6" y="489"/>
                </a:lnTo>
                <a:lnTo>
                  <a:pt x="8" y="502"/>
                </a:lnTo>
                <a:lnTo>
                  <a:pt x="12" y="514"/>
                </a:lnTo>
                <a:lnTo>
                  <a:pt x="14" y="526"/>
                </a:lnTo>
                <a:lnTo>
                  <a:pt x="17" y="539"/>
                </a:lnTo>
                <a:lnTo>
                  <a:pt x="21" y="551"/>
                </a:lnTo>
                <a:lnTo>
                  <a:pt x="24" y="561"/>
                </a:lnTo>
                <a:lnTo>
                  <a:pt x="28" y="572"/>
                </a:lnTo>
                <a:lnTo>
                  <a:pt x="33" y="582"/>
                </a:lnTo>
                <a:lnTo>
                  <a:pt x="37" y="590"/>
                </a:lnTo>
                <a:lnTo>
                  <a:pt x="42" y="600"/>
                </a:lnTo>
                <a:lnTo>
                  <a:pt x="47" y="607"/>
                </a:lnTo>
                <a:lnTo>
                  <a:pt x="51" y="615"/>
                </a:lnTo>
                <a:lnTo>
                  <a:pt x="57" y="621"/>
                </a:lnTo>
                <a:lnTo>
                  <a:pt x="63" y="627"/>
                </a:lnTo>
                <a:lnTo>
                  <a:pt x="70" y="632"/>
                </a:lnTo>
                <a:lnTo>
                  <a:pt x="77" y="638"/>
                </a:lnTo>
                <a:lnTo>
                  <a:pt x="85" y="643"/>
                </a:lnTo>
                <a:lnTo>
                  <a:pt x="92" y="648"/>
                </a:lnTo>
                <a:lnTo>
                  <a:pt x="101" y="651"/>
                </a:lnTo>
                <a:lnTo>
                  <a:pt x="110" y="656"/>
                </a:lnTo>
                <a:lnTo>
                  <a:pt x="119" y="659"/>
                </a:lnTo>
                <a:lnTo>
                  <a:pt x="128" y="662"/>
                </a:lnTo>
                <a:lnTo>
                  <a:pt x="138" y="665"/>
                </a:lnTo>
                <a:lnTo>
                  <a:pt x="159" y="670"/>
                </a:lnTo>
                <a:lnTo>
                  <a:pt x="180" y="673"/>
                </a:lnTo>
                <a:lnTo>
                  <a:pt x="202" y="677"/>
                </a:lnTo>
                <a:lnTo>
                  <a:pt x="225" y="680"/>
                </a:lnTo>
                <a:lnTo>
                  <a:pt x="248" y="683"/>
                </a:lnTo>
                <a:lnTo>
                  <a:pt x="272" y="685"/>
                </a:lnTo>
                <a:lnTo>
                  <a:pt x="295" y="686"/>
                </a:lnTo>
                <a:lnTo>
                  <a:pt x="319" y="689"/>
                </a:lnTo>
                <a:lnTo>
                  <a:pt x="342" y="692"/>
                </a:lnTo>
                <a:lnTo>
                  <a:pt x="365" y="696"/>
                </a:lnTo>
                <a:lnTo>
                  <a:pt x="377" y="697"/>
                </a:lnTo>
                <a:lnTo>
                  <a:pt x="389" y="698"/>
                </a:lnTo>
                <a:lnTo>
                  <a:pt x="401" y="700"/>
                </a:lnTo>
                <a:lnTo>
                  <a:pt x="413" y="701"/>
                </a:lnTo>
                <a:lnTo>
                  <a:pt x="439" y="704"/>
                </a:lnTo>
                <a:lnTo>
                  <a:pt x="466" y="707"/>
                </a:lnTo>
                <a:lnTo>
                  <a:pt x="492" y="710"/>
                </a:lnTo>
                <a:lnTo>
                  <a:pt x="520" y="711"/>
                </a:lnTo>
                <a:lnTo>
                  <a:pt x="576" y="714"/>
                </a:lnTo>
                <a:lnTo>
                  <a:pt x="604" y="715"/>
                </a:lnTo>
                <a:lnTo>
                  <a:pt x="631" y="717"/>
                </a:lnTo>
                <a:lnTo>
                  <a:pt x="658" y="718"/>
                </a:lnTo>
                <a:lnTo>
                  <a:pt x="684" y="719"/>
                </a:lnTo>
                <a:lnTo>
                  <a:pt x="695" y="719"/>
                </a:lnTo>
                <a:lnTo>
                  <a:pt x="708" y="719"/>
                </a:lnTo>
                <a:lnTo>
                  <a:pt x="720" y="719"/>
                </a:lnTo>
                <a:lnTo>
                  <a:pt x="732" y="719"/>
                </a:lnTo>
                <a:lnTo>
                  <a:pt x="742" y="719"/>
                </a:lnTo>
                <a:lnTo>
                  <a:pt x="753" y="719"/>
                </a:lnTo>
                <a:lnTo>
                  <a:pt x="763" y="719"/>
                </a:lnTo>
                <a:lnTo>
                  <a:pt x="773" y="719"/>
                </a:lnTo>
                <a:lnTo>
                  <a:pt x="782" y="719"/>
                </a:lnTo>
                <a:lnTo>
                  <a:pt x="791" y="719"/>
                </a:lnTo>
                <a:lnTo>
                  <a:pt x="801" y="719"/>
                </a:lnTo>
                <a:lnTo>
                  <a:pt x="809" y="718"/>
                </a:lnTo>
                <a:lnTo>
                  <a:pt x="816" y="718"/>
                </a:lnTo>
                <a:lnTo>
                  <a:pt x="824" y="718"/>
                </a:lnTo>
                <a:lnTo>
                  <a:pt x="839" y="717"/>
                </a:lnTo>
                <a:lnTo>
                  <a:pt x="852" y="715"/>
                </a:lnTo>
                <a:lnTo>
                  <a:pt x="865" y="713"/>
                </a:lnTo>
                <a:lnTo>
                  <a:pt x="876" y="712"/>
                </a:lnTo>
                <a:lnTo>
                  <a:pt x="888" y="710"/>
                </a:lnTo>
                <a:lnTo>
                  <a:pt x="900" y="707"/>
                </a:lnTo>
                <a:lnTo>
                  <a:pt x="910" y="705"/>
                </a:lnTo>
                <a:lnTo>
                  <a:pt x="931" y="700"/>
                </a:lnTo>
                <a:lnTo>
                  <a:pt x="943" y="697"/>
                </a:lnTo>
                <a:lnTo>
                  <a:pt x="953" y="693"/>
                </a:lnTo>
                <a:lnTo>
                  <a:pt x="965" y="691"/>
                </a:lnTo>
                <a:lnTo>
                  <a:pt x="977" y="687"/>
                </a:lnTo>
                <a:lnTo>
                  <a:pt x="990" y="683"/>
                </a:lnTo>
                <a:lnTo>
                  <a:pt x="1002" y="679"/>
                </a:lnTo>
                <a:lnTo>
                  <a:pt x="1015" y="676"/>
                </a:lnTo>
                <a:lnTo>
                  <a:pt x="1029" y="672"/>
                </a:lnTo>
                <a:lnTo>
                  <a:pt x="1056" y="665"/>
                </a:lnTo>
                <a:lnTo>
                  <a:pt x="1070" y="662"/>
                </a:lnTo>
                <a:lnTo>
                  <a:pt x="1083" y="657"/>
                </a:lnTo>
                <a:lnTo>
                  <a:pt x="1096" y="652"/>
                </a:lnTo>
                <a:lnTo>
                  <a:pt x="1109" y="647"/>
                </a:lnTo>
                <a:lnTo>
                  <a:pt x="1120" y="641"/>
                </a:lnTo>
                <a:lnTo>
                  <a:pt x="1132" y="635"/>
                </a:lnTo>
                <a:lnTo>
                  <a:pt x="1142" y="627"/>
                </a:lnTo>
                <a:lnTo>
                  <a:pt x="1152" y="620"/>
                </a:lnTo>
                <a:lnTo>
                  <a:pt x="1160" y="610"/>
                </a:lnTo>
                <a:lnTo>
                  <a:pt x="1165" y="606"/>
                </a:lnTo>
                <a:lnTo>
                  <a:pt x="1168" y="601"/>
                </a:lnTo>
                <a:lnTo>
                  <a:pt x="1174" y="590"/>
                </a:lnTo>
                <a:lnTo>
                  <a:pt x="1180" y="579"/>
                </a:lnTo>
                <a:lnTo>
                  <a:pt x="1184" y="567"/>
                </a:lnTo>
                <a:lnTo>
                  <a:pt x="1188" y="554"/>
                </a:lnTo>
                <a:lnTo>
                  <a:pt x="1191" y="541"/>
                </a:lnTo>
                <a:lnTo>
                  <a:pt x="1194" y="527"/>
                </a:lnTo>
                <a:lnTo>
                  <a:pt x="1195" y="513"/>
                </a:lnTo>
                <a:lnTo>
                  <a:pt x="1196" y="498"/>
                </a:lnTo>
                <a:lnTo>
                  <a:pt x="1197" y="483"/>
                </a:lnTo>
                <a:lnTo>
                  <a:pt x="1197" y="467"/>
                </a:lnTo>
                <a:lnTo>
                  <a:pt x="1197" y="450"/>
                </a:lnTo>
                <a:lnTo>
                  <a:pt x="1197" y="433"/>
                </a:lnTo>
                <a:lnTo>
                  <a:pt x="1197" y="415"/>
                </a:lnTo>
                <a:lnTo>
                  <a:pt x="1197" y="398"/>
                </a:lnTo>
                <a:lnTo>
                  <a:pt x="1197" y="380"/>
                </a:lnTo>
                <a:lnTo>
                  <a:pt x="1196" y="361"/>
                </a:lnTo>
                <a:lnTo>
                  <a:pt x="1196" y="352"/>
                </a:lnTo>
                <a:lnTo>
                  <a:pt x="1196" y="343"/>
                </a:lnTo>
                <a:lnTo>
                  <a:pt x="1196" y="331"/>
                </a:lnTo>
                <a:lnTo>
                  <a:pt x="1196" y="321"/>
                </a:lnTo>
                <a:lnTo>
                  <a:pt x="1197" y="309"/>
                </a:lnTo>
                <a:lnTo>
                  <a:pt x="1197" y="297"/>
                </a:lnTo>
                <a:lnTo>
                  <a:pt x="1197" y="284"/>
                </a:lnTo>
                <a:lnTo>
                  <a:pt x="1197" y="271"/>
                </a:lnTo>
                <a:lnTo>
                  <a:pt x="1198" y="246"/>
                </a:lnTo>
                <a:lnTo>
                  <a:pt x="1198" y="219"/>
                </a:lnTo>
                <a:lnTo>
                  <a:pt x="1198" y="192"/>
                </a:lnTo>
                <a:lnTo>
                  <a:pt x="1197" y="166"/>
                </a:lnTo>
                <a:lnTo>
                  <a:pt x="1196" y="141"/>
                </a:lnTo>
                <a:lnTo>
                  <a:pt x="1196" y="128"/>
                </a:lnTo>
                <a:lnTo>
                  <a:pt x="1195" y="116"/>
                </a:lnTo>
                <a:lnTo>
                  <a:pt x="1194" y="103"/>
                </a:lnTo>
                <a:lnTo>
                  <a:pt x="1191" y="93"/>
                </a:lnTo>
                <a:lnTo>
                  <a:pt x="1190" y="81"/>
                </a:lnTo>
                <a:lnTo>
                  <a:pt x="1188" y="70"/>
                </a:lnTo>
                <a:lnTo>
                  <a:pt x="1186" y="61"/>
                </a:lnTo>
                <a:lnTo>
                  <a:pt x="1183" y="52"/>
                </a:lnTo>
                <a:lnTo>
                  <a:pt x="1180" y="44"/>
                </a:lnTo>
                <a:lnTo>
                  <a:pt x="1176" y="35"/>
                </a:lnTo>
                <a:lnTo>
                  <a:pt x="1173" y="28"/>
                </a:lnTo>
                <a:lnTo>
                  <a:pt x="1169" y="23"/>
                </a:lnTo>
                <a:lnTo>
                  <a:pt x="1165" y="17"/>
                </a:lnTo>
                <a:lnTo>
                  <a:pt x="1160" y="13"/>
                </a:lnTo>
                <a:close/>
              </a:path>
            </a:pathLst>
          </a:custGeom>
          <a:solidFill>
            <a:srgbClr val="00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413" name="Line 347"/>
          <p:cNvSpPr>
            <a:spLocks noChangeShapeType="1"/>
          </p:cNvSpPr>
          <p:nvPr/>
        </p:nvSpPr>
        <p:spPr bwMode="auto">
          <a:xfrm flipV="1">
            <a:off x="4451350" y="4130675"/>
            <a:ext cx="490538" cy="317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414" name="Rectangle 350"/>
          <p:cNvSpPr>
            <a:spLocks noChangeArrowheads="1"/>
          </p:cNvSpPr>
          <p:nvPr/>
        </p:nvSpPr>
        <p:spPr bwMode="auto">
          <a:xfrm>
            <a:off x="3508375" y="4935538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131415" name="Rectangle 352"/>
          <p:cNvSpPr>
            <a:spLocks noChangeArrowheads="1"/>
          </p:cNvSpPr>
          <p:nvPr/>
        </p:nvSpPr>
        <p:spPr bwMode="auto">
          <a:xfrm>
            <a:off x="3332163" y="5148263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131416" name="Rectangle 353"/>
          <p:cNvSpPr>
            <a:spLocks noChangeArrowheads="1"/>
          </p:cNvSpPr>
          <p:nvPr/>
        </p:nvSpPr>
        <p:spPr bwMode="auto">
          <a:xfrm>
            <a:off x="5167313" y="4878388"/>
            <a:ext cx="1449387" cy="5397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417" name="Rectangle 355"/>
          <p:cNvSpPr>
            <a:spLocks noChangeArrowheads="1"/>
          </p:cNvSpPr>
          <p:nvPr/>
        </p:nvSpPr>
        <p:spPr bwMode="auto">
          <a:xfrm>
            <a:off x="6210300" y="4935538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131418" name="Rectangle 357"/>
          <p:cNvSpPr>
            <a:spLocks noChangeArrowheads="1"/>
          </p:cNvSpPr>
          <p:nvPr/>
        </p:nvSpPr>
        <p:spPr bwMode="auto">
          <a:xfrm>
            <a:off x="6218238" y="5148263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131419" name="Freeform 358"/>
          <p:cNvSpPr>
            <a:spLocks noEditPoints="1"/>
          </p:cNvSpPr>
          <p:nvPr/>
        </p:nvSpPr>
        <p:spPr bwMode="auto">
          <a:xfrm>
            <a:off x="3463925" y="5110163"/>
            <a:ext cx="609600" cy="93662"/>
          </a:xfrm>
          <a:custGeom>
            <a:avLst/>
            <a:gdLst>
              <a:gd name="T0" fmla="*/ 6350 w 384"/>
              <a:gd name="T1" fmla="*/ 41275 h 59"/>
              <a:gd name="T2" fmla="*/ 531813 w 384"/>
              <a:gd name="T3" fmla="*/ 41275 h 59"/>
              <a:gd name="T4" fmla="*/ 534988 w 384"/>
              <a:gd name="T5" fmla="*/ 41275 h 59"/>
              <a:gd name="T6" fmla="*/ 536575 w 384"/>
              <a:gd name="T7" fmla="*/ 41275 h 59"/>
              <a:gd name="T8" fmla="*/ 538163 w 384"/>
              <a:gd name="T9" fmla="*/ 42862 h 59"/>
              <a:gd name="T10" fmla="*/ 538163 w 384"/>
              <a:gd name="T11" fmla="*/ 47625 h 59"/>
              <a:gd name="T12" fmla="*/ 538163 w 384"/>
              <a:gd name="T13" fmla="*/ 49212 h 59"/>
              <a:gd name="T14" fmla="*/ 536575 w 384"/>
              <a:gd name="T15" fmla="*/ 50800 h 59"/>
              <a:gd name="T16" fmla="*/ 534988 w 384"/>
              <a:gd name="T17" fmla="*/ 52387 h 59"/>
              <a:gd name="T18" fmla="*/ 531813 w 384"/>
              <a:gd name="T19" fmla="*/ 52387 h 59"/>
              <a:gd name="T20" fmla="*/ 6350 w 384"/>
              <a:gd name="T21" fmla="*/ 52387 h 59"/>
              <a:gd name="T22" fmla="*/ 4763 w 384"/>
              <a:gd name="T23" fmla="*/ 52387 h 59"/>
              <a:gd name="T24" fmla="*/ 3175 w 384"/>
              <a:gd name="T25" fmla="*/ 50800 h 59"/>
              <a:gd name="T26" fmla="*/ 3175 w 384"/>
              <a:gd name="T27" fmla="*/ 49212 h 59"/>
              <a:gd name="T28" fmla="*/ 0 w 384"/>
              <a:gd name="T29" fmla="*/ 47625 h 59"/>
              <a:gd name="T30" fmla="*/ 3175 w 384"/>
              <a:gd name="T31" fmla="*/ 42862 h 59"/>
              <a:gd name="T32" fmla="*/ 3175 w 384"/>
              <a:gd name="T33" fmla="*/ 41275 h 59"/>
              <a:gd name="T34" fmla="*/ 4763 w 384"/>
              <a:gd name="T35" fmla="*/ 41275 h 59"/>
              <a:gd name="T36" fmla="*/ 6350 w 384"/>
              <a:gd name="T37" fmla="*/ 41275 h 59"/>
              <a:gd name="T38" fmla="*/ 6350 w 384"/>
              <a:gd name="T39" fmla="*/ 41275 h 59"/>
              <a:gd name="T40" fmla="*/ 517525 w 384"/>
              <a:gd name="T41" fmla="*/ 0 h 59"/>
              <a:gd name="T42" fmla="*/ 609600 w 384"/>
              <a:gd name="T43" fmla="*/ 47625 h 59"/>
              <a:gd name="T44" fmla="*/ 517525 w 384"/>
              <a:gd name="T45" fmla="*/ 93662 h 59"/>
              <a:gd name="T46" fmla="*/ 517525 w 384"/>
              <a:gd name="T47" fmla="*/ 0 h 59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84"/>
              <a:gd name="T73" fmla="*/ 0 h 59"/>
              <a:gd name="T74" fmla="*/ 384 w 384"/>
              <a:gd name="T75" fmla="*/ 59 h 59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84" h="59">
                <a:moveTo>
                  <a:pt x="4" y="26"/>
                </a:moveTo>
                <a:lnTo>
                  <a:pt x="335" y="26"/>
                </a:lnTo>
                <a:lnTo>
                  <a:pt x="337" y="26"/>
                </a:lnTo>
                <a:lnTo>
                  <a:pt x="338" y="26"/>
                </a:lnTo>
                <a:lnTo>
                  <a:pt x="339" y="27"/>
                </a:lnTo>
                <a:lnTo>
                  <a:pt x="339" y="30"/>
                </a:lnTo>
                <a:lnTo>
                  <a:pt x="339" y="31"/>
                </a:lnTo>
                <a:lnTo>
                  <a:pt x="338" y="32"/>
                </a:lnTo>
                <a:lnTo>
                  <a:pt x="337" y="33"/>
                </a:lnTo>
                <a:lnTo>
                  <a:pt x="335" y="33"/>
                </a:lnTo>
                <a:lnTo>
                  <a:pt x="4" y="33"/>
                </a:lnTo>
                <a:lnTo>
                  <a:pt x="3" y="33"/>
                </a:lnTo>
                <a:lnTo>
                  <a:pt x="2" y="32"/>
                </a:lnTo>
                <a:lnTo>
                  <a:pt x="2" y="31"/>
                </a:lnTo>
                <a:lnTo>
                  <a:pt x="0" y="30"/>
                </a:lnTo>
                <a:lnTo>
                  <a:pt x="2" y="27"/>
                </a:lnTo>
                <a:lnTo>
                  <a:pt x="2" y="26"/>
                </a:lnTo>
                <a:lnTo>
                  <a:pt x="3" y="26"/>
                </a:lnTo>
                <a:lnTo>
                  <a:pt x="4" y="26"/>
                </a:lnTo>
                <a:close/>
                <a:moveTo>
                  <a:pt x="326" y="0"/>
                </a:moveTo>
                <a:lnTo>
                  <a:pt x="384" y="30"/>
                </a:lnTo>
                <a:lnTo>
                  <a:pt x="326" y="59"/>
                </a:lnTo>
                <a:lnTo>
                  <a:pt x="326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420" name="Freeform 359"/>
          <p:cNvSpPr>
            <a:spLocks noEditPoints="1"/>
          </p:cNvSpPr>
          <p:nvPr/>
        </p:nvSpPr>
        <p:spPr bwMode="auto">
          <a:xfrm>
            <a:off x="1865313" y="5110163"/>
            <a:ext cx="609600" cy="93662"/>
          </a:xfrm>
          <a:custGeom>
            <a:avLst/>
            <a:gdLst>
              <a:gd name="T0" fmla="*/ 604838 w 384"/>
              <a:gd name="T1" fmla="*/ 52387 h 59"/>
              <a:gd name="T2" fmla="*/ 77787 w 384"/>
              <a:gd name="T3" fmla="*/ 52387 h 59"/>
              <a:gd name="T4" fmla="*/ 76200 w 384"/>
              <a:gd name="T5" fmla="*/ 52387 h 59"/>
              <a:gd name="T6" fmla="*/ 74613 w 384"/>
              <a:gd name="T7" fmla="*/ 50800 h 59"/>
              <a:gd name="T8" fmla="*/ 73025 w 384"/>
              <a:gd name="T9" fmla="*/ 49212 h 59"/>
              <a:gd name="T10" fmla="*/ 73025 w 384"/>
              <a:gd name="T11" fmla="*/ 47625 h 59"/>
              <a:gd name="T12" fmla="*/ 73025 w 384"/>
              <a:gd name="T13" fmla="*/ 44450 h 59"/>
              <a:gd name="T14" fmla="*/ 74613 w 384"/>
              <a:gd name="T15" fmla="*/ 42862 h 59"/>
              <a:gd name="T16" fmla="*/ 76200 w 384"/>
              <a:gd name="T17" fmla="*/ 41275 h 59"/>
              <a:gd name="T18" fmla="*/ 77787 w 384"/>
              <a:gd name="T19" fmla="*/ 41275 h 59"/>
              <a:gd name="T20" fmla="*/ 604838 w 384"/>
              <a:gd name="T21" fmla="*/ 41275 h 59"/>
              <a:gd name="T22" fmla="*/ 606425 w 384"/>
              <a:gd name="T23" fmla="*/ 41275 h 59"/>
              <a:gd name="T24" fmla="*/ 608013 w 384"/>
              <a:gd name="T25" fmla="*/ 41275 h 59"/>
              <a:gd name="T26" fmla="*/ 609600 w 384"/>
              <a:gd name="T27" fmla="*/ 42862 h 59"/>
              <a:gd name="T28" fmla="*/ 609600 w 384"/>
              <a:gd name="T29" fmla="*/ 47625 h 59"/>
              <a:gd name="T30" fmla="*/ 609600 w 384"/>
              <a:gd name="T31" fmla="*/ 49212 h 59"/>
              <a:gd name="T32" fmla="*/ 608013 w 384"/>
              <a:gd name="T33" fmla="*/ 50800 h 59"/>
              <a:gd name="T34" fmla="*/ 606425 w 384"/>
              <a:gd name="T35" fmla="*/ 52387 h 59"/>
              <a:gd name="T36" fmla="*/ 604838 w 384"/>
              <a:gd name="T37" fmla="*/ 52387 h 59"/>
              <a:gd name="T38" fmla="*/ 604838 w 384"/>
              <a:gd name="T39" fmla="*/ 52387 h 59"/>
              <a:gd name="T40" fmla="*/ 93662 w 384"/>
              <a:gd name="T41" fmla="*/ 93662 h 59"/>
              <a:gd name="T42" fmla="*/ 0 w 384"/>
              <a:gd name="T43" fmla="*/ 47625 h 59"/>
              <a:gd name="T44" fmla="*/ 93662 w 384"/>
              <a:gd name="T45" fmla="*/ 0 h 59"/>
              <a:gd name="T46" fmla="*/ 93662 w 384"/>
              <a:gd name="T47" fmla="*/ 93662 h 59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84"/>
              <a:gd name="T73" fmla="*/ 0 h 59"/>
              <a:gd name="T74" fmla="*/ 384 w 384"/>
              <a:gd name="T75" fmla="*/ 59 h 59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84" h="59">
                <a:moveTo>
                  <a:pt x="381" y="33"/>
                </a:moveTo>
                <a:lnTo>
                  <a:pt x="49" y="33"/>
                </a:lnTo>
                <a:lnTo>
                  <a:pt x="48" y="33"/>
                </a:lnTo>
                <a:lnTo>
                  <a:pt x="47" y="32"/>
                </a:lnTo>
                <a:lnTo>
                  <a:pt x="46" y="31"/>
                </a:lnTo>
                <a:lnTo>
                  <a:pt x="46" y="30"/>
                </a:lnTo>
                <a:lnTo>
                  <a:pt x="46" y="28"/>
                </a:lnTo>
                <a:lnTo>
                  <a:pt x="47" y="27"/>
                </a:lnTo>
                <a:lnTo>
                  <a:pt x="48" y="26"/>
                </a:lnTo>
                <a:lnTo>
                  <a:pt x="49" y="26"/>
                </a:lnTo>
                <a:lnTo>
                  <a:pt x="381" y="26"/>
                </a:lnTo>
                <a:lnTo>
                  <a:pt x="382" y="26"/>
                </a:lnTo>
                <a:lnTo>
                  <a:pt x="383" y="26"/>
                </a:lnTo>
                <a:lnTo>
                  <a:pt x="384" y="27"/>
                </a:lnTo>
                <a:lnTo>
                  <a:pt x="384" y="30"/>
                </a:lnTo>
                <a:lnTo>
                  <a:pt x="384" y="31"/>
                </a:lnTo>
                <a:lnTo>
                  <a:pt x="383" y="32"/>
                </a:lnTo>
                <a:lnTo>
                  <a:pt x="382" y="33"/>
                </a:lnTo>
                <a:lnTo>
                  <a:pt x="381" y="33"/>
                </a:lnTo>
                <a:close/>
                <a:moveTo>
                  <a:pt x="59" y="59"/>
                </a:moveTo>
                <a:lnTo>
                  <a:pt x="0" y="30"/>
                </a:lnTo>
                <a:lnTo>
                  <a:pt x="59" y="0"/>
                </a:lnTo>
                <a:lnTo>
                  <a:pt x="59" y="59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421" name="Freeform 360"/>
          <p:cNvSpPr>
            <a:spLocks noEditPoints="1"/>
          </p:cNvSpPr>
          <p:nvPr/>
        </p:nvSpPr>
        <p:spPr bwMode="auto">
          <a:xfrm>
            <a:off x="6176963" y="5110163"/>
            <a:ext cx="609600" cy="93662"/>
          </a:xfrm>
          <a:custGeom>
            <a:avLst/>
            <a:gdLst>
              <a:gd name="T0" fmla="*/ 6350 w 384"/>
              <a:gd name="T1" fmla="*/ 41275 h 59"/>
              <a:gd name="T2" fmla="*/ 531813 w 384"/>
              <a:gd name="T3" fmla="*/ 41275 h 59"/>
              <a:gd name="T4" fmla="*/ 533400 w 384"/>
              <a:gd name="T5" fmla="*/ 41275 h 59"/>
              <a:gd name="T6" fmla="*/ 534988 w 384"/>
              <a:gd name="T7" fmla="*/ 42862 h 59"/>
              <a:gd name="T8" fmla="*/ 536575 w 384"/>
              <a:gd name="T9" fmla="*/ 44450 h 59"/>
              <a:gd name="T10" fmla="*/ 536575 w 384"/>
              <a:gd name="T11" fmla="*/ 47625 h 59"/>
              <a:gd name="T12" fmla="*/ 536575 w 384"/>
              <a:gd name="T13" fmla="*/ 49212 h 59"/>
              <a:gd name="T14" fmla="*/ 534988 w 384"/>
              <a:gd name="T15" fmla="*/ 50800 h 59"/>
              <a:gd name="T16" fmla="*/ 533400 w 384"/>
              <a:gd name="T17" fmla="*/ 52387 h 59"/>
              <a:gd name="T18" fmla="*/ 531813 w 384"/>
              <a:gd name="T19" fmla="*/ 52387 h 59"/>
              <a:gd name="T20" fmla="*/ 6350 w 384"/>
              <a:gd name="T21" fmla="*/ 52387 h 59"/>
              <a:gd name="T22" fmla="*/ 3175 w 384"/>
              <a:gd name="T23" fmla="*/ 52387 h 59"/>
              <a:gd name="T24" fmla="*/ 1588 w 384"/>
              <a:gd name="T25" fmla="*/ 50800 h 59"/>
              <a:gd name="T26" fmla="*/ 0 w 384"/>
              <a:gd name="T27" fmla="*/ 49212 h 59"/>
              <a:gd name="T28" fmla="*/ 0 w 384"/>
              <a:gd name="T29" fmla="*/ 47625 h 59"/>
              <a:gd name="T30" fmla="*/ 0 w 384"/>
              <a:gd name="T31" fmla="*/ 42862 h 59"/>
              <a:gd name="T32" fmla="*/ 1588 w 384"/>
              <a:gd name="T33" fmla="*/ 41275 h 59"/>
              <a:gd name="T34" fmla="*/ 3175 w 384"/>
              <a:gd name="T35" fmla="*/ 41275 h 59"/>
              <a:gd name="T36" fmla="*/ 6350 w 384"/>
              <a:gd name="T37" fmla="*/ 41275 h 59"/>
              <a:gd name="T38" fmla="*/ 6350 w 384"/>
              <a:gd name="T39" fmla="*/ 41275 h 59"/>
              <a:gd name="T40" fmla="*/ 517525 w 384"/>
              <a:gd name="T41" fmla="*/ 0 h 59"/>
              <a:gd name="T42" fmla="*/ 609600 w 384"/>
              <a:gd name="T43" fmla="*/ 47625 h 59"/>
              <a:gd name="T44" fmla="*/ 517525 w 384"/>
              <a:gd name="T45" fmla="*/ 93662 h 59"/>
              <a:gd name="T46" fmla="*/ 517525 w 384"/>
              <a:gd name="T47" fmla="*/ 0 h 59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84"/>
              <a:gd name="T73" fmla="*/ 0 h 59"/>
              <a:gd name="T74" fmla="*/ 384 w 384"/>
              <a:gd name="T75" fmla="*/ 59 h 59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84" h="59">
                <a:moveTo>
                  <a:pt x="4" y="26"/>
                </a:moveTo>
                <a:lnTo>
                  <a:pt x="335" y="26"/>
                </a:lnTo>
                <a:lnTo>
                  <a:pt x="336" y="26"/>
                </a:lnTo>
                <a:lnTo>
                  <a:pt x="337" y="27"/>
                </a:lnTo>
                <a:lnTo>
                  <a:pt x="338" y="28"/>
                </a:lnTo>
                <a:lnTo>
                  <a:pt x="338" y="30"/>
                </a:lnTo>
                <a:lnTo>
                  <a:pt x="338" y="31"/>
                </a:lnTo>
                <a:lnTo>
                  <a:pt x="337" y="32"/>
                </a:lnTo>
                <a:lnTo>
                  <a:pt x="336" y="33"/>
                </a:lnTo>
                <a:lnTo>
                  <a:pt x="335" y="33"/>
                </a:lnTo>
                <a:lnTo>
                  <a:pt x="4" y="33"/>
                </a:lnTo>
                <a:lnTo>
                  <a:pt x="2" y="33"/>
                </a:lnTo>
                <a:lnTo>
                  <a:pt x="1" y="32"/>
                </a:lnTo>
                <a:lnTo>
                  <a:pt x="0" y="31"/>
                </a:lnTo>
                <a:lnTo>
                  <a:pt x="0" y="30"/>
                </a:lnTo>
                <a:lnTo>
                  <a:pt x="0" y="27"/>
                </a:lnTo>
                <a:lnTo>
                  <a:pt x="1" y="26"/>
                </a:lnTo>
                <a:lnTo>
                  <a:pt x="2" y="26"/>
                </a:lnTo>
                <a:lnTo>
                  <a:pt x="4" y="26"/>
                </a:lnTo>
                <a:close/>
                <a:moveTo>
                  <a:pt x="326" y="0"/>
                </a:moveTo>
                <a:lnTo>
                  <a:pt x="384" y="30"/>
                </a:lnTo>
                <a:lnTo>
                  <a:pt x="326" y="59"/>
                </a:lnTo>
                <a:lnTo>
                  <a:pt x="326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422" name="Freeform 361"/>
          <p:cNvSpPr>
            <a:spLocks noEditPoints="1"/>
          </p:cNvSpPr>
          <p:nvPr/>
        </p:nvSpPr>
        <p:spPr bwMode="auto">
          <a:xfrm>
            <a:off x="4513263" y="5110163"/>
            <a:ext cx="831850" cy="93662"/>
          </a:xfrm>
          <a:custGeom>
            <a:avLst/>
            <a:gdLst>
              <a:gd name="T0" fmla="*/ 828131 w 671"/>
              <a:gd name="T1" fmla="*/ 52387 h 59"/>
              <a:gd name="T2" fmla="*/ 60746 w 671"/>
              <a:gd name="T3" fmla="*/ 52387 h 59"/>
              <a:gd name="T4" fmla="*/ 59506 w 671"/>
              <a:gd name="T5" fmla="*/ 52387 h 59"/>
              <a:gd name="T6" fmla="*/ 58267 w 671"/>
              <a:gd name="T7" fmla="*/ 50800 h 59"/>
              <a:gd name="T8" fmla="*/ 55787 w 671"/>
              <a:gd name="T9" fmla="*/ 49212 h 59"/>
              <a:gd name="T10" fmla="*/ 55787 w 671"/>
              <a:gd name="T11" fmla="*/ 47625 h 59"/>
              <a:gd name="T12" fmla="*/ 55787 w 671"/>
              <a:gd name="T13" fmla="*/ 44450 h 59"/>
              <a:gd name="T14" fmla="*/ 58267 w 671"/>
              <a:gd name="T15" fmla="*/ 42862 h 59"/>
              <a:gd name="T16" fmla="*/ 59506 w 671"/>
              <a:gd name="T17" fmla="*/ 41275 h 59"/>
              <a:gd name="T18" fmla="*/ 60746 w 671"/>
              <a:gd name="T19" fmla="*/ 41275 h 59"/>
              <a:gd name="T20" fmla="*/ 828131 w 671"/>
              <a:gd name="T21" fmla="*/ 41275 h 59"/>
              <a:gd name="T22" fmla="*/ 829371 w 671"/>
              <a:gd name="T23" fmla="*/ 41275 h 59"/>
              <a:gd name="T24" fmla="*/ 830610 w 671"/>
              <a:gd name="T25" fmla="*/ 41275 h 59"/>
              <a:gd name="T26" fmla="*/ 831850 w 671"/>
              <a:gd name="T27" fmla="*/ 42862 h 59"/>
              <a:gd name="T28" fmla="*/ 831850 w 671"/>
              <a:gd name="T29" fmla="*/ 47625 h 59"/>
              <a:gd name="T30" fmla="*/ 831850 w 671"/>
              <a:gd name="T31" fmla="*/ 49212 h 59"/>
              <a:gd name="T32" fmla="*/ 830610 w 671"/>
              <a:gd name="T33" fmla="*/ 50800 h 59"/>
              <a:gd name="T34" fmla="*/ 829371 w 671"/>
              <a:gd name="T35" fmla="*/ 52387 h 59"/>
              <a:gd name="T36" fmla="*/ 828131 w 671"/>
              <a:gd name="T37" fmla="*/ 52387 h 59"/>
              <a:gd name="T38" fmla="*/ 828131 w 671"/>
              <a:gd name="T39" fmla="*/ 52387 h 59"/>
              <a:gd name="T40" fmla="*/ 71904 w 671"/>
              <a:gd name="T41" fmla="*/ 93662 h 59"/>
              <a:gd name="T42" fmla="*/ 0 w 671"/>
              <a:gd name="T43" fmla="*/ 47625 h 59"/>
              <a:gd name="T44" fmla="*/ 71904 w 671"/>
              <a:gd name="T45" fmla="*/ 0 h 59"/>
              <a:gd name="T46" fmla="*/ 71904 w 671"/>
              <a:gd name="T47" fmla="*/ 93662 h 59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671"/>
              <a:gd name="T73" fmla="*/ 0 h 59"/>
              <a:gd name="T74" fmla="*/ 671 w 671"/>
              <a:gd name="T75" fmla="*/ 59 h 59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671" h="59">
                <a:moveTo>
                  <a:pt x="668" y="33"/>
                </a:moveTo>
                <a:lnTo>
                  <a:pt x="49" y="33"/>
                </a:lnTo>
                <a:lnTo>
                  <a:pt x="48" y="33"/>
                </a:lnTo>
                <a:lnTo>
                  <a:pt x="47" y="32"/>
                </a:lnTo>
                <a:lnTo>
                  <a:pt x="45" y="31"/>
                </a:lnTo>
                <a:lnTo>
                  <a:pt x="45" y="30"/>
                </a:lnTo>
                <a:lnTo>
                  <a:pt x="45" y="28"/>
                </a:lnTo>
                <a:lnTo>
                  <a:pt x="47" y="27"/>
                </a:lnTo>
                <a:lnTo>
                  <a:pt x="48" y="26"/>
                </a:lnTo>
                <a:lnTo>
                  <a:pt x="49" y="26"/>
                </a:lnTo>
                <a:lnTo>
                  <a:pt x="668" y="26"/>
                </a:lnTo>
                <a:lnTo>
                  <a:pt x="669" y="26"/>
                </a:lnTo>
                <a:lnTo>
                  <a:pt x="670" y="26"/>
                </a:lnTo>
                <a:lnTo>
                  <a:pt x="671" y="27"/>
                </a:lnTo>
                <a:lnTo>
                  <a:pt x="671" y="30"/>
                </a:lnTo>
                <a:lnTo>
                  <a:pt x="671" y="31"/>
                </a:lnTo>
                <a:lnTo>
                  <a:pt x="670" y="32"/>
                </a:lnTo>
                <a:lnTo>
                  <a:pt x="669" y="33"/>
                </a:lnTo>
                <a:lnTo>
                  <a:pt x="668" y="33"/>
                </a:lnTo>
                <a:close/>
                <a:moveTo>
                  <a:pt x="58" y="59"/>
                </a:moveTo>
                <a:lnTo>
                  <a:pt x="0" y="30"/>
                </a:lnTo>
                <a:lnTo>
                  <a:pt x="58" y="0"/>
                </a:lnTo>
                <a:lnTo>
                  <a:pt x="58" y="59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423" name="Text Box 365"/>
          <p:cNvSpPr txBox="1">
            <a:spLocks noChangeArrowheads="1"/>
          </p:cNvSpPr>
          <p:nvPr/>
        </p:nvSpPr>
        <p:spPr bwMode="auto">
          <a:xfrm>
            <a:off x="2136775" y="4859338"/>
            <a:ext cx="1574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administered</a:t>
            </a:r>
          </a:p>
          <a:p>
            <a:r>
              <a:rPr lang="en-US" sz="1800"/>
              <a:t>network</a:t>
            </a:r>
          </a:p>
        </p:txBody>
      </p:sp>
      <p:sp>
        <p:nvSpPr>
          <p:cNvPr id="131424" name="Text Box 366"/>
          <p:cNvSpPr txBox="1">
            <a:spLocks noChangeArrowheads="1"/>
          </p:cNvSpPr>
          <p:nvPr/>
        </p:nvSpPr>
        <p:spPr bwMode="auto">
          <a:xfrm>
            <a:off x="5216525" y="4824413"/>
            <a:ext cx="1123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public</a:t>
            </a:r>
          </a:p>
          <a:p>
            <a:r>
              <a:rPr lang="en-US" sz="1800"/>
              <a:t>Internet</a:t>
            </a:r>
          </a:p>
        </p:txBody>
      </p:sp>
      <p:sp>
        <p:nvSpPr>
          <p:cNvPr id="131425" name="Text Box 367"/>
          <p:cNvSpPr txBox="1">
            <a:spLocks noChangeArrowheads="1"/>
          </p:cNvSpPr>
          <p:nvPr/>
        </p:nvSpPr>
        <p:spPr bwMode="auto">
          <a:xfrm>
            <a:off x="3844925" y="5664200"/>
            <a:ext cx="996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firewall</a:t>
            </a:r>
          </a:p>
        </p:txBody>
      </p:sp>
      <p:sp>
        <p:nvSpPr>
          <p:cNvPr id="356" name="Slide Number Placeholder 35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57" name="Footer Placeholder 35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</a:t>
            </a:r>
            <a:r>
              <a:rPr lang="en-US" dirty="0" smtClean="0">
                <a:solidFill>
                  <a:srgbClr val="990033"/>
                </a:solidFill>
              </a:rPr>
              <a:t>Firewalls and IDS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3"/>
          <p:cNvSpPr>
            <a:spLocks noGrp="1" noChangeArrowheads="1"/>
          </p:cNvSpPr>
          <p:nvPr>
            <p:ph type="title"/>
          </p:nvPr>
        </p:nvSpPr>
        <p:spPr>
          <a:xfrm>
            <a:off x="474663" y="-24"/>
            <a:ext cx="7772400" cy="966809"/>
          </a:xfrm>
        </p:spPr>
        <p:txBody>
          <a:bodyPr/>
          <a:lstStyle/>
          <a:p>
            <a:r>
              <a:rPr lang="en-US" sz="3600" dirty="0" smtClean="0"/>
              <a:t>Firewalls: Why</a:t>
            </a:r>
            <a:endParaRPr lang="en-US" dirty="0" smtClean="0"/>
          </a:p>
        </p:txBody>
      </p:sp>
      <p:sp>
        <p:nvSpPr>
          <p:cNvPr id="132099" name="Rectangle 6"/>
          <p:cNvSpPr>
            <a:spLocks noChangeArrowheads="1"/>
          </p:cNvSpPr>
          <p:nvPr/>
        </p:nvSpPr>
        <p:spPr bwMode="auto">
          <a:xfrm>
            <a:off x="363538" y="1142984"/>
            <a:ext cx="8421687" cy="459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b="1" dirty="0">
                <a:solidFill>
                  <a:srgbClr val="990033"/>
                </a:solidFill>
              </a:rPr>
              <a:t>prevent denial of service </a:t>
            </a:r>
            <a:r>
              <a:rPr lang="en-US" b="1" dirty="0" smtClean="0">
                <a:solidFill>
                  <a:srgbClr val="990033"/>
                </a:solidFill>
              </a:rPr>
              <a:t>attacks: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Arial" pitchFamily="34" charset="0"/>
              <a:buChar char="•"/>
            </a:pPr>
            <a:r>
              <a:rPr lang="en-US" dirty="0" smtClean="0"/>
              <a:t>SYN </a:t>
            </a:r>
            <a:r>
              <a:rPr lang="en-US" dirty="0"/>
              <a:t>flooding: attacker establishes many bogus TCP connections, no resources left for “real” </a:t>
            </a:r>
            <a:r>
              <a:rPr lang="en-US" dirty="0" smtClean="0"/>
              <a:t>connections.</a:t>
            </a:r>
            <a:endParaRPr lang="en-US" dirty="0"/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b="1" dirty="0">
                <a:solidFill>
                  <a:srgbClr val="990033"/>
                </a:solidFill>
              </a:rPr>
              <a:t>prevent illegal modification/access of internal </a:t>
            </a:r>
            <a:r>
              <a:rPr lang="en-US" b="1" dirty="0" smtClean="0">
                <a:solidFill>
                  <a:srgbClr val="990033"/>
                </a:solidFill>
              </a:rPr>
              <a:t>data</a:t>
            </a:r>
            <a:r>
              <a:rPr lang="en-US" dirty="0" smtClean="0">
                <a:solidFill>
                  <a:srgbClr val="990033"/>
                </a:solidFill>
              </a:rPr>
              <a:t>.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Arial" pitchFamily="34" charset="0"/>
              <a:buChar char="•"/>
            </a:pPr>
            <a:r>
              <a:rPr lang="en-US" dirty="0" smtClean="0"/>
              <a:t>e.g</a:t>
            </a:r>
            <a:r>
              <a:rPr lang="en-US" dirty="0"/>
              <a:t>., attacker replaces CIA’s homepage with something </a:t>
            </a:r>
            <a:r>
              <a:rPr lang="en-US" dirty="0" smtClean="0"/>
              <a:t>else.</a:t>
            </a:r>
            <a:endParaRPr lang="en-US" dirty="0"/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b="1" dirty="0">
                <a:solidFill>
                  <a:srgbClr val="990033"/>
                </a:solidFill>
              </a:rPr>
              <a:t>allow only authorized access to inside network </a:t>
            </a:r>
            <a:r>
              <a:rPr lang="en-US" dirty="0"/>
              <a:t>(set of authenticated users/hosts)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b="1" dirty="0">
                <a:solidFill>
                  <a:srgbClr val="990033"/>
                </a:solidFill>
              </a:rPr>
              <a:t>three types of firewalls:</a:t>
            </a:r>
          </a:p>
          <a:p>
            <a:pPr marL="457200" indent="-457200" algn="l">
              <a:spcBef>
                <a:spcPct val="20000"/>
              </a:spcBef>
              <a:buClr>
                <a:schemeClr val="accent2"/>
              </a:buClr>
              <a:buSzPct val="75000"/>
              <a:buFont typeface="+mj-lt"/>
              <a:buAutoNum type="arabicPeriod"/>
            </a:pPr>
            <a:r>
              <a:rPr lang="en-US" dirty="0"/>
              <a:t>stateless packet filters</a:t>
            </a:r>
          </a:p>
          <a:p>
            <a:pPr marL="457200" indent="-457200" algn="l">
              <a:spcBef>
                <a:spcPct val="20000"/>
              </a:spcBef>
              <a:buClr>
                <a:schemeClr val="accent2"/>
              </a:buClr>
              <a:buSzPct val="75000"/>
              <a:buFont typeface="+mj-lt"/>
              <a:buAutoNum type="arabicPeriod"/>
            </a:pPr>
            <a:r>
              <a:rPr lang="en-US" dirty="0" err="1"/>
              <a:t>stateful</a:t>
            </a:r>
            <a:r>
              <a:rPr lang="en-US" dirty="0"/>
              <a:t> packet filters</a:t>
            </a:r>
          </a:p>
          <a:p>
            <a:pPr marL="457200" indent="-457200" algn="l">
              <a:spcBef>
                <a:spcPct val="20000"/>
              </a:spcBef>
              <a:buClr>
                <a:schemeClr val="accent2"/>
              </a:buClr>
              <a:buSzPct val="75000"/>
              <a:buFont typeface="+mj-lt"/>
              <a:buAutoNum type="arabicPeriod"/>
            </a:pPr>
            <a:r>
              <a:rPr lang="en-US" dirty="0"/>
              <a:t>application gateways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</a:t>
            </a:r>
            <a:r>
              <a:rPr lang="en-US" dirty="0" smtClean="0">
                <a:solidFill>
                  <a:srgbClr val="990033"/>
                </a:solidFill>
              </a:rPr>
              <a:t>Firewalls and IDS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Oval 355"/>
          <p:cNvSpPr>
            <a:spLocks noChangeArrowheads="1"/>
          </p:cNvSpPr>
          <p:nvPr/>
        </p:nvSpPr>
        <p:spPr bwMode="auto">
          <a:xfrm>
            <a:off x="4670425" y="1800226"/>
            <a:ext cx="1435100" cy="40798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23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14273"/>
            <a:ext cx="7772400" cy="985835"/>
          </a:xfrm>
        </p:spPr>
        <p:txBody>
          <a:bodyPr/>
          <a:lstStyle/>
          <a:p>
            <a:r>
              <a:rPr lang="en-US" dirty="0" smtClean="0"/>
              <a:t>Stateless Packet Filtering</a:t>
            </a:r>
          </a:p>
        </p:txBody>
      </p:sp>
      <p:sp>
        <p:nvSpPr>
          <p:cNvPr id="13312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-32" y="3786190"/>
            <a:ext cx="9144000" cy="257176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internal network connected to Internet via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990033"/>
                </a:solidFill>
              </a:rPr>
              <a:t>router firewall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router </a:t>
            </a:r>
            <a:r>
              <a:rPr lang="en-US" sz="2400" dirty="0" smtClean="0">
                <a:solidFill>
                  <a:srgbClr val="990033"/>
                </a:solidFill>
              </a:rPr>
              <a:t>filters packet-by-packet</a:t>
            </a:r>
            <a:r>
              <a:rPr lang="en-US" sz="2400" dirty="0" smtClean="0"/>
              <a:t>,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decision to forward/drop packet based on: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source IP address, destination IP address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TCP/UDP source and destination port numbers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ICMP message type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TCP SYN and ACK </a:t>
            </a:r>
            <a:r>
              <a:rPr lang="en-US" sz="2000" dirty="0" smtClean="0"/>
              <a:t>bits.</a:t>
            </a:r>
            <a:endParaRPr lang="en-US" sz="2000" dirty="0" smtClean="0"/>
          </a:p>
        </p:txBody>
      </p:sp>
      <p:grpSp>
        <p:nvGrpSpPr>
          <p:cNvPr id="2" name="Group 348"/>
          <p:cNvGrpSpPr>
            <a:grpSpLocks/>
          </p:cNvGrpSpPr>
          <p:nvPr/>
        </p:nvGrpSpPr>
        <p:grpSpPr bwMode="auto">
          <a:xfrm>
            <a:off x="1620838" y="1824038"/>
            <a:ext cx="5087937" cy="1747838"/>
            <a:chOff x="1021" y="956"/>
            <a:chExt cx="2771" cy="977"/>
          </a:xfrm>
        </p:grpSpPr>
        <p:sp>
          <p:nvSpPr>
            <p:cNvPr id="133134" name="Freeform 9"/>
            <p:cNvSpPr>
              <a:spLocks/>
            </p:cNvSpPr>
            <p:nvPr/>
          </p:nvSpPr>
          <p:spPr bwMode="auto">
            <a:xfrm>
              <a:off x="1021" y="956"/>
              <a:ext cx="1672" cy="977"/>
            </a:xfrm>
            <a:custGeom>
              <a:avLst/>
              <a:gdLst>
                <a:gd name="T0" fmla="*/ 77 w 1672"/>
                <a:gd name="T1" fmla="*/ 3 h 977"/>
                <a:gd name="T2" fmla="*/ 127 w 1672"/>
                <a:gd name="T3" fmla="*/ 1 h 977"/>
                <a:gd name="T4" fmla="*/ 187 w 1672"/>
                <a:gd name="T5" fmla="*/ 17 h 977"/>
                <a:gd name="T6" fmla="*/ 281 w 1672"/>
                <a:gd name="T7" fmla="*/ 54 h 977"/>
                <a:gd name="T8" fmla="*/ 380 w 1672"/>
                <a:gd name="T9" fmla="*/ 90 h 977"/>
                <a:gd name="T10" fmla="*/ 451 w 1672"/>
                <a:gd name="T11" fmla="*/ 104 h 977"/>
                <a:gd name="T12" fmla="*/ 518 w 1672"/>
                <a:gd name="T13" fmla="*/ 104 h 977"/>
                <a:gd name="T14" fmla="*/ 641 w 1672"/>
                <a:gd name="T15" fmla="*/ 90 h 977"/>
                <a:gd name="T16" fmla="*/ 774 w 1672"/>
                <a:gd name="T17" fmla="*/ 76 h 977"/>
                <a:gd name="T18" fmla="*/ 853 w 1672"/>
                <a:gd name="T19" fmla="*/ 76 h 977"/>
                <a:gd name="T20" fmla="*/ 942 w 1672"/>
                <a:gd name="T21" fmla="*/ 88 h 977"/>
                <a:gd name="T22" fmla="*/ 1046 w 1672"/>
                <a:gd name="T23" fmla="*/ 106 h 977"/>
                <a:gd name="T24" fmla="*/ 1190 w 1672"/>
                <a:gd name="T25" fmla="*/ 134 h 977"/>
                <a:gd name="T26" fmla="*/ 1361 w 1672"/>
                <a:gd name="T27" fmla="*/ 180 h 977"/>
                <a:gd name="T28" fmla="*/ 1471 w 1672"/>
                <a:gd name="T29" fmla="*/ 220 h 977"/>
                <a:gd name="T30" fmla="*/ 1543 w 1672"/>
                <a:gd name="T31" fmla="*/ 258 h 977"/>
                <a:gd name="T32" fmla="*/ 1579 w 1672"/>
                <a:gd name="T33" fmla="*/ 284 h 977"/>
                <a:gd name="T34" fmla="*/ 1616 w 1672"/>
                <a:gd name="T35" fmla="*/ 326 h 977"/>
                <a:gd name="T36" fmla="*/ 1651 w 1672"/>
                <a:gd name="T37" fmla="*/ 403 h 977"/>
                <a:gd name="T38" fmla="*/ 1669 w 1672"/>
                <a:gd name="T39" fmla="*/ 493 h 977"/>
                <a:gd name="T40" fmla="*/ 1671 w 1672"/>
                <a:gd name="T41" fmla="*/ 588 h 977"/>
                <a:gd name="T42" fmla="*/ 1660 w 1672"/>
                <a:gd name="T43" fmla="*/ 680 h 977"/>
                <a:gd name="T44" fmla="*/ 1637 w 1672"/>
                <a:gd name="T45" fmla="*/ 762 h 977"/>
                <a:gd name="T46" fmla="*/ 1607 w 1672"/>
                <a:gd name="T47" fmla="*/ 825 h 977"/>
                <a:gd name="T48" fmla="*/ 1564 w 1672"/>
                <a:gd name="T49" fmla="*/ 867 h 977"/>
                <a:gd name="T50" fmla="*/ 1506 w 1672"/>
                <a:gd name="T51" fmla="*/ 895 h 977"/>
                <a:gd name="T52" fmla="*/ 1436 w 1672"/>
                <a:gd name="T53" fmla="*/ 912 h 977"/>
                <a:gd name="T54" fmla="*/ 1293 w 1672"/>
                <a:gd name="T55" fmla="*/ 930 h 977"/>
                <a:gd name="T56" fmla="*/ 1146 w 1672"/>
                <a:gd name="T57" fmla="*/ 946 h 977"/>
                <a:gd name="T58" fmla="*/ 1059 w 1672"/>
                <a:gd name="T59" fmla="*/ 956 h 977"/>
                <a:gd name="T60" fmla="*/ 907 w 1672"/>
                <a:gd name="T61" fmla="*/ 969 h 977"/>
                <a:gd name="T62" fmla="*/ 754 w 1672"/>
                <a:gd name="T63" fmla="*/ 974 h 977"/>
                <a:gd name="T64" fmla="*/ 668 w 1672"/>
                <a:gd name="T65" fmla="*/ 977 h 977"/>
                <a:gd name="T66" fmla="*/ 593 w 1672"/>
                <a:gd name="T67" fmla="*/ 977 h 977"/>
                <a:gd name="T68" fmla="*/ 532 w 1672"/>
                <a:gd name="T69" fmla="*/ 974 h 977"/>
                <a:gd name="T70" fmla="*/ 483 w 1672"/>
                <a:gd name="T71" fmla="*/ 971 h 977"/>
                <a:gd name="T72" fmla="*/ 417 w 1672"/>
                <a:gd name="T73" fmla="*/ 960 h 977"/>
                <a:gd name="T74" fmla="*/ 326 w 1672"/>
                <a:gd name="T75" fmla="*/ 937 h 977"/>
                <a:gd name="T76" fmla="*/ 236 w 1672"/>
                <a:gd name="T77" fmla="*/ 914 h 977"/>
                <a:gd name="T78" fmla="*/ 142 w 1672"/>
                <a:gd name="T79" fmla="*/ 886 h 977"/>
                <a:gd name="T80" fmla="*/ 78 w 1672"/>
                <a:gd name="T81" fmla="*/ 852 h 977"/>
                <a:gd name="T82" fmla="*/ 47 w 1672"/>
                <a:gd name="T83" fmla="*/ 822 h 977"/>
                <a:gd name="T84" fmla="*/ 26 w 1672"/>
                <a:gd name="T85" fmla="*/ 786 h 977"/>
                <a:gd name="T86" fmla="*/ 7 w 1672"/>
                <a:gd name="T87" fmla="*/ 716 h 977"/>
                <a:gd name="T88" fmla="*/ 0 w 1672"/>
                <a:gd name="T89" fmla="*/ 611 h 977"/>
                <a:gd name="T90" fmla="*/ 2 w 1672"/>
                <a:gd name="T91" fmla="*/ 491 h 977"/>
                <a:gd name="T92" fmla="*/ 1 w 1672"/>
                <a:gd name="T93" fmla="*/ 418 h 977"/>
                <a:gd name="T94" fmla="*/ 0 w 1672"/>
                <a:gd name="T95" fmla="*/ 333 h 977"/>
                <a:gd name="T96" fmla="*/ 2 w 1672"/>
                <a:gd name="T97" fmla="*/ 189 h 977"/>
                <a:gd name="T98" fmla="*/ 12 w 1672"/>
                <a:gd name="T99" fmla="*/ 110 h 977"/>
                <a:gd name="T100" fmla="*/ 29 w 1672"/>
                <a:gd name="T101" fmla="*/ 48 h 977"/>
                <a:gd name="T102" fmla="*/ 47 w 1672"/>
                <a:gd name="T103" fmla="*/ 22 h 97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672"/>
                <a:gd name="T157" fmla="*/ 0 h 977"/>
                <a:gd name="T158" fmla="*/ 1672 w 1672"/>
                <a:gd name="T159" fmla="*/ 977 h 97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672" h="977">
                  <a:moveTo>
                    <a:pt x="54" y="16"/>
                  </a:moveTo>
                  <a:lnTo>
                    <a:pt x="57" y="14"/>
                  </a:lnTo>
                  <a:lnTo>
                    <a:pt x="61" y="10"/>
                  </a:lnTo>
                  <a:lnTo>
                    <a:pt x="69" y="7"/>
                  </a:lnTo>
                  <a:lnTo>
                    <a:pt x="77" y="3"/>
                  </a:lnTo>
                  <a:lnTo>
                    <a:pt x="86" y="1"/>
                  </a:lnTo>
                  <a:lnTo>
                    <a:pt x="96" y="0"/>
                  </a:lnTo>
                  <a:lnTo>
                    <a:pt x="105" y="0"/>
                  </a:lnTo>
                  <a:lnTo>
                    <a:pt x="116" y="0"/>
                  </a:lnTo>
                  <a:lnTo>
                    <a:pt x="127" y="1"/>
                  </a:lnTo>
                  <a:lnTo>
                    <a:pt x="138" y="3"/>
                  </a:lnTo>
                  <a:lnTo>
                    <a:pt x="149" y="6"/>
                  </a:lnTo>
                  <a:lnTo>
                    <a:pt x="161" y="9"/>
                  </a:lnTo>
                  <a:lnTo>
                    <a:pt x="174" y="13"/>
                  </a:lnTo>
                  <a:lnTo>
                    <a:pt x="187" y="17"/>
                  </a:lnTo>
                  <a:lnTo>
                    <a:pt x="200" y="22"/>
                  </a:lnTo>
                  <a:lnTo>
                    <a:pt x="212" y="27"/>
                  </a:lnTo>
                  <a:lnTo>
                    <a:pt x="225" y="31"/>
                  </a:lnTo>
                  <a:lnTo>
                    <a:pt x="253" y="43"/>
                  </a:lnTo>
                  <a:lnTo>
                    <a:pt x="281" y="54"/>
                  </a:lnTo>
                  <a:lnTo>
                    <a:pt x="309" y="65"/>
                  </a:lnTo>
                  <a:lnTo>
                    <a:pt x="338" y="76"/>
                  </a:lnTo>
                  <a:lnTo>
                    <a:pt x="352" y="82"/>
                  </a:lnTo>
                  <a:lnTo>
                    <a:pt x="366" y="86"/>
                  </a:lnTo>
                  <a:lnTo>
                    <a:pt x="380" y="90"/>
                  </a:lnTo>
                  <a:lnTo>
                    <a:pt x="394" y="95"/>
                  </a:lnTo>
                  <a:lnTo>
                    <a:pt x="408" y="97"/>
                  </a:lnTo>
                  <a:lnTo>
                    <a:pt x="422" y="100"/>
                  </a:lnTo>
                  <a:lnTo>
                    <a:pt x="436" y="103"/>
                  </a:lnTo>
                  <a:lnTo>
                    <a:pt x="451" y="104"/>
                  </a:lnTo>
                  <a:lnTo>
                    <a:pt x="465" y="105"/>
                  </a:lnTo>
                  <a:lnTo>
                    <a:pt x="477" y="105"/>
                  </a:lnTo>
                  <a:lnTo>
                    <a:pt x="491" y="105"/>
                  </a:lnTo>
                  <a:lnTo>
                    <a:pt x="504" y="105"/>
                  </a:lnTo>
                  <a:lnTo>
                    <a:pt x="518" y="104"/>
                  </a:lnTo>
                  <a:lnTo>
                    <a:pt x="532" y="104"/>
                  </a:lnTo>
                  <a:lnTo>
                    <a:pt x="559" y="100"/>
                  </a:lnTo>
                  <a:lnTo>
                    <a:pt x="586" y="98"/>
                  </a:lnTo>
                  <a:lnTo>
                    <a:pt x="614" y="95"/>
                  </a:lnTo>
                  <a:lnTo>
                    <a:pt x="641" y="90"/>
                  </a:lnTo>
                  <a:lnTo>
                    <a:pt x="670" y="86"/>
                  </a:lnTo>
                  <a:lnTo>
                    <a:pt x="698" y="83"/>
                  </a:lnTo>
                  <a:lnTo>
                    <a:pt x="727" y="79"/>
                  </a:lnTo>
                  <a:lnTo>
                    <a:pt x="757" y="77"/>
                  </a:lnTo>
                  <a:lnTo>
                    <a:pt x="774" y="76"/>
                  </a:lnTo>
                  <a:lnTo>
                    <a:pt x="789" y="75"/>
                  </a:lnTo>
                  <a:lnTo>
                    <a:pt x="804" y="75"/>
                  </a:lnTo>
                  <a:lnTo>
                    <a:pt x="820" y="75"/>
                  </a:lnTo>
                  <a:lnTo>
                    <a:pt x="837" y="76"/>
                  </a:lnTo>
                  <a:lnTo>
                    <a:pt x="853" y="76"/>
                  </a:lnTo>
                  <a:lnTo>
                    <a:pt x="871" y="77"/>
                  </a:lnTo>
                  <a:lnTo>
                    <a:pt x="888" y="79"/>
                  </a:lnTo>
                  <a:lnTo>
                    <a:pt x="906" y="82"/>
                  </a:lnTo>
                  <a:lnTo>
                    <a:pt x="923" y="84"/>
                  </a:lnTo>
                  <a:lnTo>
                    <a:pt x="942" y="88"/>
                  </a:lnTo>
                  <a:lnTo>
                    <a:pt x="961" y="91"/>
                  </a:lnTo>
                  <a:lnTo>
                    <a:pt x="980" y="95"/>
                  </a:lnTo>
                  <a:lnTo>
                    <a:pt x="1003" y="98"/>
                  </a:lnTo>
                  <a:lnTo>
                    <a:pt x="1024" y="102"/>
                  </a:lnTo>
                  <a:lnTo>
                    <a:pt x="1046" y="106"/>
                  </a:lnTo>
                  <a:lnTo>
                    <a:pt x="1069" y="110"/>
                  </a:lnTo>
                  <a:lnTo>
                    <a:pt x="1092" y="114"/>
                  </a:lnTo>
                  <a:lnTo>
                    <a:pt x="1117" y="119"/>
                  </a:lnTo>
                  <a:lnTo>
                    <a:pt x="1141" y="124"/>
                  </a:lnTo>
                  <a:lnTo>
                    <a:pt x="1190" y="134"/>
                  </a:lnTo>
                  <a:lnTo>
                    <a:pt x="1239" y="146"/>
                  </a:lnTo>
                  <a:lnTo>
                    <a:pt x="1288" y="159"/>
                  </a:lnTo>
                  <a:lnTo>
                    <a:pt x="1313" y="166"/>
                  </a:lnTo>
                  <a:lnTo>
                    <a:pt x="1337" y="173"/>
                  </a:lnTo>
                  <a:lnTo>
                    <a:pt x="1361" y="180"/>
                  </a:lnTo>
                  <a:lnTo>
                    <a:pt x="1384" y="187"/>
                  </a:lnTo>
                  <a:lnTo>
                    <a:pt x="1406" y="195"/>
                  </a:lnTo>
                  <a:lnTo>
                    <a:pt x="1429" y="203"/>
                  </a:lnTo>
                  <a:lnTo>
                    <a:pt x="1450" y="211"/>
                  </a:lnTo>
                  <a:lnTo>
                    <a:pt x="1471" y="220"/>
                  </a:lnTo>
                  <a:lnTo>
                    <a:pt x="1490" y="229"/>
                  </a:lnTo>
                  <a:lnTo>
                    <a:pt x="1509" y="238"/>
                  </a:lnTo>
                  <a:lnTo>
                    <a:pt x="1527" y="248"/>
                  </a:lnTo>
                  <a:lnTo>
                    <a:pt x="1535" y="252"/>
                  </a:lnTo>
                  <a:lnTo>
                    <a:pt x="1543" y="258"/>
                  </a:lnTo>
                  <a:lnTo>
                    <a:pt x="1551" y="263"/>
                  </a:lnTo>
                  <a:lnTo>
                    <a:pt x="1558" y="267"/>
                  </a:lnTo>
                  <a:lnTo>
                    <a:pt x="1565" y="273"/>
                  </a:lnTo>
                  <a:lnTo>
                    <a:pt x="1572" y="279"/>
                  </a:lnTo>
                  <a:lnTo>
                    <a:pt x="1579" y="284"/>
                  </a:lnTo>
                  <a:lnTo>
                    <a:pt x="1585" y="290"/>
                  </a:lnTo>
                  <a:lnTo>
                    <a:pt x="1591" y="296"/>
                  </a:lnTo>
                  <a:lnTo>
                    <a:pt x="1597" y="301"/>
                  </a:lnTo>
                  <a:lnTo>
                    <a:pt x="1607" y="313"/>
                  </a:lnTo>
                  <a:lnTo>
                    <a:pt x="1616" y="326"/>
                  </a:lnTo>
                  <a:lnTo>
                    <a:pt x="1625" y="340"/>
                  </a:lnTo>
                  <a:lnTo>
                    <a:pt x="1633" y="355"/>
                  </a:lnTo>
                  <a:lnTo>
                    <a:pt x="1640" y="370"/>
                  </a:lnTo>
                  <a:lnTo>
                    <a:pt x="1647" y="385"/>
                  </a:lnTo>
                  <a:lnTo>
                    <a:pt x="1651" y="403"/>
                  </a:lnTo>
                  <a:lnTo>
                    <a:pt x="1656" y="419"/>
                  </a:lnTo>
                  <a:lnTo>
                    <a:pt x="1661" y="438"/>
                  </a:lnTo>
                  <a:lnTo>
                    <a:pt x="1664" y="456"/>
                  </a:lnTo>
                  <a:lnTo>
                    <a:pt x="1667" y="474"/>
                  </a:lnTo>
                  <a:lnTo>
                    <a:pt x="1669" y="493"/>
                  </a:lnTo>
                  <a:lnTo>
                    <a:pt x="1671" y="512"/>
                  </a:lnTo>
                  <a:lnTo>
                    <a:pt x="1671" y="530"/>
                  </a:lnTo>
                  <a:lnTo>
                    <a:pt x="1672" y="550"/>
                  </a:lnTo>
                  <a:lnTo>
                    <a:pt x="1671" y="569"/>
                  </a:lnTo>
                  <a:lnTo>
                    <a:pt x="1671" y="588"/>
                  </a:lnTo>
                  <a:lnTo>
                    <a:pt x="1670" y="607"/>
                  </a:lnTo>
                  <a:lnTo>
                    <a:pt x="1668" y="626"/>
                  </a:lnTo>
                  <a:lnTo>
                    <a:pt x="1665" y="645"/>
                  </a:lnTo>
                  <a:lnTo>
                    <a:pt x="1663" y="662"/>
                  </a:lnTo>
                  <a:lnTo>
                    <a:pt x="1660" y="680"/>
                  </a:lnTo>
                  <a:lnTo>
                    <a:pt x="1656" y="697"/>
                  </a:lnTo>
                  <a:lnTo>
                    <a:pt x="1651" y="715"/>
                  </a:lnTo>
                  <a:lnTo>
                    <a:pt x="1648" y="731"/>
                  </a:lnTo>
                  <a:lnTo>
                    <a:pt x="1643" y="747"/>
                  </a:lnTo>
                  <a:lnTo>
                    <a:pt x="1637" y="762"/>
                  </a:lnTo>
                  <a:lnTo>
                    <a:pt x="1632" y="776"/>
                  </a:lnTo>
                  <a:lnTo>
                    <a:pt x="1626" y="790"/>
                  </a:lnTo>
                  <a:lnTo>
                    <a:pt x="1620" y="803"/>
                  </a:lnTo>
                  <a:lnTo>
                    <a:pt x="1614" y="814"/>
                  </a:lnTo>
                  <a:lnTo>
                    <a:pt x="1607" y="825"/>
                  </a:lnTo>
                  <a:lnTo>
                    <a:pt x="1600" y="834"/>
                  </a:lnTo>
                  <a:lnTo>
                    <a:pt x="1592" y="843"/>
                  </a:lnTo>
                  <a:lnTo>
                    <a:pt x="1584" y="852"/>
                  </a:lnTo>
                  <a:lnTo>
                    <a:pt x="1574" y="859"/>
                  </a:lnTo>
                  <a:lnTo>
                    <a:pt x="1564" y="867"/>
                  </a:lnTo>
                  <a:lnTo>
                    <a:pt x="1553" y="873"/>
                  </a:lnTo>
                  <a:lnTo>
                    <a:pt x="1543" y="879"/>
                  </a:lnTo>
                  <a:lnTo>
                    <a:pt x="1531" y="884"/>
                  </a:lnTo>
                  <a:lnTo>
                    <a:pt x="1518" y="890"/>
                  </a:lnTo>
                  <a:lnTo>
                    <a:pt x="1506" y="895"/>
                  </a:lnTo>
                  <a:lnTo>
                    <a:pt x="1493" y="898"/>
                  </a:lnTo>
                  <a:lnTo>
                    <a:pt x="1479" y="902"/>
                  </a:lnTo>
                  <a:lnTo>
                    <a:pt x="1465" y="905"/>
                  </a:lnTo>
                  <a:lnTo>
                    <a:pt x="1451" y="909"/>
                  </a:lnTo>
                  <a:lnTo>
                    <a:pt x="1436" y="912"/>
                  </a:lnTo>
                  <a:lnTo>
                    <a:pt x="1420" y="915"/>
                  </a:lnTo>
                  <a:lnTo>
                    <a:pt x="1390" y="919"/>
                  </a:lnTo>
                  <a:lnTo>
                    <a:pt x="1358" y="923"/>
                  </a:lnTo>
                  <a:lnTo>
                    <a:pt x="1326" y="926"/>
                  </a:lnTo>
                  <a:lnTo>
                    <a:pt x="1293" y="930"/>
                  </a:lnTo>
                  <a:lnTo>
                    <a:pt x="1259" y="932"/>
                  </a:lnTo>
                  <a:lnTo>
                    <a:pt x="1227" y="936"/>
                  </a:lnTo>
                  <a:lnTo>
                    <a:pt x="1194" y="939"/>
                  </a:lnTo>
                  <a:lnTo>
                    <a:pt x="1162" y="944"/>
                  </a:lnTo>
                  <a:lnTo>
                    <a:pt x="1146" y="946"/>
                  </a:lnTo>
                  <a:lnTo>
                    <a:pt x="1130" y="949"/>
                  </a:lnTo>
                  <a:lnTo>
                    <a:pt x="1112" y="950"/>
                  </a:lnTo>
                  <a:lnTo>
                    <a:pt x="1095" y="952"/>
                  </a:lnTo>
                  <a:lnTo>
                    <a:pt x="1077" y="954"/>
                  </a:lnTo>
                  <a:lnTo>
                    <a:pt x="1059" y="956"/>
                  </a:lnTo>
                  <a:lnTo>
                    <a:pt x="1041" y="958"/>
                  </a:lnTo>
                  <a:lnTo>
                    <a:pt x="1022" y="959"/>
                  </a:lnTo>
                  <a:lnTo>
                    <a:pt x="984" y="963"/>
                  </a:lnTo>
                  <a:lnTo>
                    <a:pt x="945" y="966"/>
                  </a:lnTo>
                  <a:lnTo>
                    <a:pt x="907" y="969"/>
                  </a:lnTo>
                  <a:lnTo>
                    <a:pt x="867" y="970"/>
                  </a:lnTo>
                  <a:lnTo>
                    <a:pt x="829" y="972"/>
                  </a:lnTo>
                  <a:lnTo>
                    <a:pt x="791" y="973"/>
                  </a:lnTo>
                  <a:lnTo>
                    <a:pt x="773" y="974"/>
                  </a:lnTo>
                  <a:lnTo>
                    <a:pt x="754" y="974"/>
                  </a:lnTo>
                  <a:lnTo>
                    <a:pt x="736" y="976"/>
                  </a:lnTo>
                  <a:lnTo>
                    <a:pt x="718" y="976"/>
                  </a:lnTo>
                  <a:lnTo>
                    <a:pt x="701" y="976"/>
                  </a:lnTo>
                  <a:lnTo>
                    <a:pt x="684" y="977"/>
                  </a:lnTo>
                  <a:lnTo>
                    <a:pt x="668" y="977"/>
                  </a:lnTo>
                  <a:lnTo>
                    <a:pt x="651" y="977"/>
                  </a:lnTo>
                  <a:lnTo>
                    <a:pt x="636" y="977"/>
                  </a:lnTo>
                  <a:lnTo>
                    <a:pt x="621" y="977"/>
                  </a:lnTo>
                  <a:lnTo>
                    <a:pt x="607" y="977"/>
                  </a:lnTo>
                  <a:lnTo>
                    <a:pt x="593" y="977"/>
                  </a:lnTo>
                  <a:lnTo>
                    <a:pt x="580" y="976"/>
                  </a:lnTo>
                  <a:lnTo>
                    <a:pt x="567" y="976"/>
                  </a:lnTo>
                  <a:lnTo>
                    <a:pt x="556" y="976"/>
                  </a:lnTo>
                  <a:lnTo>
                    <a:pt x="544" y="974"/>
                  </a:lnTo>
                  <a:lnTo>
                    <a:pt x="532" y="974"/>
                  </a:lnTo>
                  <a:lnTo>
                    <a:pt x="522" y="974"/>
                  </a:lnTo>
                  <a:lnTo>
                    <a:pt x="511" y="973"/>
                  </a:lnTo>
                  <a:lnTo>
                    <a:pt x="502" y="972"/>
                  </a:lnTo>
                  <a:lnTo>
                    <a:pt x="493" y="972"/>
                  </a:lnTo>
                  <a:lnTo>
                    <a:pt x="483" y="971"/>
                  </a:lnTo>
                  <a:lnTo>
                    <a:pt x="474" y="970"/>
                  </a:lnTo>
                  <a:lnTo>
                    <a:pt x="465" y="969"/>
                  </a:lnTo>
                  <a:lnTo>
                    <a:pt x="448" y="966"/>
                  </a:lnTo>
                  <a:lnTo>
                    <a:pt x="432" y="964"/>
                  </a:lnTo>
                  <a:lnTo>
                    <a:pt x="417" y="960"/>
                  </a:lnTo>
                  <a:lnTo>
                    <a:pt x="401" y="958"/>
                  </a:lnTo>
                  <a:lnTo>
                    <a:pt x="372" y="950"/>
                  </a:lnTo>
                  <a:lnTo>
                    <a:pt x="357" y="946"/>
                  </a:lnTo>
                  <a:lnTo>
                    <a:pt x="342" y="942"/>
                  </a:lnTo>
                  <a:lnTo>
                    <a:pt x="326" y="937"/>
                  </a:lnTo>
                  <a:lnTo>
                    <a:pt x="308" y="932"/>
                  </a:lnTo>
                  <a:lnTo>
                    <a:pt x="291" y="928"/>
                  </a:lnTo>
                  <a:lnTo>
                    <a:pt x="273" y="923"/>
                  </a:lnTo>
                  <a:lnTo>
                    <a:pt x="254" y="918"/>
                  </a:lnTo>
                  <a:lnTo>
                    <a:pt x="236" y="914"/>
                  </a:lnTo>
                  <a:lnTo>
                    <a:pt x="216" y="908"/>
                  </a:lnTo>
                  <a:lnTo>
                    <a:pt x="197" y="903"/>
                  </a:lnTo>
                  <a:lnTo>
                    <a:pt x="179" y="897"/>
                  </a:lnTo>
                  <a:lnTo>
                    <a:pt x="160" y="891"/>
                  </a:lnTo>
                  <a:lnTo>
                    <a:pt x="142" y="886"/>
                  </a:lnTo>
                  <a:lnTo>
                    <a:pt x="125" y="877"/>
                  </a:lnTo>
                  <a:lnTo>
                    <a:pt x="109" y="870"/>
                  </a:lnTo>
                  <a:lnTo>
                    <a:pt x="92" y="861"/>
                  </a:lnTo>
                  <a:lnTo>
                    <a:pt x="85" y="856"/>
                  </a:lnTo>
                  <a:lnTo>
                    <a:pt x="78" y="852"/>
                  </a:lnTo>
                  <a:lnTo>
                    <a:pt x="71" y="846"/>
                  </a:lnTo>
                  <a:lnTo>
                    <a:pt x="64" y="841"/>
                  </a:lnTo>
                  <a:lnTo>
                    <a:pt x="58" y="835"/>
                  </a:lnTo>
                  <a:lnTo>
                    <a:pt x="53" y="828"/>
                  </a:lnTo>
                  <a:lnTo>
                    <a:pt x="47" y="822"/>
                  </a:lnTo>
                  <a:lnTo>
                    <a:pt x="42" y="815"/>
                  </a:lnTo>
                  <a:lnTo>
                    <a:pt x="37" y="808"/>
                  </a:lnTo>
                  <a:lnTo>
                    <a:pt x="34" y="801"/>
                  </a:lnTo>
                  <a:lnTo>
                    <a:pt x="29" y="793"/>
                  </a:lnTo>
                  <a:lnTo>
                    <a:pt x="26" y="786"/>
                  </a:lnTo>
                  <a:lnTo>
                    <a:pt x="22" y="778"/>
                  </a:lnTo>
                  <a:lnTo>
                    <a:pt x="20" y="770"/>
                  </a:lnTo>
                  <a:lnTo>
                    <a:pt x="14" y="752"/>
                  </a:lnTo>
                  <a:lnTo>
                    <a:pt x="9" y="735"/>
                  </a:lnTo>
                  <a:lnTo>
                    <a:pt x="7" y="716"/>
                  </a:lnTo>
                  <a:lnTo>
                    <a:pt x="5" y="696"/>
                  </a:lnTo>
                  <a:lnTo>
                    <a:pt x="2" y="675"/>
                  </a:lnTo>
                  <a:lnTo>
                    <a:pt x="1" y="654"/>
                  </a:lnTo>
                  <a:lnTo>
                    <a:pt x="1" y="633"/>
                  </a:lnTo>
                  <a:lnTo>
                    <a:pt x="0" y="611"/>
                  </a:lnTo>
                  <a:lnTo>
                    <a:pt x="0" y="588"/>
                  </a:lnTo>
                  <a:lnTo>
                    <a:pt x="1" y="564"/>
                  </a:lnTo>
                  <a:lnTo>
                    <a:pt x="1" y="540"/>
                  </a:lnTo>
                  <a:lnTo>
                    <a:pt x="2" y="515"/>
                  </a:lnTo>
                  <a:lnTo>
                    <a:pt x="2" y="491"/>
                  </a:lnTo>
                  <a:lnTo>
                    <a:pt x="2" y="478"/>
                  </a:lnTo>
                  <a:lnTo>
                    <a:pt x="2" y="464"/>
                  </a:lnTo>
                  <a:lnTo>
                    <a:pt x="2" y="450"/>
                  </a:lnTo>
                  <a:lnTo>
                    <a:pt x="2" y="435"/>
                  </a:lnTo>
                  <a:lnTo>
                    <a:pt x="1" y="418"/>
                  </a:lnTo>
                  <a:lnTo>
                    <a:pt x="1" y="402"/>
                  </a:lnTo>
                  <a:lnTo>
                    <a:pt x="1" y="385"/>
                  </a:lnTo>
                  <a:lnTo>
                    <a:pt x="0" y="368"/>
                  </a:lnTo>
                  <a:lnTo>
                    <a:pt x="0" y="350"/>
                  </a:lnTo>
                  <a:lnTo>
                    <a:pt x="0" y="333"/>
                  </a:lnTo>
                  <a:lnTo>
                    <a:pt x="0" y="297"/>
                  </a:lnTo>
                  <a:lnTo>
                    <a:pt x="0" y="260"/>
                  </a:lnTo>
                  <a:lnTo>
                    <a:pt x="0" y="224"/>
                  </a:lnTo>
                  <a:lnTo>
                    <a:pt x="1" y="207"/>
                  </a:lnTo>
                  <a:lnTo>
                    <a:pt x="2" y="189"/>
                  </a:lnTo>
                  <a:lnTo>
                    <a:pt x="4" y="173"/>
                  </a:lnTo>
                  <a:lnTo>
                    <a:pt x="5" y="156"/>
                  </a:lnTo>
                  <a:lnTo>
                    <a:pt x="7" y="140"/>
                  </a:lnTo>
                  <a:lnTo>
                    <a:pt x="8" y="125"/>
                  </a:lnTo>
                  <a:lnTo>
                    <a:pt x="12" y="110"/>
                  </a:lnTo>
                  <a:lnTo>
                    <a:pt x="14" y="96"/>
                  </a:lnTo>
                  <a:lnTo>
                    <a:pt x="18" y="82"/>
                  </a:lnTo>
                  <a:lnTo>
                    <a:pt x="21" y="70"/>
                  </a:lnTo>
                  <a:lnTo>
                    <a:pt x="26" y="58"/>
                  </a:lnTo>
                  <a:lnTo>
                    <a:pt x="29" y="48"/>
                  </a:lnTo>
                  <a:lnTo>
                    <a:pt x="35" y="37"/>
                  </a:lnTo>
                  <a:lnTo>
                    <a:pt x="37" y="34"/>
                  </a:lnTo>
                  <a:lnTo>
                    <a:pt x="41" y="29"/>
                  </a:lnTo>
                  <a:lnTo>
                    <a:pt x="43" y="26"/>
                  </a:lnTo>
                  <a:lnTo>
                    <a:pt x="47" y="22"/>
                  </a:lnTo>
                  <a:lnTo>
                    <a:pt x="50" y="19"/>
                  </a:lnTo>
                  <a:lnTo>
                    <a:pt x="54" y="16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35" name="Rectangle 11"/>
            <p:cNvSpPr>
              <a:spLocks noChangeArrowheads="1"/>
            </p:cNvSpPr>
            <p:nvPr/>
          </p:nvSpPr>
          <p:spPr bwMode="auto">
            <a:xfrm>
              <a:off x="1868" y="1600"/>
              <a:ext cx="52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36" name="Rectangle 12"/>
            <p:cNvSpPr>
              <a:spLocks noChangeArrowheads="1"/>
            </p:cNvSpPr>
            <p:nvPr/>
          </p:nvSpPr>
          <p:spPr bwMode="auto">
            <a:xfrm>
              <a:off x="1812" y="1667"/>
              <a:ext cx="71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37" name="Rectangle 13"/>
            <p:cNvSpPr>
              <a:spLocks noChangeArrowheads="1"/>
            </p:cNvSpPr>
            <p:nvPr/>
          </p:nvSpPr>
          <p:spPr bwMode="auto">
            <a:xfrm>
              <a:off x="1812" y="1667"/>
              <a:ext cx="71" cy="236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38" name="Freeform 14"/>
            <p:cNvSpPr>
              <a:spLocks/>
            </p:cNvSpPr>
            <p:nvPr/>
          </p:nvSpPr>
          <p:spPr bwMode="auto">
            <a:xfrm>
              <a:off x="1811" y="1597"/>
              <a:ext cx="112" cy="72"/>
            </a:xfrm>
            <a:custGeom>
              <a:avLst/>
              <a:gdLst>
                <a:gd name="T0" fmla="*/ 43 w 112"/>
                <a:gd name="T1" fmla="*/ 0 h 72"/>
                <a:gd name="T2" fmla="*/ 0 w 112"/>
                <a:gd name="T3" fmla="*/ 72 h 72"/>
                <a:gd name="T4" fmla="*/ 69 w 112"/>
                <a:gd name="T5" fmla="*/ 72 h 72"/>
                <a:gd name="T6" fmla="*/ 112 w 112"/>
                <a:gd name="T7" fmla="*/ 0 h 72"/>
                <a:gd name="T8" fmla="*/ 43 w 112"/>
                <a:gd name="T9" fmla="*/ 0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72"/>
                <a:gd name="T17" fmla="*/ 112 w 112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72">
                  <a:moveTo>
                    <a:pt x="43" y="0"/>
                  </a:moveTo>
                  <a:lnTo>
                    <a:pt x="0" y="72"/>
                  </a:lnTo>
                  <a:lnTo>
                    <a:pt x="69" y="72"/>
                  </a:lnTo>
                  <a:lnTo>
                    <a:pt x="112" y="0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33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39" name="Freeform 15"/>
            <p:cNvSpPr>
              <a:spLocks/>
            </p:cNvSpPr>
            <p:nvPr/>
          </p:nvSpPr>
          <p:spPr bwMode="auto">
            <a:xfrm>
              <a:off x="1811" y="1597"/>
              <a:ext cx="112" cy="72"/>
            </a:xfrm>
            <a:custGeom>
              <a:avLst/>
              <a:gdLst>
                <a:gd name="T0" fmla="*/ 43 w 112"/>
                <a:gd name="T1" fmla="*/ 0 h 72"/>
                <a:gd name="T2" fmla="*/ 0 w 112"/>
                <a:gd name="T3" fmla="*/ 72 h 72"/>
                <a:gd name="T4" fmla="*/ 69 w 112"/>
                <a:gd name="T5" fmla="*/ 72 h 72"/>
                <a:gd name="T6" fmla="*/ 112 w 112"/>
                <a:gd name="T7" fmla="*/ 0 h 72"/>
                <a:gd name="T8" fmla="*/ 43 w 112"/>
                <a:gd name="T9" fmla="*/ 0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72"/>
                <a:gd name="T17" fmla="*/ 112 w 112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72">
                  <a:moveTo>
                    <a:pt x="43" y="0"/>
                  </a:moveTo>
                  <a:lnTo>
                    <a:pt x="0" y="72"/>
                  </a:lnTo>
                  <a:lnTo>
                    <a:pt x="69" y="72"/>
                  </a:lnTo>
                  <a:lnTo>
                    <a:pt x="112" y="0"/>
                  </a:lnTo>
                  <a:lnTo>
                    <a:pt x="43" y="0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40" name="Line 16"/>
            <p:cNvSpPr>
              <a:spLocks noChangeShapeType="1"/>
            </p:cNvSpPr>
            <p:nvPr/>
          </p:nvSpPr>
          <p:spPr bwMode="auto">
            <a:xfrm>
              <a:off x="1923" y="1603"/>
              <a:ext cx="1" cy="23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41" name="Rectangle 18"/>
            <p:cNvSpPr>
              <a:spLocks noChangeArrowheads="1"/>
            </p:cNvSpPr>
            <p:nvPr/>
          </p:nvSpPr>
          <p:spPr bwMode="auto">
            <a:xfrm>
              <a:off x="1822" y="1698"/>
              <a:ext cx="46" cy="135"/>
            </a:xfrm>
            <a:prstGeom prst="rect">
              <a:avLst/>
            </a:prstGeom>
            <a:solidFill>
              <a:srgbClr val="3333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42" name="Rectangle 19"/>
            <p:cNvSpPr>
              <a:spLocks noChangeArrowheads="1"/>
            </p:cNvSpPr>
            <p:nvPr/>
          </p:nvSpPr>
          <p:spPr bwMode="auto">
            <a:xfrm>
              <a:off x="1822" y="1698"/>
              <a:ext cx="46" cy="135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43" name="Rectangle 20"/>
            <p:cNvSpPr>
              <a:spLocks noChangeArrowheads="1"/>
            </p:cNvSpPr>
            <p:nvPr/>
          </p:nvSpPr>
          <p:spPr bwMode="auto">
            <a:xfrm>
              <a:off x="1829" y="1739"/>
              <a:ext cx="35" cy="4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44" name="Freeform 21"/>
            <p:cNvSpPr>
              <a:spLocks/>
            </p:cNvSpPr>
            <p:nvPr/>
          </p:nvSpPr>
          <p:spPr bwMode="auto">
            <a:xfrm>
              <a:off x="1107" y="1601"/>
              <a:ext cx="249" cy="208"/>
            </a:xfrm>
            <a:custGeom>
              <a:avLst/>
              <a:gdLst>
                <a:gd name="T0" fmla="*/ 70 w 249"/>
                <a:gd name="T1" fmla="*/ 14 h 208"/>
                <a:gd name="T2" fmla="*/ 70 w 249"/>
                <a:gd name="T3" fmla="*/ 14 h 208"/>
                <a:gd name="T4" fmla="*/ 73 w 249"/>
                <a:gd name="T5" fmla="*/ 14 h 208"/>
                <a:gd name="T6" fmla="*/ 75 w 249"/>
                <a:gd name="T7" fmla="*/ 13 h 208"/>
                <a:gd name="T8" fmla="*/ 79 w 249"/>
                <a:gd name="T9" fmla="*/ 12 h 208"/>
                <a:gd name="T10" fmla="*/ 83 w 249"/>
                <a:gd name="T11" fmla="*/ 10 h 208"/>
                <a:gd name="T12" fmla="*/ 88 w 249"/>
                <a:gd name="T13" fmla="*/ 9 h 208"/>
                <a:gd name="T14" fmla="*/ 95 w 249"/>
                <a:gd name="T15" fmla="*/ 8 h 208"/>
                <a:gd name="T16" fmla="*/ 103 w 249"/>
                <a:gd name="T17" fmla="*/ 6 h 208"/>
                <a:gd name="T18" fmla="*/ 111 w 249"/>
                <a:gd name="T19" fmla="*/ 5 h 208"/>
                <a:gd name="T20" fmla="*/ 121 w 249"/>
                <a:gd name="T21" fmla="*/ 3 h 208"/>
                <a:gd name="T22" fmla="*/ 132 w 249"/>
                <a:gd name="T23" fmla="*/ 2 h 208"/>
                <a:gd name="T24" fmla="*/ 144 w 249"/>
                <a:gd name="T25" fmla="*/ 1 h 208"/>
                <a:gd name="T26" fmla="*/ 157 w 249"/>
                <a:gd name="T27" fmla="*/ 0 h 208"/>
                <a:gd name="T28" fmla="*/ 170 w 249"/>
                <a:gd name="T29" fmla="*/ 0 h 208"/>
                <a:gd name="T30" fmla="*/ 185 w 249"/>
                <a:gd name="T31" fmla="*/ 0 h 208"/>
                <a:gd name="T32" fmla="*/ 201 w 249"/>
                <a:gd name="T33" fmla="*/ 0 h 208"/>
                <a:gd name="T34" fmla="*/ 208 w 249"/>
                <a:gd name="T35" fmla="*/ 28 h 208"/>
                <a:gd name="T36" fmla="*/ 210 w 249"/>
                <a:gd name="T37" fmla="*/ 29 h 208"/>
                <a:gd name="T38" fmla="*/ 216 w 249"/>
                <a:gd name="T39" fmla="*/ 33 h 208"/>
                <a:gd name="T40" fmla="*/ 222 w 249"/>
                <a:gd name="T41" fmla="*/ 40 h 208"/>
                <a:gd name="T42" fmla="*/ 226 w 249"/>
                <a:gd name="T43" fmla="*/ 50 h 208"/>
                <a:gd name="T44" fmla="*/ 240 w 249"/>
                <a:gd name="T45" fmla="*/ 116 h 208"/>
                <a:gd name="T46" fmla="*/ 247 w 249"/>
                <a:gd name="T47" fmla="*/ 144 h 208"/>
                <a:gd name="T48" fmla="*/ 247 w 249"/>
                <a:gd name="T49" fmla="*/ 146 h 208"/>
                <a:gd name="T50" fmla="*/ 248 w 249"/>
                <a:gd name="T51" fmla="*/ 151 h 208"/>
                <a:gd name="T52" fmla="*/ 248 w 249"/>
                <a:gd name="T53" fmla="*/ 159 h 208"/>
                <a:gd name="T54" fmla="*/ 244 w 249"/>
                <a:gd name="T55" fmla="*/ 169 h 208"/>
                <a:gd name="T56" fmla="*/ 0 w 249"/>
                <a:gd name="T57" fmla="*/ 162 h 208"/>
                <a:gd name="T58" fmla="*/ 25 w 249"/>
                <a:gd name="T59" fmla="*/ 149 h 208"/>
                <a:gd name="T60" fmla="*/ 25 w 249"/>
                <a:gd name="T61" fmla="*/ 28 h 208"/>
                <a:gd name="T62" fmla="*/ 26 w 249"/>
                <a:gd name="T63" fmla="*/ 27 h 208"/>
                <a:gd name="T64" fmla="*/ 28 w 249"/>
                <a:gd name="T65" fmla="*/ 26 h 208"/>
                <a:gd name="T66" fmla="*/ 32 w 249"/>
                <a:gd name="T67" fmla="*/ 24 h 208"/>
                <a:gd name="T68" fmla="*/ 37 w 249"/>
                <a:gd name="T69" fmla="*/ 22 h 208"/>
                <a:gd name="T70" fmla="*/ 42 w 249"/>
                <a:gd name="T71" fmla="*/ 22 h 208"/>
                <a:gd name="T72" fmla="*/ 49 w 249"/>
                <a:gd name="T73" fmla="*/ 22 h 208"/>
                <a:gd name="T74" fmla="*/ 58 w 249"/>
                <a:gd name="T75" fmla="*/ 23 h 208"/>
                <a:gd name="T76" fmla="*/ 68 w 249"/>
                <a:gd name="T77" fmla="*/ 27 h 208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249"/>
                <a:gd name="T118" fmla="*/ 0 h 208"/>
                <a:gd name="T119" fmla="*/ 249 w 249"/>
                <a:gd name="T120" fmla="*/ 208 h 208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249" h="208">
                  <a:moveTo>
                    <a:pt x="68" y="27"/>
                  </a:moveTo>
                  <a:lnTo>
                    <a:pt x="70" y="14"/>
                  </a:lnTo>
                  <a:lnTo>
                    <a:pt x="72" y="14"/>
                  </a:lnTo>
                  <a:lnTo>
                    <a:pt x="73" y="14"/>
                  </a:lnTo>
                  <a:lnTo>
                    <a:pt x="74" y="13"/>
                  </a:lnTo>
                  <a:lnTo>
                    <a:pt x="75" y="13"/>
                  </a:lnTo>
                  <a:lnTo>
                    <a:pt x="76" y="13"/>
                  </a:lnTo>
                  <a:lnTo>
                    <a:pt x="79" y="12"/>
                  </a:lnTo>
                  <a:lnTo>
                    <a:pt x="81" y="12"/>
                  </a:lnTo>
                  <a:lnTo>
                    <a:pt x="83" y="10"/>
                  </a:lnTo>
                  <a:lnTo>
                    <a:pt x="86" y="9"/>
                  </a:lnTo>
                  <a:lnTo>
                    <a:pt x="88" y="9"/>
                  </a:lnTo>
                  <a:lnTo>
                    <a:pt x="91" y="8"/>
                  </a:lnTo>
                  <a:lnTo>
                    <a:pt x="95" y="8"/>
                  </a:lnTo>
                  <a:lnTo>
                    <a:pt x="98" y="7"/>
                  </a:lnTo>
                  <a:lnTo>
                    <a:pt x="103" y="6"/>
                  </a:lnTo>
                  <a:lnTo>
                    <a:pt x="107" y="6"/>
                  </a:lnTo>
                  <a:lnTo>
                    <a:pt x="111" y="5"/>
                  </a:lnTo>
                  <a:lnTo>
                    <a:pt x="116" y="5"/>
                  </a:lnTo>
                  <a:lnTo>
                    <a:pt x="121" y="3"/>
                  </a:lnTo>
                  <a:lnTo>
                    <a:pt x="126" y="2"/>
                  </a:lnTo>
                  <a:lnTo>
                    <a:pt x="132" y="2"/>
                  </a:lnTo>
                  <a:lnTo>
                    <a:pt x="137" y="1"/>
                  </a:lnTo>
                  <a:lnTo>
                    <a:pt x="144" y="1"/>
                  </a:lnTo>
                  <a:lnTo>
                    <a:pt x="150" y="1"/>
                  </a:lnTo>
                  <a:lnTo>
                    <a:pt x="157" y="0"/>
                  </a:lnTo>
                  <a:lnTo>
                    <a:pt x="163" y="0"/>
                  </a:lnTo>
                  <a:lnTo>
                    <a:pt x="170" y="0"/>
                  </a:lnTo>
                  <a:lnTo>
                    <a:pt x="178" y="0"/>
                  </a:lnTo>
                  <a:lnTo>
                    <a:pt x="185" y="0"/>
                  </a:lnTo>
                  <a:lnTo>
                    <a:pt x="193" y="0"/>
                  </a:lnTo>
                  <a:lnTo>
                    <a:pt x="201" y="0"/>
                  </a:lnTo>
                  <a:lnTo>
                    <a:pt x="210" y="5"/>
                  </a:lnTo>
                  <a:lnTo>
                    <a:pt x="208" y="28"/>
                  </a:lnTo>
                  <a:lnTo>
                    <a:pt x="210" y="29"/>
                  </a:lnTo>
                  <a:lnTo>
                    <a:pt x="213" y="31"/>
                  </a:lnTo>
                  <a:lnTo>
                    <a:pt x="216" y="33"/>
                  </a:lnTo>
                  <a:lnTo>
                    <a:pt x="220" y="36"/>
                  </a:lnTo>
                  <a:lnTo>
                    <a:pt x="222" y="40"/>
                  </a:lnTo>
                  <a:lnTo>
                    <a:pt x="224" y="44"/>
                  </a:lnTo>
                  <a:lnTo>
                    <a:pt x="226" y="50"/>
                  </a:lnTo>
                  <a:lnTo>
                    <a:pt x="245" y="68"/>
                  </a:lnTo>
                  <a:lnTo>
                    <a:pt x="240" y="116"/>
                  </a:lnTo>
                  <a:lnTo>
                    <a:pt x="208" y="132"/>
                  </a:lnTo>
                  <a:lnTo>
                    <a:pt x="247" y="144"/>
                  </a:lnTo>
                  <a:lnTo>
                    <a:pt x="247" y="146"/>
                  </a:lnTo>
                  <a:lnTo>
                    <a:pt x="248" y="148"/>
                  </a:lnTo>
                  <a:lnTo>
                    <a:pt x="248" y="151"/>
                  </a:lnTo>
                  <a:lnTo>
                    <a:pt x="249" y="154"/>
                  </a:lnTo>
                  <a:lnTo>
                    <a:pt x="248" y="159"/>
                  </a:lnTo>
                  <a:lnTo>
                    <a:pt x="247" y="163"/>
                  </a:lnTo>
                  <a:lnTo>
                    <a:pt x="244" y="169"/>
                  </a:lnTo>
                  <a:lnTo>
                    <a:pt x="144" y="208"/>
                  </a:lnTo>
                  <a:lnTo>
                    <a:pt x="0" y="162"/>
                  </a:lnTo>
                  <a:lnTo>
                    <a:pt x="3" y="158"/>
                  </a:lnTo>
                  <a:lnTo>
                    <a:pt x="25" y="149"/>
                  </a:lnTo>
                  <a:lnTo>
                    <a:pt x="25" y="28"/>
                  </a:lnTo>
                  <a:lnTo>
                    <a:pt x="26" y="27"/>
                  </a:lnTo>
                  <a:lnTo>
                    <a:pt x="27" y="27"/>
                  </a:lnTo>
                  <a:lnTo>
                    <a:pt x="28" y="26"/>
                  </a:lnTo>
                  <a:lnTo>
                    <a:pt x="31" y="24"/>
                  </a:lnTo>
                  <a:lnTo>
                    <a:pt x="32" y="24"/>
                  </a:lnTo>
                  <a:lnTo>
                    <a:pt x="34" y="23"/>
                  </a:lnTo>
                  <a:lnTo>
                    <a:pt x="37" y="22"/>
                  </a:lnTo>
                  <a:lnTo>
                    <a:pt x="40" y="22"/>
                  </a:lnTo>
                  <a:lnTo>
                    <a:pt x="42" y="22"/>
                  </a:lnTo>
                  <a:lnTo>
                    <a:pt x="46" y="22"/>
                  </a:lnTo>
                  <a:lnTo>
                    <a:pt x="49" y="22"/>
                  </a:lnTo>
                  <a:lnTo>
                    <a:pt x="53" y="22"/>
                  </a:lnTo>
                  <a:lnTo>
                    <a:pt x="58" y="23"/>
                  </a:lnTo>
                  <a:lnTo>
                    <a:pt x="61" y="24"/>
                  </a:lnTo>
                  <a:lnTo>
                    <a:pt x="68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45" name="Freeform 22"/>
            <p:cNvSpPr>
              <a:spLocks/>
            </p:cNvSpPr>
            <p:nvPr/>
          </p:nvSpPr>
          <p:spPr bwMode="auto">
            <a:xfrm>
              <a:off x="1194" y="1616"/>
              <a:ext cx="79" cy="91"/>
            </a:xfrm>
            <a:custGeom>
              <a:avLst/>
              <a:gdLst>
                <a:gd name="T0" fmla="*/ 78 w 79"/>
                <a:gd name="T1" fmla="*/ 4 h 91"/>
                <a:gd name="T2" fmla="*/ 78 w 79"/>
                <a:gd name="T3" fmla="*/ 4 h 91"/>
                <a:gd name="T4" fmla="*/ 77 w 79"/>
                <a:gd name="T5" fmla="*/ 4 h 91"/>
                <a:gd name="T6" fmla="*/ 74 w 79"/>
                <a:gd name="T7" fmla="*/ 2 h 91"/>
                <a:gd name="T8" fmla="*/ 72 w 79"/>
                <a:gd name="T9" fmla="*/ 2 h 91"/>
                <a:gd name="T10" fmla="*/ 69 w 79"/>
                <a:gd name="T11" fmla="*/ 1 h 91"/>
                <a:gd name="T12" fmla="*/ 65 w 79"/>
                <a:gd name="T13" fmla="*/ 1 h 91"/>
                <a:gd name="T14" fmla="*/ 60 w 79"/>
                <a:gd name="T15" fmla="*/ 1 h 91"/>
                <a:gd name="T16" fmla="*/ 56 w 79"/>
                <a:gd name="T17" fmla="*/ 0 h 91"/>
                <a:gd name="T18" fmla="*/ 50 w 79"/>
                <a:gd name="T19" fmla="*/ 0 h 91"/>
                <a:gd name="T20" fmla="*/ 44 w 79"/>
                <a:gd name="T21" fmla="*/ 0 h 91"/>
                <a:gd name="T22" fmla="*/ 38 w 79"/>
                <a:gd name="T23" fmla="*/ 1 h 91"/>
                <a:gd name="T24" fmla="*/ 31 w 79"/>
                <a:gd name="T25" fmla="*/ 2 h 91"/>
                <a:gd name="T26" fmla="*/ 25 w 79"/>
                <a:gd name="T27" fmla="*/ 4 h 91"/>
                <a:gd name="T28" fmla="*/ 18 w 79"/>
                <a:gd name="T29" fmla="*/ 6 h 91"/>
                <a:gd name="T30" fmla="*/ 11 w 79"/>
                <a:gd name="T31" fmla="*/ 8 h 91"/>
                <a:gd name="T32" fmla="*/ 4 w 79"/>
                <a:gd name="T33" fmla="*/ 11 h 91"/>
                <a:gd name="T34" fmla="*/ 4 w 79"/>
                <a:gd name="T35" fmla="*/ 13 h 91"/>
                <a:gd name="T36" fmla="*/ 3 w 79"/>
                <a:gd name="T37" fmla="*/ 18 h 91"/>
                <a:gd name="T38" fmla="*/ 1 w 79"/>
                <a:gd name="T39" fmla="*/ 26 h 91"/>
                <a:gd name="T40" fmla="*/ 0 w 79"/>
                <a:gd name="T41" fmla="*/ 35 h 91"/>
                <a:gd name="T42" fmla="*/ 0 w 79"/>
                <a:gd name="T43" fmla="*/ 47 h 91"/>
                <a:gd name="T44" fmla="*/ 0 w 79"/>
                <a:gd name="T45" fmla="*/ 60 h 91"/>
                <a:gd name="T46" fmla="*/ 2 w 79"/>
                <a:gd name="T47" fmla="*/ 74 h 91"/>
                <a:gd name="T48" fmla="*/ 6 w 79"/>
                <a:gd name="T49" fmla="*/ 89 h 91"/>
                <a:gd name="T50" fmla="*/ 7 w 79"/>
                <a:gd name="T51" fmla="*/ 89 h 91"/>
                <a:gd name="T52" fmla="*/ 8 w 79"/>
                <a:gd name="T53" fmla="*/ 89 h 91"/>
                <a:gd name="T54" fmla="*/ 9 w 79"/>
                <a:gd name="T55" fmla="*/ 88 h 91"/>
                <a:gd name="T56" fmla="*/ 11 w 79"/>
                <a:gd name="T57" fmla="*/ 88 h 91"/>
                <a:gd name="T58" fmla="*/ 15 w 79"/>
                <a:gd name="T59" fmla="*/ 88 h 91"/>
                <a:gd name="T60" fmla="*/ 18 w 79"/>
                <a:gd name="T61" fmla="*/ 88 h 91"/>
                <a:gd name="T62" fmla="*/ 22 w 79"/>
                <a:gd name="T63" fmla="*/ 88 h 91"/>
                <a:gd name="T64" fmla="*/ 27 w 79"/>
                <a:gd name="T65" fmla="*/ 88 h 91"/>
                <a:gd name="T66" fmla="*/ 32 w 79"/>
                <a:gd name="T67" fmla="*/ 87 h 91"/>
                <a:gd name="T68" fmla="*/ 38 w 79"/>
                <a:gd name="T69" fmla="*/ 88 h 91"/>
                <a:gd name="T70" fmla="*/ 44 w 79"/>
                <a:gd name="T71" fmla="*/ 88 h 91"/>
                <a:gd name="T72" fmla="*/ 50 w 79"/>
                <a:gd name="T73" fmla="*/ 88 h 91"/>
                <a:gd name="T74" fmla="*/ 57 w 79"/>
                <a:gd name="T75" fmla="*/ 88 h 91"/>
                <a:gd name="T76" fmla="*/ 64 w 79"/>
                <a:gd name="T77" fmla="*/ 89 h 91"/>
                <a:gd name="T78" fmla="*/ 71 w 79"/>
                <a:gd name="T79" fmla="*/ 90 h 91"/>
                <a:gd name="T80" fmla="*/ 79 w 79"/>
                <a:gd name="T81" fmla="*/ 91 h 91"/>
                <a:gd name="T82" fmla="*/ 79 w 79"/>
                <a:gd name="T83" fmla="*/ 88 h 91"/>
                <a:gd name="T84" fmla="*/ 78 w 79"/>
                <a:gd name="T85" fmla="*/ 81 h 91"/>
                <a:gd name="T86" fmla="*/ 77 w 79"/>
                <a:gd name="T87" fmla="*/ 70 h 91"/>
                <a:gd name="T88" fmla="*/ 76 w 79"/>
                <a:gd name="T89" fmla="*/ 57 h 91"/>
                <a:gd name="T90" fmla="*/ 76 w 79"/>
                <a:gd name="T91" fmla="*/ 43 h 91"/>
                <a:gd name="T92" fmla="*/ 76 w 79"/>
                <a:gd name="T93" fmla="*/ 28 h 91"/>
                <a:gd name="T94" fmla="*/ 77 w 79"/>
                <a:gd name="T95" fmla="*/ 15 h 91"/>
                <a:gd name="T96" fmla="*/ 78 w 79"/>
                <a:gd name="T97" fmla="*/ 4 h 9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79"/>
                <a:gd name="T148" fmla="*/ 0 h 91"/>
                <a:gd name="T149" fmla="*/ 79 w 79"/>
                <a:gd name="T150" fmla="*/ 91 h 91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79" h="91">
                  <a:moveTo>
                    <a:pt x="78" y="4"/>
                  </a:moveTo>
                  <a:lnTo>
                    <a:pt x="78" y="4"/>
                  </a:lnTo>
                  <a:lnTo>
                    <a:pt x="77" y="4"/>
                  </a:lnTo>
                  <a:lnTo>
                    <a:pt x="74" y="2"/>
                  </a:lnTo>
                  <a:lnTo>
                    <a:pt x="72" y="2"/>
                  </a:lnTo>
                  <a:lnTo>
                    <a:pt x="69" y="1"/>
                  </a:lnTo>
                  <a:lnTo>
                    <a:pt x="65" y="1"/>
                  </a:lnTo>
                  <a:lnTo>
                    <a:pt x="60" y="1"/>
                  </a:lnTo>
                  <a:lnTo>
                    <a:pt x="56" y="0"/>
                  </a:lnTo>
                  <a:lnTo>
                    <a:pt x="50" y="0"/>
                  </a:lnTo>
                  <a:lnTo>
                    <a:pt x="44" y="0"/>
                  </a:lnTo>
                  <a:lnTo>
                    <a:pt x="38" y="1"/>
                  </a:lnTo>
                  <a:lnTo>
                    <a:pt x="31" y="2"/>
                  </a:lnTo>
                  <a:lnTo>
                    <a:pt x="25" y="4"/>
                  </a:lnTo>
                  <a:lnTo>
                    <a:pt x="18" y="6"/>
                  </a:lnTo>
                  <a:lnTo>
                    <a:pt x="11" y="8"/>
                  </a:lnTo>
                  <a:lnTo>
                    <a:pt x="4" y="11"/>
                  </a:lnTo>
                  <a:lnTo>
                    <a:pt x="4" y="13"/>
                  </a:lnTo>
                  <a:lnTo>
                    <a:pt x="3" y="18"/>
                  </a:lnTo>
                  <a:lnTo>
                    <a:pt x="1" y="26"/>
                  </a:lnTo>
                  <a:lnTo>
                    <a:pt x="0" y="35"/>
                  </a:lnTo>
                  <a:lnTo>
                    <a:pt x="0" y="47"/>
                  </a:lnTo>
                  <a:lnTo>
                    <a:pt x="0" y="60"/>
                  </a:lnTo>
                  <a:lnTo>
                    <a:pt x="2" y="74"/>
                  </a:lnTo>
                  <a:lnTo>
                    <a:pt x="6" y="89"/>
                  </a:lnTo>
                  <a:lnTo>
                    <a:pt x="7" y="89"/>
                  </a:lnTo>
                  <a:lnTo>
                    <a:pt x="8" y="89"/>
                  </a:lnTo>
                  <a:lnTo>
                    <a:pt x="9" y="88"/>
                  </a:lnTo>
                  <a:lnTo>
                    <a:pt x="11" y="88"/>
                  </a:lnTo>
                  <a:lnTo>
                    <a:pt x="15" y="88"/>
                  </a:lnTo>
                  <a:lnTo>
                    <a:pt x="18" y="88"/>
                  </a:lnTo>
                  <a:lnTo>
                    <a:pt x="22" y="88"/>
                  </a:lnTo>
                  <a:lnTo>
                    <a:pt x="27" y="88"/>
                  </a:lnTo>
                  <a:lnTo>
                    <a:pt x="32" y="87"/>
                  </a:lnTo>
                  <a:lnTo>
                    <a:pt x="38" y="88"/>
                  </a:lnTo>
                  <a:lnTo>
                    <a:pt x="44" y="88"/>
                  </a:lnTo>
                  <a:lnTo>
                    <a:pt x="50" y="88"/>
                  </a:lnTo>
                  <a:lnTo>
                    <a:pt x="57" y="88"/>
                  </a:lnTo>
                  <a:lnTo>
                    <a:pt x="64" y="89"/>
                  </a:lnTo>
                  <a:lnTo>
                    <a:pt x="71" y="90"/>
                  </a:lnTo>
                  <a:lnTo>
                    <a:pt x="79" y="91"/>
                  </a:lnTo>
                  <a:lnTo>
                    <a:pt x="79" y="88"/>
                  </a:lnTo>
                  <a:lnTo>
                    <a:pt x="78" y="81"/>
                  </a:lnTo>
                  <a:lnTo>
                    <a:pt x="77" y="70"/>
                  </a:lnTo>
                  <a:lnTo>
                    <a:pt x="76" y="57"/>
                  </a:lnTo>
                  <a:lnTo>
                    <a:pt x="76" y="43"/>
                  </a:lnTo>
                  <a:lnTo>
                    <a:pt x="76" y="28"/>
                  </a:lnTo>
                  <a:lnTo>
                    <a:pt x="77" y="15"/>
                  </a:lnTo>
                  <a:lnTo>
                    <a:pt x="78" y="4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46" name="Freeform 23"/>
            <p:cNvSpPr>
              <a:spLocks/>
            </p:cNvSpPr>
            <p:nvPr/>
          </p:nvSpPr>
          <p:spPr bwMode="auto">
            <a:xfrm>
              <a:off x="1202" y="1641"/>
              <a:ext cx="132" cy="90"/>
            </a:xfrm>
            <a:custGeom>
              <a:avLst/>
              <a:gdLst>
                <a:gd name="T0" fmla="*/ 1 w 132"/>
                <a:gd name="T1" fmla="*/ 67 h 90"/>
                <a:gd name="T2" fmla="*/ 0 w 132"/>
                <a:gd name="T3" fmla="*/ 79 h 90"/>
                <a:gd name="T4" fmla="*/ 86 w 132"/>
                <a:gd name="T5" fmla="*/ 90 h 90"/>
                <a:gd name="T6" fmla="*/ 86 w 132"/>
                <a:gd name="T7" fmla="*/ 90 h 90"/>
                <a:gd name="T8" fmla="*/ 89 w 132"/>
                <a:gd name="T9" fmla="*/ 88 h 90"/>
                <a:gd name="T10" fmla="*/ 91 w 132"/>
                <a:gd name="T11" fmla="*/ 87 h 90"/>
                <a:gd name="T12" fmla="*/ 94 w 132"/>
                <a:gd name="T13" fmla="*/ 85 h 90"/>
                <a:gd name="T14" fmla="*/ 98 w 132"/>
                <a:gd name="T15" fmla="*/ 83 h 90"/>
                <a:gd name="T16" fmla="*/ 103 w 132"/>
                <a:gd name="T17" fmla="*/ 79 h 90"/>
                <a:gd name="T18" fmla="*/ 107 w 132"/>
                <a:gd name="T19" fmla="*/ 76 h 90"/>
                <a:gd name="T20" fmla="*/ 112 w 132"/>
                <a:gd name="T21" fmla="*/ 71 h 90"/>
                <a:gd name="T22" fmla="*/ 117 w 132"/>
                <a:gd name="T23" fmla="*/ 66 h 90"/>
                <a:gd name="T24" fmla="*/ 121 w 132"/>
                <a:gd name="T25" fmla="*/ 60 h 90"/>
                <a:gd name="T26" fmla="*/ 125 w 132"/>
                <a:gd name="T27" fmla="*/ 55 h 90"/>
                <a:gd name="T28" fmla="*/ 128 w 132"/>
                <a:gd name="T29" fmla="*/ 47 h 90"/>
                <a:gd name="T30" fmla="*/ 131 w 132"/>
                <a:gd name="T31" fmla="*/ 39 h 90"/>
                <a:gd name="T32" fmla="*/ 132 w 132"/>
                <a:gd name="T33" fmla="*/ 31 h 90"/>
                <a:gd name="T34" fmla="*/ 132 w 132"/>
                <a:gd name="T35" fmla="*/ 23 h 90"/>
                <a:gd name="T36" fmla="*/ 129 w 132"/>
                <a:gd name="T37" fmla="*/ 14 h 90"/>
                <a:gd name="T38" fmla="*/ 129 w 132"/>
                <a:gd name="T39" fmla="*/ 12 h 90"/>
                <a:gd name="T40" fmla="*/ 128 w 132"/>
                <a:gd name="T41" fmla="*/ 11 h 90"/>
                <a:gd name="T42" fmla="*/ 127 w 132"/>
                <a:gd name="T43" fmla="*/ 9 h 90"/>
                <a:gd name="T44" fmla="*/ 126 w 132"/>
                <a:gd name="T45" fmla="*/ 7 h 90"/>
                <a:gd name="T46" fmla="*/ 124 w 132"/>
                <a:gd name="T47" fmla="*/ 4 h 90"/>
                <a:gd name="T48" fmla="*/ 120 w 132"/>
                <a:gd name="T49" fmla="*/ 2 h 90"/>
                <a:gd name="T50" fmla="*/ 117 w 132"/>
                <a:gd name="T51" fmla="*/ 1 h 90"/>
                <a:gd name="T52" fmla="*/ 113 w 132"/>
                <a:gd name="T53" fmla="*/ 0 h 90"/>
                <a:gd name="T54" fmla="*/ 113 w 132"/>
                <a:gd name="T55" fmla="*/ 2 h 90"/>
                <a:gd name="T56" fmla="*/ 114 w 132"/>
                <a:gd name="T57" fmla="*/ 5 h 90"/>
                <a:gd name="T58" fmla="*/ 117 w 132"/>
                <a:gd name="T59" fmla="*/ 11 h 90"/>
                <a:gd name="T60" fmla="*/ 118 w 132"/>
                <a:gd name="T61" fmla="*/ 19 h 90"/>
                <a:gd name="T62" fmla="*/ 118 w 132"/>
                <a:gd name="T63" fmla="*/ 29 h 90"/>
                <a:gd name="T64" fmla="*/ 117 w 132"/>
                <a:gd name="T65" fmla="*/ 39 h 90"/>
                <a:gd name="T66" fmla="*/ 114 w 132"/>
                <a:gd name="T67" fmla="*/ 51 h 90"/>
                <a:gd name="T68" fmla="*/ 108 w 132"/>
                <a:gd name="T69" fmla="*/ 64 h 90"/>
                <a:gd name="T70" fmla="*/ 108 w 132"/>
                <a:gd name="T71" fmla="*/ 64 h 90"/>
                <a:gd name="T72" fmla="*/ 108 w 132"/>
                <a:gd name="T73" fmla="*/ 64 h 90"/>
                <a:gd name="T74" fmla="*/ 107 w 132"/>
                <a:gd name="T75" fmla="*/ 65 h 90"/>
                <a:gd name="T76" fmla="*/ 106 w 132"/>
                <a:gd name="T77" fmla="*/ 66 h 90"/>
                <a:gd name="T78" fmla="*/ 105 w 132"/>
                <a:gd name="T79" fmla="*/ 66 h 90"/>
                <a:gd name="T80" fmla="*/ 103 w 132"/>
                <a:gd name="T81" fmla="*/ 67 h 90"/>
                <a:gd name="T82" fmla="*/ 100 w 132"/>
                <a:gd name="T83" fmla="*/ 69 h 90"/>
                <a:gd name="T84" fmla="*/ 98 w 132"/>
                <a:gd name="T85" fmla="*/ 70 h 90"/>
                <a:gd name="T86" fmla="*/ 96 w 132"/>
                <a:gd name="T87" fmla="*/ 71 h 90"/>
                <a:gd name="T88" fmla="*/ 92 w 132"/>
                <a:gd name="T89" fmla="*/ 72 h 90"/>
                <a:gd name="T90" fmla="*/ 90 w 132"/>
                <a:gd name="T91" fmla="*/ 72 h 90"/>
                <a:gd name="T92" fmla="*/ 85 w 132"/>
                <a:gd name="T93" fmla="*/ 73 h 90"/>
                <a:gd name="T94" fmla="*/ 82 w 132"/>
                <a:gd name="T95" fmla="*/ 73 h 90"/>
                <a:gd name="T96" fmla="*/ 78 w 132"/>
                <a:gd name="T97" fmla="*/ 73 h 90"/>
                <a:gd name="T98" fmla="*/ 73 w 132"/>
                <a:gd name="T99" fmla="*/ 72 h 90"/>
                <a:gd name="T100" fmla="*/ 69 w 132"/>
                <a:gd name="T101" fmla="*/ 72 h 90"/>
                <a:gd name="T102" fmla="*/ 69 w 132"/>
                <a:gd name="T103" fmla="*/ 84 h 90"/>
                <a:gd name="T104" fmla="*/ 3 w 132"/>
                <a:gd name="T105" fmla="*/ 77 h 90"/>
                <a:gd name="T106" fmla="*/ 1 w 132"/>
                <a:gd name="T107" fmla="*/ 67 h 9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32"/>
                <a:gd name="T163" fmla="*/ 0 h 90"/>
                <a:gd name="T164" fmla="*/ 132 w 132"/>
                <a:gd name="T165" fmla="*/ 90 h 9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32" h="90">
                  <a:moveTo>
                    <a:pt x="1" y="67"/>
                  </a:moveTo>
                  <a:lnTo>
                    <a:pt x="0" y="79"/>
                  </a:lnTo>
                  <a:lnTo>
                    <a:pt x="86" y="90"/>
                  </a:lnTo>
                  <a:lnTo>
                    <a:pt x="89" y="88"/>
                  </a:lnTo>
                  <a:lnTo>
                    <a:pt x="91" y="87"/>
                  </a:lnTo>
                  <a:lnTo>
                    <a:pt x="94" y="85"/>
                  </a:lnTo>
                  <a:lnTo>
                    <a:pt x="98" y="83"/>
                  </a:lnTo>
                  <a:lnTo>
                    <a:pt x="103" y="79"/>
                  </a:lnTo>
                  <a:lnTo>
                    <a:pt x="107" y="76"/>
                  </a:lnTo>
                  <a:lnTo>
                    <a:pt x="112" y="71"/>
                  </a:lnTo>
                  <a:lnTo>
                    <a:pt x="117" y="66"/>
                  </a:lnTo>
                  <a:lnTo>
                    <a:pt x="121" y="60"/>
                  </a:lnTo>
                  <a:lnTo>
                    <a:pt x="125" y="55"/>
                  </a:lnTo>
                  <a:lnTo>
                    <a:pt x="128" y="47"/>
                  </a:lnTo>
                  <a:lnTo>
                    <a:pt x="131" y="39"/>
                  </a:lnTo>
                  <a:lnTo>
                    <a:pt x="132" y="31"/>
                  </a:lnTo>
                  <a:lnTo>
                    <a:pt x="132" y="23"/>
                  </a:lnTo>
                  <a:lnTo>
                    <a:pt x="129" y="14"/>
                  </a:lnTo>
                  <a:lnTo>
                    <a:pt x="129" y="12"/>
                  </a:lnTo>
                  <a:lnTo>
                    <a:pt x="128" y="11"/>
                  </a:lnTo>
                  <a:lnTo>
                    <a:pt x="127" y="9"/>
                  </a:lnTo>
                  <a:lnTo>
                    <a:pt x="126" y="7"/>
                  </a:lnTo>
                  <a:lnTo>
                    <a:pt x="124" y="4"/>
                  </a:lnTo>
                  <a:lnTo>
                    <a:pt x="120" y="2"/>
                  </a:lnTo>
                  <a:lnTo>
                    <a:pt x="117" y="1"/>
                  </a:lnTo>
                  <a:lnTo>
                    <a:pt x="113" y="0"/>
                  </a:lnTo>
                  <a:lnTo>
                    <a:pt x="113" y="2"/>
                  </a:lnTo>
                  <a:lnTo>
                    <a:pt x="114" y="5"/>
                  </a:lnTo>
                  <a:lnTo>
                    <a:pt x="117" y="11"/>
                  </a:lnTo>
                  <a:lnTo>
                    <a:pt x="118" y="19"/>
                  </a:lnTo>
                  <a:lnTo>
                    <a:pt x="118" y="29"/>
                  </a:lnTo>
                  <a:lnTo>
                    <a:pt x="117" y="39"/>
                  </a:lnTo>
                  <a:lnTo>
                    <a:pt x="114" y="51"/>
                  </a:lnTo>
                  <a:lnTo>
                    <a:pt x="108" y="64"/>
                  </a:lnTo>
                  <a:lnTo>
                    <a:pt x="107" y="65"/>
                  </a:lnTo>
                  <a:lnTo>
                    <a:pt x="106" y="66"/>
                  </a:lnTo>
                  <a:lnTo>
                    <a:pt x="105" y="66"/>
                  </a:lnTo>
                  <a:lnTo>
                    <a:pt x="103" y="67"/>
                  </a:lnTo>
                  <a:lnTo>
                    <a:pt x="100" y="69"/>
                  </a:lnTo>
                  <a:lnTo>
                    <a:pt x="98" y="70"/>
                  </a:lnTo>
                  <a:lnTo>
                    <a:pt x="96" y="71"/>
                  </a:lnTo>
                  <a:lnTo>
                    <a:pt x="92" y="72"/>
                  </a:lnTo>
                  <a:lnTo>
                    <a:pt x="90" y="72"/>
                  </a:lnTo>
                  <a:lnTo>
                    <a:pt x="85" y="73"/>
                  </a:lnTo>
                  <a:lnTo>
                    <a:pt x="82" y="73"/>
                  </a:lnTo>
                  <a:lnTo>
                    <a:pt x="78" y="73"/>
                  </a:lnTo>
                  <a:lnTo>
                    <a:pt x="73" y="72"/>
                  </a:lnTo>
                  <a:lnTo>
                    <a:pt x="69" y="72"/>
                  </a:lnTo>
                  <a:lnTo>
                    <a:pt x="69" y="84"/>
                  </a:lnTo>
                  <a:lnTo>
                    <a:pt x="3" y="77"/>
                  </a:lnTo>
                  <a:lnTo>
                    <a:pt x="1" y="67"/>
                  </a:lnTo>
                  <a:close/>
                </a:path>
              </a:pathLst>
            </a:custGeom>
            <a:solidFill>
              <a:srgbClr val="99D8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47" name="Freeform 24"/>
            <p:cNvSpPr>
              <a:spLocks/>
            </p:cNvSpPr>
            <p:nvPr/>
          </p:nvSpPr>
          <p:spPr bwMode="auto">
            <a:xfrm>
              <a:off x="1186" y="1729"/>
              <a:ext cx="96" cy="32"/>
            </a:xfrm>
            <a:custGeom>
              <a:avLst/>
              <a:gdLst>
                <a:gd name="T0" fmla="*/ 96 w 96"/>
                <a:gd name="T1" fmla="*/ 12 h 32"/>
                <a:gd name="T2" fmla="*/ 1 w 96"/>
                <a:gd name="T3" fmla="*/ 0 h 32"/>
                <a:gd name="T4" fmla="*/ 0 w 96"/>
                <a:gd name="T5" fmla="*/ 12 h 32"/>
                <a:gd name="T6" fmla="*/ 93 w 96"/>
                <a:gd name="T7" fmla="*/ 32 h 32"/>
                <a:gd name="T8" fmla="*/ 96 w 96"/>
                <a:gd name="T9" fmla="*/ 12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6"/>
                <a:gd name="T16" fmla="*/ 0 h 32"/>
                <a:gd name="T17" fmla="*/ 96 w 96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6" h="32">
                  <a:moveTo>
                    <a:pt x="96" y="12"/>
                  </a:moveTo>
                  <a:lnTo>
                    <a:pt x="1" y="0"/>
                  </a:lnTo>
                  <a:lnTo>
                    <a:pt x="0" y="12"/>
                  </a:lnTo>
                  <a:lnTo>
                    <a:pt x="93" y="32"/>
                  </a:lnTo>
                  <a:lnTo>
                    <a:pt x="96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48" name="Freeform 25"/>
            <p:cNvSpPr>
              <a:spLocks/>
            </p:cNvSpPr>
            <p:nvPr/>
          </p:nvSpPr>
          <p:spPr bwMode="auto">
            <a:xfrm>
              <a:off x="1233" y="1740"/>
              <a:ext cx="42" cy="14"/>
            </a:xfrm>
            <a:custGeom>
              <a:avLst/>
              <a:gdLst>
                <a:gd name="T0" fmla="*/ 42 w 42"/>
                <a:gd name="T1" fmla="*/ 6 h 14"/>
                <a:gd name="T2" fmla="*/ 2 w 42"/>
                <a:gd name="T3" fmla="*/ 0 h 14"/>
                <a:gd name="T4" fmla="*/ 0 w 42"/>
                <a:gd name="T5" fmla="*/ 6 h 14"/>
                <a:gd name="T6" fmla="*/ 40 w 42"/>
                <a:gd name="T7" fmla="*/ 14 h 14"/>
                <a:gd name="T8" fmla="*/ 42 w 42"/>
                <a:gd name="T9" fmla="*/ 6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2"/>
                <a:gd name="T16" fmla="*/ 0 h 14"/>
                <a:gd name="T17" fmla="*/ 42 w 42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2" h="14">
                  <a:moveTo>
                    <a:pt x="42" y="6"/>
                  </a:moveTo>
                  <a:lnTo>
                    <a:pt x="2" y="0"/>
                  </a:lnTo>
                  <a:lnTo>
                    <a:pt x="0" y="6"/>
                  </a:lnTo>
                  <a:lnTo>
                    <a:pt x="40" y="14"/>
                  </a:lnTo>
                  <a:lnTo>
                    <a:pt x="42" y="6"/>
                  </a:lnTo>
                  <a:close/>
                </a:path>
              </a:pathLst>
            </a:custGeom>
            <a:solidFill>
              <a:srgbClr val="99D8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49" name="Freeform 26"/>
            <p:cNvSpPr>
              <a:spLocks/>
            </p:cNvSpPr>
            <p:nvPr/>
          </p:nvSpPr>
          <p:spPr bwMode="auto">
            <a:xfrm>
              <a:off x="1191" y="1733"/>
              <a:ext cx="28" cy="10"/>
            </a:xfrm>
            <a:custGeom>
              <a:avLst/>
              <a:gdLst>
                <a:gd name="T0" fmla="*/ 28 w 28"/>
                <a:gd name="T1" fmla="*/ 5 h 10"/>
                <a:gd name="T2" fmla="*/ 0 w 28"/>
                <a:gd name="T3" fmla="*/ 0 h 10"/>
                <a:gd name="T4" fmla="*/ 0 w 28"/>
                <a:gd name="T5" fmla="*/ 5 h 10"/>
                <a:gd name="T6" fmla="*/ 27 w 28"/>
                <a:gd name="T7" fmla="*/ 10 h 10"/>
                <a:gd name="T8" fmla="*/ 28 w 28"/>
                <a:gd name="T9" fmla="*/ 5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10"/>
                <a:gd name="T17" fmla="*/ 28 w 28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10">
                  <a:moveTo>
                    <a:pt x="28" y="5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27" y="10"/>
                  </a:lnTo>
                  <a:lnTo>
                    <a:pt x="28" y="5"/>
                  </a:lnTo>
                  <a:close/>
                </a:path>
              </a:pathLst>
            </a:custGeom>
            <a:solidFill>
              <a:srgbClr val="99D8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50" name="Freeform 27"/>
            <p:cNvSpPr>
              <a:spLocks/>
            </p:cNvSpPr>
            <p:nvPr/>
          </p:nvSpPr>
          <p:spPr bwMode="auto">
            <a:xfrm>
              <a:off x="1123" y="1742"/>
              <a:ext cx="162" cy="55"/>
            </a:xfrm>
            <a:custGeom>
              <a:avLst/>
              <a:gdLst>
                <a:gd name="T0" fmla="*/ 0 w 162"/>
                <a:gd name="T1" fmla="*/ 17 h 55"/>
                <a:gd name="T2" fmla="*/ 0 w 162"/>
                <a:gd name="T3" fmla="*/ 17 h 55"/>
                <a:gd name="T4" fmla="*/ 1 w 162"/>
                <a:gd name="T5" fmla="*/ 17 h 55"/>
                <a:gd name="T6" fmla="*/ 2 w 162"/>
                <a:gd name="T7" fmla="*/ 17 h 55"/>
                <a:gd name="T8" fmla="*/ 4 w 162"/>
                <a:gd name="T9" fmla="*/ 15 h 55"/>
                <a:gd name="T10" fmla="*/ 7 w 162"/>
                <a:gd name="T11" fmla="*/ 15 h 55"/>
                <a:gd name="T12" fmla="*/ 10 w 162"/>
                <a:gd name="T13" fmla="*/ 15 h 55"/>
                <a:gd name="T14" fmla="*/ 14 w 162"/>
                <a:gd name="T15" fmla="*/ 14 h 55"/>
                <a:gd name="T16" fmla="*/ 17 w 162"/>
                <a:gd name="T17" fmla="*/ 13 h 55"/>
                <a:gd name="T18" fmla="*/ 21 w 162"/>
                <a:gd name="T19" fmla="*/ 12 h 55"/>
                <a:gd name="T20" fmla="*/ 24 w 162"/>
                <a:gd name="T21" fmla="*/ 11 h 55"/>
                <a:gd name="T22" fmla="*/ 28 w 162"/>
                <a:gd name="T23" fmla="*/ 10 h 55"/>
                <a:gd name="T24" fmla="*/ 31 w 162"/>
                <a:gd name="T25" fmla="*/ 8 h 55"/>
                <a:gd name="T26" fmla="*/ 35 w 162"/>
                <a:gd name="T27" fmla="*/ 6 h 55"/>
                <a:gd name="T28" fmla="*/ 37 w 162"/>
                <a:gd name="T29" fmla="*/ 5 h 55"/>
                <a:gd name="T30" fmla="*/ 40 w 162"/>
                <a:gd name="T31" fmla="*/ 3 h 55"/>
                <a:gd name="T32" fmla="*/ 43 w 162"/>
                <a:gd name="T33" fmla="*/ 0 h 55"/>
                <a:gd name="T34" fmla="*/ 162 w 162"/>
                <a:gd name="T35" fmla="*/ 28 h 55"/>
                <a:gd name="T36" fmla="*/ 162 w 162"/>
                <a:gd name="T37" fmla="*/ 28 h 55"/>
                <a:gd name="T38" fmla="*/ 161 w 162"/>
                <a:gd name="T39" fmla="*/ 29 h 55"/>
                <a:gd name="T40" fmla="*/ 159 w 162"/>
                <a:gd name="T41" fmla="*/ 31 h 55"/>
                <a:gd name="T42" fmla="*/ 158 w 162"/>
                <a:gd name="T43" fmla="*/ 32 h 55"/>
                <a:gd name="T44" fmla="*/ 157 w 162"/>
                <a:gd name="T45" fmla="*/ 33 h 55"/>
                <a:gd name="T46" fmla="*/ 155 w 162"/>
                <a:gd name="T47" fmla="*/ 35 h 55"/>
                <a:gd name="T48" fmla="*/ 152 w 162"/>
                <a:gd name="T49" fmla="*/ 36 h 55"/>
                <a:gd name="T50" fmla="*/ 150 w 162"/>
                <a:gd name="T51" fmla="*/ 39 h 55"/>
                <a:gd name="T52" fmla="*/ 147 w 162"/>
                <a:gd name="T53" fmla="*/ 41 h 55"/>
                <a:gd name="T54" fmla="*/ 144 w 162"/>
                <a:gd name="T55" fmla="*/ 43 h 55"/>
                <a:gd name="T56" fmla="*/ 141 w 162"/>
                <a:gd name="T57" fmla="*/ 46 h 55"/>
                <a:gd name="T58" fmla="*/ 137 w 162"/>
                <a:gd name="T59" fmla="*/ 48 h 55"/>
                <a:gd name="T60" fmla="*/ 135 w 162"/>
                <a:gd name="T61" fmla="*/ 50 h 55"/>
                <a:gd name="T62" fmla="*/ 131 w 162"/>
                <a:gd name="T63" fmla="*/ 52 h 55"/>
                <a:gd name="T64" fmla="*/ 128 w 162"/>
                <a:gd name="T65" fmla="*/ 53 h 55"/>
                <a:gd name="T66" fmla="*/ 126 w 162"/>
                <a:gd name="T67" fmla="*/ 55 h 55"/>
                <a:gd name="T68" fmla="*/ 0 w 162"/>
                <a:gd name="T69" fmla="*/ 17 h 5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62"/>
                <a:gd name="T106" fmla="*/ 0 h 55"/>
                <a:gd name="T107" fmla="*/ 162 w 162"/>
                <a:gd name="T108" fmla="*/ 55 h 5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62" h="55">
                  <a:moveTo>
                    <a:pt x="0" y="17"/>
                  </a:moveTo>
                  <a:lnTo>
                    <a:pt x="0" y="17"/>
                  </a:lnTo>
                  <a:lnTo>
                    <a:pt x="1" y="17"/>
                  </a:lnTo>
                  <a:lnTo>
                    <a:pt x="2" y="17"/>
                  </a:lnTo>
                  <a:lnTo>
                    <a:pt x="4" y="15"/>
                  </a:lnTo>
                  <a:lnTo>
                    <a:pt x="7" y="15"/>
                  </a:lnTo>
                  <a:lnTo>
                    <a:pt x="10" y="15"/>
                  </a:lnTo>
                  <a:lnTo>
                    <a:pt x="14" y="14"/>
                  </a:lnTo>
                  <a:lnTo>
                    <a:pt x="17" y="13"/>
                  </a:lnTo>
                  <a:lnTo>
                    <a:pt x="21" y="12"/>
                  </a:lnTo>
                  <a:lnTo>
                    <a:pt x="24" y="11"/>
                  </a:lnTo>
                  <a:lnTo>
                    <a:pt x="28" y="10"/>
                  </a:lnTo>
                  <a:lnTo>
                    <a:pt x="31" y="8"/>
                  </a:lnTo>
                  <a:lnTo>
                    <a:pt x="35" y="6"/>
                  </a:lnTo>
                  <a:lnTo>
                    <a:pt x="37" y="5"/>
                  </a:lnTo>
                  <a:lnTo>
                    <a:pt x="40" y="3"/>
                  </a:lnTo>
                  <a:lnTo>
                    <a:pt x="43" y="0"/>
                  </a:lnTo>
                  <a:lnTo>
                    <a:pt x="162" y="28"/>
                  </a:lnTo>
                  <a:lnTo>
                    <a:pt x="161" y="29"/>
                  </a:lnTo>
                  <a:lnTo>
                    <a:pt x="159" y="31"/>
                  </a:lnTo>
                  <a:lnTo>
                    <a:pt x="158" y="32"/>
                  </a:lnTo>
                  <a:lnTo>
                    <a:pt x="157" y="33"/>
                  </a:lnTo>
                  <a:lnTo>
                    <a:pt x="155" y="35"/>
                  </a:lnTo>
                  <a:lnTo>
                    <a:pt x="152" y="36"/>
                  </a:lnTo>
                  <a:lnTo>
                    <a:pt x="150" y="39"/>
                  </a:lnTo>
                  <a:lnTo>
                    <a:pt x="147" y="41"/>
                  </a:lnTo>
                  <a:lnTo>
                    <a:pt x="144" y="43"/>
                  </a:lnTo>
                  <a:lnTo>
                    <a:pt x="141" y="46"/>
                  </a:lnTo>
                  <a:lnTo>
                    <a:pt x="137" y="48"/>
                  </a:lnTo>
                  <a:lnTo>
                    <a:pt x="135" y="50"/>
                  </a:lnTo>
                  <a:lnTo>
                    <a:pt x="131" y="52"/>
                  </a:lnTo>
                  <a:lnTo>
                    <a:pt x="128" y="53"/>
                  </a:lnTo>
                  <a:lnTo>
                    <a:pt x="126" y="55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99D8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51" name="Freeform 28"/>
            <p:cNvSpPr>
              <a:spLocks/>
            </p:cNvSpPr>
            <p:nvPr/>
          </p:nvSpPr>
          <p:spPr bwMode="auto">
            <a:xfrm>
              <a:off x="1285" y="1736"/>
              <a:ext cx="57" cy="26"/>
            </a:xfrm>
            <a:custGeom>
              <a:avLst/>
              <a:gdLst>
                <a:gd name="T0" fmla="*/ 6 w 57"/>
                <a:gd name="T1" fmla="*/ 26 h 26"/>
                <a:gd name="T2" fmla="*/ 57 w 57"/>
                <a:gd name="T3" fmla="*/ 11 h 26"/>
                <a:gd name="T4" fmla="*/ 25 w 57"/>
                <a:gd name="T5" fmla="*/ 0 h 26"/>
                <a:gd name="T6" fmla="*/ 0 w 57"/>
                <a:gd name="T7" fmla="*/ 4 h 26"/>
                <a:gd name="T8" fmla="*/ 0 w 57"/>
                <a:gd name="T9" fmla="*/ 25 h 26"/>
                <a:gd name="T10" fmla="*/ 6 w 57"/>
                <a:gd name="T11" fmla="*/ 26 h 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7"/>
                <a:gd name="T19" fmla="*/ 0 h 26"/>
                <a:gd name="T20" fmla="*/ 57 w 57"/>
                <a:gd name="T21" fmla="*/ 26 h 2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7" h="26">
                  <a:moveTo>
                    <a:pt x="6" y="26"/>
                  </a:moveTo>
                  <a:lnTo>
                    <a:pt x="57" y="11"/>
                  </a:lnTo>
                  <a:lnTo>
                    <a:pt x="25" y="0"/>
                  </a:lnTo>
                  <a:lnTo>
                    <a:pt x="0" y="4"/>
                  </a:lnTo>
                  <a:lnTo>
                    <a:pt x="0" y="25"/>
                  </a:lnTo>
                  <a:lnTo>
                    <a:pt x="6" y="26"/>
                  </a:lnTo>
                  <a:close/>
                </a:path>
              </a:pathLst>
            </a:custGeom>
            <a:solidFill>
              <a:srgbClr val="001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52" name="Freeform 29"/>
            <p:cNvSpPr>
              <a:spLocks/>
            </p:cNvSpPr>
            <p:nvPr/>
          </p:nvSpPr>
          <p:spPr bwMode="auto">
            <a:xfrm>
              <a:off x="1134" y="1627"/>
              <a:ext cx="32" cy="122"/>
            </a:xfrm>
            <a:custGeom>
              <a:avLst/>
              <a:gdLst>
                <a:gd name="T0" fmla="*/ 32 w 32"/>
                <a:gd name="T1" fmla="*/ 2 h 122"/>
                <a:gd name="T2" fmla="*/ 32 w 32"/>
                <a:gd name="T3" fmla="*/ 2 h 122"/>
                <a:gd name="T4" fmla="*/ 31 w 32"/>
                <a:gd name="T5" fmla="*/ 2 h 122"/>
                <a:gd name="T6" fmla="*/ 31 w 32"/>
                <a:gd name="T7" fmla="*/ 2 h 122"/>
                <a:gd name="T8" fmla="*/ 29 w 32"/>
                <a:gd name="T9" fmla="*/ 1 h 122"/>
                <a:gd name="T10" fmla="*/ 27 w 32"/>
                <a:gd name="T11" fmla="*/ 1 h 122"/>
                <a:gd name="T12" fmla="*/ 26 w 32"/>
                <a:gd name="T13" fmla="*/ 1 h 122"/>
                <a:gd name="T14" fmla="*/ 24 w 32"/>
                <a:gd name="T15" fmla="*/ 0 h 122"/>
                <a:gd name="T16" fmla="*/ 22 w 32"/>
                <a:gd name="T17" fmla="*/ 0 h 122"/>
                <a:gd name="T18" fmla="*/ 20 w 32"/>
                <a:gd name="T19" fmla="*/ 0 h 122"/>
                <a:gd name="T20" fmla="*/ 18 w 32"/>
                <a:gd name="T21" fmla="*/ 0 h 122"/>
                <a:gd name="T22" fmla="*/ 14 w 32"/>
                <a:gd name="T23" fmla="*/ 0 h 122"/>
                <a:gd name="T24" fmla="*/ 12 w 32"/>
                <a:gd name="T25" fmla="*/ 0 h 122"/>
                <a:gd name="T26" fmla="*/ 10 w 32"/>
                <a:gd name="T27" fmla="*/ 1 h 122"/>
                <a:gd name="T28" fmla="*/ 6 w 32"/>
                <a:gd name="T29" fmla="*/ 2 h 122"/>
                <a:gd name="T30" fmla="*/ 4 w 32"/>
                <a:gd name="T31" fmla="*/ 3 h 122"/>
                <a:gd name="T32" fmla="*/ 0 w 32"/>
                <a:gd name="T33" fmla="*/ 5 h 122"/>
                <a:gd name="T34" fmla="*/ 0 w 32"/>
                <a:gd name="T35" fmla="*/ 122 h 122"/>
                <a:gd name="T36" fmla="*/ 1 w 32"/>
                <a:gd name="T37" fmla="*/ 122 h 122"/>
                <a:gd name="T38" fmla="*/ 1 w 32"/>
                <a:gd name="T39" fmla="*/ 122 h 122"/>
                <a:gd name="T40" fmla="*/ 3 w 32"/>
                <a:gd name="T41" fmla="*/ 122 h 122"/>
                <a:gd name="T42" fmla="*/ 4 w 32"/>
                <a:gd name="T43" fmla="*/ 122 h 122"/>
                <a:gd name="T44" fmla="*/ 5 w 32"/>
                <a:gd name="T45" fmla="*/ 122 h 122"/>
                <a:gd name="T46" fmla="*/ 7 w 32"/>
                <a:gd name="T47" fmla="*/ 121 h 122"/>
                <a:gd name="T48" fmla="*/ 8 w 32"/>
                <a:gd name="T49" fmla="*/ 121 h 122"/>
                <a:gd name="T50" fmla="*/ 11 w 32"/>
                <a:gd name="T51" fmla="*/ 121 h 122"/>
                <a:gd name="T52" fmla="*/ 13 w 32"/>
                <a:gd name="T53" fmla="*/ 120 h 122"/>
                <a:gd name="T54" fmla="*/ 15 w 32"/>
                <a:gd name="T55" fmla="*/ 119 h 122"/>
                <a:gd name="T56" fmla="*/ 18 w 32"/>
                <a:gd name="T57" fmla="*/ 119 h 122"/>
                <a:gd name="T58" fmla="*/ 21 w 32"/>
                <a:gd name="T59" fmla="*/ 118 h 122"/>
                <a:gd name="T60" fmla="*/ 24 w 32"/>
                <a:gd name="T61" fmla="*/ 115 h 122"/>
                <a:gd name="T62" fmla="*/ 26 w 32"/>
                <a:gd name="T63" fmla="*/ 114 h 122"/>
                <a:gd name="T64" fmla="*/ 29 w 32"/>
                <a:gd name="T65" fmla="*/ 113 h 122"/>
                <a:gd name="T66" fmla="*/ 32 w 32"/>
                <a:gd name="T67" fmla="*/ 111 h 122"/>
                <a:gd name="T68" fmla="*/ 32 w 32"/>
                <a:gd name="T69" fmla="*/ 2 h 12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2"/>
                <a:gd name="T106" fmla="*/ 0 h 122"/>
                <a:gd name="T107" fmla="*/ 32 w 32"/>
                <a:gd name="T108" fmla="*/ 122 h 12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2" h="122">
                  <a:moveTo>
                    <a:pt x="32" y="2"/>
                  </a:moveTo>
                  <a:lnTo>
                    <a:pt x="32" y="2"/>
                  </a:lnTo>
                  <a:lnTo>
                    <a:pt x="31" y="2"/>
                  </a:lnTo>
                  <a:lnTo>
                    <a:pt x="29" y="1"/>
                  </a:lnTo>
                  <a:lnTo>
                    <a:pt x="27" y="1"/>
                  </a:lnTo>
                  <a:lnTo>
                    <a:pt x="26" y="1"/>
                  </a:lnTo>
                  <a:lnTo>
                    <a:pt x="24" y="0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0" y="1"/>
                  </a:lnTo>
                  <a:lnTo>
                    <a:pt x="6" y="2"/>
                  </a:lnTo>
                  <a:lnTo>
                    <a:pt x="4" y="3"/>
                  </a:lnTo>
                  <a:lnTo>
                    <a:pt x="0" y="5"/>
                  </a:lnTo>
                  <a:lnTo>
                    <a:pt x="0" y="122"/>
                  </a:lnTo>
                  <a:lnTo>
                    <a:pt x="1" y="122"/>
                  </a:lnTo>
                  <a:lnTo>
                    <a:pt x="3" y="122"/>
                  </a:lnTo>
                  <a:lnTo>
                    <a:pt x="4" y="122"/>
                  </a:lnTo>
                  <a:lnTo>
                    <a:pt x="5" y="122"/>
                  </a:lnTo>
                  <a:lnTo>
                    <a:pt x="7" y="121"/>
                  </a:lnTo>
                  <a:lnTo>
                    <a:pt x="8" y="121"/>
                  </a:lnTo>
                  <a:lnTo>
                    <a:pt x="11" y="121"/>
                  </a:lnTo>
                  <a:lnTo>
                    <a:pt x="13" y="120"/>
                  </a:lnTo>
                  <a:lnTo>
                    <a:pt x="15" y="119"/>
                  </a:lnTo>
                  <a:lnTo>
                    <a:pt x="18" y="119"/>
                  </a:lnTo>
                  <a:lnTo>
                    <a:pt x="21" y="118"/>
                  </a:lnTo>
                  <a:lnTo>
                    <a:pt x="24" y="115"/>
                  </a:lnTo>
                  <a:lnTo>
                    <a:pt x="26" y="114"/>
                  </a:lnTo>
                  <a:lnTo>
                    <a:pt x="29" y="113"/>
                  </a:lnTo>
                  <a:lnTo>
                    <a:pt x="32" y="111"/>
                  </a:lnTo>
                  <a:lnTo>
                    <a:pt x="32" y="2"/>
                  </a:lnTo>
                  <a:close/>
                </a:path>
              </a:pathLst>
            </a:custGeom>
            <a:solidFill>
              <a:srgbClr val="7FBF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53" name="Freeform 30"/>
            <p:cNvSpPr>
              <a:spLocks/>
            </p:cNvSpPr>
            <p:nvPr/>
          </p:nvSpPr>
          <p:spPr bwMode="auto">
            <a:xfrm>
              <a:off x="1135" y="1628"/>
              <a:ext cx="27" cy="104"/>
            </a:xfrm>
            <a:custGeom>
              <a:avLst/>
              <a:gdLst>
                <a:gd name="T0" fmla="*/ 27 w 27"/>
                <a:gd name="T1" fmla="*/ 2 h 104"/>
                <a:gd name="T2" fmla="*/ 27 w 27"/>
                <a:gd name="T3" fmla="*/ 2 h 104"/>
                <a:gd name="T4" fmla="*/ 26 w 27"/>
                <a:gd name="T5" fmla="*/ 2 h 104"/>
                <a:gd name="T6" fmla="*/ 26 w 27"/>
                <a:gd name="T7" fmla="*/ 1 h 104"/>
                <a:gd name="T8" fmla="*/ 25 w 27"/>
                <a:gd name="T9" fmla="*/ 1 h 104"/>
                <a:gd name="T10" fmla="*/ 24 w 27"/>
                <a:gd name="T11" fmla="*/ 1 h 104"/>
                <a:gd name="T12" fmla="*/ 23 w 27"/>
                <a:gd name="T13" fmla="*/ 0 h 104"/>
                <a:gd name="T14" fmla="*/ 20 w 27"/>
                <a:gd name="T15" fmla="*/ 0 h 104"/>
                <a:gd name="T16" fmla="*/ 19 w 27"/>
                <a:gd name="T17" fmla="*/ 0 h 104"/>
                <a:gd name="T18" fmla="*/ 17 w 27"/>
                <a:gd name="T19" fmla="*/ 0 h 104"/>
                <a:gd name="T20" fmla="*/ 14 w 27"/>
                <a:gd name="T21" fmla="*/ 0 h 104"/>
                <a:gd name="T22" fmla="*/ 12 w 27"/>
                <a:gd name="T23" fmla="*/ 0 h 104"/>
                <a:gd name="T24" fmla="*/ 10 w 27"/>
                <a:gd name="T25" fmla="*/ 0 h 104"/>
                <a:gd name="T26" fmla="*/ 9 w 27"/>
                <a:gd name="T27" fmla="*/ 1 h 104"/>
                <a:gd name="T28" fmla="*/ 5 w 27"/>
                <a:gd name="T29" fmla="*/ 2 h 104"/>
                <a:gd name="T30" fmla="*/ 3 w 27"/>
                <a:gd name="T31" fmla="*/ 3 h 104"/>
                <a:gd name="T32" fmla="*/ 0 w 27"/>
                <a:gd name="T33" fmla="*/ 4 h 104"/>
                <a:gd name="T34" fmla="*/ 0 w 27"/>
                <a:gd name="T35" fmla="*/ 104 h 104"/>
                <a:gd name="T36" fmla="*/ 0 w 27"/>
                <a:gd name="T37" fmla="*/ 104 h 104"/>
                <a:gd name="T38" fmla="*/ 2 w 27"/>
                <a:gd name="T39" fmla="*/ 104 h 104"/>
                <a:gd name="T40" fmla="*/ 2 w 27"/>
                <a:gd name="T41" fmla="*/ 103 h 104"/>
                <a:gd name="T42" fmla="*/ 3 w 27"/>
                <a:gd name="T43" fmla="*/ 103 h 104"/>
                <a:gd name="T44" fmla="*/ 4 w 27"/>
                <a:gd name="T45" fmla="*/ 103 h 104"/>
                <a:gd name="T46" fmla="*/ 6 w 27"/>
                <a:gd name="T47" fmla="*/ 103 h 104"/>
                <a:gd name="T48" fmla="*/ 7 w 27"/>
                <a:gd name="T49" fmla="*/ 103 h 104"/>
                <a:gd name="T50" fmla="*/ 10 w 27"/>
                <a:gd name="T51" fmla="*/ 101 h 104"/>
                <a:gd name="T52" fmla="*/ 11 w 27"/>
                <a:gd name="T53" fmla="*/ 101 h 104"/>
                <a:gd name="T54" fmla="*/ 13 w 27"/>
                <a:gd name="T55" fmla="*/ 100 h 104"/>
                <a:gd name="T56" fmla="*/ 16 w 27"/>
                <a:gd name="T57" fmla="*/ 99 h 104"/>
                <a:gd name="T58" fmla="*/ 18 w 27"/>
                <a:gd name="T59" fmla="*/ 99 h 104"/>
                <a:gd name="T60" fmla="*/ 20 w 27"/>
                <a:gd name="T61" fmla="*/ 98 h 104"/>
                <a:gd name="T62" fmla="*/ 23 w 27"/>
                <a:gd name="T63" fmla="*/ 97 h 104"/>
                <a:gd name="T64" fmla="*/ 25 w 27"/>
                <a:gd name="T65" fmla="*/ 94 h 104"/>
                <a:gd name="T66" fmla="*/ 27 w 27"/>
                <a:gd name="T67" fmla="*/ 93 h 104"/>
                <a:gd name="T68" fmla="*/ 27 w 27"/>
                <a:gd name="T69" fmla="*/ 2 h 10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7"/>
                <a:gd name="T106" fmla="*/ 0 h 104"/>
                <a:gd name="T107" fmla="*/ 27 w 27"/>
                <a:gd name="T108" fmla="*/ 104 h 10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7" h="104">
                  <a:moveTo>
                    <a:pt x="27" y="2"/>
                  </a:moveTo>
                  <a:lnTo>
                    <a:pt x="27" y="2"/>
                  </a:lnTo>
                  <a:lnTo>
                    <a:pt x="26" y="2"/>
                  </a:lnTo>
                  <a:lnTo>
                    <a:pt x="26" y="1"/>
                  </a:lnTo>
                  <a:lnTo>
                    <a:pt x="25" y="1"/>
                  </a:lnTo>
                  <a:lnTo>
                    <a:pt x="24" y="1"/>
                  </a:lnTo>
                  <a:lnTo>
                    <a:pt x="23" y="0"/>
                  </a:lnTo>
                  <a:lnTo>
                    <a:pt x="20" y="0"/>
                  </a:lnTo>
                  <a:lnTo>
                    <a:pt x="19" y="0"/>
                  </a:lnTo>
                  <a:lnTo>
                    <a:pt x="17" y="0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9" y="1"/>
                  </a:lnTo>
                  <a:lnTo>
                    <a:pt x="5" y="2"/>
                  </a:lnTo>
                  <a:lnTo>
                    <a:pt x="3" y="3"/>
                  </a:lnTo>
                  <a:lnTo>
                    <a:pt x="0" y="4"/>
                  </a:lnTo>
                  <a:lnTo>
                    <a:pt x="0" y="104"/>
                  </a:lnTo>
                  <a:lnTo>
                    <a:pt x="2" y="104"/>
                  </a:lnTo>
                  <a:lnTo>
                    <a:pt x="2" y="103"/>
                  </a:lnTo>
                  <a:lnTo>
                    <a:pt x="3" y="103"/>
                  </a:lnTo>
                  <a:lnTo>
                    <a:pt x="4" y="103"/>
                  </a:lnTo>
                  <a:lnTo>
                    <a:pt x="6" y="103"/>
                  </a:lnTo>
                  <a:lnTo>
                    <a:pt x="7" y="103"/>
                  </a:lnTo>
                  <a:lnTo>
                    <a:pt x="10" y="101"/>
                  </a:lnTo>
                  <a:lnTo>
                    <a:pt x="11" y="101"/>
                  </a:lnTo>
                  <a:lnTo>
                    <a:pt x="13" y="100"/>
                  </a:lnTo>
                  <a:lnTo>
                    <a:pt x="16" y="99"/>
                  </a:lnTo>
                  <a:lnTo>
                    <a:pt x="18" y="99"/>
                  </a:lnTo>
                  <a:lnTo>
                    <a:pt x="20" y="98"/>
                  </a:lnTo>
                  <a:lnTo>
                    <a:pt x="23" y="97"/>
                  </a:lnTo>
                  <a:lnTo>
                    <a:pt x="25" y="94"/>
                  </a:lnTo>
                  <a:lnTo>
                    <a:pt x="27" y="93"/>
                  </a:lnTo>
                  <a:lnTo>
                    <a:pt x="27" y="2"/>
                  </a:lnTo>
                  <a:close/>
                </a:path>
              </a:pathLst>
            </a:custGeom>
            <a:solidFill>
              <a:srgbClr val="93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54" name="Freeform 31"/>
            <p:cNvSpPr>
              <a:spLocks/>
            </p:cNvSpPr>
            <p:nvPr/>
          </p:nvSpPr>
          <p:spPr bwMode="auto">
            <a:xfrm>
              <a:off x="1137" y="1629"/>
              <a:ext cx="22" cy="84"/>
            </a:xfrm>
            <a:custGeom>
              <a:avLst/>
              <a:gdLst>
                <a:gd name="T0" fmla="*/ 22 w 22"/>
                <a:gd name="T1" fmla="*/ 1 h 84"/>
                <a:gd name="T2" fmla="*/ 22 w 22"/>
                <a:gd name="T3" fmla="*/ 1 h 84"/>
                <a:gd name="T4" fmla="*/ 21 w 22"/>
                <a:gd name="T5" fmla="*/ 1 h 84"/>
                <a:gd name="T6" fmla="*/ 21 w 22"/>
                <a:gd name="T7" fmla="*/ 1 h 84"/>
                <a:gd name="T8" fmla="*/ 19 w 22"/>
                <a:gd name="T9" fmla="*/ 1 h 84"/>
                <a:gd name="T10" fmla="*/ 18 w 22"/>
                <a:gd name="T11" fmla="*/ 0 h 84"/>
                <a:gd name="T12" fmla="*/ 17 w 22"/>
                <a:gd name="T13" fmla="*/ 0 h 84"/>
                <a:gd name="T14" fmla="*/ 16 w 22"/>
                <a:gd name="T15" fmla="*/ 0 h 84"/>
                <a:gd name="T16" fmla="*/ 15 w 22"/>
                <a:gd name="T17" fmla="*/ 0 h 84"/>
                <a:gd name="T18" fmla="*/ 14 w 22"/>
                <a:gd name="T19" fmla="*/ 0 h 84"/>
                <a:gd name="T20" fmla="*/ 11 w 22"/>
                <a:gd name="T21" fmla="*/ 0 h 84"/>
                <a:gd name="T22" fmla="*/ 9 w 22"/>
                <a:gd name="T23" fmla="*/ 0 h 84"/>
                <a:gd name="T24" fmla="*/ 8 w 22"/>
                <a:gd name="T25" fmla="*/ 0 h 84"/>
                <a:gd name="T26" fmla="*/ 5 w 22"/>
                <a:gd name="T27" fmla="*/ 0 h 84"/>
                <a:gd name="T28" fmla="*/ 3 w 22"/>
                <a:gd name="T29" fmla="*/ 1 h 84"/>
                <a:gd name="T30" fmla="*/ 2 w 22"/>
                <a:gd name="T31" fmla="*/ 2 h 84"/>
                <a:gd name="T32" fmla="*/ 0 w 22"/>
                <a:gd name="T33" fmla="*/ 3 h 84"/>
                <a:gd name="T34" fmla="*/ 0 w 22"/>
                <a:gd name="T35" fmla="*/ 84 h 84"/>
                <a:gd name="T36" fmla="*/ 0 w 22"/>
                <a:gd name="T37" fmla="*/ 84 h 84"/>
                <a:gd name="T38" fmla="*/ 0 w 22"/>
                <a:gd name="T39" fmla="*/ 84 h 84"/>
                <a:gd name="T40" fmla="*/ 1 w 22"/>
                <a:gd name="T41" fmla="*/ 84 h 84"/>
                <a:gd name="T42" fmla="*/ 2 w 22"/>
                <a:gd name="T43" fmla="*/ 84 h 84"/>
                <a:gd name="T44" fmla="*/ 3 w 22"/>
                <a:gd name="T45" fmla="*/ 84 h 84"/>
                <a:gd name="T46" fmla="*/ 4 w 22"/>
                <a:gd name="T47" fmla="*/ 83 h 84"/>
                <a:gd name="T48" fmla="*/ 5 w 22"/>
                <a:gd name="T49" fmla="*/ 83 h 84"/>
                <a:gd name="T50" fmla="*/ 7 w 22"/>
                <a:gd name="T51" fmla="*/ 83 h 84"/>
                <a:gd name="T52" fmla="*/ 9 w 22"/>
                <a:gd name="T53" fmla="*/ 82 h 84"/>
                <a:gd name="T54" fmla="*/ 10 w 22"/>
                <a:gd name="T55" fmla="*/ 82 h 84"/>
                <a:gd name="T56" fmla="*/ 12 w 22"/>
                <a:gd name="T57" fmla="*/ 81 h 84"/>
                <a:gd name="T58" fmla="*/ 14 w 22"/>
                <a:gd name="T59" fmla="*/ 81 h 84"/>
                <a:gd name="T60" fmla="*/ 16 w 22"/>
                <a:gd name="T61" fmla="*/ 79 h 84"/>
                <a:gd name="T62" fmla="*/ 18 w 22"/>
                <a:gd name="T63" fmla="*/ 78 h 84"/>
                <a:gd name="T64" fmla="*/ 19 w 22"/>
                <a:gd name="T65" fmla="*/ 77 h 84"/>
                <a:gd name="T66" fmla="*/ 22 w 22"/>
                <a:gd name="T67" fmla="*/ 76 h 84"/>
                <a:gd name="T68" fmla="*/ 22 w 22"/>
                <a:gd name="T69" fmla="*/ 1 h 8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2"/>
                <a:gd name="T106" fmla="*/ 0 h 84"/>
                <a:gd name="T107" fmla="*/ 22 w 22"/>
                <a:gd name="T108" fmla="*/ 84 h 8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2" h="84">
                  <a:moveTo>
                    <a:pt x="22" y="1"/>
                  </a:moveTo>
                  <a:lnTo>
                    <a:pt x="22" y="1"/>
                  </a:lnTo>
                  <a:lnTo>
                    <a:pt x="21" y="1"/>
                  </a:lnTo>
                  <a:lnTo>
                    <a:pt x="19" y="1"/>
                  </a:lnTo>
                  <a:lnTo>
                    <a:pt x="18" y="0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1" y="0"/>
                  </a:lnTo>
                  <a:lnTo>
                    <a:pt x="9" y="0"/>
                  </a:lnTo>
                  <a:lnTo>
                    <a:pt x="8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2" y="2"/>
                  </a:lnTo>
                  <a:lnTo>
                    <a:pt x="0" y="3"/>
                  </a:lnTo>
                  <a:lnTo>
                    <a:pt x="0" y="84"/>
                  </a:lnTo>
                  <a:lnTo>
                    <a:pt x="1" y="84"/>
                  </a:lnTo>
                  <a:lnTo>
                    <a:pt x="2" y="84"/>
                  </a:lnTo>
                  <a:lnTo>
                    <a:pt x="3" y="84"/>
                  </a:lnTo>
                  <a:lnTo>
                    <a:pt x="4" y="83"/>
                  </a:lnTo>
                  <a:lnTo>
                    <a:pt x="5" y="83"/>
                  </a:lnTo>
                  <a:lnTo>
                    <a:pt x="7" y="83"/>
                  </a:lnTo>
                  <a:lnTo>
                    <a:pt x="9" y="82"/>
                  </a:lnTo>
                  <a:lnTo>
                    <a:pt x="10" y="82"/>
                  </a:lnTo>
                  <a:lnTo>
                    <a:pt x="12" y="81"/>
                  </a:lnTo>
                  <a:lnTo>
                    <a:pt x="14" y="81"/>
                  </a:lnTo>
                  <a:lnTo>
                    <a:pt x="16" y="79"/>
                  </a:lnTo>
                  <a:lnTo>
                    <a:pt x="18" y="78"/>
                  </a:lnTo>
                  <a:lnTo>
                    <a:pt x="19" y="77"/>
                  </a:lnTo>
                  <a:lnTo>
                    <a:pt x="22" y="76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rgbClr val="A8D8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55" name="Freeform 32"/>
            <p:cNvSpPr>
              <a:spLocks/>
            </p:cNvSpPr>
            <p:nvPr/>
          </p:nvSpPr>
          <p:spPr bwMode="auto">
            <a:xfrm>
              <a:off x="1138" y="1629"/>
              <a:ext cx="17" cy="65"/>
            </a:xfrm>
            <a:custGeom>
              <a:avLst/>
              <a:gdLst>
                <a:gd name="T0" fmla="*/ 17 w 17"/>
                <a:gd name="T1" fmla="*/ 2 h 65"/>
                <a:gd name="T2" fmla="*/ 17 w 17"/>
                <a:gd name="T3" fmla="*/ 2 h 65"/>
                <a:gd name="T4" fmla="*/ 16 w 17"/>
                <a:gd name="T5" fmla="*/ 1 h 65"/>
                <a:gd name="T6" fmla="*/ 14 w 17"/>
                <a:gd name="T7" fmla="*/ 1 h 65"/>
                <a:gd name="T8" fmla="*/ 11 w 17"/>
                <a:gd name="T9" fmla="*/ 1 h 65"/>
                <a:gd name="T10" fmla="*/ 9 w 17"/>
                <a:gd name="T11" fmla="*/ 0 h 65"/>
                <a:gd name="T12" fmla="*/ 6 w 17"/>
                <a:gd name="T13" fmla="*/ 1 h 65"/>
                <a:gd name="T14" fmla="*/ 2 w 17"/>
                <a:gd name="T15" fmla="*/ 2 h 65"/>
                <a:gd name="T16" fmla="*/ 0 w 17"/>
                <a:gd name="T17" fmla="*/ 3 h 65"/>
                <a:gd name="T18" fmla="*/ 0 w 17"/>
                <a:gd name="T19" fmla="*/ 65 h 65"/>
                <a:gd name="T20" fmla="*/ 0 w 17"/>
                <a:gd name="T21" fmla="*/ 65 h 65"/>
                <a:gd name="T22" fmla="*/ 1 w 17"/>
                <a:gd name="T23" fmla="*/ 65 h 65"/>
                <a:gd name="T24" fmla="*/ 3 w 17"/>
                <a:gd name="T25" fmla="*/ 65 h 65"/>
                <a:gd name="T26" fmla="*/ 6 w 17"/>
                <a:gd name="T27" fmla="*/ 64 h 65"/>
                <a:gd name="T28" fmla="*/ 8 w 17"/>
                <a:gd name="T29" fmla="*/ 64 h 65"/>
                <a:gd name="T30" fmla="*/ 11 w 17"/>
                <a:gd name="T31" fmla="*/ 63 h 65"/>
                <a:gd name="T32" fmla="*/ 14 w 17"/>
                <a:gd name="T33" fmla="*/ 61 h 65"/>
                <a:gd name="T34" fmla="*/ 17 w 17"/>
                <a:gd name="T35" fmla="*/ 58 h 65"/>
                <a:gd name="T36" fmla="*/ 17 w 17"/>
                <a:gd name="T37" fmla="*/ 2 h 6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7"/>
                <a:gd name="T58" fmla="*/ 0 h 65"/>
                <a:gd name="T59" fmla="*/ 17 w 17"/>
                <a:gd name="T60" fmla="*/ 65 h 6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7" h="65">
                  <a:moveTo>
                    <a:pt x="17" y="2"/>
                  </a:moveTo>
                  <a:lnTo>
                    <a:pt x="17" y="2"/>
                  </a:lnTo>
                  <a:lnTo>
                    <a:pt x="16" y="1"/>
                  </a:lnTo>
                  <a:lnTo>
                    <a:pt x="14" y="1"/>
                  </a:lnTo>
                  <a:lnTo>
                    <a:pt x="11" y="1"/>
                  </a:lnTo>
                  <a:lnTo>
                    <a:pt x="9" y="0"/>
                  </a:lnTo>
                  <a:lnTo>
                    <a:pt x="6" y="1"/>
                  </a:lnTo>
                  <a:lnTo>
                    <a:pt x="2" y="2"/>
                  </a:lnTo>
                  <a:lnTo>
                    <a:pt x="0" y="3"/>
                  </a:lnTo>
                  <a:lnTo>
                    <a:pt x="0" y="65"/>
                  </a:lnTo>
                  <a:lnTo>
                    <a:pt x="1" y="65"/>
                  </a:lnTo>
                  <a:lnTo>
                    <a:pt x="3" y="65"/>
                  </a:lnTo>
                  <a:lnTo>
                    <a:pt x="6" y="64"/>
                  </a:lnTo>
                  <a:lnTo>
                    <a:pt x="8" y="64"/>
                  </a:lnTo>
                  <a:lnTo>
                    <a:pt x="11" y="63"/>
                  </a:lnTo>
                  <a:lnTo>
                    <a:pt x="14" y="61"/>
                  </a:lnTo>
                  <a:lnTo>
                    <a:pt x="17" y="58"/>
                  </a:lnTo>
                  <a:lnTo>
                    <a:pt x="17" y="2"/>
                  </a:lnTo>
                  <a:close/>
                </a:path>
              </a:pathLst>
            </a:custGeom>
            <a:solidFill>
              <a:srgbClr val="BCE5E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56" name="Freeform 33"/>
            <p:cNvSpPr>
              <a:spLocks/>
            </p:cNvSpPr>
            <p:nvPr/>
          </p:nvSpPr>
          <p:spPr bwMode="auto">
            <a:xfrm>
              <a:off x="1138" y="1630"/>
              <a:ext cx="14" cy="47"/>
            </a:xfrm>
            <a:custGeom>
              <a:avLst/>
              <a:gdLst>
                <a:gd name="T0" fmla="*/ 14 w 14"/>
                <a:gd name="T1" fmla="*/ 1 h 47"/>
                <a:gd name="T2" fmla="*/ 14 w 14"/>
                <a:gd name="T3" fmla="*/ 1 h 47"/>
                <a:gd name="T4" fmla="*/ 13 w 14"/>
                <a:gd name="T5" fmla="*/ 1 h 47"/>
                <a:gd name="T6" fmla="*/ 11 w 14"/>
                <a:gd name="T7" fmla="*/ 1 h 47"/>
                <a:gd name="T8" fmla="*/ 9 w 14"/>
                <a:gd name="T9" fmla="*/ 0 h 47"/>
                <a:gd name="T10" fmla="*/ 8 w 14"/>
                <a:gd name="T11" fmla="*/ 0 h 47"/>
                <a:gd name="T12" fmla="*/ 6 w 14"/>
                <a:gd name="T13" fmla="*/ 1 h 47"/>
                <a:gd name="T14" fmla="*/ 2 w 14"/>
                <a:gd name="T15" fmla="*/ 1 h 47"/>
                <a:gd name="T16" fmla="*/ 0 w 14"/>
                <a:gd name="T17" fmla="*/ 4 h 47"/>
                <a:gd name="T18" fmla="*/ 0 w 14"/>
                <a:gd name="T19" fmla="*/ 47 h 47"/>
                <a:gd name="T20" fmla="*/ 1 w 14"/>
                <a:gd name="T21" fmla="*/ 47 h 47"/>
                <a:gd name="T22" fmla="*/ 1 w 14"/>
                <a:gd name="T23" fmla="*/ 46 h 47"/>
                <a:gd name="T24" fmla="*/ 3 w 14"/>
                <a:gd name="T25" fmla="*/ 46 h 47"/>
                <a:gd name="T26" fmla="*/ 4 w 14"/>
                <a:gd name="T27" fmla="*/ 46 h 47"/>
                <a:gd name="T28" fmla="*/ 7 w 14"/>
                <a:gd name="T29" fmla="*/ 44 h 47"/>
                <a:gd name="T30" fmla="*/ 9 w 14"/>
                <a:gd name="T31" fmla="*/ 44 h 47"/>
                <a:gd name="T32" fmla="*/ 11 w 14"/>
                <a:gd name="T33" fmla="*/ 43 h 47"/>
                <a:gd name="T34" fmla="*/ 14 w 14"/>
                <a:gd name="T35" fmla="*/ 41 h 47"/>
                <a:gd name="T36" fmla="*/ 14 w 14"/>
                <a:gd name="T37" fmla="*/ 1 h 4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4"/>
                <a:gd name="T58" fmla="*/ 0 h 47"/>
                <a:gd name="T59" fmla="*/ 14 w 14"/>
                <a:gd name="T60" fmla="*/ 47 h 4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4" h="47">
                  <a:moveTo>
                    <a:pt x="14" y="1"/>
                  </a:moveTo>
                  <a:lnTo>
                    <a:pt x="14" y="1"/>
                  </a:lnTo>
                  <a:lnTo>
                    <a:pt x="13" y="1"/>
                  </a:lnTo>
                  <a:lnTo>
                    <a:pt x="11" y="1"/>
                  </a:lnTo>
                  <a:lnTo>
                    <a:pt x="9" y="0"/>
                  </a:lnTo>
                  <a:lnTo>
                    <a:pt x="8" y="0"/>
                  </a:lnTo>
                  <a:lnTo>
                    <a:pt x="6" y="1"/>
                  </a:lnTo>
                  <a:lnTo>
                    <a:pt x="2" y="1"/>
                  </a:lnTo>
                  <a:lnTo>
                    <a:pt x="0" y="4"/>
                  </a:lnTo>
                  <a:lnTo>
                    <a:pt x="0" y="47"/>
                  </a:lnTo>
                  <a:lnTo>
                    <a:pt x="1" y="47"/>
                  </a:lnTo>
                  <a:lnTo>
                    <a:pt x="1" y="46"/>
                  </a:lnTo>
                  <a:lnTo>
                    <a:pt x="3" y="46"/>
                  </a:lnTo>
                  <a:lnTo>
                    <a:pt x="4" y="46"/>
                  </a:lnTo>
                  <a:lnTo>
                    <a:pt x="7" y="44"/>
                  </a:lnTo>
                  <a:lnTo>
                    <a:pt x="9" y="44"/>
                  </a:lnTo>
                  <a:lnTo>
                    <a:pt x="11" y="43"/>
                  </a:lnTo>
                  <a:lnTo>
                    <a:pt x="14" y="41"/>
                  </a:lnTo>
                  <a:lnTo>
                    <a:pt x="14" y="1"/>
                  </a:lnTo>
                  <a:close/>
                </a:path>
              </a:pathLst>
            </a:custGeom>
            <a:solidFill>
              <a:srgbClr val="D1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57" name="Freeform 34"/>
            <p:cNvSpPr>
              <a:spLocks/>
            </p:cNvSpPr>
            <p:nvPr/>
          </p:nvSpPr>
          <p:spPr bwMode="auto">
            <a:xfrm>
              <a:off x="1139" y="1631"/>
              <a:ext cx="9" cy="27"/>
            </a:xfrm>
            <a:custGeom>
              <a:avLst/>
              <a:gdLst>
                <a:gd name="T0" fmla="*/ 9 w 9"/>
                <a:gd name="T1" fmla="*/ 1 h 27"/>
                <a:gd name="T2" fmla="*/ 9 w 9"/>
                <a:gd name="T3" fmla="*/ 1 h 27"/>
                <a:gd name="T4" fmla="*/ 8 w 9"/>
                <a:gd name="T5" fmla="*/ 1 h 27"/>
                <a:gd name="T6" fmla="*/ 7 w 9"/>
                <a:gd name="T7" fmla="*/ 1 h 27"/>
                <a:gd name="T8" fmla="*/ 6 w 9"/>
                <a:gd name="T9" fmla="*/ 0 h 27"/>
                <a:gd name="T10" fmla="*/ 5 w 9"/>
                <a:gd name="T11" fmla="*/ 0 h 27"/>
                <a:gd name="T12" fmla="*/ 3 w 9"/>
                <a:gd name="T13" fmla="*/ 0 h 27"/>
                <a:gd name="T14" fmla="*/ 1 w 9"/>
                <a:gd name="T15" fmla="*/ 1 h 27"/>
                <a:gd name="T16" fmla="*/ 0 w 9"/>
                <a:gd name="T17" fmla="*/ 3 h 27"/>
                <a:gd name="T18" fmla="*/ 0 w 9"/>
                <a:gd name="T19" fmla="*/ 27 h 27"/>
                <a:gd name="T20" fmla="*/ 0 w 9"/>
                <a:gd name="T21" fmla="*/ 27 h 27"/>
                <a:gd name="T22" fmla="*/ 1 w 9"/>
                <a:gd name="T23" fmla="*/ 27 h 27"/>
                <a:gd name="T24" fmla="*/ 2 w 9"/>
                <a:gd name="T25" fmla="*/ 27 h 27"/>
                <a:gd name="T26" fmla="*/ 3 w 9"/>
                <a:gd name="T27" fmla="*/ 27 h 27"/>
                <a:gd name="T28" fmla="*/ 5 w 9"/>
                <a:gd name="T29" fmla="*/ 26 h 27"/>
                <a:gd name="T30" fmla="*/ 6 w 9"/>
                <a:gd name="T31" fmla="*/ 26 h 27"/>
                <a:gd name="T32" fmla="*/ 8 w 9"/>
                <a:gd name="T33" fmla="*/ 25 h 27"/>
                <a:gd name="T34" fmla="*/ 9 w 9"/>
                <a:gd name="T35" fmla="*/ 24 h 27"/>
                <a:gd name="T36" fmla="*/ 9 w 9"/>
                <a:gd name="T37" fmla="*/ 1 h 2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"/>
                <a:gd name="T58" fmla="*/ 0 h 27"/>
                <a:gd name="T59" fmla="*/ 9 w 9"/>
                <a:gd name="T60" fmla="*/ 27 h 2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" h="27">
                  <a:moveTo>
                    <a:pt x="9" y="1"/>
                  </a:moveTo>
                  <a:lnTo>
                    <a:pt x="9" y="1"/>
                  </a:lnTo>
                  <a:lnTo>
                    <a:pt x="8" y="1"/>
                  </a:lnTo>
                  <a:lnTo>
                    <a:pt x="7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27"/>
                  </a:lnTo>
                  <a:lnTo>
                    <a:pt x="1" y="27"/>
                  </a:lnTo>
                  <a:lnTo>
                    <a:pt x="2" y="27"/>
                  </a:lnTo>
                  <a:lnTo>
                    <a:pt x="3" y="27"/>
                  </a:lnTo>
                  <a:lnTo>
                    <a:pt x="5" y="26"/>
                  </a:lnTo>
                  <a:lnTo>
                    <a:pt x="6" y="26"/>
                  </a:lnTo>
                  <a:lnTo>
                    <a:pt x="8" y="25"/>
                  </a:lnTo>
                  <a:lnTo>
                    <a:pt x="9" y="24"/>
                  </a:lnTo>
                  <a:lnTo>
                    <a:pt x="9" y="1"/>
                  </a:lnTo>
                  <a:close/>
                </a:path>
              </a:pathLst>
            </a:custGeom>
            <a:solidFill>
              <a:srgbClr val="E5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58" name="Freeform 35"/>
            <p:cNvSpPr>
              <a:spLocks/>
            </p:cNvSpPr>
            <p:nvPr/>
          </p:nvSpPr>
          <p:spPr bwMode="auto">
            <a:xfrm>
              <a:off x="1250" y="1708"/>
              <a:ext cx="14" cy="13"/>
            </a:xfrm>
            <a:custGeom>
              <a:avLst/>
              <a:gdLst>
                <a:gd name="T0" fmla="*/ 7 w 14"/>
                <a:gd name="T1" fmla="*/ 13 h 13"/>
                <a:gd name="T2" fmla="*/ 8 w 14"/>
                <a:gd name="T3" fmla="*/ 13 h 13"/>
                <a:gd name="T4" fmla="*/ 9 w 14"/>
                <a:gd name="T5" fmla="*/ 13 h 13"/>
                <a:gd name="T6" fmla="*/ 10 w 14"/>
                <a:gd name="T7" fmla="*/ 12 h 13"/>
                <a:gd name="T8" fmla="*/ 11 w 14"/>
                <a:gd name="T9" fmla="*/ 11 h 13"/>
                <a:gd name="T10" fmla="*/ 13 w 14"/>
                <a:gd name="T11" fmla="*/ 11 h 13"/>
                <a:gd name="T12" fmla="*/ 13 w 14"/>
                <a:gd name="T13" fmla="*/ 10 h 13"/>
                <a:gd name="T14" fmla="*/ 14 w 14"/>
                <a:gd name="T15" fmla="*/ 7 h 13"/>
                <a:gd name="T16" fmla="*/ 14 w 14"/>
                <a:gd name="T17" fmla="*/ 6 h 13"/>
                <a:gd name="T18" fmla="*/ 14 w 14"/>
                <a:gd name="T19" fmla="*/ 5 h 13"/>
                <a:gd name="T20" fmla="*/ 13 w 14"/>
                <a:gd name="T21" fmla="*/ 4 h 13"/>
                <a:gd name="T22" fmla="*/ 13 w 14"/>
                <a:gd name="T23" fmla="*/ 3 h 13"/>
                <a:gd name="T24" fmla="*/ 11 w 14"/>
                <a:gd name="T25" fmla="*/ 2 h 13"/>
                <a:gd name="T26" fmla="*/ 10 w 14"/>
                <a:gd name="T27" fmla="*/ 0 h 13"/>
                <a:gd name="T28" fmla="*/ 9 w 14"/>
                <a:gd name="T29" fmla="*/ 0 h 13"/>
                <a:gd name="T30" fmla="*/ 8 w 14"/>
                <a:gd name="T31" fmla="*/ 0 h 13"/>
                <a:gd name="T32" fmla="*/ 7 w 14"/>
                <a:gd name="T33" fmla="*/ 0 h 13"/>
                <a:gd name="T34" fmla="*/ 6 w 14"/>
                <a:gd name="T35" fmla="*/ 0 h 13"/>
                <a:gd name="T36" fmla="*/ 4 w 14"/>
                <a:gd name="T37" fmla="*/ 0 h 13"/>
                <a:gd name="T38" fmla="*/ 3 w 14"/>
                <a:gd name="T39" fmla="*/ 0 h 13"/>
                <a:gd name="T40" fmla="*/ 2 w 14"/>
                <a:gd name="T41" fmla="*/ 2 h 13"/>
                <a:gd name="T42" fmla="*/ 1 w 14"/>
                <a:gd name="T43" fmla="*/ 3 h 13"/>
                <a:gd name="T44" fmla="*/ 1 w 14"/>
                <a:gd name="T45" fmla="*/ 4 h 13"/>
                <a:gd name="T46" fmla="*/ 0 w 14"/>
                <a:gd name="T47" fmla="*/ 5 h 13"/>
                <a:gd name="T48" fmla="*/ 0 w 14"/>
                <a:gd name="T49" fmla="*/ 6 h 13"/>
                <a:gd name="T50" fmla="*/ 0 w 14"/>
                <a:gd name="T51" fmla="*/ 7 h 13"/>
                <a:gd name="T52" fmla="*/ 1 w 14"/>
                <a:gd name="T53" fmla="*/ 10 h 13"/>
                <a:gd name="T54" fmla="*/ 1 w 14"/>
                <a:gd name="T55" fmla="*/ 11 h 13"/>
                <a:gd name="T56" fmla="*/ 2 w 14"/>
                <a:gd name="T57" fmla="*/ 11 h 13"/>
                <a:gd name="T58" fmla="*/ 3 w 14"/>
                <a:gd name="T59" fmla="*/ 12 h 13"/>
                <a:gd name="T60" fmla="*/ 4 w 14"/>
                <a:gd name="T61" fmla="*/ 13 h 13"/>
                <a:gd name="T62" fmla="*/ 6 w 14"/>
                <a:gd name="T63" fmla="*/ 13 h 13"/>
                <a:gd name="T64" fmla="*/ 7 w 14"/>
                <a:gd name="T65" fmla="*/ 13 h 1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4"/>
                <a:gd name="T100" fmla="*/ 0 h 13"/>
                <a:gd name="T101" fmla="*/ 14 w 14"/>
                <a:gd name="T102" fmla="*/ 13 h 1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4" h="13">
                  <a:moveTo>
                    <a:pt x="7" y="13"/>
                  </a:moveTo>
                  <a:lnTo>
                    <a:pt x="8" y="13"/>
                  </a:lnTo>
                  <a:lnTo>
                    <a:pt x="9" y="13"/>
                  </a:lnTo>
                  <a:lnTo>
                    <a:pt x="10" y="12"/>
                  </a:lnTo>
                  <a:lnTo>
                    <a:pt x="11" y="11"/>
                  </a:lnTo>
                  <a:lnTo>
                    <a:pt x="13" y="11"/>
                  </a:lnTo>
                  <a:lnTo>
                    <a:pt x="13" y="10"/>
                  </a:lnTo>
                  <a:lnTo>
                    <a:pt x="14" y="7"/>
                  </a:lnTo>
                  <a:lnTo>
                    <a:pt x="14" y="6"/>
                  </a:lnTo>
                  <a:lnTo>
                    <a:pt x="14" y="5"/>
                  </a:lnTo>
                  <a:lnTo>
                    <a:pt x="13" y="4"/>
                  </a:lnTo>
                  <a:lnTo>
                    <a:pt x="13" y="3"/>
                  </a:lnTo>
                  <a:lnTo>
                    <a:pt x="11" y="2"/>
                  </a:lnTo>
                  <a:lnTo>
                    <a:pt x="10" y="0"/>
                  </a:lnTo>
                  <a:lnTo>
                    <a:pt x="9" y="0"/>
                  </a:lnTo>
                  <a:lnTo>
                    <a:pt x="8" y="0"/>
                  </a:lnTo>
                  <a:lnTo>
                    <a:pt x="7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2"/>
                  </a:lnTo>
                  <a:lnTo>
                    <a:pt x="1" y="3"/>
                  </a:lnTo>
                  <a:lnTo>
                    <a:pt x="1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0" y="7"/>
                  </a:lnTo>
                  <a:lnTo>
                    <a:pt x="1" y="10"/>
                  </a:lnTo>
                  <a:lnTo>
                    <a:pt x="1" y="11"/>
                  </a:lnTo>
                  <a:lnTo>
                    <a:pt x="2" y="11"/>
                  </a:lnTo>
                  <a:lnTo>
                    <a:pt x="3" y="12"/>
                  </a:lnTo>
                  <a:lnTo>
                    <a:pt x="4" y="13"/>
                  </a:lnTo>
                  <a:lnTo>
                    <a:pt x="6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59" name="Freeform 36"/>
            <p:cNvSpPr>
              <a:spLocks/>
            </p:cNvSpPr>
            <p:nvPr/>
          </p:nvSpPr>
          <p:spPr bwMode="auto">
            <a:xfrm>
              <a:off x="1209" y="1708"/>
              <a:ext cx="7" cy="7"/>
            </a:xfrm>
            <a:custGeom>
              <a:avLst/>
              <a:gdLst>
                <a:gd name="T0" fmla="*/ 3 w 7"/>
                <a:gd name="T1" fmla="*/ 7 h 7"/>
                <a:gd name="T2" fmla="*/ 5 w 7"/>
                <a:gd name="T3" fmla="*/ 6 h 7"/>
                <a:gd name="T4" fmla="*/ 6 w 7"/>
                <a:gd name="T5" fmla="*/ 6 h 7"/>
                <a:gd name="T6" fmla="*/ 6 w 7"/>
                <a:gd name="T7" fmla="*/ 5 h 7"/>
                <a:gd name="T8" fmla="*/ 7 w 7"/>
                <a:gd name="T9" fmla="*/ 4 h 7"/>
                <a:gd name="T10" fmla="*/ 6 w 7"/>
                <a:gd name="T11" fmla="*/ 2 h 7"/>
                <a:gd name="T12" fmla="*/ 6 w 7"/>
                <a:gd name="T13" fmla="*/ 2 h 7"/>
                <a:gd name="T14" fmla="*/ 5 w 7"/>
                <a:gd name="T15" fmla="*/ 0 h 7"/>
                <a:gd name="T16" fmla="*/ 3 w 7"/>
                <a:gd name="T17" fmla="*/ 0 h 7"/>
                <a:gd name="T18" fmla="*/ 2 w 7"/>
                <a:gd name="T19" fmla="*/ 0 h 7"/>
                <a:gd name="T20" fmla="*/ 1 w 7"/>
                <a:gd name="T21" fmla="*/ 2 h 7"/>
                <a:gd name="T22" fmla="*/ 0 w 7"/>
                <a:gd name="T23" fmla="*/ 2 h 7"/>
                <a:gd name="T24" fmla="*/ 0 w 7"/>
                <a:gd name="T25" fmla="*/ 4 h 7"/>
                <a:gd name="T26" fmla="*/ 0 w 7"/>
                <a:gd name="T27" fmla="*/ 5 h 7"/>
                <a:gd name="T28" fmla="*/ 1 w 7"/>
                <a:gd name="T29" fmla="*/ 6 h 7"/>
                <a:gd name="T30" fmla="*/ 2 w 7"/>
                <a:gd name="T31" fmla="*/ 6 h 7"/>
                <a:gd name="T32" fmla="*/ 3 w 7"/>
                <a:gd name="T33" fmla="*/ 7 h 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"/>
                <a:gd name="T52" fmla="*/ 0 h 7"/>
                <a:gd name="T53" fmla="*/ 7 w 7"/>
                <a:gd name="T54" fmla="*/ 7 h 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" h="7">
                  <a:moveTo>
                    <a:pt x="3" y="7"/>
                  </a:moveTo>
                  <a:lnTo>
                    <a:pt x="5" y="6"/>
                  </a:lnTo>
                  <a:lnTo>
                    <a:pt x="6" y="6"/>
                  </a:lnTo>
                  <a:lnTo>
                    <a:pt x="6" y="5"/>
                  </a:lnTo>
                  <a:lnTo>
                    <a:pt x="7" y="4"/>
                  </a:lnTo>
                  <a:lnTo>
                    <a:pt x="6" y="2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3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60" name="Freeform 37"/>
            <p:cNvSpPr>
              <a:spLocks/>
            </p:cNvSpPr>
            <p:nvPr/>
          </p:nvSpPr>
          <p:spPr bwMode="auto">
            <a:xfrm>
              <a:off x="1221" y="1708"/>
              <a:ext cx="5" cy="7"/>
            </a:xfrm>
            <a:custGeom>
              <a:avLst/>
              <a:gdLst>
                <a:gd name="T0" fmla="*/ 3 w 5"/>
                <a:gd name="T1" fmla="*/ 7 h 7"/>
                <a:gd name="T2" fmla="*/ 4 w 5"/>
                <a:gd name="T3" fmla="*/ 7 h 7"/>
                <a:gd name="T4" fmla="*/ 5 w 5"/>
                <a:gd name="T5" fmla="*/ 6 h 7"/>
                <a:gd name="T6" fmla="*/ 5 w 5"/>
                <a:gd name="T7" fmla="*/ 5 h 7"/>
                <a:gd name="T8" fmla="*/ 5 w 5"/>
                <a:gd name="T9" fmla="*/ 4 h 7"/>
                <a:gd name="T10" fmla="*/ 5 w 5"/>
                <a:gd name="T11" fmla="*/ 3 h 7"/>
                <a:gd name="T12" fmla="*/ 5 w 5"/>
                <a:gd name="T13" fmla="*/ 2 h 7"/>
                <a:gd name="T14" fmla="*/ 4 w 5"/>
                <a:gd name="T15" fmla="*/ 0 h 7"/>
                <a:gd name="T16" fmla="*/ 3 w 5"/>
                <a:gd name="T17" fmla="*/ 0 h 7"/>
                <a:gd name="T18" fmla="*/ 2 w 5"/>
                <a:gd name="T19" fmla="*/ 0 h 7"/>
                <a:gd name="T20" fmla="*/ 1 w 5"/>
                <a:gd name="T21" fmla="*/ 2 h 7"/>
                <a:gd name="T22" fmla="*/ 0 w 5"/>
                <a:gd name="T23" fmla="*/ 3 h 7"/>
                <a:gd name="T24" fmla="*/ 0 w 5"/>
                <a:gd name="T25" fmla="*/ 4 h 7"/>
                <a:gd name="T26" fmla="*/ 0 w 5"/>
                <a:gd name="T27" fmla="*/ 5 h 7"/>
                <a:gd name="T28" fmla="*/ 1 w 5"/>
                <a:gd name="T29" fmla="*/ 6 h 7"/>
                <a:gd name="T30" fmla="*/ 2 w 5"/>
                <a:gd name="T31" fmla="*/ 7 h 7"/>
                <a:gd name="T32" fmla="*/ 3 w 5"/>
                <a:gd name="T33" fmla="*/ 7 h 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"/>
                <a:gd name="T52" fmla="*/ 0 h 7"/>
                <a:gd name="T53" fmla="*/ 5 w 5"/>
                <a:gd name="T54" fmla="*/ 7 h 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" h="7">
                  <a:moveTo>
                    <a:pt x="3" y="7"/>
                  </a:moveTo>
                  <a:lnTo>
                    <a:pt x="4" y="7"/>
                  </a:lnTo>
                  <a:lnTo>
                    <a:pt x="5" y="6"/>
                  </a:lnTo>
                  <a:lnTo>
                    <a:pt x="5" y="5"/>
                  </a:lnTo>
                  <a:lnTo>
                    <a:pt x="5" y="4"/>
                  </a:lnTo>
                  <a:lnTo>
                    <a:pt x="5" y="3"/>
                  </a:lnTo>
                  <a:lnTo>
                    <a:pt x="5" y="2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7"/>
                  </a:lnTo>
                  <a:lnTo>
                    <a:pt x="3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61" name="Freeform 38"/>
            <p:cNvSpPr>
              <a:spLocks/>
            </p:cNvSpPr>
            <p:nvPr/>
          </p:nvSpPr>
          <p:spPr bwMode="auto">
            <a:xfrm>
              <a:off x="1175" y="1616"/>
              <a:ext cx="19" cy="92"/>
            </a:xfrm>
            <a:custGeom>
              <a:avLst/>
              <a:gdLst>
                <a:gd name="T0" fmla="*/ 6 w 19"/>
                <a:gd name="T1" fmla="*/ 1 h 92"/>
                <a:gd name="T2" fmla="*/ 6 w 19"/>
                <a:gd name="T3" fmla="*/ 4 h 92"/>
                <a:gd name="T4" fmla="*/ 4 w 19"/>
                <a:gd name="T5" fmla="*/ 8 h 92"/>
                <a:gd name="T6" fmla="*/ 2 w 19"/>
                <a:gd name="T7" fmla="*/ 16 h 92"/>
                <a:gd name="T8" fmla="*/ 1 w 19"/>
                <a:gd name="T9" fmla="*/ 28 h 92"/>
                <a:gd name="T10" fmla="*/ 0 w 19"/>
                <a:gd name="T11" fmla="*/ 41 h 92"/>
                <a:gd name="T12" fmla="*/ 0 w 19"/>
                <a:gd name="T13" fmla="*/ 56 h 92"/>
                <a:gd name="T14" fmla="*/ 1 w 19"/>
                <a:gd name="T15" fmla="*/ 74 h 92"/>
                <a:gd name="T16" fmla="*/ 5 w 19"/>
                <a:gd name="T17" fmla="*/ 92 h 92"/>
                <a:gd name="T18" fmla="*/ 19 w 19"/>
                <a:gd name="T19" fmla="*/ 91 h 92"/>
                <a:gd name="T20" fmla="*/ 18 w 19"/>
                <a:gd name="T21" fmla="*/ 89 h 92"/>
                <a:gd name="T22" fmla="*/ 16 w 19"/>
                <a:gd name="T23" fmla="*/ 81 h 92"/>
                <a:gd name="T24" fmla="*/ 15 w 19"/>
                <a:gd name="T25" fmla="*/ 70 h 92"/>
                <a:gd name="T26" fmla="*/ 14 w 19"/>
                <a:gd name="T27" fmla="*/ 56 h 92"/>
                <a:gd name="T28" fmla="*/ 13 w 19"/>
                <a:gd name="T29" fmla="*/ 42 h 92"/>
                <a:gd name="T30" fmla="*/ 13 w 19"/>
                <a:gd name="T31" fmla="*/ 27 h 92"/>
                <a:gd name="T32" fmla="*/ 15 w 19"/>
                <a:gd name="T33" fmla="*/ 13 h 92"/>
                <a:gd name="T34" fmla="*/ 19 w 19"/>
                <a:gd name="T35" fmla="*/ 1 h 92"/>
                <a:gd name="T36" fmla="*/ 19 w 19"/>
                <a:gd name="T37" fmla="*/ 0 h 92"/>
                <a:gd name="T38" fmla="*/ 19 w 19"/>
                <a:gd name="T39" fmla="*/ 0 h 92"/>
                <a:gd name="T40" fmla="*/ 19 w 19"/>
                <a:gd name="T41" fmla="*/ 0 h 92"/>
                <a:gd name="T42" fmla="*/ 18 w 19"/>
                <a:gd name="T43" fmla="*/ 0 h 92"/>
                <a:gd name="T44" fmla="*/ 16 w 19"/>
                <a:gd name="T45" fmla="*/ 0 h 92"/>
                <a:gd name="T46" fmla="*/ 14 w 19"/>
                <a:gd name="T47" fmla="*/ 0 h 92"/>
                <a:gd name="T48" fmla="*/ 11 w 19"/>
                <a:gd name="T49" fmla="*/ 0 h 92"/>
                <a:gd name="T50" fmla="*/ 6 w 19"/>
                <a:gd name="T51" fmla="*/ 1 h 9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9"/>
                <a:gd name="T79" fmla="*/ 0 h 92"/>
                <a:gd name="T80" fmla="*/ 19 w 19"/>
                <a:gd name="T81" fmla="*/ 92 h 9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9" h="92">
                  <a:moveTo>
                    <a:pt x="6" y="1"/>
                  </a:moveTo>
                  <a:lnTo>
                    <a:pt x="6" y="4"/>
                  </a:lnTo>
                  <a:lnTo>
                    <a:pt x="4" y="8"/>
                  </a:lnTo>
                  <a:lnTo>
                    <a:pt x="2" y="16"/>
                  </a:lnTo>
                  <a:lnTo>
                    <a:pt x="1" y="28"/>
                  </a:lnTo>
                  <a:lnTo>
                    <a:pt x="0" y="41"/>
                  </a:lnTo>
                  <a:lnTo>
                    <a:pt x="0" y="56"/>
                  </a:lnTo>
                  <a:lnTo>
                    <a:pt x="1" y="74"/>
                  </a:lnTo>
                  <a:lnTo>
                    <a:pt x="5" y="92"/>
                  </a:lnTo>
                  <a:lnTo>
                    <a:pt x="19" y="91"/>
                  </a:lnTo>
                  <a:lnTo>
                    <a:pt x="18" y="89"/>
                  </a:lnTo>
                  <a:lnTo>
                    <a:pt x="16" y="81"/>
                  </a:lnTo>
                  <a:lnTo>
                    <a:pt x="15" y="70"/>
                  </a:lnTo>
                  <a:lnTo>
                    <a:pt x="14" y="56"/>
                  </a:lnTo>
                  <a:lnTo>
                    <a:pt x="13" y="42"/>
                  </a:lnTo>
                  <a:lnTo>
                    <a:pt x="13" y="27"/>
                  </a:lnTo>
                  <a:lnTo>
                    <a:pt x="15" y="13"/>
                  </a:lnTo>
                  <a:lnTo>
                    <a:pt x="19" y="1"/>
                  </a:lnTo>
                  <a:lnTo>
                    <a:pt x="19" y="0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4" y="0"/>
                  </a:lnTo>
                  <a:lnTo>
                    <a:pt x="11" y="0"/>
                  </a:lnTo>
                  <a:lnTo>
                    <a:pt x="6" y="1"/>
                  </a:lnTo>
                  <a:close/>
                </a:path>
              </a:pathLst>
            </a:custGeom>
            <a:solidFill>
              <a:srgbClr val="3F9E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62" name="Freeform 39"/>
            <p:cNvSpPr>
              <a:spLocks/>
            </p:cNvSpPr>
            <p:nvPr/>
          </p:nvSpPr>
          <p:spPr bwMode="auto">
            <a:xfrm>
              <a:off x="1273" y="1604"/>
              <a:ext cx="27" cy="103"/>
            </a:xfrm>
            <a:custGeom>
              <a:avLst/>
              <a:gdLst>
                <a:gd name="T0" fmla="*/ 27 w 27"/>
                <a:gd name="T1" fmla="*/ 0 h 103"/>
                <a:gd name="T2" fmla="*/ 26 w 27"/>
                <a:gd name="T3" fmla="*/ 2 h 103"/>
                <a:gd name="T4" fmla="*/ 25 w 27"/>
                <a:gd name="T5" fmla="*/ 4 h 103"/>
                <a:gd name="T6" fmla="*/ 22 w 27"/>
                <a:gd name="T7" fmla="*/ 10 h 103"/>
                <a:gd name="T8" fmla="*/ 20 w 27"/>
                <a:gd name="T9" fmla="*/ 18 h 103"/>
                <a:gd name="T10" fmla="*/ 18 w 27"/>
                <a:gd name="T11" fmla="*/ 32 h 103"/>
                <a:gd name="T12" fmla="*/ 16 w 27"/>
                <a:gd name="T13" fmla="*/ 49 h 103"/>
                <a:gd name="T14" fmla="*/ 18 w 27"/>
                <a:gd name="T15" fmla="*/ 73 h 103"/>
                <a:gd name="T16" fmla="*/ 20 w 27"/>
                <a:gd name="T17" fmla="*/ 103 h 103"/>
                <a:gd name="T18" fmla="*/ 5 w 27"/>
                <a:gd name="T19" fmla="*/ 103 h 103"/>
                <a:gd name="T20" fmla="*/ 5 w 27"/>
                <a:gd name="T21" fmla="*/ 101 h 103"/>
                <a:gd name="T22" fmla="*/ 4 w 27"/>
                <a:gd name="T23" fmla="*/ 92 h 103"/>
                <a:gd name="T24" fmla="*/ 2 w 27"/>
                <a:gd name="T25" fmla="*/ 80 h 103"/>
                <a:gd name="T26" fmla="*/ 1 w 27"/>
                <a:gd name="T27" fmla="*/ 65 h 103"/>
                <a:gd name="T28" fmla="*/ 0 w 27"/>
                <a:gd name="T29" fmla="*/ 47 h 103"/>
                <a:gd name="T30" fmla="*/ 1 w 27"/>
                <a:gd name="T31" fmla="*/ 31 h 103"/>
                <a:gd name="T32" fmla="*/ 4 w 27"/>
                <a:gd name="T33" fmla="*/ 14 h 103"/>
                <a:gd name="T34" fmla="*/ 9 w 27"/>
                <a:gd name="T35" fmla="*/ 0 h 103"/>
                <a:gd name="T36" fmla="*/ 27 w 27"/>
                <a:gd name="T37" fmla="*/ 0 h 10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7"/>
                <a:gd name="T58" fmla="*/ 0 h 103"/>
                <a:gd name="T59" fmla="*/ 27 w 27"/>
                <a:gd name="T60" fmla="*/ 103 h 10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7" h="103">
                  <a:moveTo>
                    <a:pt x="27" y="0"/>
                  </a:moveTo>
                  <a:lnTo>
                    <a:pt x="26" y="2"/>
                  </a:lnTo>
                  <a:lnTo>
                    <a:pt x="25" y="4"/>
                  </a:lnTo>
                  <a:lnTo>
                    <a:pt x="22" y="10"/>
                  </a:lnTo>
                  <a:lnTo>
                    <a:pt x="20" y="18"/>
                  </a:lnTo>
                  <a:lnTo>
                    <a:pt x="18" y="32"/>
                  </a:lnTo>
                  <a:lnTo>
                    <a:pt x="16" y="49"/>
                  </a:lnTo>
                  <a:lnTo>
                    <a:pt x="18" y="73"/>
                  </a:lnTo>
                  <a:lnTo>
                    <a:pt x="20" y="103"/>
                  </a:lnTo>
                  <a:lnTo>
                    <a:pt x="5" y="103"/>
                  </a:lnTo>
                  <a:lnTo>
                    <a:pt x="5" y="101"/>
                  </a:lnTo>
                  <a:lnTo>
                    <a:pt x="4" y="92"/>
                  </a:lnTo>
                  <a:lnTo>
                    <a:pt x="2" y="80"/>
                  </a:lnTo>
                  <a:lnTo>
                    <a:pt x="1" y="65"/>
                  </a:lnTo>
                  <a:lnTo>
                    <a:pt x="0" y="47"/>
                  </a:lnTo>
                  <a:lnTo>
                    <a:pt x="1" y="31"/>
                  </a:lnTo>
                  <a:lnTo>
                    <a:pt x="4" y="14"/>
                  </a:lnTo>
                  <a:lnTo>
                    <a:pt x="9" y="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3F9E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63" name="Freeform 40"/>
            <p:cNvSpPr>
              <a:spLocks/>
            </p:cNvSpPr>
            <p:nvPr/>
          </p:nvSpPr>
          <p:spPr bwMode="auto">
            <a:xfrm>
              <a:off x="1175" y="1621"/>
              <a:ext cx="18" cy="80"/>
            </a:xfrm>
            <a:custGeom>
              <a:avLst/>
              <a:gdLst>
                <a:gd name="T0" fmla="*/ 6 w 18"/>
                <a:gd name="T1" fmla="*/ 2 h 80"/>
                <a:gd name="T2" fmla="*/ 6 w 18"/>
                <a:gd name="T3" fmla="*/ 3 h 80"/>
                <a:gd name="T4" fmla="*/ 5 w 18"/>
                <a:gd name="T5" fmla="*/ 8 h 80"/>
                <a:gd name="T6" fmla="*/ 2 w 18"/>
                <a:gd name="T7" fmla="*/ 15 h 80"/>
                <a:gd name="T8" fmla="*/ 1 w 18"/>
                <a:gd name="T9" fmla="*/ 24 h 80"/>
                <a:gd name="T10" fmla="*/ 0 w 18"/>
                <a:gd name="T11" fmla="*/ 36 h 80"/>
                <a:gd name="T12" fmla="*/ 1 w 18"/>
                <a:gd name="T13" fmla="*/ 50 h 80"/>
                <a:gd name="T14" fmla="*/ 2 w 18"/>
                <a:gd name="T15" fmla="*/ 65 h 80"/>
                <a:gd name="T16" fmla="*/ 5 w 18"/>
                <a:gd name="T17" fmla="*/ 80 h 80"/>
                <a:gd name="T18" fmla="*/ 16 w 18"/>
                <a:gd name="T19" fmla="*/ 80 h 80"/>
                <a:gd name="T20" fmla="*/ 16 w 18"/>
                <a:gd name="T21" fmla="*/ 78 h 80"/>
                <a:gd name="T22" fmla="*/ 15 w 18"/>
                <a:gd name="T23" fmla="*/ 71 h 80"/>
                <a:gd name="T24" fmla="*/ 14 w 18"/>
                <a:gd name="T25" fmla="*/ 62 h 80"/>
                <a:gd name="T26" fmla="*/ 13 w 18"/>
                <a:gd name="T27" fmla="*/ 50 h 80"/>
                <a:gd name="T28" fmla="*/ 12 w 18"/>
                <a:gd name="T29" fmla="*/ 37 h 80"/>
                <a:gd name="T30" fmla="*/ 12 w 18"/>
                <a:gd name="T31" fmla="*/ 24 h 80"/>
                <a:gd name="T32" fmla="*/ 14 w 18"/>
                <a:gd name="T33" fmla="*/ 11 h 80"/>
                <a:gd name="T34" fmla="*/ 18 w 18"/>
                <a:gd name="T35" fmla="*/ 1 h 80"/>
                <a:gd name="T36" fmla="*/ 18 w 18"/>
                <a:gd name="T37" fmla="*/ 1 h 80"/>
                <a:gd name="T38" fmla="*/ 18 w 18"/>
                <a:gd name="T39" fmla="*/ 1 h 80"/>
                <a:gd name="T40" fmla="*/ 18 w 18"/>
                <a:gd name="T41" fmla="*/ 1 h 80"/>
                <a:gd name="T42" fmla="*/ 16 w 18"/>
                <a:gd name="T43" fmla="*/ 0 h 80"/>
                <a:gd name="T44" fmla="*/ 15 w 18"/>
                <a:gd name="T45" fmla="*/ 0 h 80"/>
                <a:gd name="T46" fmla="*/ 13 w 18"/>
                <a:gd name="T47" fmla="*/ 0 h 80"/>
                <a:gd name="T48" fmla="*/ 9 w 18"/>
                <a:gd name="T49" fmla="*/ 1 h 80"/>
                <a:gd name="T50" fmla="*/ 6 w 18"/>
                <a:gd name="T51" fmla="*/ 2 h 8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8"/>
                <a:gd name="T79" fmla="*/ 0 h 80"/>
                <a:gd name="T80" fmla="*/ 18 w 18"/>
                <a:gd name="T81" fmla="*/ 80 h 80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8" h="80">
                  <a:moveTo>
                    <a:pt x="6" y="2"/>
                  </a:moveTo>
                  <a:lnTo>
                    <a:pt x="6" y="3"/>
                  </a:lnTo>
                  <a:lnTo>
                    <a:pt x="5" y="8"/>
                  </a:lnTo>
                  <a:lnTo>
                    <a:pt x="2" y="15"/>
                  </a:lnTo>
                  <a:lnTo>
                    <a:pt x="1" y="24"/>
                  </a:lnTo>
                  <a:lnTo>
                    <a:pt x="0" y="36"/>
                  </a:lnTo>
                  <a:lnTo>
                    <a:pt x="1" y="50"/>
                  </a:lnTo>
                  <a:lnTo>
                    <a:pt x="2" y="65"/>
                  </a:lnTo>
                  <a:lnTo>
                    <a:pt x="5" y="80"/>
                  </a:lnTo>
                  <a:lnTo>
                    <a:pt x="16" y="80"/>
                  </a:lnTo>
                  <a:lnTo>
                    <a:pt x="16" y="78"/>
                  </a:lnTo>
                  <a:lnTo>
                    <a:pt x="15" y="71"/>
                  </a:lnTo>
                  <a:lnTo>
                    <a:pt x="14" y="62"/>
                  </a:lnTo>
                  <a:lnTo>
                    <a:pt x="13" y="50"/>
                  </a:lnTo>
                  <a:lnTo>
                    <a:pt x="12" y="37"/>
                  </a:lnTo>
                  <a:lnTo>
                    <a:pt x="12" y="24"/>
                  </a:lnTo>
                  <a:lnTo>
                    <a:pt x="14" y="11"/>
                  </a:lnTo>
                  <a:lnTo>
                    <a:pt x="18" y="1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3" y="0"/>
                  </a:lnTo>
                  <a:lnTo>
                    <a:pt x="9" y="1"/>
                  </a:lnTo>
                  <a:lnTo>
                    <a:pt x="6" y="2"/>
                  </a:lnTo>
                  <a:close/>
                </a:path>
              </a:pathLst>
            </a:custGeom>
            <a:solidFill>
              <a:srgbClr val="59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64" name="Freeform 41"/>
            <p:cNvSpPr>
              <a:spLocks/>
            </p:cNvSpPr>
            <p:nvPr/>
          </p:nvSpPr>
          <p:spPr bwMode="auto">
            <a:xfrm>
              <a:off x="1176" y="1627"/>
              <a:ext cx="14" cy="69"/>
            </a:xfrm>
            <a:custGeom>
              <a:avLst/>
              <a:gdLst>
                <a:gd name="T0" fmla="*/ 5 w 14"/>
                <a:gd name="T1" fmla="*/ 1 h 69"/>
                <a:gd name="T2" fmla="*/ 5 w 14"/>
                <a:gd name="T3" fmla="*/ 2 h 69"/>
                <a:gd name="T4" fmla="*/ 4 w 14"/>
                <a:gd name="T5" fmla="*/ 7 h 69"/>
                <a:gd name="T6" fmla="*/ 3 w 14"/>
                <a:gd name="T7" fmla="*/ 12 h 69"/>
                <a:gd name="T8" fmla="*/ 1 w 14"/>
                <a:gd name="T9" fmla="*/ 21 h 69"/>
                <a:gd name="T10" fmla="*/ 0 w 14"/>
                <a:gd name="T11" fmla="*/ 30 h 69"/>
                <a:gd name="T12" fmla="*/ 0 w 14"/>
                <a:gd name="T13" fmla="*/ 42 h 69"/>
                <a:gd name="T14" fmla="*/ 1 w 14"/>
                <a:gd name="T15" fmla="*/ 54 h 69"/>
                <a:gd name="T16" fmla="*/ 4 w 14"/>
                <a:gd name="T17" fmla="*/ 69 h 69"/>
                <a:gd name="T18" fmla="*/ 14 w 14"/>
                <a:gd name="T19" fmla="*/ 67 h 69"/>
                <a:gd name="T20" fmla="*/ 13 w 14"/>
                <a:gd name="T21" fmla="*/ 66 h 69"/>
                <a:gd name="T22" fmla="*/ 13 w 14"/>
                <a:gd name="T23" fmla="*/ 60 h 69"/>
                <a:gd name="T24" fmla="*/ 12 w 14"/>
                <a:gd name="T25" fmla="*/ 52 h 69"/>
                <a:gd name="T26" fmla="*/ 11 w 14"/>
                <a:gd name="T27" fmla="*/ 42 h 69"/>
                <a:gd name="T28" fmla="*/ 10 w 14"/>
                <a:gd name="T29" fmla="*/ 31 h 69"/>
                <a:gd name="T30" fmla="*/ 10 w 14"/>
                <a:gd name="T31" fmla="*/ 19 h 69"/>
                <a:gd name="T32" fmla="*/ 12 w 14"/>
                <a:gd name="T33" fmla="*/ 9 h 69"/>
                <a:gd name="T34" fmla="*/ 14 w 14"/>
                <a:gd name="T35" fmla="*/ 1 h 69"/>
                <a:gd name="T36" fmla="*/ 14 w 14"/>
                <a:gd name="T37" fmla="*/ 1 h 69"/>
                <a:gd name="T38" fmla="*/ 14 w 14"/>
                <a:gd name="T39" fmla="*/ 0 h 69"/>
                <a:gd name="T40" fmla="*/ 14 w 14"/>
                <a:gd name="T41" fmla="*/ 0 h 69"/>
                <a:gd name="T42" fmla="*/ 14 w 14"/>
                <a:gd name="T43" fmla="*/ 0 h 69"/>
                <a:gd name="T44" fmla="*/ 13 w 14"/>
                <a:gd name="T45" fmla="*/ 0 h 69"/>
                <a:gd name="T46" fmla="*/ 11 w 14"/>
                <a:gd name="T47" fmla="*/ 0 h 69"/>
                <a:gd name="T48" fmla="*/ 8 w 14"/>
                <a:gd name="T49" fmla="*/ 0 h 69"/>
                <a:gd name="T50" fmla="*/ 5 w 14"/>
                <a:gd name="T51" fmla="*/ 1 h 69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4"/>
                <a:gd name="T79" fmla="*/ 0 h 69"/>
                <a:gd name="T80" fmla="*/ 14 w 14"/>
                <a:gd name="T81" fmla="*/ 69 h 69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4" h="69">
                  <a:moveTo>
                    <a:pt x="5" y="1"/>
                  </a:moveTo>
                  <a:lnTo>
                    <a:pt x="5" y="2"/>
                  </a:lnTo>
                  <a:lnTo>
                    <a:pt x="4" y="7"/>
                  </a:lnTo>
                  <a:lnTo>
                    <a:pt x="3" y="12"/>
                  </a:lnTo>
                  <a:lnTo>
                    <a:pt x="1" y="21"/>
                  </a:lnTo>
                  <a:lnTo>
                    <a:pt x="0" y="30"/>
                  </a:lnTo>
                  <a:lnTo>
                    <a:pt x="0" y="42"/>
                  </a:lnTo>
                  <a:lnTo>
                    <a:pt x="1" y="54"/>
                  </a:lnTo>
                  <a:lnTo>
                    <a:pt x="4" y="69"/>
                  </a:lnTo>
                  <a:lnTo>
                    <a:pt x="14" y="67"/>
                  </a:lnTo>
                  <a:lnTo>
                    <a:pt x="13" y="66"/>
                  </a:lnTo>
                  <a:lnTo>
                    <a:pt x="13" y="60"/>
                  </a:lnTo>
                  <a:lnTo>
                    <a:pt x="12" y="52"/>
                  </a:lnTo>
                  <a:lnTo>
                    <a:pt x="11" y="42"/>
                  </a:lnTo>
                  <a:lnTo>
                    <a:pt x="10" y="31"/>
                  </a:lnTo>
                  <a:lnTo>
                    <a:pt x="10" y="19"/>
                  </a:lnTo>
                  <a:lnTo>
                    <a:pt x="12" y="9"/>
                  </a:lnTo>
                  <a:lnTo>
                    <a:pt x="14" y="1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1" y="0"/>
                  </a:lnTo>
                  <a:lnTo>
                    <a:pt x="8" y="0"/>
                  </a:lnTo>
                  <a:lnTo>
                    <a:pt x="5" y="1"/>
                  </a:lnTo>
                  <a:close/>
                </a:path>
              </a:pathLst>
            </a:custGeom>
            <a:solidFill>
              <a:srgbClr val="72C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65" name="Freeform 42"/>
            <p:cNvSpPr>
              <a:spLocks/>
            </p:cNvSpPr>
            <p:nvPr/>
          </p:nvSpPr>
          <p:spPr bwMode="auto">
            <a:xfrm>
              <a:off x="1177" y="1632"/>
              <a:ext cx="12" cy="56"/>
            </a:xfrm>
            <a:custGeom>
              <a:avLst/>
              <a:gdLst>
                <a:gd name="T0" fmla="*/ 4 w 12"/>
                <a:gd name="T1" fmla="*/ 2 h 56"/>
                <a:gd name="T2" fmla="*/ 3 w 12"/>
                <a:gd name="T3" fmla="*/ 2 h 56"/>
                <a:gd name="T4" fmla="*/ 3 w 12"/>
                <a:gd name="T5" fmla="*/ 5 h 56"/>
                <a:gd name="T6" fmla="*/ 2 w 12"/>
                <a:gd name="T7" fmla="*/ 11 h 56"/>
                <a:gd name="T8" fmla="*/ 0 w 12"/>
                <a:gd name="T9" fmla="*/ 17 h 56"/>
                <a:gd name="T10" fmla="*/ 0 w 12"/>
                <a:gd name="T11" fmla="*/ 25 h 56"/>
                <a:gd name="T12" fmla="*/ 0 w 12"/>
                <a:gd name="T13" fmla="*/ 35 h 56"/>
                <a:gd name="T14" fmla="*/ 2 w 12"/>
                <a:gd name="T15" fmla="*/ 46 h 56"/>
                <a:gd name="T16" fmla="*/ 3 w 12"/>
                <a:gd name="T17" fmla="*/ 56 h 56"/>
                <a:gd name="T18" fmla="*/ 11 w 12"/>
                <a:gd name="T19" fmla="*/ 56 h 56"/>
                <a:gd name="T20" fmla="*/ 11 w 12"/>
                <a:gd name="T21" fmla="*/ 55 h 56"/>
                <a:gd name="T22" fmla="*/ 10 w 12"/>
                <a:gd name="T23" fmla="*/ 51 h 56"/>
                <a:gd name="T24" fmla="*/ 10 w 12"/>
                <a:gd name="T25" fmla="*/ 44 h 56"/>
                <a:gd name="T26" fmla="*/ 9 w 12"/>
                <a:gd name="T27" fmla="*/ 35 h 56"/>
                <a:gd name="T28" fmla="*/ 7 w 12"/>
                <a:gd name="T29" fmla="*/ 26 h 56"/>
                <a:gd name="T30" fmla="*/ 9 w 12"/>
                <a:gd name="T31" fmla="*/ 17 h 56"/>
                <a:gd name="T32" fmla="*/ 10 w 12"/>
                <a:gd name="T33" fmla="*/ 7 h 56"/>
                <a:gd name="T34" fmla="*/ 12 w 12"/>
                <a:gd name="T35" fmla="*/ 0 h 56"/>
                <a:gd name="T36" fmla="*/ 12 w 12"/>
                <a:gd name="T37" fmla="*/ 0 h 56"/>
                <a:gd name="T38" fmla="*/ 12 w 12"/>
                <a:gd name="T39" fmla="*/ 0 h 56"/>
                <a:gd name="T40" fmla="*/ 12 w 12"/>
                <a:gd name="T41" fmla="*/ 0 h 56"/>
                <a:gd name="T42" fmla="*/ 11 w 12"/>
                <a:gd name="T43" fmla="*/ 0 h 56"/>
                <a:gd name="T44" fmla="*/ 10 w 12"/>
                <a:gd name="T45" fmla="*/ 0 h 56"/>
                <a:gd name="T46" fmla="*/ 9 w 12"/>
                <a:gd name="T47" fmla="*/ 0 h 56"/>
                <a:gd name="T48" fmla="*/ 6 w 12"/>
                <a:gd name="T49" fmla="*/ 0 h 56"/>
                <a:gd name="T50" fmla="*/ 4 w 12"/>
                <a:gd name="T51" fmla="*/ 2 h 5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2"/>
                <a:gd name="T79" fmla="*/ 0 h 56"/>
                <a:gd name="T80" fmla="*/ 12 w 12"/>
                <a:gd name="T81" fmla="*/ 56 h 5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2" h="56">
                  <a:moveTo>
                    <a:pt x="4" y="2"/>
                  </a:moveTo>
                  <a:lnTo>
                    <a:pt x="3" y="2"/>
                  </a:lnTo>
                  <a:lnTo>
                    <a:pt x="3" y="5"/>
                  </a:lnTo>
                  <a:lnTo>
                    <a:pt x="2" y="11"/>
                  </a:lnTo>
                  <a:lnTo>
                    <a:pt x="0" y="17"/>
                  </a:lnTo>
                  <a:lnTo>
                    <a:pt x="0" y="25"/>
                  </a:lnTo>
                  <a:lnTo>
                    <a:pt x="0" y="35"/>
                  </a:lnTo>
                  <a:lnTo>
                    <a:pt x="2" y="46"/>
                  </a:lnTo>
                  <a:lnTo>
                    <a:pt x="3" y="56"/>
                  </a:lnTo>
                  <a:lnTo>
                    <a:pt x="11" y="56"/>
                  </a:lnTo>
                  <a:lnTo>
                    <a:pt x="11" y="55"/>
                  </a:lnTo>
                  <a:lnTo>
                    <a:pt x="10" y="51"/>
                  </a:lnTo>
                  <a:lnTo>
                    <a:pt x="10" y="44"/>
                  </a:lnTo>
                  <a:lnTo>
                    <a:pt x="9" y="35"/>
                  </a:lnTo>
                  <a:lnTo>
                    <a:pt x="7" y="26"/>
                  </a:lnTo>
                  <a:lnTo>
                    <a:pt x="9" y="17"/>
                  </a:lnTo>
                  <a:lnTo>
                    <a:pt x="10" y="7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6" y="0"/>
                  </a:lnTo>
                  <a:lnTo>
                    <a:pt x="4" y="2"/>
                  </a:lnTo>
                  <a:close/>
                </a:path>
              </a:pathLst>
            </a:custGeom>
            <a:solidFill>
              <a:srgbClr val="8CD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66" name="Freeform 43"/>
            <p:cNvSpPr>
              <a:spLocks/>
            </p:cNvSpPr>
            <p:nvPr/>
          </p:nvSpPr>
          <p:spPr bwMode="auto">
            <a:xfrm>
              <a:off x="1177" y="1637"/>
              <a:ext cx="10" cy="46"/>
            </a:xfrm>
            <a:custGeom>
              <a:avLst/>
              <a:gdLst>
                <a:gd name="T0" fmla="*/ 4 w 10"/>
                <a:gd name="T1" fmla="*/ 1 h 46"/>
                <a:gd name="T2" fmla="*/ 3 w 10"/>
                <a:gd name="T3" fmla="*/ 2 h 46"/>
                <a:gd name="T4" fmla="*/ 3 w 10"/>
                <a:gd name="T5" fmla="*/ 5 h 46"/>
                <a:gd name="T6" fmla="*/ 2 w 10"/>
                <a:gd name="T7" fmla="*/ 8 h 46"/>
                <a:gd name="T8" fmla="*/ 2 w 10"/>
                <a:gd name="T9" fmla="*/ 14 h 46"/>
                <a:gd name="T10" fmla="*/ 0 w 10"/>
                <a:gd name="T11" fmla="*/ 21 h 46"/>
                <a:gd name="T12" fmla="*/ 0 w 10"/>
                <a:gd name="T13" fmla="*/ 28 h 46"/>
                <a:gd name="T14" fmla="*/ 2 w 10"/>
                <a:gd name="T15" fmla="*/ 36 h 46"/>
                <a:gd name="T16" fmla="*/ 3 w 10"/>
                <a:gd name="T17" fmla="*/ 46 h 46"/>
                <a:gd name="T18" fmla="*/ 10 w 10"/>
                <a:gd name="T19" fmla="*/ 46 h 46"/>
                <a:gd name="T20" fmla="*/ 10 w 10"/>
                <a:gd name="T21" fmla="*/ 43 h 46"/>
                <a:gd name="T22" fmla="*/ 9 w 10"/>
                <a:gd name="T23" fmla="*/ 40 h 46"/>
                <a:gd name="T24" fmla="*/ 7 w 10"/>
                <a:gd name="T25" fmla="*/ 35 h 46"/>
                <a:gd name="T26" fmla="*/ 7 w 10"/>
                <a:gd name="T27" fmla="*/ 28 h 46"/>
                <a:gd name="T28" fmla="*/ 6 w 10"/>
                <a:gd name="T29" fmla="*/ 21 h 46"/>
                <a:gd name="T30" fmla="*/ 7 w 10"/>
                <a:gd name="T31" fmla="*/ 14 h 46"/>
                <a:gd name="T32" fmla="*/ 7 w 10"/>
                <a:gd name="T33" fmla="*/ 7 h 46"/>
                <a:gd name="T34" fmla="*/ 10 w 10"/>
                <a:gd name="T35" fmla="*/ 1 h 46"/>
                <a:gd name="T36" fmla="*/ 10 w 10"/>
                <a:gd name="T37" fmla="*/ 1 h 46"/>
                <a:gd name="T38" fmla="*/ 10 w 10"/>
                <a:gd name="T39" fmla="*/ 1 h 46"/>
                <a:gd name="T40" fmla="*/ 10 w 10"/>
                <a:gd name="T41" fmla="*/ 0 h 46"/>
                <a:gd name="T42" fmla="*/ 10 w 10"/>
                <a:gd name="T43" fmla="*/ 0 h 46"/>
                <a:gd name="T44" fmla="*/ 9 w 10"/>
                <a:gd name="T45" fmla="*/ 0 h 46"/>
                <a:gd name="T46" fmla="*/ 7 w 10"/>
                <a:gd name="T47" fmla="*/ 0 h 46"/>
                <a:gd name="T48" fmla="*/ 6 w 10"/>
                <a:gd name="T49" fmla="*/ 1 h 46"/>
                <a:gd name="T50" fmla="*/ 4 w 10"/>
                <a:gd name="T51" fmla="*/ 1 h 4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0"/>
                <a:gd name="T79" fmla="*/ 0 h 46"/>
                <a:gd name="T80" fmla="*/ 10 w 10"/>
                <a:gd name="T81" fmla="*/ 46 h 4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0" h="46">
                  <a:moveTo>
                    <a:pt x="4" y="1"/>
                  </a:moveTo>
                  <a:lnTo>
                    <a:pt x="3" y="2"/>
                  </a:lnTo>
                  <a:lnTo>
                    <a:pt x="3" y="5"/>
                  </a:lnTo>
                  <a:lnTo>
                    <a:pt x="2" y="8"/>
                  </a:lnTo>
                  <a:lnTo>
                    <a:pt x="2" y="14"/>
                  </a:lnTo>
                  <a:lnTo>
                    <a:pt x="0" y="21"/>
                  </a:lnTo>
                  <a:lnTo>
                    <a:pt x="0" y="28"/>
                  </a:lnTo>
                  <a:lnTo>
                    <a:pt x="2" y="36"/>
                  </a:lnTo>
                  <a:lnTo>
                    <a:pt x="3" y="46"/>
                  </a:lnTo>
                  <a:lnTo>
                    <a:pt x="10" y="46"/>
                  </a:lnTo>
                  <a:lnTo>
                    <a:pt x="10" y="43"/>
                  </a:lnTo>
                  <a:lnTo>
                    <a:pt x="9" y="40"/>
                  </a:lnTo>
                  <a:lnTo>
                    <a:pt x="7" y="35"/>
                  </a:lnTo>
                  <a:lnTo>
                    <a:pt x="7" y="28"/>
                  </a:lnTo>
                  <a:lnTo>
                    <a:pt x="6" y="21"/>
                  </a:lnTo>
                  <a:lnTo>
                    <a:pt x="7" y="14"/>
                  </a:lnTo>
                  <a:lnTo>
                    <a:pt x="7" y="7"/>
                  </a:lnTo>
                  <a:lnTo>
                    <a:pt x="10" y="1"/>
                  </a:lnTo>
                  <a:lnTo>
                    <a:pt x="10" y="0"/>
                  </a:lnTo>
                  <a:lnTo>
                    <a:pt x="9" y="0"/>
                  </a:lnTo>
                  <a:lnTo>
                    <a:pt x="7" y="0"/>
                  </a:lnTo>
                  <a:lnTo>
                    <a:pt x="6" y="1"/>
                  </a:lnTo>
                  <a:lnTo>
                    <a:pt x="4" y="1"/>
                  </a:lnTo>
                  <a:close/>
                </a:path>
              </a:pathLst>
            </a:custGeom>
            <a:solidFill>
              <a:srgbClr val="A5ED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67" name="Freeform 44"/>
            <p:cNvSpPr>
              <a:spLocks/>
            </p:cNvSpPr>
            <p:nvPr/>
          </p:nvSpPr>
          <p:spPr bwMode="auto">
            <a:xfrm>
              <a:off x="1179" y="1643"/>
              <a:ext cx="7" cy="33"/>
            </a:xfrm>
            <a:custGeom>
              <a:avLst/>
              <a:gdLst>
                <a:gd name="T0" fmla="*/ 2 w 7"/>
                <a:gd name="T1" fmla="*/ 1 h 33"/>
                <a:gd name="T2" fmla="*/ 1 w 7"/>
                <a:gd name="T3" fmla="*/ 1 h 33"/>
                <a:gd name="T4" fmla="*/ 1 w 7"/>
                <a:gd name="T5" fmla="*/ 3 h 33"/>
                <a:gd name="T6" fmla="*/ 0 w 7"/>
                <a:gd name="T7" fmla="*/ 6 h 33"/>
                <a:gd name="T8" fmla="*/ 0 w 7"/>
                <a:gd name="T9" fmla="*/ 10 h 33"/>
                <a:gd name="T10" fmla="*/ 0 w 7"/>
                <a:gd name="T11" fmla="*/ 15 h 33"/>
                <a:gd name="T12" fmla="*/ 0 w 7"/>
                <a:gd name="T13" fmla="*/ 20 h 33"/>
                <a:gd name="T14" fmla="*/ 0 w 7"/>
                <a:gd name="T15" fmla="*/ 27 h 33"/>
                <a:gd name="T16" fmla="*/ 1 w 7"/>
                <a:gd name="T17" fmla="*/ 33 h 33"/>
                <a:gd name="T18" fmla="*/ 5 w 7"/>
                <a:gd name="T19" fmla="*/ 33 h 33"/>
                <a:gd name="T20" fmla="*/ 5 w 7"/>
                <a:gd name="T21" fmla="*/ 31 h 33"/>
                <a:gd name="T22" fmla="*/ 5 w 7"/>
                <a:gd name="T23" fmla="*/ 29 h 33"/>
                <a:gd name="T24" fmla="*/ 4 w 7"/>
                <a:gd name="T25" fmla="*/ 26 h 33"/>
                <a:gd name="T26" fmla="*/ 4 w 7"/>
                <a:gd name="T27" fmla="*/ 20 h 33"/>
                <a:gd name="T28" fmla="*/ 4 w 7"/>
                <a:gd name="T29" fmla="*/ 15 h 33"/>
                <a:gd name="T30" fmla="*/ 4 w 7"/>
                <a:gd name="T31" fmla="*/ 9 h 33"/>
                <a:gd name="T32" fmla="*/ 4 w 7"/>
                <a:gd name="T33" fmla="*/ 5 h 33"/>
                <a:gd name="T34" fmla="*/ 7 w 7"/>
                <a:gd name="T35" fmla="*/ 0 h 33"/>
                <a:gd name="T36" fmla="*/ 7 w 7"/>
                <a:gd name="T37" fmla="*/ 0 h 33"/>
                <a:gd name="T38" fmla="*/ 7 w 7"/>
                <a:gd name="T39" fmla="*/ 0 h 33"/>
                <a:gd name="T40" fmla="*/ 5 w 7"/>
                <a:gd name="T41" fmla="*/ 0 h 33"/>
                <a:gd name="T42" fmla="*/ 5 w 7"/>
                <a:gd name="T43" fmla="*/ 0 h 33"/>
                <a:gd name="T44" fmla="*/ 5 w 7"/>
                <a:gd name="T45" fmla="*/ 0 h 33"/>
                <a:gd name="T46" fmla="*/ 4 w 7"/>
                <a:gd name="T47" fmla="*/ 0 h 33"/>
                <a:gd name="T48" fmla="*/ 3 w 7"/>
                <a:gd name="T49" fmla="*/ 0 h 33"/>
                <a:gd name="T50" fmla="*/ 2 w 7"/>
                <a:gd name="T51" fmla="*/ 1 h 3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7"/>
                <a:gd name="T79" fmla="*/ 0 h 33"/>
                <a:gd name="T80" fmla="*/ 7 w 7"/>
                <a:gd name="T81" fmla="*/ 33 h 3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7" h="33">
                  <a:moveTo>
                    <a:pt x="2" y="1"/>
                  </a:moveTo>
                  <a:lnTo>
                    <a:pt x="1" y="1"/>
                  </a:lnTo>
                  <a:lnTo>
                    <a:pt x="1" y="3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5"/>
                  </a:lnTo>
                  <a:lnTo>
                    <a:pt x="0" y="20"/>
                  </a:lnTo>
                  <a:lnTo>
                    <a:pt x="0" y="27"/>
                  </a:lnTo>
                  <a:lnTo>
                    <a:pt x="1" y="33"/>
                  </a:lnTo>
                  <a:lnTo>
                    <a:pt x="5" y="33"/>
                  </a:lnTo>
                  <a:lnTo>
                    <a:pt x="5" y="31"/>
                  </a:lnTo>
                  <a:lnTo>
                    <a:pt x="5" y="29"/>
                  </a:lnTo>
                  <a:lnTo>
                    <a:pt x="4" y="26"/>
                  </a:lnTo>
                  <a:lnTo>
                    <a:pt x="4" y="20"/>
                  </a:lnTo>
                  <a:lnTo>
                    <a:pt x="4" y="15"/>
                  </a:lnTo>
                  <a:lnTo>
                    <a:pt x="4" y="9"/>
                  </a:lnTo>
                  <a:lnTo>
                    <a:pt x="4" y="5"/>
                  </a:lnTo>
                  <a:lnTo>
                    <a:pt x="7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1"/>
                  </a:lnTo>
                  <a:close/>
                </a:path>
              </a:pathLst>
            </a:custGeom>
            <a:solidFill>
              <a:srgbClr val="B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68" name="Freeform 45"/>
            <p:cNvSpPr>
              <a:spLocks/>
            </p:cNvSpPr>
            <p:nvPr/>
          </p:nvSpPr>
          <p:spPr bwMode="auto">
            <a:xfrm>
              <a:off x="1274" y="1610"/>
              <a:ext cx="24" cy="90"/>
            </a:xfrm>
            <a:custGeom>
              <a:avLst/>
              <a:gdLst>
                <a:gd name="T0" fmla="*/ 24 w 24"/>
                <a:gd name="T1" fmla="*/ 1 h 90"/>
                <a:gd name="T2" fmla="*/ 22 w 24"/>
                <a:gd name="T3" fmla="*/ 1 h 90"/>
                <a:gd name="T4" fmla="*/ 21 w 24"/>
                <a:gd name="T5" fmla="*/ 4 h 90"/>
                <a:gd name="T6" fmla="*/ 19 w 24"/>
                <a:gd name="T7" fmla="*/ 8 h 90"/>
                <a:gd name="T8" fmla="*/ 17 w 24"/>
                <a:gd name="T9" fmla="*/ 17 h 90"/>
                <a:gd name="T10" fmla="*/ 15 w 24"/>
                <a:gd name="T11" fmla="*/ 28 h 90"/>
                <a:gd name="T12" fmla="*/ 14 w 24"/>
                <a:gd name="T13" fmla="*/ 43 h 90"/>
                <a:gd name="T14" fmla="*/ 15 w 24"/>
                <a:gd name="T15" fmla="*/ 64 h 90"/>
                <a:gd name="T16" fmla="*/ 18 w 24"/>
                <a:gd name="T17" fmla="*/ 90 h 90"/>
                <a:gd name="T18" fmla="*/ 5 w 24"/>
                <a:gd name="T19" fmla="*/ 90 h 90"/>
                <a:gd name="T20" fmla="*/ 4 w 24"/>
                <a:gd name="T21" fmla="*/ 88 h 90"/>
                <a:gd name="T22" fmla="*/ 3 w 24"/>
                <a:gd name="T23" fmla="*/ 81 h 90"/>
                <a:gd name="T24" fmla="*/ 1 w 24"/>
                <a:gd name="T25" fmla="*/ 69 h 90"/>
                <a:gd name="T26" fmla="*/ 0 w 24"/>
                <a:gd name="T27" fmla="*/ 56 h 90"/>
                <a:gd name="T28" fmla="*/ 0 w 24"/>
                <a:gd name="T29" fmla="*/ 41 h 90"/>
                <a:gd name="T30" fmla="*/ 1 w 24"/>
                <a:gd name="T31" fmla="*/ 27 h 90"/>
                <a:gd name="T32" fmla="*/ 4 w 24"/>
                <a:gd name="T33" fmla="*/ 13 h 90"/>
                <a:gd name="T34" fmla="*/ 7 w 24"/>
                <a:gd name="T35" fmla="*/ 0 h 90"/>
                <a:gd name="T36" fmla="*/ 24 w 24"/>
                <a:gd name="T37" fmla="*/ 1 h 9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4"/>
                <a:gd name="T58" fmla="*/ 0 h 90"/>
                <a:gd name="T59" fmla="*/ 24 w 24"/>
                <a:gd name="T60" fmla="*/ 90 h 9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4" h="90">
                  <a:moveTo>
                    <a:pt x="24" y="1"/>
                  </a:moveTo>
                  <a:lnTo>
                    <a:pt x="22" y="1"/>
                  </a:lnTo>
                  <a:lnTo>
                    <a:pt x="21" y="4"/>
                  </a:lnTo>
                  <a:lnTo>
                    <a:pt x="19" y="8"/>
                  </a:lnTo>
                  <a:lnTo>
                    <a:pt x="17" y="17"/>
                  </a:lnTo>
                  <a:lnTo>
                    <a:pt x="15" y="28"/>
                  </a:lnTo>
                  <a:lnTo>
                    <a:pt x="14" y="43"/>
                  </a:lnTo>
                  <a:lnTo>
                    <a:pt x="15" y="64"/>
                  </a:lnTo>
                  <a:lnTo>
                    <a:pt x="18" y="90"/>
                  </a:lnTo>
                  <a:lnTo>
                    <a:pt x="5" y="90"/>
                  </a:lnTo>
                  <a:lnTo>
                    <a:pt x="4" y="88"/>
                  </a:lnTo>
                  <a:lnTo>
                    <a:pt x="3" y="81"/>
                  </a:lnTo>
                  <a:lnTo>
                    <a:pt x="1" y="69"/>
                  </a:lnTo>
                  <a:lnTo>
                    <a:pt x="0" y="56"/>
                  </a:lnTo>
                  <a:lnTo>
                    <a:pt x="0" y="41"/>
                  </a:lnTo>
                  <a:lnTo>
                    <a:pt x="1" y="27"/>
                  </a:lnTo>
                  <a:lnTo>
                    <a:pt x="4" y="13"/>
                  </a:lnTo>
                  <a:lnTo>
                    <a:pt x="7" y="0"/>
                  </a:lnTo>
                  <a:lnTo>
                    <a:pt x="24" y="1"/>
                  </a:lnTo>
                  <a:close/>
                </a:path>
              </a:pathLst>
            </a:custGeom>
            <a:solidFill>
              <a:srgbClr val="59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69" name="Freeform 46"/>
            <p:cNvSpPr>
              <a:spLocks/>
            </p:cNvSpPr>
            <p:nvPr/>
          </p:nvSpPr>
          <p:spPr bwMode="auto">
            <a:xfrm>
              <a:off x="1275" y="1617"/>
              <a:ext cx="19" cy="76"/>
            </a:xfrm>
            <a:custGeom>
              <a:avLst/>
              <a:gdLst>
                <a:gd name="T0" fmla="*/ 19 w 19"/>
                <a:gd name="T1" fmla="*/ 0 h 76"/>
                <a:gd name="T2" fmla="*/ 19 w 19"/>
                <a:gd name="T3" fmla="*/ 0 h 76"/>
                <a:gd name="T4" fmla="*/ 18 w 19"/>
                <a:gd name="T5" fmla="*/ 3 h 76"/>
                <a:gd name="T6" fmla="*/ 17 w 19"/>
                <a:gd name="T7" fmla="*/ 7 h 76"/>
                <a:gd name="T8" fmla="*/ 14 w 19"/>
                <a:gd name="T9" fmla="*/ 13 h 76"/>
                <a:gd name="T10" fmla="*/ 13 w 19"/>
                <a:gd name="T11" fmla="*/ 22 h 76"/>
                <a:gd name="T12" fmla="*/ 12 w 19"/>
                <a:gd name="T13" fmla="*/ 36 h 76"/>
                <a:gd name="T14" fmla="*/ 13 w 19"/>
                <a:gd name="T15" fmla="*/ 54 h 76"/>
                <a:gd name="T16" fmla="*/ 14 w 19"/>
                <a:gd name="T17" fmla="*/ 76 h 76"/>
                <a:gd name="T18" fmla="*/ 4 w 19"/>
                <a:gd name="T19" fmla="*/ 76 h 76"/>
                <a:gd name="T20" fmla="*/ 4 w 19"/>
                <a:gd name="T21" fmla="*/ 74 h 76"/>
                <a:gd name="T22" fmla="*/ 3 w 19"/>
                <a:gd name="T23" fmla="*/ 68 h 76"/>
                <a:gd name="T24" fmla="*/ 2 w 19"/>
                <a:gd name="T25" fmla="*/ 59 h 76"/>
                <a:gd name="T26" fmla="*/ 0 w 19"/>
                <a:gd name="T27" fmla="*/ 47 h 76"/>
                <a:gd name="T28" fmla="*/ 0 w 19"/>
                <a:gd name="T29" fmla="*/ 35 h 76"/>
                <a:gd name="T30" fmla="*/ 0 w 19"/>
                <a:gd name="T31" fmla="*/ 22 h 76"/>
                <a:gd name="T32" fmla="*/ 3 w 19"/>
                <a:gd name="T33" fmla="*/ 10 h 76"/>
                <a:gd name="T34" fmla="*/ 6 w 19"/>
                <a:gd name="T35" fmla="*/ 0 h 76"/>
                <a:gd name="T36" fmla="*/ 19 w 19"/>
                <a:gd name="T37" fmla="*/ 0 h 7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9"/>
                <a:gd name="T58" fmla="*/ 0 h 76"/>
                <a:gd name="T59" fmla="*/ 19 w 19"/>
                <a:gd name="T60" fmla="*/ 76 h 7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9" h="76">
                  <a:moveTo>
                    <a:pt x="19" y="0"/>
                  </a:moveTo>
                  <a:lnTo>
                    <a:pt x="19" y="0"/>
                  </a:lnTo>
                  <a:lnTo>
                    <a:pt x="18" y="3"/>
                  </a:lnTo>
                  <a:lnTo>
                    <a:pt x="17" y="7"/>
                  </a:lnTo>
                  <a:lnTo>
                    <a:pt x="14" y="13"/>
                  </a:lnTo>
                  <a:lnTo>
                    <a:pt x="13" y="22"/>
                  </a:lnTo>
                  <a:lnTo>
                    <a:pt x="12" y="36"/>
                  </a:lnTo>
                  <a:lnTo>
                    <a:pt x="13" y="54"/>
                  </a:lnTo>
                  <a:lnTo>
                    <a:pt x="14" y="76"/>
                  </a:lnTo>
                  <a:lnTo>
                    <a:pt x="4" y="76"/>
                  </a:lnTo>
                  <a:lnTo>
                    <a:pt x="4" y="74"/>
                  </a:lnTo>
                  <a:lnTo>
                    <a:pt x="3" y="68"/>
                  </a:lnTo>
                  <a:lnTo>
                    <a:pt x="2" y="59"/>
                  </a:lnTo>
                  <a:lnTo>
                    <a:pt x="0" y="47"/>
                  </a:lnTo>
                  <a:lnTo>
                    <a:pt x="0" y="35"/>
                  </a:lnTo>
                  <a:lnTo>
                    <a:pt x="0" y="22"/>
                  </a:lnTo>
                  <a:lnTo>
                    <a:pt x="3" y="10"/>
                  </a:lnTo>
                  <a:lnTo>
                    <a:pt x="6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72C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70" name="Freeform 47"/>
            <p:cNvSpPr>
              <a:spLocks/>
            </p:cNvSpPr>
            <p:nvPr/>
          </p:nvSpPr>
          <p:spPr bwMode="auto">
            <a:xfrm>
              <a:off x="1277" y="1623"/>
              <a:ext cx="15" cy="63"/>
            </a:xfrm>
            <a:custGeom>
              <a:avLst/>
              <a:gdLst>
                <a:gd name="T0" fmla="*/ 15 w 15"/>
                <a:gd name="T1" fmla="*/ 0 h 63"/>
                <a:gd name="T2" fmla="*/ 15 w 15"/>
                <a:gd name="T3" fmla="*/ 1 h 63"/>
                <a:gd name="T4" fmla="*/ 14 w 15"/>
                <a:gd name="T5" fmla="*/ 2 h 63"/>
                <a:gd name="T6" fmla="*/ 12 w 15"/>
                <a:gd name="T7" fmla="*/ 6 h 63"/>
                <a:gd name="T8" fmla="*/ 11 w 15"/>
                <a:gd name="T9" fmla="*/ 12 h 63"/>
                <a:gd name="T10" fmla="*/ 10 w 15"/>
                <a:gd name="T11" fmla="*/ 19 h 63"/>
                <a:gd name="T12" fmla="*/ 9 w 15"/>
                <a:gd name="T13" fmla="*/ 30 h 63"/>
                <a:gd name="T14" fmla="*/ 10 w 15"/>
                <a:gd name="T15" fmla="*/ 44 h 63"/>
                <a:gd name="T16" fmla="*/ 11 w 15"/>
                <a:gd name="T17" fmla="*/ 63 h 63"/>
                <a:gd name="T18" fmla="*/ 2 w 15"/>
                <a:gd name="T19" fmla="*/ 63 h 63"/>
                <a:gd name="T20" fmla="*/ 2 w 15"/>
                <a:gd name="T21" fmla="*/ 62 h 63"/>
                <a:gd name="T22" fmla="*/ 1 w 15"/>
                <a:gd name="T23" fmla="*/ 56 h 63"/>
                <a:gd name="T24" fmla="*/ 0 w 15"/>
                <a:gd name="T25" fmla="*/ 49 h 63"/>
                <a:gd name="T26" fmla="*/ 0 w 15"/>
                <a:gd name="T27" fmla="*/ 40 h 63"/>
                <a:gd name="T28" fmla="*/ 0 w 15"/>
                <a:gd name="T29" fmla="*/ 29 h 63"/>
                <a:gd name="T30" fmla="*/ 0 w 15"/>
                <a:gd name="T31" fmla="*/ 19 h 63"/>
                <a:gd name="T32" fmla="*/ 1 w 15"/>
                <a:gd name="T33" fmla="*/ 8 h 63"/>
                <a:gd name="T34" fmla="*/ 4 w 15"/>
                <a:gd name="T35" fmla="*/ 0 h 63"/>
                <a:gd name="T36" fmla="*/ 15 w 15"/>
                <a:gd name="T37" fmla="*/ 0 h 6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5"/>
                <a:gd name="T58" fmla="*/ 0 h 63"/>
                <a:gd name="T59" fmla="*/ 15 w 15"/>
                <a:gd name="T60" fmla="*/ 63 h 6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5" h="63">
                  <a:moveTo>
                    <a:pt x="15" y="0"/>
                  </a:moveTo>
                  <a:lnTo>
                    <a:pt x="15" y="1"/>
                  </a:lnTo>
                  <a:lnTo>
                    <a:pt x="14" y="2"/>
                  </a:lnTo>
                  <a:lnTo>
                    <a:pt x="12" y="6"/>
                  </a:lnTo>
                  <a:lnTo>
                    <a:pt x="11" y="12"/>
                  </a:lnTo>
                  <a:lnTo>
                    <a:pt x="10" y="19"/>
                  </a:lnTo>
                  <a:lnTo>
                    <a:pt x="9" y="30"/>
                  </a:lnTo>
                  <a:lnTo>
                    <a:pt x="10" y="44"/>
                  </a:lnTo>
                  <a:lnTo>
                    <a:pt x="11" y="63"/>
                  </a:lnTo>
                  <a:lnTo>
                    <a:pt x="2" y="63"/>
                  </a:lnTo>
                  <a:lnTo>
                    <a:pt x="2" y="62"/>
                  </a:lnTo>
                  <a:lnTo>
                    <a:pt x="1" y="56"/>
                  </a:lnTo>
                  <a:lnTo>
                    <a:pt x="0" y="49"/>
                  </a:lnTo>
                  <a:lnTo>
                    <a:pt x="0" y="40"/>
                  </a:lnTo>
                  <a:lnTo>
                    <a:pt x="0" y="29"/>
                  </a:lnTo>
                  <a:lnTo>
                    <a:pt x="0" y="19"/>
                  </a:lnTo>
                  <a:lnTo>
                    <a:pt x="1" y="8"/>
                  </a:lnTo>
                  <a:lnTo>
                    <a:pt x="4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8CD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71" name="Freeform 48"/>
            <p:cNvSpPr>
              <a:spLocks/>
            </p:cNvSpPr>
            <p:nvPr/>
          </p:nvSpPr>
          <p:spPr bwMode="auto">
            <a:xfrm>
              <a:off x="1277" y="1629"/>
              <a:ext cx="12" cy="50"/>
            </a:xfrm>
            <a:custGeom>
              <a:avLst/>
              <a:gdLst>
                <a:gd name="T0" fmla="*/ 12 w 12"/>
                <a:gd name="T1" fmla="*/ 1 h 50"/>
                <a:gd name="T2" fmla="*/ 12 w 12"/>
                <a:gd name="T3" fmla="*/ 1 h 50"/>
                <a:gd name="T4" fmla="*/ 11 w 12"/>
                <a:gd name="T5" fmla="*/ 2 h 50"/>
                <a:gd name="T6" fmla="*/ 10 w 12"/>
                <a:gd name="T7" fmla="*/ 5 h 50"/>
                <a:gd name="T8" fmla="*/ 9 w 12"/>
                <a:gd name="T9" fmla="*/ 9 h 50"/>
                <a:gd name="T10" fmla="*/ 9 w 12"/>
                <a:gd name="T11" fmla="*/ 15 h 50"/>
                <a:gd name="T12" fmla="*/ 8 w 12"/>
                <a:gd name="T13" fmla="*/ 24 h 50"/>
                <a:gd name="T14" fmla="*/ 8 w 12"/>
                <a:gd name="T15" fmla="*/ 36 h 50"/>
                <a:gd name="T16" fmla="*/ 9 w 12"/>
                <a:gd name="T17" fmla="*/ 50 h 50"/>
                <a:gd name="T18" fmla="*/ 2 w 12"/>
                <a:gd name="T19" fmla="*/ 50 h 50"/>
                <a:gd name="T20" fmla="*/ 2 w 12"/>
                <a:gd name="T21" fmla="*/ 49 h 50"/>
                <a:gd name="T22" fmla="*/ 2 w 12"/>
                <a:gd name="T23" fmla="*/ 45 h 50"/>
                <a:gd name="T24" fmla="*/ 1 w 12"/>
                <a:gd name="T25" fmla="*/ 38 h 50"/>
                <a:gd name="T26" fmla="*/ 1 w 12"/>
                <a:gd name="T27" fmla="*/ 31 h 50"/>
                <a:gd name="T28" fmla="*/ 0 w 12"/>
                <a:gd name="T29" fmla="*/ 23 h 50"/>
                <a:gd name="T30" fmla="*/ 1 w 12"/>
                <a:gd name="T31" fmla="*/ 15 h 50"/>
                <a:gd name="T32" fmla="*/ 2 w 12"/>
                <a:gd name="T33" fmla="*/ 7 h 50"/>
                <a:gd name="T34" fmla="*/ 4 w 12"/>
                <a:gd name="T35" fmla="*/ 0 h 50"/>
                <a:gd name="T36" fmla="*/ 12 w 12"/>
                <a:gd name="T37" fmla="*/ 1 h 5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2"/>
                <a:gd name="T58" fmla="*/ 0 h 50"/>
                <a:gd name="T59" fmla="*/ 12 w 12"/>
                <a:gd name="T60" fmla="*/ 50 h 5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2" h="50">
                  <a:moveTo>
                    <a:pt x="12" y="1"/>
                  </a:moveTo>
                  <a:lnTo>
                    <a:pt x="12" y="1"/>
                  </a:lnTo>
                  <a:lnTo>
                    <a:pt x="11" y="2"/>
                  </a:lnTo>
                  <a:lnTo>
                    <a:pt x="10" y="5"/>
                  </a:lnTo>
                  <a:lnTo>
                    <a:pt x="9" y="9"/>
                  </a:lnTo>
                  <a:lnTo>
                    <a:pt x="9" y="15"/>
                  </a:lnTo>
                  <a:lnTo>
                    <a:pt x="8" y="24"/>
                  </a:lnTo>
                  <a:lnTo>
                    <a:pt x="8" y="36"/>
                  </a:lnTo>
                  <a:lnTo>
                    <a:pt x="9" y="50"/>
                  </a:lnTo>
                  <a:lnTo>
                    <a:pt x="2" y="50"/>
                  </a:lnTo>
                  <a:lnTo>
                    <a:pt x="2" y="49"/>
                  </a:lnTo>
                  <a:lnTo>
                    <a:pt x="2" y="45"/>
                  </a:lnTo>
                  <a:lnTo>
                    <a:pt x="1" y="38"/>
                  </a:lnTo>
                  <a:lnTo>
                    <a:pt x="1" y="31"/>
                  </a:lnTo>
                  <a:lnTo>
                    <a:pt x="0" y="23"/>
                  </a:lnTo>
                  <a:lnTo>
                    <a:pt x="1" y="15"/>
                  </a:lnTo>
                  <a:lnTo>
                    <a:pt x="2" y="7"/>
                  </a:lnTo>
                  <a:lnTo>
                    <a:pt x="4" y="0"/>
                  </a:lnTo>
                  <a:lnTo>
                    <a:pt x="12" y="1"/>
                  </a:lnTo>
                  <a:close/>
                </a:path>
              </a:pathLst>
            </a:custGeom>
            <a:solidFill>
              <a:srgbClr val="A5ED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72" name="Freeform 49"/>
            <p:cNvSpPr>
              <a:spLocks/>
            </p:cNvSpPr>
            <p:nvPr/>
          </p:nvSpPr>
          <p:spPr bwMode="auto">
            <a:xfrm>
              <a:off x="1278" y="1636"/>
              <a:ext cx="9" cy="36"/>
            </a:xfrm>
            <a:custGeom>
              <a:avLst/>
              <a:gdLst>
                <a:gd name="T0" fmla="*/ 9 w 9"/>
                <a:gd name="T1" fmla="*/ 0 h 36"/>
                <a:gd name="T2" fmla="*/ 9 w 9"/>
                <a:gd name="T3" fmla="*/ 0 h 36"/>
                <a:gd name="T4" fmla="*/ 8 w 9"/>
                <a:gd name="T5" fmla="*/ 1 h 36"/>
                <a:gd name="T6" fmla="*/ 8 w 9"/>
                <a:gd name="T7" fmla="*/ 3 h 36"/>
                <a:gd name="T8" fmla="*/ 7 w 9"/>
                <a:gd name="T9" fmla="*/ 6 h 36"/>
                <a:gd name="T10" fmla="*/ 6 w 9"/>
                <a:gd name="T11" fmla="*/ 10 h 36"/>
                <a:gd name="T12" fmla="*/ 6 w 9"/>
                <a:gd name="T13" fmla="*/ 17 h 36"/>
                <a:gd name="T14" fmla="*/ 6 w 9"/>
                <a:gd name="T15" fmla="*/ 26 h 36"/>
                <a:gd name="T16" fmla="*/ 7 w 9"/>
                <a:gd name="T17" fmla="*/ 36 h 36"/>
                <a:gd name="T18" fmla="*/ 2 w 9"/>
                <a:gd name="T19" fmla="*/ 36 h 36"/>
                <a:gd name="T20" fmla="*/ 1 w 9"/>
                <a:gd name="T21" fmla="*/ 36 h 36"/>
                <a:gd name="T22" fmla="*/ 1 w 9"/>
                <a:gd name="T23" fmla="*/ 33 h 36"/>
                <a:gd name="T24" fmla="*/ 1 w 9"/>
                <a:gd name="T25" fmla="*/ 28 h 36"/>
                <a:gd name="T26" fmla="*/ 0 w 9"/>
                <a:gd name="T27" fmla="*/ 22 h 36"/>
                <a:gd name="T28" fmla="*/ 0 w 9"/>
                <a:gd name="T29" fmla="*/ 16 h 36"/>
                <a:gd name="T30" fmla="*/ 0 w 9"/>
                <a:gd name="T31" fmla="*/ 10 h 36"/>
                <a:gd name="T32" fmla="*/ 1 w 9"/>
                <a:gd name="T33" fmla="*/ 5 h 36"/>
                <a:gd name="T34" fmla="*/ 3 w 9"/>
                <a:gd name="T35" fmla="*/ 0 h 36"/>
                <a:gd name="T36" fmla="*/ 9 w 9"/>
                <a:gd name="T37" fmla="*/ 0 h 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"/>
                <a:gd name="T58" fmla="*/ 0 h 36"/>
                <a:gd name="T59" fmla="*/ 9 w 9"/>
                <a:gd name="T60" fmla="*/ 36 h 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" h="36">
                  <a:moveTo>
                    <a:pt x="9" y="0"/>
                  </a:moveTo>
                  <a:lnTo>
                    <a:pt x="9" y="0"/>
                  </a:lnTo>
                  <a:lnTo>
                    <a:pt x="8" y="1"/>
                  </a:lnTo>
                  <a:lnTo>
                    <a:pt x="8" y="3"/>
                  </a:lnTo>
                  <a:lnTo>
                    <a:pt x="7" y="6"/>
                  </a:lnTo>
                  <a:lnTo>
                    <a:pt x="6" y="10"/>
                  </a:lnTo>
                  <a:lnTo>
                    <a:pt x="6" y="17"/>
                  </a:lnTo>
                  <a:lnTo>
                    <a:pt x="6" y="26"/>
                  </a:lnTo>
                  <a:lnTo>
                    <a:pt x="7" y="36"/>
                  </a:lnTo>
                  <a:lnTo>
                    <a:pt x="2" y="36"/>
                  </a:lnTo>
                  <a:lnTo>
                    <a:pt x="1" y="36"/>
                  </a:lnTo>
                  <a:lnTo>
                    <a:pt x="1" y="33"/>
                  </a:lnTo>
                  <a:lnTo>
                    <a:pt x="1" y="28"/>
                  </a:lnTo>
                  <a:lnTo>
                    <a:pt x="0" y="22"/>
                  </a:lnTo>
                  <a:lnTo>
                    <a:pt x="0" y="16"/>
                  </a:lnTo>
                  <a:lnTo>
                    <a:pt x="0" y="10"/>
                  </a:lnTo>
                  <a:lnTo>
                    <a:pt x="1" y="5"/>
                  </a:lnTo>
                  <a:lnTo>
                    <a:pt x="3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B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73" name="Rectangle 50"/>
            <p:cNvSpPr>
              <a:spLocks noChangeArrowheads="1"/>
            </p:cNvSpPr>
            <p:nvPr/>
          </p:nvSpPr>
          <p:spPr bwMode="auto">
            <a:xfrm>
              <a:off x="1155" y="1627"/>
              <a:ext cx="4" cy="11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74" name="Freeform 51"/>
            <p:cNvSpPr>
              <a:spLocks/>
            </p:cNvSpPr>
            <p:nvPr/>
          </p:nvSpPr>
          <p:spPr bwMode="auto">
            <a:xfrm>
              <a:off x="1197" y="1624"/>
              <a:ext cx="46" cy="55"/>
            </a:xfrm>
            <a:custGeom>
              <a:avLst/>
              <a:gdLst>
                <a:gd name="T0" fmla="*/ 4 w 46"/>
                <a:gd name="T1" fmla="*/ 6 h 55"/>
                <a:gd name="T2" fmla="*/ 4 w 46"/>
                <a:gd name="T3" fmla="*/ 7 h 55"/>
                <a:gd name="T4" fmla="*/ 3 w 46"/>
                <a:gd name="T5" fmla="*/ 10 h 55"/>
                <a:gd name="T6" fmla="*/ 1 w 46"/>
                <a:gd name="T7" fmla="*/ 14 h 55"/>
                <a:gd name="T8" fmla="*/ 0 w 46"/>
                <a:gd name="T9" fmla="*/ 20 h 55"/>
                <a:gd name="T10" fmla="*/ 0 w 46"/>
                <a:gd name="T11" fmla="*/ 28 h 55"/>
                <a:gd name="T12" fmla="*/ 0 w 46"/>
                <a:gd name="T13" fmla="*/ 36 h 55"/>
                <a:gd name="T14" fmla="*/ 0 w 46"/>
                <a:gd name="T15" fmla="*/ 46 h 55"/>
                <a:gd name="T16" fmla="*/ 3 w 46"/>
                <a:gd name="T17" fmla="*/ 55 h 55"/>
                <a:gd name="T18" fmla="*/ 3 w 46"/>
                <a:gd name="T19" fmla="*/ 54 h 55"/>
                <a:gd name="T20" fmla="*/ 3 w 46"/>
                <a:gd name="T21" fmla="*/ 53 h 55"/>
                <a:gd name="T22" fmla="*/ 3 w 46"/>
                <a:gd name="T23" fmla="*/ 52 h 55"/>
                <a:gd name="T24" fmla="*/ 3 w 46"/>
                <a:gd name="T25" fmla="*/ 49 h 55"/>
                <a:gd name="T26" fmla="*/ 3 w 46"/>
                <a:gd name="T27" fmla="*/ 46 h 55"/>
                <a:gd name="T28" fmla="*/ 4 w 46"/>
                <a:gd name="T29" fmla="*/ 42 h 55"/>
                <a:gd name="T30" fmla="*/ 4 w 46"/>
                <a:gd name="T31" fmla="*/ 39 h 55"/>
                <a:gd name="T32" fmla="*/ 5 w 46"/>
                <a:gd name="T33" fmla="*/ 35 h 55"/>
                <a:gd name="T34" fmla="*/ 6 w 46"/>
                <a:gd name="T35" fmla="*/ 32 h 55"/>
                <a:gd name="T36" fmla="*/ 7 w 46"/>
                <a:gd name="T37" fmla="*/ 28 h 55"/>
                <a:gd name="T38" fmla="*/ 8 w 46"/>
                <a:gd name="T39" fmla="*/ 25 h 55"/>
                <a:gd name="T40" fmla="*/ 11 w 46"/>
                <a:gd name="T41" fmla="*/ 21 h 55"/>
                <a:gd name="T42" fmla="*/ 14 w 46"/>
                <a:gd name="T43" fmla="*/ 19 h 55"/>
                <a:gd name="T44" fmla="*/ 17 w 46"/>
                <a:gd name="T45" fmla="*/ 17 h 55"/>
                <a:gd name="T46" fmla="*/ 21 w 46"/>
                <a:gd name="T47" fmla="*/ 14 h 55"/>
                <a:gd name="T48" fmla="*/ 26 w 46"/>
                <a:gd name="T49" fmla="*/ 14 h 55"/>
                <a:gd name="T50" fmla="*/ 26 w 46"/>
                <a:gd name="T51" fmla="*/ 13 h 55"/>
                <a:gd name="T52" fmla="*/ 26 w 46"/>
                <a:gd name="T53" fmla="*/ 13 h 55"/>
                <a:gd name="T54" fmla="*/ 28 w 46"/>
                <a:gd name="T55" fmla="*/ 12 h 55"/>
                <a:gd name="T56" fmla="*/ 29 w 46"/>
                <a:gd name="T57" fmla="*/ 11 h 55"/>
                <a:gd name="T58" fmla="*/ 33 w 46"/>
                <a:gd name="T59" fmla="*/ 10 h 55"/>
                <a:gd name="T60" fmla="*/ 36 w 46"/>
                <a:gd name="T61" fmla="*/ 7 h 55"/>
                <a:gd name="T62" fmla="*/ 41 w 46"/>
                <a:gd name="T63" fmla="*/ 5 h 55"/>
                <a:gd name="T64" fmla="*/ 46 w 46"/>
                <a:gd name="T65" fmla="*/ 3 h 55"/>
                <a:gd name="T66" fmla="*/ 46 w 46"/>
                <a:gd name="T67" fmla="*/ 3 h 55"/>
                <a:gd name="T68" fmla="*/ 45 w 46"/>
                <a:gd name="T69" fmla="*/ 3 h 55"/>
                <a:gd name="T70" fmla="*/ 43 w 46"/>
                <a:gd name="T71" fmla="*/ 3 h 55"/>
                <a:gd name="T72" fmla="*/ 42 w 46"/>
                <a:gd name="T73" fmla="*/ 1 h 55"/>
                <a:gd name="T74" fmla="*/ 40 w 46"/>
                <a:gd name="T75" fmla="*/ 1 h 55"/>
                <a:gd name="T76" fmla="*/ 38 w 46"/>
                <a:gd name="T77" fmla="*/ 1 h 55"/>
                <a:gd name="T78" fmla="*/ 35 w 46"/>
                <a:gd name="T79" fmla="*/ 1 h 55"/>
                <a:gd name="T80" fmla="*/ 32 w 46"/>
                <a:gd name="T81" fmla="*/ 0 h 55"/>
                <a:gd name="T82" fmla="*/ 28 w 46"/>
                <a:gd name="T83" fmla="*/ 0 h 55"/>
                <a:gd name="T84" fmla="*/ 26 w 46"/>
                <a:gd name="T85" fmla="*/ 0 h 55"/>
                <a:gd name="T86" fmla="*/ 22 w 46"/>
                <a:gd name="T87" fmla="*/ 1 h 55"/>
                <a:gd name="T88" fmla="*/ 19 w 46"/>
                <a:gd name="T89" fmla="*/ 1 h 55"/>
                <a:gd name="T90" fmla="*/ 14 w 46"/>
                <a:gd name="T91" fmla="*/ 1 h 55"/>
                <a:gd name="T92" fmla="*/ 11 w 46"/>
                <a:gd name="T93" fmla="*/ 3 h 55"/>
                <a:gd name="T94" fmla="*/ 7 w 46"/>
                <a:gd name="T95" fmla="*/ 4 h 55"/>
                <a:gd name="T96" fmla="*/ 4 w 46"/>
                <a:gd name="T97" fmla="*/ 6 h 5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"/>
                <a:gd name="T148" fmla="*/ 0 h 55"/>
                <a:gd name="T149" fmla="*/ 46 w 46"/>
                <a:gd name="T150" fmla="*/ 55 h 5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" h="55">
                  <a:moveTo>
                    <a:pt x="4" y="6"/>
                  </a:moveTo>
                  <a:lnTo>
                    <a:pt x="4" y="7"/>
                  </a:lnTo>
                  <a:lnTo>
                    <a:pt x="3" y="10"/>
                  </a:lnTo>
                  <a:lnTo>
                    <a:pt x="1" y="14"/>
                  </a:lnTo>
                  <a:lnTo>
                    <a:pt x="0" y="20"/>
                  </a:lnTo>
                  <a:lnTo>
                    <a:pt x="0" y="28"/>
                  </a:lnTo>
                  <a:lnTo>
                    <a:pt x="0" y="36"/>
                  </a:lnTo>
                  <a:lnTo>
                    <a:pt x="0" y="46"/>
                  </a:lnTo>
                  <a:lnTo>
                    <a:pt x="3" y="55"/>
                  </a:lnTo>
                  <a:lnTo>
                    <a:pt x="3" y="54"/>
                  </a:lnTo>
                  <a:lnTo>
                    <a:pt x="3" y="53"/>
                  </a:lnTo>
                  <a:lnTo>
                    <a:pt x="3" y="52"/>
                  </a:lnTo>
                  <a:lnTo>
                    <a:pt x="3" y="49"/>
                  </a:lnTo>
                  <a:lnTo>
                    <a:pt x="3" y="46"/>
                  </a:lnTo>
                  <a:lnTo>
                    <a:pt x="4" y="42"/>
                  </a:lnTo>
                  <a:lnTo>
                    <a:pt x="4" y="39"/>
                  </a:lnTo>
                  <a:lnTo>
                    <a:pt x="5" y="35"/>
                  </a:lnTo>
                  <a:lnTo>
                    <a:pt x="6" y="32"/>
                  </a:lnTo>
                  <a:lnTo>
                    <a:pt x="7" y="28"/>
                  </a:lnTo>
                  <a:lnTo>
                    <a:pt x="8" y="25"/>
                  </a:lnTo>
                  <a:lnTo>
                    <a:pt x="11" y="21"/>
                  </a:lnTo>
                  <a:lnTo>
                    <a:pt x="14" y="19"/>
                  </a:lnTo>
                  <a:lnTo>
                    <a:pt x="17" y="17"/>
                  </a:lnTo>
                  <a:lnTo>
                    <a:pt x="21" y="14"/>
                  </a:lnTo>
                  <a:lnTo>
                    <a:pt x="26" y="14"/>
                  </a:lnTo>
                  <a:lnTo>
                    <a:pt x="26" y="13"/>
                  </a:lnTo>
                  <a:lnTo>
                    <a:pt x="28" y="12"/>
                  </a:lnTo>
                  <a:lnTo>
                    <a:pt x="29" y="11"/>
                  </a:lnTo>
                  <a:lnTo>
                    <a:pt x="33" y="10"/>
                  </a:lnTo>
                  <a:lnTo>
                    <a:pt x="36" y="7"/>
                  </a:lnTo>
                  <a:lnTo>
                    <a:pt x="41" y="5"/>
                  </a:lnTo>
                  <a:lnTo>
                    <a:pt x="46" y="3"/>
                  </a:lnTo>
                  <a:lnTo>
                    <a:pt x="45" y="3"/>
                  </a:lnTo>
                  <a:lnTo>
                    <a:pt x="43" y="3"/>
                  </a:lnTo>
                  <a:lnTo>
                    <a:pt x="42" y="1"/>
                  </a:lnTo>
                  <a:lnTo>
                    <a:pt x="40" y="1"/>
                  </a:lnTo>
                  <a:lnTo>
                    <a:pt x="38" y="1"/>
                  </a:lnTo>
                  <a:lnTo>
                    <a:pt x="35" y="1"/>
                  </a:lnTo>
                  <a:lnTo>
                    <a:pt x="32" y="0"/>
                  </a:lnTo>
                  <a:lnTo>
                    <a:pt x="28" y="0"/>
                  </a:lnTo>
                  <a:lnTo>
                    <a:pt x="26" y="0"/>
                  </a:lnTo>
                  <a:lnTo>
                    <a:pt x="22" y="1"/>
                  </a:lnTo>
                  <a:lnTo>
                    <a:pt x="19" y="1"/>
                  </a:lnTo>
                  <a:lnTo>
                    <a:pt x="14" y="1"/>
                  </a:lnTo>
                  <a:lnTo>
                    <a:pt x="11" y="3"/>
                  </a:lnTo>
                  <a:lnTo>
                    <a:pt x="7" y="4"/>
                  </a:lnTo>
                  <a:lnTo>
                    <a:pt x="4" y="6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75" name="Freeform 52"/>
            <p:cNvSpPr>
              <a:spLocks/>
            </p:cNvSpPr>
            <p:nvPr/>
          </p:nvSpPr>
          <p:spPr bwMode="auto">
            <a:xfrm>
              <a:off x="1133" y="1665"/>
              <a:ext cx="37" cy="9"/>
            </a:xfrm>
            <a:custGeom>
              <a:avLst/>
              <a:gdLst>
                <a:gd name="T0" fmla="*/ 0 w 37"/>
                <a:gd name="T1" fmla="*/ 6 h 9"/>
                <a:gd name="T2" fmla="*/ 0 w 37"/>
                <a:gd name="T3" fmla="*/ 6 h 9"/>
                <a:gd name="T4" fmla="*/ 0 w 37"/>
                <a:gd name="T5" fmla="*/ 6 h 9"/>
                <a:gd name="T6" fmla="*/ 1 w 37"/>
                <a:gd name="T7" fmla="*/ 5 h 9"/>
                <a:gd name="T8" fmla="*/ 1 w 37"/>
                <a:gd name="T9" fmla="*/ 5 h 9"/>
                <a:gd name="T10" fmla="*/ 2 w 37"/>
                <a:gd name="T11" fmla="*/ 4 h 9"/>
                <a:gd name="T12" fmla="*/ 4 w 37"/>
                <a:gd name="T13" fmla="*/ 2 h 9"/>
                <a:gd name="T14" fmla="*/ 5 w 37"/>
                <a:gd name="T15" fmla="*/ 2 h 9"/>
                <a:gd name="T16" fmla="*/ 7 w 37"/>
                <a:gd name="T17" fmla="*/ 1 h 9"/>
                <a:gd name="T18" fmla="*/ 9 w 37"/>
                <a:gd name="T19" fmla="*/ 0 h 9"/>
                <a:gd name="T20" fmla="*/ 12 w 37"/>
                <a:gd name="T21" fmla="*/ 0 h 9"/>
                <a:gd name="T22" fmla="*/ 15 w 37"/>
                <a:gd name="T23" fmla="*/ 0 h 9"/>
                <a:gd name="T24" fmla="*/ 19 w 37"/>
                <a:gd name="T25" fmla="*/ 0 h 9"/>
                <a:gd name="T26" fmla="*/ 22 w 37"/>
                <a:gd name="T27" fmla="*/ 0 h 9"/>
                <a:gd name="T28" fmla="*/ 27 w 37"/>
                <a:gd name="T29" fmla="*/ 1 h 9"/>
                <a:gd name="T30" fmla="*/ 32 w 37"/>
                <a:gd name="T31" fmla="*/ 1 h 9"/>
                <a:gd name="T32" fmla="*/ 37 w 37"/>
                <a:gd name="T33" fmla="*/ 4 h 9"/>
                <a:gd name="T34" fmla="*/ 37 w 37"/>
                <a:gd name="T35" fmla="*/ 6 h 9"/>
                <a:gd name="T36" fmla="*/ 36 w 37"/>
                <a:gd name="T37" fmla="*/ 6 h 9"/>
                <a:gd name="T38" fmla="*/ 36 w 37"/>
                <a:gd name="T39" fmla="*/ 5 h 9"/>
                <a:gd name="T40" fmla="*/ 34 w 37"/>
                <a:gd name="T41" fmla="*/ 5 h 9"/>
                <a:gd name="T42" fmla="*/ 33 w 37"/>
                <a:gd name="T43" fmla="*/ 5 h 9"/>
                <a:gd name="T44" fmla="*/ 30 w 37"/>
                <a:gd name="T45" fmla="*/ 4 h 9"/>
                <a:gd name="T46" fmla="*/ 28 w 37"/>
                <a:gd name="T47" fmla="*/ 4 h 9"/>
                <a:gd name="T48" fmla="*/ 25 w 37"/>
                <a:gd name="T49" fmla="*/ 2 h 9"/>
                <a:gd name="T50" fmla="*/ 22 w 37"/>
                <a:gd name="T51" fmla="*/ 2 h 9"/>
                <a:gd name="T52" fmla="*/ 19 w 37"/>
                <a:gd name="T53" fmla="*/ 2 h 9"/>
                <a:gd name="T54" fmla="*/ 15 w 37"/>
                <a:gd name="T55" fmla="*/ 2 h 9"/>
                <a:gd name="T56" fmla="*/ 13 w 37"/>
                <a:gd name="T57" fmla="*/ 2 h 9"/>
                <a:gd name="T58" fmla="*/ 9 w 37"/>
                <a:gd name="T59" fmla="*/ 4 h 9"/>
                <a:gd name="T60" fmla="*/ 7 w 37"/>
                <a:gd name="T61" fmla="*/ 5 h 9"/>
                <a:gd name="T62" fmla="*/ 5 w 37"/>
                <a:gd name="T63" fmla="*/ 6 h 9"/>
                <a:gd name="T64" fmla="*/ 2 w 37"/>
                <a:gd name="T65" fmla="*/ 7 h 9"/>
                <a:gd name="T66" fmla="*/ 0 w 37"/>
                <a:gd name="T67" fmla="*/ 9 h 9"/>
                <a:gd name="T68" fmla="*/ 0 w 37"/>
                <a:gd name="T69" fmla="*/ 6 h 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7"/>
                <a:gd name="T106" fmla="*/ 0 h 9"/>
                <a:gd name="T107" fmla="*/ 37 w 37"/>
                <a:gd name="T108" fmla="*/ 9 h 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7" h="9">
                  <a:moveTo>
                    <a:pt x="0" y="6"/>
                  </a:moveTo>
                  <a:lnTo>
                    <a:pt x="0" y="6"/>
                  </a:lnTo>
                  <a:lnTo>
                    <a:pt x="1" y="5"/>
                  </a:lnTo>
                  <a:lnTo>
                    <a:pt x="2" y="4"/>
                  </a:lnTo>
                  <a:lnTo>
                    <a:pt x="4" y="2"/>
                  </a:lnTo>
                  <a:lnTo>
                    <a:pt x="5" y="2"/>
                  </a:lnTo>
                  <a:lnTo>
                    <a:pt x="7" y="1"/>
                  </a:lnTo>
                  <a:lnTo>
                    <a:pt x="9" y="0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2" y="0"/>
                  </a:lnTo>
                  <a:lnTo>
                    <a:pt x="27" y="1"/>
                  </a:lnTo>
                  <a:lnTo>
                    <a:pt x="32" y="1"/>
                  </a:lnTo>
                  <a:lnTo>
                    <a:pt x="37" y="4"/>
                  </a:lnTo>
                  <a:lnTo>
                    <a:pt x="37" y="6"/>
                  </a:lnTo>
                  <a:lnTo>
                    <a:pt x="36" y="6"/>
                  </a:lnTo>
                  <a:lnTo>
                    <a:pt x="36" y="5"/>
                  </a:lnTo>
                  <a:lnTo>
                    <a:pt x="34" y="5"/>
                  </a:lnTo>
                  <a:lnTo>
                    <a:pt x="33" y="5"/>
                  </a:lnTo>
                  <a:lnTo>
                    <a:pt x="30" y="4"/>
                  </a:lnTo>
                  <a:lnTo>
                    <a:pt x="28" y="4"/>
                  </a:lnTo>
                  <a:lnTo>
                    <a:pt x="25" y="2"/>
                  </a:lnTo>
                  <a:lnTo>
                    <a:pt x="22" y="2"/>
                  </a:lnTo>
                  <a:lnTo>
                    <a:pt x="19" y="2"/>
                  </a:lnTo>
                  <a:lnTo>
                    <a:pt x="15" y="2"/>
                  </a:lnTo>
                  <a:lnTo>
                    <a:pt x="13" y="2"/>
                  </a:lnTo>
                  <a:lnTo>
                    <a:pt x="9" y="4"/>
                  </a:lnTo>
                  <a:lnTo>
                    <a:pt x="7" y="5"/>
                  </a:lnTo>
                  <a:lnTo>
                    <a:pt x="5" y="6"/>
                  </a:lnTo>
                  <a:lnTo>
                    <a:pt x="2" y="7"/>
                  </a:lnTo>
                  <a:lnTo>
                    <a:pt x="0" y="9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76" name="Freeform 53"/>
            <p:cNvSpPr>
              <a:spLocks/>
            </p:cNvSpPr>
            <p:nvPr/>
          </p:nvSpPr>
          <p:spPr bwMode="auto">
            <a:xfrm>
              <a:off x="1133" y="1641"/>
              <a:ext cx="37" cy="10"/>
            </a:xfrm>
            <a:custGeom>
              <a:avLst/>
              <a:gdLst>
                <a:gd name="T0" fmla="*/ 0 w 37"/>
                <a:gd name="T1" fmla="*/ 5 h 10"/>
                <a:gd name="T2" fmla="*/ 0 w 37"/>
                <a:gd name="T3" fmla="*/ 5 h 10"/>
                <a:gd name="T4" fmla="*/ 0 w 37"/>
                <a:gd name="T5" fmla="*/ 5 h 10"/>
                <a:gd name="T6" fmla="*/ 1 w 37"/>
                <a:gd name="T7" fmla="*/ 5 h 10"/>
                <a:gd name="T8" fmla="*/ 1 w 37"/>
                <a:gd name="T9" fmla="*/ 4 h 10"/>
                <a:gd name="T10" fmla="*/ 2 w 37"/>
                <a:gd name="T11" fmla="*/ 3 h 10"/>
                <a:gd name="T12" fmla="*/ 4 w 37"/>
                <a:gd name="T13" fmla="*/ 3 h 10"/>
                <a:gd name="T14" fmla="*/ 5 w 37"/>
                <a:gd name="T15" fmla="*/ 2 h 10"/>
                <a:gd name="T16" fmla="*/ 7 w 37"/>
                <a:gd name="T17" fmla="*/ 1 h 10"/>
                <a:gd name="T18" fmla="*/ 9 w 37"/>
                <a:gd name="T19" fmla="*/ 1 h 10"/>
                <a:gd name="T20" fmla="*/ 12 w 37"/>
                <a:gd name="T21" fmla="*/ 0 h 10"/>
                <a:gd name="T22" fmla="*/ 15 w 37"/>
                <a:gd name="T23" fmla="*/ 0 h 10"/>
                <a:gd name="T24" fmla="*/ 19 w 37"/>
                <a:gd name="T25" fmla="*/ 0 h 10"/>
                <a:gd name="T26" fmla="*/ 22 w 37"/>
                <a:gd name="T27" fmla="*/ 0 h 10"/>
                <a:gd name="T28" fmla="*/ 27 w 37"/>
                <a:gd name="T29" fmla="*/ 1 h 10"/>
                <a:gd name="T30" fmla="*/ 32 w 37"/>
                <a:gd name="T31" fmla="*/ 2 h 10"/>
                <a:gd name="T32" fmla="*/ 37 w 37"/>
                <a:gd name="T33" fmla="*/ 3 h 10"/>
                <a:gd name="T34" fmla="*/ 37 w 37"/>
                <a:gd name="T35" fmla="*/ 5 h 10"/>
                <a:gd name="T36" fmla="*/ 36 w 37"/>
                <a:gd name="T37" fmla="*/ 5 h 10"/>
                <a:gd name="T38" fmla="*/ 36 w 37"/>
                <a:gd name="T39" fmla="*/ 4 h 10"/>
                <a:gd name="T40" fmla="*/ 34 w 37"/>
                <a:gd name="T41" fmla="*/ 4 h 10"/>
                <a:gd name="T42" fmla="*/ 33 w 37"/>
                <a:gd name="T43" fmla="*/ 4 h 10"/>
                <a:gd name="T44" fmla="*/ 30 w 37"/>
                <a:gd name="T45" fmla="*/ 3 h 10"/>
                <a:gd name="T46" fmla="*/ 28 w 37"/>
                <a:gd name="T47" fmla="*/ 3 h 10"/>
                <a:gd name="T48" fmla="*/ 25 w 37"/>
                <a:gd name="T49" fmla="*/ 3 h 10"/>
                <a:gd name="T50" fmla="*/ 22 w 37"/>
                <a:gd name="T51" fmla="*/ 2 h 10"/>
                <a:gd name="T52" fmla="*/ 19 w 37"/>
                <a:gd name="T53" fmla="*/ 2 h 10"/>
                <a:gd name="T54" fmla="*/ 15 w 37"/>
                <a:gd name="T55" fmla="*/ 2 h 10"/>
                <a:gd name="T56" fmla="*/ 13 w 37"/>
                <a:gd name="T57" fmla="*/ 2 h 10"/>
                <a:gd name="T58" fmla="*/ 9 w 37"/>
                <a:gd name="T59" fmla="*/ 3 h 10"/>
                <a:gd name="T60" fmla="*/ 7 w 37"/>
                <a:gd name="T61" fmla="*/ 4 h 10"/>
                <a:gd name="T62" fmla="*/ 5 w 37"/>
                <a:gd name="T63" fmla="*/ 5 h 10"/>
                <a:gd name="T64" fmla="*/ 2 w 37"/>
                <a:gd name="T65" fmla="*/ 8 h 10"/>
                <a:gd name="T66" fmla="*/ 0 w 37"/>
                <a:gd name="T67" fmla="*/ 10 h 10"/>
                <a:gd name="T68" fmla="*/ 0 w 37"/>
                <a:gd name="T69" fmla="*/ 5 h 1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7"/>
                <a:gd name="T106" fmla="*/ 0 h 10"/>
                <a:gd name="T107" fmla="*/ 37 w 37"/>
                <a:gd name="T108" fmla="*/ 10 h 1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7" h="10">
                  <a:moveTo>
                    <a:pt x="0" y="5"/>
                  </a:moveTo>
                  <a:lnTo>
                    <a:pt x="0" y="5"/>
                  </a:lnTo>
                  <a:lnTo>
                    <a:pt x="1" y="5"/>
                  </a:lnTo>
                  <a:lnTo>
                    <a:pt x="1" y="4"/>
                  </a:lnTo>
                  <a:lnTo>
                    <a:pt x="2" y="3"/>
                  </a:lnTo>
                  <a:lnTo>
                    <a:pt x="4" y="3"/>
                  </a:lnTo>
                  <a:lnTo>
                    <a:pt x="5" y="2"/>
                  </a:lnTo>
                  <a:lnTo>
                    <a:pt x="7" y="1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2" y="0"/>
                  </a:lnTo>
                  <a:lnTo>
                    <a:pt x="27" y="1"/>
                  </a:lnTo>
                  <a:lnTo>
                    <a:pt x="32" y="2"/>
                  </a:lnTo>
                  <a:lnTo>
                    <a:pt x="37" y="3"/>
                  </a:lnTo>
                  <a:lnTo>
                    <a:pt x="37" y="5"/>
                  </a:lnTo>
                  <a:lnTo>
                    <a:pt x="36" y="5"/>
                  </a:lnTo>
                  <a:lnTo>
                    <a:pt x="36" y="4"/>
                  </a:lnTo>
                  <a:lnTo>
                    <a:pt x="34" y="4"/>
                  </a:lnTo>
                  <a:lnTo>
                    <a:pt x="33" y="4"/>
                  </a:lnTo>
                  <a:lnTo>
                    <a:pt x="30" y="3"/>
                  </a:lnTo>
                  <a:lnTo>
                    <a:pt x="28" y="3"/>
                  </a:lnTo>
                  <a:lnTo>
                    <a:pt x="25" y="3"/>
                  </a:lnTo>
                  <a:lnTo>
                    <a:pt x="22" y="2"/>
                  </a:lnTo>
                  <a:lnTo>
                    <a:pt x="19" y="2"/>
                  </a:lnTo>
                  <a:lnTo>
                    <a:pt x="15" y="2"/>
                  </a:lnTo>
                  <a:lnTo>
                    <a:pt x="13" y="2"/>
                  </a:lnTo>
                  <a:lnTo>
                    <a:pt x="9" y="3"/>
                  </a:lnTo>
                  <a:lnTo>
                    <a:pt x="7" y="4"/>
                  </a:lnTo>
                  <a:lnTo>
                    <a:pt x="5" y="5"/>
                  </a:lnTo>
                  <a:lnTo>
                    <a:pt x="2" y="8"/>
                  </a:lnTo>
                  <a:lnTo>
                    <a:pt x="0" y="1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77" name="Freeform 54"/>
            <p:cNvSpPr>
              <a:spLocks/>
            </p:cNvSpPr>
            <p:nvPr/>
          </p:nvSpPr>
          <p:spPr bwMode="auto">
            <a:xfrm>
              <a:off x="1168" y="1629"/>
              <a:ext cx="61" cy="112"/>
            </a:xfrm>
            <a:custGeom>
              <a:avLst/>
              <a:gdLst>
                <a:gd name="T0" fmla="*/ 0 w 61"/>
                <a:gd name="T1" fmla="*/ 0 h 112"/>
                <a:gd name="T2" fmla="*/ 0 w 61"/>
                <a:gd name="T3" fmla="*/ 109 h 112"/>
                <a:gd name="T4" fmla="*/ 19 w 61"/>
                <a:gd name="T5" fmla="*/ 112 h 112"/>
                <a:gd name="T6" fmla="*/ 18 w 61"/>
                <a:gd name="T7" fmla="*/ 98 h 112"/>
                <a:gd name="T8" fmla="*/ 61 w 61"/>
                <a:gd name="T9" fmla="*/ 104 h 112"/>
                <a:gd name="T10" fmla="*/ 61 w 61"/>
                <a:gd name="T11" fmla="*/ 98 h 112"/>
                <a:gd name="T12" fmla="*/ 30 w 61"/>
                <a:gd name="T13" fmla="*/ 95 h 112"/>
                <a:gd name="T14" fmla="*/ 29 w 61"/>
                <a:gd name="T15" fmla="*/ 82 h 112"/>
                <a:gd name="T16" fmla="*/ 9 w 61"/>
                <a:gd name="T17" fmla="*/ 82 h 112"/>
                <a:gd name="T18" fmla="*/ 8 w 61"/>
                <a:gd name="T19" fmla="*/ 81 h 112"/>
                <a:gd name="T20" fmla="*/ 7 w 61"/>
                <a:gd name="T21" fmla="*/ 76 h 112"/>
                <a:gd name="T22" fmla="*/ 6 w 61"/>
                <a:gd name="T23" fmla="*/ 69 h 112"/>
                <a:gd name="T24" fmla="*/ 4 w 61"/>
                <a:gd name="T25" fmla="*/ 58 h 112"/>
                <a:gd name="T26" fmla="*/ 2 w 61"/>
                <a:gd name="T27" fmla="*/ 47 h 112"/>
                <a:gd name="T28" fmla="*/ 1 w 61"/>
                <a:gd name="T29" fmla="*/ 34 h 112"/>
                <a:gd name="T30" fmla="*/ 2 w 61"/>
                <a:gd name="T31" fmla="*/ 19 h 112"/>
                <a:gd name="T32" fmla="*/ 6 w 61"/>
                <a:gd name="T33" fmla="*/ 3 h 112"/>
                <a:gd name="T34" fmla="*/ 0 w 61"/>
                <a:gd name="T35" fmla="*/ 0 h 11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1"/>
                <a:gd name="T55" fmla="*/ 0 h 112"/>
                <a:gd name="T56" fmla="*/ 61 w 61"/>
                <a:gd name="T57" fmla="*/ 112 h 11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1" h="112">
                  <a:moveTo>
                    <a:pt x="0" y="0"/>
                  </a:moveTo>
                  <a:lnTo>
                    <a:pt x="0" y="109"/>
                  </a:lnTo>
                  <a:lnTo>
                    <a:pt x="19" y="112"/>
                  </a:lnTo>
                  <a:lnTo>
                    <a:pt x="18" y="98"/>
                  </a:lnTo>
                  <a:lnTo>
                    <a:pt x="61" y="104"/>
                  </a:lnTo>
                  <a:lnTo>
                    <a:pt x="61" y="98"/>
                  </a:lnTo>
                  <a:lnTo>
                    <a:pt x="30" y="95"/>
                  </a:lnTo>
                  <a:lnTo>
                    <a:pt x="29" y="82"/>
                  </a:lnTo>
                  <a:lnTo>
                    <a:pt x="9" y="82"/>
                  </a:lnTo>
                  <a:lnTo>
                    <a:pt x="8" y="81"/>
                  </a:lnTo>
                  <a:lnTo>
                    <a:pt x="7" y="76"/>
                  </a:lnTo>
                  <a:lnTo>
                    <a:pt x="6" y="69"/>
                  </a:lnTo>
                  <a:lnTo>
                    <a:pt x="4" y="58"/>
                  </a:lnTo>
                  <a:lnTo>
                    <a:pt x="2" y="47"/>
                  </a:lnTo>
                  <a:lnTo>
                    <a:pt x="1" y="34"/>
                  </a:lnTo>
                  <a:lnTo>
                    <a:pt x="2" y="19"/>
                  </a:lnTo>
                  <a:lnTo>
                    <a:pt x="6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1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78" name="Freeform 55"/>
            <p:cNvSpPr>
              <a:spLocks/>
            </p:cNvSpPr>
            <p:nvPr/>
          </p:nvSpPr>
          <p:spPr bwMode="auto">
            <a:xfrm>
              <a:off x="1198" y="1603"/>
              <a:ext cx="79" cy="15"/>
            </a:xfrm>
            <a:custGeom>
              <a:avLst/>
              <a:gdLst>
                <a:gd name="T0" fmla="*/ 0 w 79"/>
                <a:gd name="T1" fmla="*/ 15 h 15"/>
                <a:gd name="T2" fmla="*/ 0 w 79"/>
                <a:gd name="T3" fmla="*/ 15 h 15"/>
                <a:gd name="T4" fmla="*/ 3 w 79"/>
                <a:gd name="T5" fmla="*/ 14 h 15"/>
                <a:gd name="T6" fmla="*/ 4 w 79"/>
                <a:gd name="T7" fmla="*/ 14 h 15"/>
                <a:gd name="T8" fmla="*/ 7 w 79"/>
                <a:gd name="T9" fmla="*/ 13 h 15"/>
                <a:gd name="T10" fmla="*/ 11 w 79"/>
                <a:gd name="T11" fmla="*/ 12 h 15"/>
                <a:gd name="T12" fmla="*/ 14 w 79"/>
                <a:gd name="T13" fmla="*/ 11 h 15"/>
                <a:gd name="T14" fmla="*/ 19 w 79"/>
                <a:gd name="T15" fmla="*/ 10 h 15"/>
                <a:gd name="T16" fmla="*/ 24 w 79"/>
                <a:gd name="T17" fmla="*/ 8 h 15"/>
                <a:gd name="T18" fmla="*/ 30 w 79"/>
                <a:gd name="T19" fmla="*/ 8 h 15"/>
                <a:gd name="T20" fmla="*/ 35 w 79"/>
                <a:gd name="T21" fmla="*/ 7 h 15"/>
                <a:gd name="T22" fmla="*/ 42 w 79"/>
                <a:gd name="T23" fmla="*/ 7 h 15"/>
                <a:gd name="T24" fmla="*/ 48 w 79"/>
                <a:gd name="T25" fmla="*/ 6 h 15"/>
                <a:gd name="T26" fmla="*/ 55 w 79"/>
                <a:gd name="T27" fmla="*/ 7 h 15"/>
                <a:gd name="T28" fmla="*/ 62 w 79"/>
                <a:gd name="T29" fmla="*/ 7 h 15"/>
                <a:gd name="T30" fmla="*/ 69 w 79"/>
                <a:gd name="T31" fmla="*/ 8 h 15"/>
                <a:gd name="T32" fmla="*/ 76 w 79"/>
                <a:gd name="T33" fmla="*/ 10 h 15"/>
                <a:gd name="T34" fmla="*/ 79 w 79"/>
                <a:gd name="T35" fmla="*/ 0 h 15"/>
                <a:gd name="T36" fmla="*/ 79 w 79"/>
                <a:gd name="T37" fmla="*/ 0 h 15"/>
                <a:gd name="T38" fmla="*/ 76 w 79"/>
                <a:gd name="T39" fmla="*/ 0 h 15"/>
                <a:gd name="T40" fmla="*/ 74 w 79"/>
                <a:gd name="T41" fmla="*/ 0 h 15"/>
                <a:gd name="T42" fmla="*/ 70 w 79"/>
                <a:gd name="T43" fmla="*/ 0 h 15"/>
                <a:gd name="T44" fmla="*/ 66 w 79"/>
                <a:gd name="T45" fmla="*/ 0 h 15"/>
                <a:gd name="T46" fmla="*/ 61 w 79"/>
                <a:gd name="T47" fmla="*/ 0 h 15"/>
                <a:gd name="T48" fmla="*/ 56 w 79"/>
                <a:gd name="T49" fmla="*/ 0 h 15"/>
                <a:gd name="T50" fmla="*/ 51 w 79"/>
                <a:gd name="T51" fmla="*/ 1 h 15"/>
                <a:gd name="T52" fmla="*/ 44 w 79"/>
                <a:gd name="T53" fmla="*/ 1 h 15"/>
                <a:gd name="T54" fmla="*/ 38 w 79"/>
                <a:gd name="T55" fmla="*/ 1 h 15"/>
                <a:gd name="T56" fmla="*/ 31 w 79"/>
                <a:gd name="T57" fmla="*/ 3 h 15"/>
                <a:gd name="T58" fmla="*/ 25 w 79"/>
                <a:gd name="T59" fmla="*/ 4 h 15"/>
                <a:gd name="T60" fmla="*/ 18 w 79"/>
                <a:gd name="T61" fmla="*/ 5 h 15"/>
                <a:gd name="T62" fmla="*/ 12 w 79"/>
                <a:gd name="T63" fmla="*/ 6 h 15"/>
                <a:gd name="T64" fmla="*/ 6 w 79"/>
                <a:gd name="T65" fmla="*/ 7 h 15"/>
                <a:gd name="T66" fmla="*/ 0 w 79"/>
                <a:gd name="T67" fmla="*/ 8 h 15"/>
                <a:gd name="T68" fmla="*/ 0 w 79"/>
                <a:gd name="T69" fmla="*/ 15 h 1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79"/>
                <a:gd name="T106" fmla="*/ 0 h 15"/>
                <a:gd name="T107" fmla="*/ 79 w 79"/>
                <a:gd name="T108" fmla="*/ 15 h 1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79" h="15">
                  <a:moveTo>
                    <a:pt x="0" y="15"/>
                  </a:moveTo>
                  <a:lnTo>
                    <a:pt x="0" y="15"/>
                  </a:lnTo>
                  <a:lnTo>
                    <a:pt x="3" y="14"/>
                  </a:lnTo>
                  <a:lnTo>
                    <a:pt x="4" y="14"/>
                  </a:lnTo>
                  <a:lnTo>
                    <a:pt x="7" y="13"/>
                  </a:lnTo>
                  <a:lnTo>
                    <a:pt x="11" y="12"/>
                  </a:lnTo>
                  <a:lnTo>
                    <a:pt x="14" y="11"/>
                  </a:lnTo>
                  <a:lnTo>
                    <a:pt x="19" y="10"/>
                  </a:lnTo>
                  <a:lnTo>
                    <a:pt x="24" y="8"/>
                  </a:lnTo>
                  <a:lnTo>
                    <a:pt x="30" y="8"/>
                  </a:lnTo>
                  <a:lnTo>
                    <a:pt x="35" y="7"/>
                  </a:lnTo>
                  <a:lnTo>
                    <a:pt x="42" y="7"/>
                  </a:lnTo>
                  <a:lnTo>
                    <a:pt x="48" y="6"/>
                  </a:lnTo>
                  <a:lnTo>
                    <a:pt x="55" y="7"/>
                  </a:lnTo>
                  <a:lnTo>
                    <a:pt x="62" y="7"/>
                  </a:lnTo>
                  <a:lnTo>
                    <a:pt x="69" y="8"/>
                  </a:lnTo>
                  <a:lnTo>
                    <a:pt x="76" y="10"/>
                  </a:lnTo>
                  <a:lnTo>
                    <a:pt x="79" y="0"/>
                  </a:lnTo>
                  <a:lnTo>
                    <a:pt x="76" y="0"/>
                  </a:lnTo>
                  <a:lnTo>
                    <a:pt x="74" y="0"/>
                  </a:lnTo>
                  <a:lnTo>
                    <a:pt x="70" y="0"/>
                  </a:lnTo>
                  <a:lnTo>
                    <a:pt x="66" y="0"/>
                  </a:lnTo>
                  <a:lnTo>
                    <a:pt x="61" y="0"/>
                  </a:lnTo>
                  <a:lnTo>
                    <a:pt x="56" y="0"/>
                  </a:lnTo>
                  <a:lnTo>
                    <a:pt x="51" y="1"/>
                  </a:lnTo>
                  <a:lnTo>
                    <a:pt x="44" y="1"/>
                  </a:lnTo>
                  <a:lnTo>
                    <a:pt x="38" y="1"/>
                  </a:lnTo>
                  <a:lnTo>
                    <a:pt x="31" y="3"/>
                  </a:lnTo>
                  <a:lnTo>
                    <a:pt x="25" y="4"/>
                  </a:lnTo>
                  <a:lnTo>
                    <a:pt x="18" y="5"/>
                  </a:lnTo>
                  <a:lnTo>
                    <a:pt x="12" y="6"/>
                  </a:lnTo>
                  <a:lnTo>
                    <a:pt x="6" y="7"/>
                  </a:lnTo>
                  <a:lnTo>
                    <a:pt x="0" y="8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79" name="Freeform 56"/>
            <p:cNvSpPr>
              <a:spLocks/>
            </p:cNvSpPr>
            <p:nvPr/>
          </p:nvSpPr>
          <p:spPr bwMode="auto">
            <a:xfrm>
              <a:off x="1153" y="1743"/>
              <a:ext cx="132" cy="45"/>
            </a:xfrm>
            <a:custGeom>
              <a:avLst/>
              <a:gdLst>
                <a:gd name="T0" fmla="*/ 55 w 132"/>
                <a:gd name="T1" fmla="*/ 44 h 45"/>
                <a:gd name="T2" fmla="*/ 56 w 132"/>
                <a:gd name="T3" fmla="*/ 44 h 45"/>
                <a:gd name="T4" fmla="*/ 56 w 132"/>
                <a:gd name="T5" fmla="*/ 42 h 45"/>
                <a:gd name="T6" fmla="*/ 57 w 132"/>
                <a:gd name="T7" fmla="*/ 42 h 45"/>
                <a:gd name="T8" fmla="*/ 59 w 132"/>
                <a:gd name="T9" fmla="*/ 41 h 45"/>
                <a:gd name="T10" fmla="*/ 61 w 132"/>
                <a:gd name="T11" fmla="*/ 41 h 45"/>
                <a:gd name="T12" fmla="*/ 63 w 132"/>
                <a:gd name="T13" fmla="*/ 40 h 45"/>
                <a:gd name="T14" fmla="*/ 65 w 132"/>
                <a:gd name="T15" fmla="*/ 39 h 45"/>
                <a:gd name="T16" fmla="*/ 68 w 132"/>
                <a:gd name="T17" fmla="*/ 38 h 45"/>
                <a:gd name="T18" fmla="*/ 71 w 132"/>
                <a:gd name="T19" fmla="*/ 37 h 45"/>
                <a:gd name="T20" fmla="*/ 73 w 132"/>
                <a:gd name="T21" fmla="*/ 34 h 45"/>
                <a:gd name="T22" fmla="*/ 76 w 132"/>
                <a:gd name="T23" fmla="*/ 33 h 45"/>
                <a:gd name="T24" fmla="*/ 78 w 132"/>
                <a:gd name="T25" fmla="*/ 32 h 45"/>
                <a:gd name="T26" fmla="*/ 80 w 132"/>
                <a:gd name="T27" fmla="*/ 30 h 45"/>
                <a:gd name="T28" fmla="*/ 82 w 132"/>
                <a:gd name="T29" fmla="*/ 28 h 45"/>
                <a:gd name="T30" fmla="*/ 84 w 132"/>
                <a:gd name="T31" fmla="*/ 26 h 45"/>
                <a:gd name="T32" fmla="*/ 85 w 132"/>
                <a:gd name="T33" fmla="*/ 24 h 45"/>
                <a:gd name="T34" fmla="*/ 0 w 132"/>
                <a:gd name="T35" fmla="*/ 3 h 45"/>
                <a:gd name="T36" fmla="*/ 6 w 132"/>
                <a:gd name="T37" fmla="*/ 0 h 45"/>
                <a:gd name="T38" fmla="*/ 132 w 132"/>
                <a:gd name="T39" fmla="*/ 32 h 45"/>
                <a:gd name="T40" fmla="*/ 126 w 132"/>
                <a:gd name="T41" fmla="*/ 34 h 45"/>
                <a:gd name="T42" fmla="*/ 90 w 132"/>
                <a:gd name="T43" fmla="*/ 25 h 45"/>
                <a:gd name="T44" fmla="*/ 90 w 132"/>
                <a:gd name="T45" fmla="*/ 25 h 45"/>
                <a:gd name="T46" fmla="*/ 90 w 132"/>
                <a:gd name="T47" fmla="*/ 26 h 45"/>
                <a:gd name="T48" fmla="*/ 89 w 132"/>
                <a:gd name="T49" fmla="*/ 26 h 45"/>
                <a:gd name="T50" fmla="*/ 89 w 132"/>
                <a:gd name="T51" fmla="*/ 27 h 45"/>
                <a:gd name="T52" fmla="*/ 87 w 132"/>
                <a:gd name="T53" fmla="*/ 28 h 45"/>
                <a:gd name="T54" fmla="*/ 86 w 132"/>
                <a:gd name="T55" fmla="*/ 30 h 45"/>
                <a:gd name="T56" fmla="*/ 85 w 132"/>
                <a:gd name="T57" fmla="*/ 31 h 45"/>
                <a:gd name="T58" fmla="*/ 83 w 132"/>
                <a:gd name="T59" fmla="*/ 32 h 45"/>
                <a:gd name="T60" fmla="*/ 80 w 132"/>
                <a:gd name="T61" fmla="*/ 33 h 45"/>
                <a:gd name="T62" fmla="*/ 78 w 132"/>
                <a:gd name="T63" fmla="*/ 35 h 45"/>
                <a:gd name="T64" fmla="*/ 76 w 132"/>
                <a:gd name="T65" fmla="*/ 37 h 45"/>
                <a:gd name="T66" fmla="*/ 72 w 132"/>
                <a:gd name="T67" fmla="*/ 38 h 45"/>
                <a:gd name="T68" fmla="*/ 70 w 132"/>
                <a:gd name="T69" fmla="*/ 40 h 45"/>
                <a:gd name="T70" fmla="*/ 65 w 132"/>
                <a:gd name="T71" fmla="*/ 41 h 45"/>
                <a:gd name="T72" fmla="*/ 62 w 132"/>
                <a:gd name="T73" fmla="*/ 44 h 45"/>
                <a:gd name="T74" fmla="*/ 57 w 132"/>
                <a:gd name="T75" fmla="*/ 45 h 45"/>
                <a:gd name="T76" fmla="*/ 55 w 132"/>
                <a:gd name="T77" fmla="*/ 44 h 4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32"/>
                <a:gd name="T118" fmla="*/ 0 h 45"/>
                <a:gd name="T119" fmla="*/ 132 w 132"/>
                <a:gd name="T120" fmla="*/ 45 h 45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32" h="45">
                  <a:moveTo>
                    <a:pt x="55" y="44"/>
                  </a:moveTo>
                  <a:lnTo>
                    <a:pt x="56" y="44"/>
                  </a:lnTo>
                  <a:lnTo>
                    <a:pt x="56" y="42"/>
                  </a:lnTo>
                  <a:lnTo>
                    <a:pt x="57" y="42"/>
                  </a:lnTo>
                  <a:lnTo>
                    <a:pt x="59" y="41"/>
                  </a:lnTo>
                  <a:lnTo>
                    <a:pt x="61" y="41"/>
                  </a:lnTo>
                  <a:lnTo>
                    <a:pt x="63" y="40"/>
                  </a:lnTo>
                  <a:lnTo>
                    <a:pt x="65" y="39"/>
                  </a:lnTo>
                  <a:lnTo>
                    <a:pt x="68" y="38"/>
                  </a:lnTo>
                  <a:lnTo>
                    <a:pt x="71" y="37"/>
                  </a:lnTo>
                  <a:lnTo>
                    <a:pt x="73" y="34"/>
                  </a:lnTo>
                  <a:lnTo>
                    <a:pt x="76" y="33"/>
                  </a:lnTo>
                  <a:lnTo>
                    <a:pt x="78" y="32"/>
                  </a:lnTo>
                  <a:lnTo>
                    <a:pt x="80" y="30"/>
                  </a:lnTo>
                  <a:lnTo>
                    <a:pt x="82" y="28"/>
                  </a:lnTo>
                  <a:lnTo>
                    <a:pt x="84" y="26"/>
                  </a:lnTo>
                  <a:lnTo>
                    <a:pt x="85" y="24"/>
                  </a:lnTo>
                  <a:lnTo>
                    <a:pt x="0" y="3"/>
                  </a:lnTo>
                  <a:lnTo>
                    <a:pt x="6" y="0"/>
                  </a:lnTo>
                  <a:lnTo>
                    <a:pt x="132" y="32"/>
                  </a:lnTo>
                  <a:lnTo>
                    <a:pt x="126" y="34"/>
                  </a:lnTo>
                  <a:lnTo>
                    <a:pt x="90" y="25"/>
                  </a:lnTo>
                  <a:lnTo>
                    <a:pt x="90" y="26"/>
                  </a:lnTo>
                  <a:lnTo>
                    <a:pt x="89" y="26"/>
                  </a:lnTo>
                  <a:lnTo>
                    <a:pt x="89" y="27"/>
                  </a:lnTo>
                  <a:lnTo>
                    <a:pt x="87" y="28"/>
                  </a:lnTo>
                  <a:lnTo>
                    <a:pt x="86" y="30"/>
                  </a:lnTo>
                  <a:lnTo>
                    <a:pt x="85" y="31"/>
                  </a:lnTo>
                  <a:lnTo>
                    <a:pt x="83" y="32"/>
                  </a:lnTo>
                  <a:lnTo>
                    <a:pt x="80" y="33"/>
                  </a:lnTo>
                  <a:lnTo>
                    <a:pt x="78" y="35"/>
                  </a:lnTo>
                  <a:lnTo>
                    <a:pt x="76" y="37"/>
                  </a:lnTo>
                  <a:lnTo>
                    <a:pt x="72" y="38"/>
                  </a:lnTo>
                  <a:lnTo>
                    <a:pt x="70" y="40"/>
                  </a:lnTo>
                  <a:lnTo>
                    <a:pt x="65" y="41"/>
                  </a:lnTo>
                  <a:lnTo>
                    <a:pt x="62" y="44"/>
                  </a:lnTo>
                  <a:lnTo>
                    <a:pt x="57" y="45"/>
                  </a:lnTo>
                  <a:lnTo>
                    <a:pt x="55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80" name="Freeform 57"/>
            <p:cNvSpPr>
              <a:spLocks/>
            </p:cNvSpPr>
            <p:nvPr/>
          </p:nvSpPr>
          <p:spPr bwMode="auto">
            <a:xfrm>
              <a:off x="1125" y="1755"/>
              <a:ext cx="135" cy="40"/>
            </a:xfrm>
            <a:custGeom>
              <a:avLst/>
              <a:gdLst>
                <a:gd name="T0" fmla="*/ 0 w 135"/>
                <a:gd name="T1" fmla="*/ 0 h 40"/>
                <a:gd name="T2" fmla="*/ 132 w 135"/>
                <a:gd name="T3" fmla="*/ 40 h 40"/>
                <a:gd name="T4" fmla="*/ 135 w 135"/>
                <a:gd name="T5" fmla="*/ 40 h 40"/>
                <a:gd name="T6" fmla="*/ 5 w 135"/>
                <a:gd name="T7" fmla="*/ 0 h 40"/>
                <a:gd name="T8" fmla="*/ 0 w 135"/>
                <a:gd name="T9" fmla="*/ 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5"/>
                <a:gd name="T16" fmla="*/ 0 h 40"/>
                <a:gd name="T17" fmla="*/ 135 w 135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5" h="40">
                  <a:moveTo>
                    <a:pt x="0" y="0"/>
                  </a:moveTo>
                  <a:lnTo>
                    <a:pt x="132" y="40"/>
                  </a:lnTo>
                  <a:lnTo>
                    <a:pt x="135" y="4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81" name="Freeform 58"/>
            <p:cNvSpPr>
              <a:spLocks/>
            </p:cNvSpPr>
            <p:nvPr/>
          </p:nvSpPr>
          <p:spPr bwMode="auto">
            <a:xfrm>
              <a:off x="1148" y="1750"/>
              <a:ext cx="132" cy="35"/>
            </a:xfrm>
            <a:custGeom>
              <a:avLst/>
              <a:gdLst>
                <a:gd name="T0" fmla="*/ 0 w 132"/>
                <a:gd name="T1" fmla="*/ 0 h 35"/>
                <a:gd name="T2" fmla="*/ 130 w 132"/>
                <a:gd name="T3" fmla="*/ 35 h 35"/>
                <a:gd name="T4" fmla="*/ 132 w 132"/>
                <a:gd name="T5" fmla="*/ 35 h 35"/>
                <a:gd name="T6" fmla="*/ 4 w 132"/>
                <a:gd name="T7" fmla="*/ 0 h 35"/>
                <a:gd name="T8" fmla="*/ 0 w 132"/>
                <a:gd name="T9" fmla="*/ 0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2"/>
                <a:gd name="T16" fmla="*/ 0 h 35"/>
                <a:gd name="T17" fmla="*/ 132 w 132"/>
                <a:gd name="T18" fmla="*/ 35 h 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2" h="35">
                  <a:moveTo>
                    <a:pt x="0" y="0"/>
                  </a:moveTo>
                  <a:lnTo>
                    <a:pt x="130" y="35"/>
                  </a:lnTo>
                  <a:lnTo>
                    <a:pt x="132" y="35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82" name="Freeform 59"/>
            <p:cNvSpPr>
              <a:spLocks/>
            </p:cNvSpPr>
            <p:nvPr/>
          </p:nvSpPr>
          <p:spPr bwMode="auto">
            <a:xfrm>
              <a:off x="1138" y="1752"/>
              <a:ext cx="133" cy="38"/>
            </a:xfrm>
            <a:custGeom>
              <a:avLst/>
              <a:gdLst>
                <a:gd name="T0" fmla="*/ 0 w 133"/>
                <a:gd name="T1" fmla="*/ 0 h 38"/>
                <a:gd name="T2" fmla="*/ 130 w 133"/>
                <a:gd name="T3" fmla="*/ 38 h 38"/>
                <a:gd name="T4" fmla="*/ 133 w 133"/>
                <a:gd name="T5" fmla="*/ 38 h 38"/>
                <a:gd name="T6" fmla="*/ 3 w 133"/>
                <a:gd name="T7" fmla="*/ 0 h 38"/>
                <a:gd name="T8" fmla="*/ 0 w 133"/>
                <a:gd name="T9" fmla="*/ 0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3"/>
                <a:gd name="T16" fmla="*/ 0 h 38"/>
                <a:gd name="T17" fmla="*/ 133 w 133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3" h="38">
                  <a:moveTo>
                    <a:pt x="0" y="0"/>
                  </a:moveTo>
                  <a:lnTo>
                    <a:pt x="130" y="38"/>
                  </a:lnTo>
                  <a:lnTo>
                    <a:pt x="133" y="38"/>
                  </a:lnTo>
                  <a:lnTo>
                    <a:pt x="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83" name="Freeform 60"/>
            <p:cNvSpPr>
              <a:spLocks/>
            </p:cNvSpPr>
            <p:nvPr/>
          </p:nvSpPr>
          <p:spPr bwMode="auto">
            <a:xfrm>
              <a:off x="1623" y="1435"/>
              <a:ext cx="326" cy="65"/>
            </a:xfrm>
            <a:custGeom>
              <a:avLst/>
              <a:gdLst>
                <a:gd name="T0" fmla="*/ 146 w 326"/>
                <a:gd name="T1" fmla="*/ 0 h 65"/>
                <a:gd name="T2" fmla="*/ 115 w 326"/>
                <a:gd name="T3" fmla="*/ 1 h 65"/>
                <a:gd name="T4" fmla="*/ 85 w 326"/>
                <a:gd name="T5" fmla="*/ 3 h 65"/>
                <a:gd name="T6" fmla="*/ 60 w 326"/>
                <a:gd name="T7" fmla="*/ 7 h 65"/>
                <a:gd name="T8" fmla="*/ 38 w 326"/>
                <a:gd name="T9" fmla="*/ 12 h 65"/>
                <a:gd name="T10" fmla="*/ 28 w 326"/>
                <a:gd name="T11" fmla="*/ 14 h 65"/>
                <a:gd name="T12" fmla="*/ 20 w 326"/>
                <a:gd name="T13" fmla="*/ 17 h 65"/>
                <a:gd name="T14" fmla="*/ 13 w 326"/>
                <a:gd name="T15" fmla="*/ 20 h 65"/>
                <a:gd name="T16" fmla="*/ 7 w 326"/>
                <a:gd name="T17" fmla="*/ 23 h 65"/>
                <a:gd name="T18" fmla="*/ 4 w 326"/>
                <a:gd name="T19" fmla="*/ 26 h 65"/>
                <a:gd name="T20" fmla="*/ 0 w 326"/>
                <a:gd name="T21" fmla="*/ 29 h 65"/>
                <a:gd name="T22" fmla="*/ 0 w 326"/>
                <a:gd name="T23" fmla="*/ 33 h 65"/>
                <a:gd name="T24" fmla="*/ 0 w 326"/>
                <a:gd name="T25" fmla="*/ 36 h 65"/>
                <a:gd name="T26" fmla="*/ 4 w 326"/>
                <a:gd name="T27" fmla="*/ 40 h 65"/>
                <a:gd name="T28" fmla="*/ 7 w 326"/>
                <a:gd name="T29" fmla="*/ 43 h 65"/>
                <a:gd name="T30" fmla="*/ 13 w 326"/>
                <a:gd name="T31" fmla="*/ 46 h 65"/>
                <a:gd name="T32" fmla="*/ 20 w 326"/>
                <a:gd name="T33" fmla="*/ 49 h 65"/>
                <a:gd name="T34" fmla="*/ 28 w 326"/>
                <a:gd name="T35" fmla="*/ 51 h 65"/>
                <a:gd name="T36" fmla="*/ 38 w 326"/>
                <a:gd name="T37" fmla="*/ 54 h 65"/>
                <a:gd name="T38" fmla="*/ 60 w 326"/>
                <a:gd name="T39" fmla="*/ 58 h 65"/>
                <a:gd name="T40" fmla="*/ 85 w 326"/>
                <a:gd name="T41" fmla="*/ 62 h 65"/>
                <a:gd name="T42" fmla="*/ 115 w 326"/>
                <a:gd name="T43" fmla="*/ 64 h 65"/>
                <a:gd name="T44" fmla="*/ 146 w 326"/>
                <a:gd name="T45" fmla="*/ 65 h 65"/>
                <a:gd name="T46" fmla="*/ 180 w 326"/>
                <a:gd name="T47" fmla="*/ 65 h 65"/>
                <a:gd name="T48" fmla="*/ 211 w 326"/>
                <a:gd name="T49" fmla="*/ 64 h 65"/>
                <a:gd name="T50" fmla="*/ 241 w 326"/>
                <a:gd name="T51" fmla="*/ 62 h 65"/>
                <a:gd name="T52" fmla="*/ 266 w 326"/>
                <a:gd name="T53" fmla="*/ 58 h 65"/>
                <a:gd name="T54" fmla="*/ 288 w 326"/>
                <a:gd name="T55" fmla="*/ 54 h 65"/>
                <a:gd name="T56" fmla="*/ 298 w 326"/>
                <a:gd name="T57" fmla="*/ 51 h 65"/>
                <a:gd name="T58" fmla="*/ 306 w 326"/>
                <a:gd name="T59" fmla="*/ 49 h 65"/>
                <a:gd name="T60" fmla="*/ 313 w 326"/>
                <a:gd name="T61" fmla="*/ 46 h 65"/>
                <a:gd name="T62" fmla="*/ 319 w 326"/>
                <a:gd name="T63" fmla="*/ 43 h 65"/>
                <a:gd name="T64" fmla="*/ 322 w 326"/>
                <a:gd name="T65" fmla="*/ 40 h 65"/>
                <a:gd name="T66" fmla="*/ 325 w 326"/>
                <a:gd name="T67" fmla="*/ 36 h 65"/>
                <a:gd name="T68" fmla="*/ 326 w 326"/>
                <a:gd name="T69" fmla="*/ 33 h 65"/>
                <a:gd name="T70" fmla="*/ 325 w 326"/>
                <a:gd name="T71" fmla="*/ 29 h 65"/>
                <a:gd name="T72" fmla="*/ 322 w 326"/>
                <a:gd name="T73" fmla="*/ 26 h 65"/>
                <a:gd name="T74" fmla="*/ 319 w 326"/>
                <a:gd name="T75" fmla="*/ 23 h 65"/>
                <a:gd name="T76" fmla="*/ 313 w 326"/>
                <a:gd name="T77" fmla="*/ 20 h 65"/>
                <a:gd name="T78" fmla="*/ 306 w 326"/>
                <a:gd name="T79" fmla="*/ 17 h 65"/>
                <a:gd name="T80" fmla="*/ 298 w 326"/>
                <a:gd name="T81" fmla="*/ 14 h 65"/>
                <a:gd name="T82" fmla="*/ 288 w 326"/>
                <a:gd name="T83" fmla="*/ 12 h 65"/>
                <a:gd name="T84" fmla="*/ 266 w 326"/>
                <a:gd name="T85" fmla="*/ 7 h 65"/>
                <a:gd name="T86" fmla="*/ 241 w 326"/>
                <a:gd name="T87" fmla="*/ 3 h 65"/>
                <a:gd name="T88" fmla="*/ 211 w 326"/>
                <a:gd name="T89" fmla="*/ 1 h 65"/>
                <a:gd name="T90" fmla="*/ 180 w 326"/>
                <a:gd name="T91" fmla="*/ 0 h 65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326"/>
                <a:gd name="T139" fmla="*/ 0 h 65"/>
                <a:gd name="T140" fmla="*/ 326 w 326"/>
                <a:gd name="T141" fmla="*/ 65 h 65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326" h="65">
                  <a:moveTo>
                    <a:pt x="162" y="0"/>
                  </a:moveTo>
                  <a:lnTo>
                    <a:pt x="146" y="0"/>
                  </a:lnTo>
                  <a:lnTo>
                    <a:pt x="130" y="0"/>
                  </a:lnTo>
                  <a:lnTo>
                    <a:pt x="115" y="1"/>
                  </a:lnTo>
                  <a:lnTo>
                    <a:pt x="99" y="2"/>
                  </a:lnTo>
                  <a:lnTo>
                    <a:pt x="85" y="3"/>
                  </a:lnTo>
                  <a:lnTo>
                    <a:pt x="71" y="6"/>
                  </a:lnTo>
                  <a:lnTo>
                    <a:pt x="60" y="7"/>
                  </a:lnTo>
                  <a:lnTo>
                    <a:pt x="48" y="9"/>
                  </a:lnTo>
                  <a:lnTo>
                    <a:pt x="38" y="12"/>
                  </a:lnTo>
                  <a:lnTo>
                    <a:pt x="32" y="13"/>
                  </a:lnTo>
                  <a:lnTo>
                    <a:pt x="28" y="14"/>
                  </a:lnTo>
                  <a:lnTo>
                    <a:pt x="24" y="15"/>
                  </a:lnTo>
                  <a:lnTo>
                    <a:pt x="20" y="17"/>
                  </a:lnTo>
                  <a:lnTo>
                    <a:pt x="15" y="19"/>
                  </a:lnTo>
                  <a:lnTo>
                    <a:pt x="13" y="20"/>
                  </a:lnTo>
                  <a:lnTo>
                    <a:pt x="10" y="21"/>
                  </a:lnTo>
                  <a:lnTo>
                    <a:pt x="7" y="23"/>
                  </a:lnTo>
                  <a:lnTo>
                    <a:pt x="5" y="24"/>
                  </a:lnTo>
                  <a:lnTo>
                    <a:pt x="4" y="26"/>
                  </a:lnTo>
                  <a:lnTo>
                    <a:pt x="1" y="28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0" y="33"/>
                  </a:lnTo>
                  <a:lnTo>
                    <a:pt x="0" y="35"/>
                  </a:lnTo>
                  <a:lnTo>
                    <a:pt x="0" y="36"/>
                  </a:lnTo>
                  <a:lnTo>
                    <a:pt x="1" y="37"/>
                  </a:lnTo>
                  <a:lnTo>
                    <a:pt x="4" y="40"/>
                  </a:lnTo>
                  <a:lnTo>
                    <a:pt x="5" y="41"/>
                  </a:lnTo>
                  <a:lnTo>
                    <a:pt x="7" y="43"/>
                  </a:lnTo>
                  <a:lnTo>
                    <a:pt x="10" y="44"/>
                  </a:lnTo>
                  <a:lnTo>
                    <a:pt x="13" y="46"/>
                  </a:lnTo>
                  <a:lnTo>
                    <a:pt x="15" y="47"/>
                  </a:lnTo>
                  <a:lnTo>
                    <a:pt x="20" y="49"/>
                  </a:lnTo>
                  <a:lnTo>
                    <a:pt x="24" y="50"/>
                  </a:lnTo>
                  <a:lnTo>
                    <a:pt x="28" y="51"/>
                  </a:lnTo>
                  <a:lnTo>
                    <a:pt x="32" y="53"/>
                  </a:lnTo>
                  <a:lnTo>
                    <a:pt x="38" y="54"/>
                  </a:lnTo>
                  <a:lnTo>
                    <a:pt x="48" y="56"/>
                  </a:lnTo>
                  <a:lnTo>
                    <a:pt x="60" y="58"/>
                  </a:lnTo>
                  <a:lnTo>
                    <a:pt x="71" y="61"/>
                  </a:lnTo>
                  <a:lnTo>
                    <a:pt x="85" y="62"/>
                  </a:lnTo>
                  <a:lnTo>
                    <a:pt x="99" y="63"/>
                  </a:lnTo>
                  <a:lnTo>
                    <a:pt x="115" y="64"/>
                  </a:lnTo>
                  <a:lnTo>
                    <a:pt x="130" y="65"/>
                  </a:lnTo>
                  <a:lnTo>
                    <a:pt x="146" y="65"/>
                  </a:lnTo>
                  <a:lnTo>
                    <a:pt x="162" y="65"/>
                  </a:lnTo>
                  <a:lnTo>
                    <a:pt x="180" y="65"/>
                  </a:lnTo>
                  <a:lnTo>
                    <a:pt x="195" y="65"/>
                  </a:lnTo>
                  <a:lnTo>
                    <a:pt x="211" y="64"/>
                  </a:lnTo>
                  <a:lnTo>
                    <a:pt x="227" y="63"/>
                  </a:lnTo>
                  <a:lnTo>
                    <a:pt x="241" y="62"/>
                  </a:lnTo>
                  <a:lnTo>
                    <a:pt x="253" y="61"/>
                  </a:lnTo>
                  <a:lnTo>
                    <a:pt x="266" y="58"/>
                  </a:lnTo>
                  <a:lnTo>
                    <a:pt x="278" y="56"/>
                  </a:lnTo>
                  <a:lnTo>
                    <a:pt x="288" y="54"/>
                  </a:lnTo>
                  <a:lnTo>
                    <a:pt x="293" y="53"/>
                  </a:lnTo>
                  <a:lnTo>
                    <a:pt x="298" y="51"/>
                  </a:lnTo>
                  <a:lnTo>
                    <a:pt x="302" y="50"/>
                  </a:lnTo>
                  <a:lnTo>
                    <a:pt x="306" y="49"/>
                  </a:lnTo>
                  <a:lnTo>
                    <a:pt x="309" y="47"/>
                  </a:lnTo>
                  <a:lnTo>
                    <a:pt x="313" y="46"/>
                  </a:lnTo>
                  <a:lnTo>
                    <a:pt x="315" y="44"/>
                  </a:lnTo>
                  <a:lnTo>
                    <a:pt x="319" y="43"/>
                  </a:lnTo>
                  <a:lnTo>
                    <a:pt x="321" y="41"/>
                  </a:lnTo>
                  <a:lnTo>
                    <a:pt x="322" y="40"/>
                  </a:lnTo>
                  <a:lnTo>
                    <a:pt x="324" y="37"/>
                  </a:lnTo>
                  <a:lnTo>
                    <a:pt x="325" y="36"/>
                  </a:lnTo>
                  <a:lnTo>
                    <a:pt x="326" y="35"/>
                  </a:lnTo>
                  <a:lnTo>
                    <a:pt x="326" y="33"/>
                  </a:lnTo>
                  <a:lnTo>
                    <a:pt x="326" y="31"/>
                  </a:lnTo>
                  <a:lnTo>
                    <a:pt x="325" y="29"/>
                  </a:lnTo>
                  <a:lnTo>
                    <a:pt x="324" y="28"/>
                  </a:lnTo>
                  <a:lnTo>
                    <a:pt x="322" y="26"/>
                  </a:lnTo>
                  <a:lnTo>
                    <a:pt x="321" y="24"/>
                  </a:lnTo>
                  <a:lnTo>
                    <a:pt x="319" y="23"/>
                  </a:lnTo>
                  <a:lnTo>
                    <a:pt x="315" y="21"/>
                  </a:lnTo>
                  <a:lnTo>
                    <a:pt x="313" y="20"/>
                  </a:lnTo>
                  <a:lnTo>
                    <a:pt x="309" y="19"/>
                  </a:lnTo>
                  <a:lnTo>
                    <a:pt x="306" y="17"/>
                  </a:lnTo>
                  <a:lnTo>
                    <a:pt x="302" y="15"/>
                  </a:lnTo>
                  <a:lnTo>
                    <a:pt x="298" y="14"/>
                  </a:lnTo>
                  <a:lnTo>
                    <a:pt x="293" y="13"/>
                  </a:lnTo>
                  <a:lnTo>
                    <a:pt x="288" y="12"/>
                  </a:lnTo>
                  <a:lnTo>
                    <a:pt x="278" y="9"/>
                  </a:lnTo>
                  <a:lnTo>
                    <a:pt x="266" y="7"/>
                  </a:lnTo>
                  <a:lnTo>
                    <a:pt x="253" y="6"/>
                  </a:lnTo>
                  <a:lnTo>
                    <a:pt x="241" y="3"/>
                  </a:lnTo>
                  <a:lnTo>
                    <a:pt x="227" y="2"/>
                  </a:lnTo>
                  <a:lnTo>
                    <a:pt x="211" y="1"/>
                  </a:lnTo>
                  <a:lnTo>
                    <a:pt x="195" y="0"/>
                  </a:lnTo>
                  <a:lnTo>
                    <a:pt x="180" y="0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CC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84" name="Freeform 61"/>
            <p:cNvSpPr>
              <a:spLocks/>
            </p:cNvSpPr>
            <p:nvPr/>
          </p:nvSpPr>
          <p:spPr bwMode="auto">
            <a:xfrm>
              <a:off x="1623" y="1435"/>
              <a:ext cx="326" cy="65"/>
            </a:xfrm>
            <a:custGeom>
              <a:avLst/>
              <a:gdLst>
                <a:gd name="T0" fmla="*/ 146 w 326"/>
                <a:gd name="T1" fmla="*/ 0 h 65"/>
                <a:gd name="T2" fmla="*/ 115 w 326"/>
                <a:gd name="T3" fmla="*/ 1 h 65"/>
                <a:gd name="T4" fmla="*/ 85 w 326"/>
                <a:gd name="T5" fmla="*/ 3 h 65"/>
                <a:gd name="T6" fmla="*/ 60 w 326"/>
                <a:gd name="T7" fmla="*/ 7 h 65"/>
                <a:gd name="T8" fmla="*/ 38 w 326"/>
                <a:gd name="T9" fmla="*/ 12 h 65"/>
                <a:gd name="T10" fmla="*/ 28 w 326"/>
                <a:gd name="T11" fmla="*/ 14 h 65"/>
                <a:gd name="T12" fmla="*/ 20 w 326"/>
                <a:gd name="T13" fmla="*/ 17 h 65"/>
                <a:gd name="T14" fmla="*/ 13 w 326"/>
                <a:gd name="T15" fmla="*/ 20 h 65"/>
                <a:gd name="T16" fmla="*/ 7 w 326"/>
                <a:gd name="T17" fmla="*/ 23 h 65"/>
                <a:gd name="T18" fmla="*/ 4 w 326"/>
                <a:gd name="T19" fmla="*/ 26 h 65"/>
                <a:gd name="T20" fmla="*/ 0 w 326"/>
                <a:gd name="T21" fmla="*/ 29 h 65"/>
                <a:gd name="T22" fmla="*/ 0 w 326"/>
                <a:gd name="T23" fmla="*/ 33 h 65"/>
                <a:gd name="T24" fmla="*/ 0 w 326"/>
                <a:gd name="T25" fmla="*/ 36 h 65"/>
                <a:gd name="T26" fmla="*/ 4 w 326"/>
                <a:gd name="T27" fmla="*/ 40 h 65"/>
                <a:gd name="T28" fmla="*/ 7 w 326"/>
                <a:gd name="T29" fmla="*/ 43 h 65"/>
                <a:gd name="T30" fmla="*/ 13 w 326"/>
                <a:gd name="T31" fmla="*/ 46 h 65"/>
                <a:gd name="T32" fmla="*/ 20 w 326"/>
                <a:gd name="T33" fmla="*/ 49 h 65"/>
                <a:gd name="T34" fmla="*/ 28 w 326"/>
                <a:gd name="T35" fmla="*/ 51 h 65"/>
                <a:gd name="T36" fmla="*/ 38 w 326"/>
                <a:gd name="T37" fmla="*/ 54 h 65"/>
                <a:gd name="T38" fmla="*/ 60 w 326"/>
                <a:gd name="T39" fmla="*/ 58 h 65"/>
                <a:gd name="T40" fmla="*/ 85 w 326"/>
                <a:gd name="T41" fmla="*/ 62 h 65"/>
                <a:gd name="T42" fmla="*/ 115 w 326"/>
                <a:gd name="T43" fmla="*/ 64 h 65"/>
                <a:gd name="T44" fmla="*/ 146 w 326"/>
                <a:gd name="T45" fmla="*/ 65 h 65"/>
                <a:gd name="T46" fmla="*/ 180 w 326"/>
                <a:gd name="T47" fmla="*/ 65 h 65"/>
                <a:gd name="T48" fmla="*/ 211 w 326"/>
                <a:gd name="T49" fmla="*/ 64 h 65"/>
                <a:gd name="T50" fmla="*/ 241 w 326"/>
                <a:gd name="T51" fmla="*/ 62 h 65"/>
                <a:gd name="T52" fmla="*/ 266 w 326"/>
                <a:gd name="T53" fmla="*/ 58 h 65"/>
                <a:gd name="T54" fmla="*/ 288 w 326"/>
                <a:gd name="T55" fmla="*/ 54 h 65"/>
                <a:gd name="T56" fmla="*/ 298 w 326"/>
                <a:gd name="T57" fmla="*/ 51 h 65"/>
                <a:gd name="T58" fmla="*/ 306 w 326"/>
                <a:gd name="T59" fmla="*/ 49 h 65"/>
                <a:gd name="T60" fmla="*/ 313 w 326"/>
                <a:gd name="T61" fmla="*/ 46 h 65"/>
                <a:gd name="T62" fmla="*/ 319 w 326"/>
                <a:gd name="T63" fmla="*/ 43 h 65"/>
                <a:gd name="T64" fmla="*/ 322 w 326"/>
                <a:gd name="T65" fmla="*/ 40 h 65"/>
                <a:gd name="T66" fmla="*/ 325 w 326"/>
                <a:gd name="T67" fmla="*/ 36 h 65"/>
                <a:gd name="T68" fmla="*/ 326 w 326"/>
                <a:gd name="T69" fmla="*/ 33 h 65"/>
                <a:gd name="T70" fmla="*/ 325 w 326"/>
                <a:gd name="T71" fmla="*/ 29 h 65"/>
                <a:gd name="T72" fmla="*/ 322 w 326"/>
                <a:gd name="T73" fmla="*/ 26 h 65"/>
                <a:gd name="T74" fmla="*/ 319 w 326"/>
                <a:gd name="T75" fmla="*/ 23 h 65"/>
                <a:gd name="T76" fmla="*/ 313 w 326"/>
                <a:gd name="T77" fmla="*/ 20 h 65"/>
                <a:gd name="T78" fmla="*/ 306 w 326"/>
                <a:gd name="T79" fmla="*/ 17 h 65"/>
                <a:gd name="T80" fmla="*/ 298 w 326"/>
                <a:gd name="T81" fmla="*/ 14 h 65"/>
                <a:gd name="T82" fmla="*/ 288 w 326"/>
                <a:gd name="T83" fmla="*/ 12 h 65"/>
                <a:gd name="T84" fmla="*/ 266 w 326"/>
                <a:gd name="T85" fmla="*/ 7 h 65"/>
                <a:gd name="T86" fmla="*/ 241 w 326"/>
                <a:gd name="T87" fmla="*/ 3 h 65"/>
                <a:gd name="T88" fmla="*/ 211 w 326"/>
                <a:gd name="T89" fmla="*/ 1 h 65"/>
                <a:gd name="T90" fmla="*/ 180 w 326"/>
                <a:gd name="T91" fmla="*/ 0 h 65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326"/>
                <a:gd name="T139" fmla="*/ 0 h 65"/>
                <a:gd name="T140" fmla="*/ 326 w 326"/>
                <a:gd name="T141" fmla="*/ 65 h 65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326" h="65">
                  <a:moveTo>
                    <a:pt x="162" y="0"/>
                  </a:moveTo>
                  <a:lnTo>
                    <a:pt x="146" y="0"/>
                  </a:lnTo>
                  <a:lnTo>
                    <a:pt x="130" y="0"/>
                  </a:lnTo>
                  <a:lnTo>
                    <a:pt x="115" y="1"/>
                  </a:lnTo>
                  <a:lnTo>
                    <a:pt x="99" y="2"/>
                  </a:lnTo>
                  <a:lnTo>
                    <a:pt x="85" y="3"/>
                  </a:lnTo>
                  <a:lnTo>
                    <a:pt x="71" y="6"/>
                  </a:lnTo>
                  <a:lnTo>
                    <a:pt x="60" y="7"/>
                  </a:lnTo>
                  <a:lnTo>
                    <a:pt x="48" y="9"/>
                  </a:lnTo>
                  <a:lnTo>
                    <a:pt x="38" y="12"/>
                  </a:lnTo>
                  <a:lnTo>
                    <a:pt x="32" y="13"/>
                  </a:lnTo>
                  <a:lnTo>
                    <a:pt x="28" y="14"/>
                  </a:lnTo>
                  <a:lnTo>
                    <a:pt x="24" y="15"/>
                  </a:lnTo>
                  <a:lnTo>
                    <a:pt x="20" y="17"/>
                  </a:lnTo>
                  <a:lnTo>
                    <a:pt x="15" y="19"/>
                  </a:lnTo>
                  <a:lnTo>
                    <a:pt x="13" y="20"/>
                  </a:lnTo>
                  <a:lnTo>
                    <a:pt x="10" y="21"/>
                  </a:lnTo>
                  <a:lnTo>
                    <a:pt x="7" y="23"/>
                  </a:lnTo>
                  <a:lnTo>
                    <a:pt x="5" y="24"/>
                  </a:lnTo>
                  <a:lnTo>
                    <a:pt x="4" y="26"/>
                  </a:lnTo>
                  <a:lnTo>
                    <a:pt x="1" y="28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0" y="33"/>
                  </a:lnTo>
                  <a:lnTo>
                    <a:pt x="0" y="35"/>
                  </a:lnTo>
                  <a:lnTo>
                    <a:pt x="0" y="36"/>
                  </a:lnTo>
                  <a:lnTo>
                    <a:pt x="1" y="37"/>
                  </a:lnTo>
                  <a:lnTo>
                    <a:pt x="4" y="40"/>
                  </a:lnTo>
                  <a:lnTo>
                    <a:pt x="5" y="41"/>
                  </a:lnTo>
                  <a:lnTo>
                    <a:pt x="7" y="43"/>
                  </a:lnTo>
                  <a:lnTo>
                    <a:pt x="10" y="44"/>
                  </a:lnTo>
                  <a:lnTo>
                    <a:pt x="13" y="46"/>
                  </a:lnTo>
                  <a:lnTo>
                    <a:pt x="15" y="47"/>
                  </a:lnTo>
                  <a:lnTo>
                    <a:pt x="20" y="49"/>
                  </a:lnTo>
                  <a:lnTo>
                    <a:pt x="24" y="50"/>
                  </a:lnTo>
                  <a:lnTo>
                    <a:pt x="28" y="51"/>
                  </a:lnTo>
                  <a:lnTo>
                    <a:pt x="32" y="53"/>
                  </a:lnTo>
                  <a:lnTo>
                    <a:pt x="38" y="54"/>
                  </a:lnTo>
                  <a:lnTo>
                    <a:pt x="48" y="56"/>
                  </a:lnTo>
                  <a:lnTo>
                    <a:pt x="60" y="58"/>
                  </a:lnTo>
                  <a:lnTo>
                    <a:pt x="71" y="61"/>
                  </a:lnTo>
                  <a:lnTo>
                    <a:pt x="85" y="62"/>
                  </a:lnTo>
                  <a:lnTo>
                    <a:pt x="99" y="63"/>
                  </a:lnTo>
                  <a:lnTo>
                    <a:pt x="115" y="64"/>
                  </a:lnTo>
                  <a:lnTo>
                    <a:pt x="130" y="65"/>
                  </a:lnTo>
                  <a:lnTo>
                    <a:pt x="146" y="65"/>
                  </a:lnTo>
                  <a:lnTo>
                    <a:pt x="162" y="65"/>
                  </a:lnTo>
                  <a:lnTo>
                    <a:pt x="180" y="65"/>
                  </a:lnTo>
                  <a:lnTo>
                    <a:pt x="195" y="65"/>
                  </a:lnTo>
                  <a:lnTo>
                    <a:pt x="211" y="64"/>
                  </a:lnTo>
                  <a:lnTo>
                    <a:pt x="227" y="63"/>
                  </a:lnTo>
                  <a:lnTo>
                    <a:pt x="241" y="62"/>
                  </a:lnTo>
                  <a:lnTo>
                    <a:pt x="253" y="61"/>
                  </a:lnTo>
                  <a:lnTo>
                    <a:pt x="266" y="58"/>
                  </a:lnTo>
                  <a:lnTo>
                    <a:pt x="278" y="56"/>
                  </a:lnTo>
                  <a:lnTo>
                    <a:pt x="288" y="54"/>
                  </a:lnTo>
                  <a:lnTo>
                    <a:pt x="293" y="53"/>
                  </a:lnTo>
                  <a:lnTo>
                    <a:pt x="298" y="51"/>
                  </a:lnTo>
                  <a:lnTo>
                    <a:pt x="302" y="50"/>
                  </a:lnTo>
                  <a:lnTo>
                    <a:pt x="306" y="49"/>
                  </a:lnTo>
                  <a:lnTo>
                    <a:pt x="309" y="47"/>
                  </a:lnTo>
                  <a:lnTo>
                    <a:pt x="313" y="46"/>
                  </a:lnTo>
                  <a:lnTo>
                    <a:pt x="315" y="44"/>
                  </a:lnTo>
                  <a:lnTo>
                    <a:pt x="319" y="43"/>
                  </a:lnTo>
                  <a:lnTo>
                    <a:pt x="321" y="41"/>
                  </a:lnTo>
                  <a:lnTo>
                    <a:pt x="322" y="40"/>
                  </a:lnTo>
                  <a:lnTo>
                    <a:pt x="324" y="37"/>
                  </a:lnTo>
                  <a:lnTo>
                    <a:pt x="325" y="36"/>
                  </a:lnTo>
                  <a:lnTo>
                    <a:pt x="326" y="35"/>
                  </a:lnTo>
                  <a:lnTo>
                    <a:pt x="326" y="33"/>
                  </a:lnTo>
                  <a:lnTo>
                    <a:pt x="326" y="31"/>
                  </a:lnTo>
                  <a:lnTo>
                    <a:pt x="325" y="29"/>
                  </a:lnTo>
                  <a:lnTo>
                    <a:pt x="324" y="28"/>
                  </a:lnTo>
                  <a:lnTo>
                    <a:pt x="322" y="26"/>
                  </a:lnTo>
                  <a:lnTo>
                    <a:pt x="321" y="24"/>
                  </a:lnTo>
                  <a:lnTo>
                    <a:pt x="319" y="23"/>
                  </a:lnTo>
                  <a:lnTo>
                    <a:pt x="315" y="21"/>
                  </a:lnTo>
                  <a:lnTo>
                    <a:pt x="313" y="20"/>
                  </a:lnTo>
                  <a:lnTo>
                    <a:pt x="309" y="19"/>
                  </a:lnTo>
                  <a:lnTo>
                    <a:pt x="306" y="17"/>
                  </a:lnTo>
                  <a:lnTo>
                    <a:pt x="302" y="15"/>
                  </a:lnTo>
                  <a:lnTo>
                    <a:pt x="298" y="14"/>
                  </a:lnTo>
                  <a:lnTo>
                    <a:pt x="293" y="13"/>
                  </a:lnTo>
                  <a:lnTo>
                    <a:pt x="288" y="12"/>
                  </a:lnTo>
                  <a:lnTo>
                    <a:pt x="278" y="9"/>
                  </a:lnTo>
                  <a:lnTo>
                    <a:pt x="266" y="7"/>
                  </a:lnTo>
                  <a:lnTo>
                    <a:pt x="253" y="6"/>
                  </a:lnTo>
                  <a:lnTo>
                    <a:pt x="241" y="3"/>
                  </a:lnTo>
                  <a:lnTo>
                    <a:pt x="227" y="2"/>
                  </a:lnTo>
                  <a:lnTo>
                    <a:pt x="211" y="1"/>
                  </a:lnTo>
                  <a:lnTo>
                    <a:pt x="195" y="0"/>
                  </a:lnTo>
                  <a:lnTo>
                    <a:pt x="180" y="0"/>
                  </a:lnTo>
                  <a:lnTo>
                    <a:pt x="162" y="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85" name="Line 62"/>
            <p:cNvSpPr>
              <a:spLocks noChangeShapeType="1"/>
            </p:cNvSpPr>
            <p:nvPr/>
          </p:nvSpPr>
          <p:spPr bwMode="auto">
            <a:xfrm>
              <a:off x="1623" y="1429"/>
              <a:ext cx="1" cy="4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86" name="Line 63"/>
            <p:cNvSpPr>
              <a:spLocks noChangeShapeType="1"/>
            </p:cNvSpPr>
            <p:nvPr/>
          </p:nvSpPr>
          <p:spPr bwMode="auto">
            <a:xfrm>
              <a:off x="1949" y="1429"/>
              <a:ext cx="1" cy="4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87" name="Rectangle 64"/>
            <p:cNvSpPr>
              <a:spLocks noChangeArrowheads="1"/>
            </p:cNvSpPr>
            <p:nvPr/>
          </p:nvSpPr>
          <p:spPr bwMode="auto">
            <a:xfrm>
              <a:off x="1623" y="1429"/>
              <a:ext cx="322" cy="40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88" name="Rectangle 65"/>
            <p:cNvSpPr>
              <a:spLocks noChangeArrowheads="1"/>
            </p:cNvSpPr>
            <p:nvPr/>
          </p:nvSpPr>
          <p:spPr bwMode="auto">
            <a:xfrm>
              <a:off x="1809" y="1446"/>
              <a:ext cx="22" cy="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33189" name="Freeform 66"/>
            <p:cNvSpPr>
              <a:spLocks/>
            </p:cNvSpPr>
            <p:nvPr/>
          </p:nvSpPr>
          <p:spPr bwMode="auto">
            <a:xfrm>
              <a:off x="1620" y="1381"/>
              <a:ext cx="325" cy="77"/>
            </a:xfrm>
            <a:custGeom>
              <a:avLst/>
              <a:gdLst>
                <a:gd name="T0" fmla="*/ 147 w 325"/>
                <a:gd name="T1" fmla="*/ 0 h 77"/>
                <a:gd name="T2" fmla="*/ 114 w 325"/>
                <a:gd name="T3" fmla="*/ 1 h 77"/>
                <a:gd name="T4" fmla="*/ 85 w 325"/>
                <a:gd name="T5" fmla="*/ 5 h 77"/>
                <a:gd name="T6" fmla="*/ 59 w 325"/>
                <a:gd name="T7" fmla="*/ 10 h 77"/>
                <a:gd name="T8" fmla="*/ 37 w 325"/>
                <a:gd name="T9" fmla="*/ 14 h 77"/>
                <a:gd name="T10" fmla="*/ 28 w 325"/>
                <a:gd name="T11" fmla="*/ 18 h 77"/>
                <a:gd name="T12" fmla="*/ 20 w 325"/>
                <a:gd name="T13" fmla="*/ 20 h 77"/>
                <a:gd name="T14" fmla="*/ 13 w 325"/>
                <a:gd name="T15" fmla="*/ 24 h 77"/>
                <a:gd name="T16" fmla="*/ 8 w 325"/>
                <a:gd name="T17" fmla="*/ 27 h 77"/>
                <a:gd name="T18" fmla="*/ 3 w 325"/>
                <a:gd name="T19" fmla="*/ 31 h 77"/>
                <a:gd name="T20" fmla="*/ 1 w 325"/>
                <a:gd name="T21" fmla="*/ 35 h 77"/>
                <a:gd name="T22" fmla="*/ 0 w 325"/>
                <a:gd name="T23" fmla="*/ 39 h 77"/>
                <a:gd name="T24" fmla="*/ 1 w 325"/>
                <a:gd name="T25" fmla="*/ 42 h 77"/>
                <a:gd name="T26" fmla="*/ 3 w 325"/>
                <a:gd name="T27" fmla="*/ 47 h 77"/>
                <a:gd name="T28" fmla="*/ 8 w 325"/>
                <a:gd name="T29" fmla="*/ 50 h 77"/>
                <a:gd name="T30" fmla="*/ 13 w 325"/>
                <a:gd name="T31" fmla="*/ 54 h 77"/>
                <a:gd name="T32" fmla="*/ 20 w 325"/>
                <a:gd name="T33" fmla="*/ 57 h 77"/>
                <a:gd name="T34" fmla="*/ 28 w 325"/>
                <a:gd name="T35" fmla="*/ 61 h 77"/>
                <a:gd name="T36" fmla="*/ 37 w 325"/>
                <a:gd name="T37" fmla="*/ 63 h 77"/>
                <a:gd name="T38" fmla="*/ 59 w 325"/>
                <a:gd name="T39" fmla="*/ 69 h 77"/>
                <a:gd name="T40" fmla="*/ 85 w 325"/>
                <a:gd name="T41" fmla="*/ 73 h 77"/>
                <a:gd name="T42" fmla="*/ 114 w 325"/>
                <a:gd name="T43" fmla="*/ 76 h 77"/>
                <a:gd name="T44" fmla="*/ 146 w 325"/>
                <a:gd name="T45" fmla="*/ 77 h 77"/>
                <a:gd name="T46" fmla="*/ 179 w 325"/>
                <a:gd name="T47" fmla="*/ 77 h 77"/>
                <a:gd name="T48" fmla="*/ 211 w 325"/>
                <a:gd name="T49" fmla="*/ 76 h 77"/>
                <a:gd name="T50" fmla="*/ 240 w 325"/>
                <a:gd name="T51" fmla="*/ 73 h 77"/>
                <a:gd name="T52" fmla="*/ 267 w 325"/>
                <a:gd name="T53" fmla="*/ 69 h 77"/>
                <a:gd name="T54" fmla="*/ 289 w 325"/>
                <a:gd name="T55" fmla="*/ 63 h 77"/>
                <a:gd name="T56" fmla="*/ 298 w 325"/>
                <a:gd name="T57" fmla="*/ 61 h 77"/>
                <a:gd name="T58" fmla="*/ 307 w 325"/>
                <a:gd name="T59" fmla="*/ 57 h 77"/>
                <a:gd name="T60" fmla="*/ 312 w 325"/>
                <a:gd name="T61" fmla="*/ 54 h 77"/>
                <a:gd name="T62" fmla="*/ 318 w 325"/>
                <a:gd name="T63" fmla="*/ 50 h 77"/>
                <a:gd name="T64" fmla="*/ 323 w 325"/>
                <a:gd name="T65" fmla="*/ 47 h 77"/>
                <a:gd name="T66" fmla="*/ 325 w 325"/>
                <a:gd name="T67" fmla="*/ 42 h 77"/>
                <a:gd name="T68" fmla="*/ 325 w 325"/>
                <a:gd name="T69" fmla="*/ 39 h 77"/>
                <a:gd name="T70" fmla="*/ 325 w 325"/>
                <a:gd name="T71" fmla="*/ 35 h 77"/>
                <a:gd name="T72" fmla="*/ 323 w 325"/>
                <a:gd name="T73" fmla="*/ 31 h 77"/>
                <a:gd name="T74" fmla="*/ 318 w 325"/>
                <a:gd name="T75" fmla="*/ 27 h 77"/>
                <a:gd name="T76" fmla="*/ 312 w 325"/>
                <a:gd name="T77" fmla="*/ 24 h 77"/>
                <a:gd name="T78" fmla="*/ 307 w 325"/>
                <a:gd name="T79" fmla="*/ 20 h 77"/>
                <a:gd name="T80" fmla="*/ 298 w 325"/>
                <a:gd name="T81" fmla="*/ 18 h 77"/>
                <a:gd name="T82" fmla="*/ 289 w 325"/>
                <a:gd name="T83" fmla="*/ 14 h 77"/>
                <a:gd name="T84" fmla="*/ 267 w 325"/>
                <a:gd name="T85" fmla="*/ 10 h 77"/>
                <a:gd name="T86" fmla="*/ 240 w 325"/>
                <a:gd name="T87" fmla="*/ 5 h 77"/>
                <a:gd name="T88" fmla="*/ 211 w 325"/>
                <a:gd name="T89" fmla="*/ 1 h 77"/>
                <a:gd name="T90" fmla="*/ 179 w 325"/>
                <a:gd name="T91" fmla="*/ 0 h 7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325"/>
                <a:gd name="T139" fmla="*/ 0 h 77"/>
                <a:gd name="T140" fmla="*/ 325 w 325"/>
                <a:gd name="T141" fmla="*/ 77 h 7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325" h="77">
                  <a:moveTo>
                    <a:pt x="163" y="0"/>
                  </a:moveTo>
                  <a:lnTo>
                    <a:pt x="147" y="0"/>
                  </a:lnTo>
                  <a:lnTo>
                    <a:pt x="130" y="1"/>
                  </a:lnTo>
                  <a:lnTo>
                    <a:pt x="114" y="1"/>
                  </a:lnTo>
                  <a:lnTo>
                    <a:pt x="99" y="4"/>
                  </a:lnTo>
                  <a:lnTo>
                    <a:pt x="85" y="5"/>
                  </a:lnTo>
                  <a:lnTo>
                    <a:pt x="72" y="7"/>
                  </a:lnTo>
                  <a:lnTo>
                    <a:pt x="59" y="10"/>
                  </a:lnTo>
                  <a:lnTo>
                    <a:pt x="48" y="12"/>
                  </a:lnTo>
                  <a:lnTo>
                    <a:pt x="37" y="14"/>
                  </a:lnTo>
                  <a:lnTo>
                    <a:pt x="32" y="15"/>
                  </a:lnTo>
                  <a:lnTo>
                    <a:pt x="28" y="18"/>
                  </a:lnTo>
                  <a:lnTo>
                    <a:pt x="23" y="19"/>
                  </a:lnTo>
                  <a:lnTo>
                    <a:pt x="20" y="20"/>
                  </a:lnTo>
                  <a:lnTo>
                    <a:pt x="16" y="22"/>
                  </a:lnTo>
                  <a:lnTo>
                    <a:pt x="13" y="24"/>
                  </a:lnTo>
                  <a:lnTo>
                    <a:pt x="10" y="26"/>
                  </a:lnTo>
                  <a:lnTo>
                    <a:pt x="8" y="27"/>
                  </a:lnTo>
                  <a:lnTo>
                    <a:pt x="6" y="29"/>
                  </a:lnTo>
                  <a:lnTo>
                    <a:pt x="3" y="31"/>
                  </a:lnTo>
                  <a:lnTo>
                    <a:pt x="2" y="33"/>
                  </a:lnTo>
                  <a:lnTo>
                    <a:pt x="1" y="35"/>
                  </a:lnTo>
                  <a:lnTo>
                    <a:pt x="0" y="36"/>
                  </a:lnTo>
                  <a:lnTo>
                    <a:pt x="0" y="39"/>
                  </a:lnTo>
                  <a:lnTo>
                    <a:pt x="0" y="41"/>
                  </a:lnTo>
                  <a:lnTo>
                    <a:pt x="1" y="42"/>
                  </a:lnTo>
                  <a:lnTo>
                    <a:pt x="2" y="45"/>
                  </a:lnTo>
                  <a:lnTo>
                    <a:pt x="3" y="47"/>
                  </a:lnTo>
                  <a:lnTo>
                    <a:pt x="6" y="48"/>
                  </a:lnTo>
                  <a:lnTo>
                    <a:pt x="8" y="50"/>
                  </a:lnTo>
                  <a:lnTo>
                    <a:pt x="10" y="52"/>
                  </a:lnTo>
                  <a:lnTo>
                    <a:pt x="13" y="54"/>
                  </a:lnTo>
                  <a:lnTo>
                    <a:pt x="16" y="55"/>
                  </a:lnTo>
                  <a:lnTo>
                    <a:pt x="20" y="57"/>
                  </a:lnTo>
                  <a:lnTo>
                    <a:pt x="23" y="59"/>
                  </a:lnTo>
                  <a:lnTo>
                    <a:pt x="28" y="61"/>
                  </a:lnTo>
                  <a:lnTo>
                    <a:pt x="32" y="62"/>
                  </a:lnTo>
                  <a:lnTo>
                    <a:pt x="37" y="63"/>
                  </a:lnTo>
                  <a:lnTo>
                    <a:pt x="48" y="67"/>
                  </a:lnTo>
                  <a:lnTo>
                    <a:pt x="59" y="69"/>
                  </a:lnTo>
                  <a:lnTo>
                    <a:pt x="72" y="71"/>
                  </a:lnTo>
                  <a:lnTo>
                    <a:pt x="85" y="73"/>
                  </a:lnTo>
                  <a:lnTo>
                    <a:pt x="99" y="75"/>
                  </a:lnTo>
                  <a:lnTo>
                    <a:pt x="114" y="76"/>
                  </a:lnTo>
                  <a:lnTo>
                    <a:pt x="130" y="77"/>
                  </a:lnTo>
                  <a:lnTo>
                    <a:pt x="146" y="77"/>
                  </a:lnTo>
                  <a:lnTo>
                    <a:pt x="163" y="77"/>
                  </a:lnTo>
                  <a:lnTo>
                    <a:pt x="179" y="77"/>
                  </a:lnTo>
                  <a:lnTo>
                    <a:pt x="196" y="77"/>
                  </a:lnTo>
                  <a:lnTo>
                    <a:pt x="211" y="76"/>
                  </a:lnTo>
                  <a:lnTo>
                    <a:pt x="226" y="75"/>
                  </a:lnTo>
                  <a:lnTo>
                    <a:pt x="240" y="73"/>
                  </a:lnTo>
                  <a:lnTo>
                    <a:pt x="254" y="71"/>
                  </a:lnTo>
                  <a:lnTo>
                    <a:pt x="267" y="69"/>
                  </a:lnTo>
                  <a:lnTo>
                    <a:pt x="279" y="67"/>
                  </a:lnTo>
                  <a:lnTo>
                    <a:pt x="289" y="63"/>
                  </a:lnTo>
                  <a:lnTo>
                    <a:pt x="294" y="62"/>
                  </a:lnTo>
                  <a:lnTo>
                    <a:pt x="298" y="61"/>
                  </a:lnTo>
                  <a:lnTo>
                    <a:pt x="302" y="59"/>
                  </a:lnTo>
                  <a:lnTo>
                    <a:pt x="307" y="57"/>
                  </a:lnTo>
                  <a:lnTo>
                    <a:pt x="310" y="55"/>
                  </a:lnTo>
                  <a:lnTo>
                    <a:pt x="312" y="54"/>
                  </a:lnTo>
                  <a:lnTo>
                    <a:pt x="316" y="52"/>
                  </a:lnTo>
                  <a:lnTo>
                    <a:pt x="318" y="50"/>
                  </a:lnTo>
                  <a:lnTo>
                    <a:pt x="321" y="48"/>
                  </a:lnTo>
                  <a:lnTo>
                    <a:pt x="323" y="47"/>
                  </a:lnTo>
                  <a:lnTo>
                    <a:pt x="324" y="45"/>
                  </a:lnTo>
                  <a:lnTo>
                    <a:pt x="325" y="42"/>
                  </a:lnTo>
                  <a:lnTo>
                    <a:pt x="325" y="41"/>
                  </a:lnTo>
                  <a:lnTo>
                    <a:pt x="325" y="39"/>
                  </a:lnTo>
                  <a:lnTo>
                    <a:pt x="325" y="36"/>
                  </a:lnTo>
                  <a:lnTo>
                    <a:pt x="325" y="35"/>
                  </a:lnTo>
                  <a:lnTo>
                    <a:pt x="324" y="33"/>
                  </a:lnTo>
                  <a:lnTo>
                    <a:pt x="323" y="31"/>
                  </a:lnTo>
                  <a:lnTo>
                    <a:pt x="321" y="29"/>
                  </a:lnTo>
                  <a:lnTo>
                    <a:pt x="318" y="27"/>
                  </a:lnTo>
                  <a:lnTo>
                    <a:pt x="316" y="26"/>
                  </a:lnTo>
                  <a:lnTo>
                    <a:pt x="312" y="24"/>
                  </a:lnTo>
                  <a:lnTo>
                    <a:pt x="310" y="22"/>
                  </a:lnTo>
                  <a:lnTo>
                    <a:pt x="307" y="20"/>
                  </a:lnTo>
                  <a:lnTo>
                    <a:pt x="302" y="19"/>
                  </a:lnTo>
                  <a:lnTo>
                    <a:pt x="298" y="18"/>
                  </a:lnTo>
                  <a:lnTo>
                    <a:pt x="294" y="15"/>
                  </a:lnTo>
                  <a:lnTo>
                    <a:pt x="289" y="14"/>
                  </a:lnTo>
                  <a:lnTo>
                    <a:pt x="279" y="12"/>
                  </a:lnTo>
                  <a:lnTo>
                    <a:pt x="267" y="10"/>
                  </a:lnTo>
                  <a:lnTo>
                    <a:pt x="254" y="7"/>
                  </a:lnTo>
                  <a:lnTo>
                    <a:pt x="240" y="5"/>
                  </a:lnTo>
                  <a:lnTo>
                    <a:pt x="226" y="4"/>
                  </a:lnTo>
                  <a:lnTo>
                    <a:pt x="211" y="1"/>
                  </a:lnTo>
                  <a:lnTo>
                    <a:pt x="196" y="1"/>
                  </a:lnTo>
                  <a:lnTo>
                    <a:pt x="179" y="0"/>
                  </a:lnTo>
                  <a:lnTo>
                    <a:pt x="163" y="0"/>
                  </a:lnTo>
                  <a:close/>
                </a:path>
              </a:pathLst>
            </a:custGeom>
            <a:solidFill>
              <a:srgbClr val="CC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90" name="Freeform 67"/>
            <p:cNvSpPr>
              <a:spLocks/>
            </p:cNvSpPr>
            <p:nvPr/>
          </p:nvSpPr>
          <p:spPr bwMode="auto">
            <a:xfrm>
              <a:off x="1620" y="1381"/>
              <a:ext cx="325" cy="77"/>
            </a:xfrm>
            <a:custGeom>
              <a:avLst/>
              <a:gdLst>
                <a:gd name="T0" fmla="*/ 147 w 325"/>
                <a:gd name="T1" fmla="*/ 0 h 77"/>
                <a:gd name="T2" fmla="*/ 114 w 325"/>
                <a:gd name="T3" fmla="*/ 1 h 77"/>
                <a:gd name="T4" fmla="*/ 85 w 325"/>
                <a:gd name="T5" fmla="*/ 5 h 77"/>
                <a:gd name="T6" fmla="*/ 59 w 325"/>
                <a:gd name="T7" fmla="*/ 10 h 77"/>
                <a:gd name="T8" fmla="*/ 37 w 325"/>
                <a:gd name="T9" fmla="*/ 14 h 77"/>
                <a:gd name="T10" fmla="*/ 28 w 325"/>
                <a:gd name="T11" fmla="*/ 18 h 77"/>
                <a:gd name="T12" fmla="*/ 20 w 325"/>
                <a:gd name="T13" fmla="*/ 20 h 77"/>
                <a:gd name="T14" fmla="*/ 13 w 325"/>
                <a:gd name="T15" fmla="*/ 24 h 77"/>
                <a:gd name="T16" fmla="*/ 8 w 325"/>
                <a:gd name="T17" fmla="*/ 27 h 77"/>
                <a:gd name="T18" fmla="*/ 3 w 325"/>
                <a:gd name="T19" fmla="*/ 31 h 77"/>
                <a:gd name="T20" fmla="*/ 1 w 325"/>
                <a:gd name="T21" fmla="*/ 35 h 77"/>
                <a:gd name="T22" fmla="*/ 0 w 325"/>
                <a:gd name="T23" fmla="*/ 39 h 77"/>
                <a:gd name="T24" fmla="*/ 1 w 325"/>
                <a:gd name="T25" fmla="*/ 42 h 77"/>
                <a:gd name="T26" fmla="*/ 3 w 325"/>
                <a:gd name="T27" fmla="*/ 47 h 77"/>
                <a:gd name="T28" fmla="*/ 8 w 325"/>
                <a:gd name="T29" fmla="*/ 50 h 77"/>
                <a:gd name="T30" fmla="*/ 13 w 325"/>
                <a:gd name="T31" fmla="*/ 54 h 77"/>
                <a:gd name="T32" fmla="*/ 20 w 325"/>
                <a:gd name="T33" fmla="*/ 57 h 77"/>
                <a:gd name="T34" fmla="*/ 28 w 325"/>
                <a:gd name="T35" fmla="*/ 61 h 77"/>
                <a:gd name="T36" fmla="*/ 37 w 325"/>
                <a:gd name="T37" fmla="*/ 63 h 77"/>
                <a:gd name="T38" fmla="*/ 59 w 325"/>
                <a:gd name="T39" fmla="*/ 69 h 77"/>
                <a:gd name="T40" fmla="*/ 85 w 325"/>
                <a:gd name="T41" fmla="*/ 73 h 77"/>
                <a:gd name="T42" fmla="*/ 114 w 325"/>
                <a:gd name="T43" fmla="*/ 76 h 77"/>
                <a:gd name="T44" fmla="*/ 146 w 325"/>
                <a:gd name="T45" fmla="*/ 77 h 77"/>
                <a:gd name="T46" fmla="*/ 179 w 325"/>
                <a:gd name="T47" fmla="*/ 77 h 77"/>
                <a:gd name="T48" fmla="*/ 211 w 325"/>
                <a:gd name="T49" fmla="*/ 76 h 77"/>
                <a:gd name="T50" fmla="*/ 240 w 325"/>
                <a:gd name="T51" fmla="*/ 73 h 77"/>
                <a:gd name="T52" fmla="*/ 267 w 325"/>
                <a:gd name="T53" fmla="*/ 69 h 77"/>
                <a:gd name="T54" fmla="*/ 289 w 325"/>
                <a:gd name="T55" fmla="*/ 63 h 77"/>
                <a:gd name="T56" fmla="*/ 298 w 325"/>
                <a:gd name="T57" fmla="*/ 61 h 77"/>
                <a:gd name="T58" fmla="*/ 307 w 325"/>
                <a:gd name="T59" fmla="*/ 57 h 77"/>
                <a:gd name="T60" fmla="*/ 312 w 325"/>
                <a:gd name="T61" fmla="*/ 54 h 77"/>
                <a:gd name="T62" fmla="*/ 318 w 325"/>
                <a:gd name="T63" fmla="*/ 50 h 77"/>
                <a:gd name="T64" fmla="*/ 323 w 325"/>
                <a:gd name="T65" fmla="*/ 47 h 77"/>
                <a:gd name="T66" fmla="*/ 325 w 325"/>
                <a:gd name="T67" fmla="*/ 42 h 77"/>
                <a:gd name="T68" fmla="*/ 325 w 325"/>
                <a:gd name="T69" fmla="*/ 39 h 77"/>
                <a:gd name="T70" fmla="*/ 325 w 325"/>
                <a:gd name="T71" fmla="*/ 35 h 77"/>
                <a:gd name="T72" fmla="*/ 323 w 325"/>
                <a:gd name="T73" fmla="*/ 31 h 77"/>
                <a:gd name="T74" fmla="*/ 318 w 325"/>
                <a:gd name="T75" fmla="*/ 27 h 77"/>
                <a:gd name="T76" fmla="*/ 312 w 325"/>
                <a:gd name="T77" fmla="*/ 24 h 77"/>
                <a:gd name="T78" fmla="*/ 307 w 325"/>
                <a:gd name="T79" fmla="*/ 20 h 77"/>
                <a:gd name="T80" fmla="*/ 298 w 325"/>
                <a:gd name="T81" fmla="*/ 18 h 77"/>
                <a:gd name="T82" fmla="*/ 289 w 325"/>
                <a:gd name="T83" fmla="*/ 14 h 77"/>
                <a:gd name="T84" fmla="*/ 267 w 325"/>
                <a:gd name="T85" fmla="*/ 10 h 77"/>
                <a:gd name="T86" fmla="*/ 240 w 325"/>
                <a:gd name="T87" fmla="*/ 5 h 77"/>
                <a:gd name="T88" fmla="*/ 211 w 325"/>
                <a:gd name="T89" fmla="*/ 1 h 77"/>
                <a:gd name="T90" fmla="*/ 179 w 325"/>
                <a:gd name="T91" fmla="*/ 0 h 7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325"/>
                <a:gd name="T139" fmla="*/ 0 h 77"/>
                <a:gd name="T140" fmla="*/ 325 w 325"/>
                <a:gd name="T141" fmla="*/ 77 h 7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325" h="77">
                  <a:moveTo>
                    <a:pt x="163" y="0"/>
                  </a:moveTo>
                  <a:lnTo>
                    <a:pt x="147" y="0"/>
                  </a:lnTo>
                  <a:lnTo>
                    <a:pt x="130" y="1"/>
                  </a:lnTo>
                  <a:lnTo>
                    <a:pt x="114" y="1"/>
                  </a:lnTo>
                  <a:lnTo>
                    <a:pt x="99" y="4"/>
                  </a:lnTo>
                  <a:lnTo>
                    <a:pt x="85" y="5"/>
                  </a:lnTo>
                  <a:lnTo>
                    <a:pt x="72" y="7"/>
                  </a:lnTo>
                  <a:lnTo>
                    <a:pt x="59" y="10"/>
                  </a:lnTo>
                  <a:lnTo>
                    <a:pt x="48" y="12"/>
                  </a:lnTo>
                  <a:lnTo>
                    <a:pt x="37" y="14"/>
                  </a:lnTo>
                  <a:lnTo>
                    <a:pt x="32" y="15"/>
                  </a:lnTo>
                  <a:lnTo>
                    <a:pt x="28" y="18"/>
                  </a:lnTo>
                  <a:lnTo>
                    <a:pt x="23" y="19"/>
                  </a:lnTo>
                  <a:lnTo>
                    <a:pt x="20" y="20"/>
                  </a:lnTo>
                  <a:lnTo>
                    <a:pt x="16" y="22"/>
                  </a:lnTo>
                  <a:lnTo>
                    <a:pt x="13" y="24"/>
                  </a:lnTo>
                  <a:lnTo>
                    <a:pt x="10" y="26"/>
                  </a:lnTo>
                  <a:lnTo>
                    <a:pt x="8" y="27"/>
                  </a:lnTo>
                  <a:lnTo>
                    <a:pt x="6" y="29"/>
                  </a:lnTo>
                  <a:lnTo>
                    <a:pt x="3" y="31"/>
                  </a:lnTo>
                  <a:lnTo>
                    <a:pt x="2" y="33"/>
                  </a:lnTo>
                  <a:lnTo>
                    <a:pt x="1" y="35"/>
                  </a:lnTo>
                  <a:lnTo>
                    <a:pt x="0" y="36"/>
                  </a:lnTo>
                  <a:lnTo>
                    <a:pt x="0" y="39"/>
                  </a:lnTo>
                  <a:lnTo>
                    <a:pt x="0" y="41"/>
                  </a:lnTo>
                  <a:lnTo>
                    <a:pt x="1" y="42"/>
                  </a:lnTo>
                  <a:lnTo>
                    <a:pt x="2" y="45"/>
                  </a:lnTo>
                  <a:lnTo>
                    <a:pt x="3" y="47"/>
                  </a:lnTo>
                  <a:lnTo>
                    <a:pt x="6" y="48"/>
                  </a:lnTo>
                  <a:lnTo>
                    <a:pt x="8" y="50"/>
                  </a:lnTo>
                  <a:lnTo>
                    <a:pt x="10" y="52"/>
                  </a:lnTo>
                  <a:lnTo>
                    <a:pt x="13" y="54"/>
                  </a:lnTo>
                  <a:lnTo>
                    <a:pt x="16" y="55"/>
                  </a:lnTo>
                  <a:lnTo>
                    <a:pt x="20" y="57"/>
                  </a:lnTo>
                  <a:lnTo>
                    <a:pt x="23" y="59"/>
                  </a:lnTo>
                  <a:lnTo>
                    <a:pt x="28" y="61"/>
                  </a:lnTo>
                  <a:lnTo>
                    <a:pt x="32" y="62"/>
                  </a:lnTo>
                  <a:lnTo>
                    <a:pt x="37" y="63"/>
                  </a:lnTo>
                  <a:lnTo>
                    <a:pt x="48" y="67"/>
                  </a:lnTo>
                  <a:lnTo>
                    <a:pt x="59" y="69"/>
                  </a:lnTo>
                  <a:lnTo>
                    <a:pt x="72" y="71"/>
                  </a:lnTo>
                  <a:lnTo>
                    <a:pt x="85" y="73"/>
                  </a:lnTo>
                  <a:lnTo>
                    <a:pt x="99" y="75"/>
                  </a:lnTo>
                  <a:lnTo>
                    <a:pt x="114" y="76"/>
                  </a:lnTo>
                  <a:lnTo>
                    <a:pt x="130" y="77"/>
                  </a:lnTo>
                  <a:lnTo>
                    <a:pt x="146" y="77"/>
                  </a:lnTo>
                  <a:lnTo>
                    <a:pt x="163" y="77"/>
                  </a:lnTo>
                  <a:lnTo>
                    <a:pt x="179" y="77"/>
                  </a:lnTo>
                  <a:lnTo>
                    <a:pt x="196" y="77"/>
                  </a:lnTo>
                  <a:lnTo>
                    <a:pt x="211" y="76"/>
                  </a:lnTo>
                  <a:lnTo>
                    <a:pt x="226" y="75"/>
                  </a:lnTo>
                  <a:lnTo>
                    <a:pt x="240" y="73"/>
                  </a:lnTo>
                  <a:lnTo>
                    <a:pt x="254" y="71"/>
                  </a:lnTo>
                  <a:lnTo>
                    <a:pt x="267" y="69"/>
                  </a:lnTo>
                  <a:lnTo>
                    <a:pt x="279" y="67"/>
                  </a:lnTo>
                  <a:lnTo>
                    <a:pt x="289" y="63"/>
                  </a:lnTo>
                  <a:lnTo>
                    <a:pt x="294" y="62"/>
                  </a:lnTo>
                  <a:lnTo>
                    <a:pt x="298" y="61"/>
                  </a:lnTo>
                  <a:lnTo>
                    <a:pt x="302" y="59"/>
                  </a:lnTo>
                  <a:lnTo>
                    <a:pt x="307" y="57"/>
                  </a:lnTo>
                  <a:lnTo>
                    <a:pt x="310" y="55"/>
                  </a:lnTo>
                  <a:lnTo>
                    <a:pt x="312" y="54"/>
                  </a:lnTo>
                  <a:lnTo>
                    <a:pt x="316" y="52"/>
                  </a:lnTo>
                  <a:lnTo>
                    <a:pt x="318" y="50"/>
                  </a:lnTo>
                  <a:lnTo>
                    <a:pt x="321" y="48"/>
                  </a:lnTo>
                  <a:lnTo>
                    <a:pt x="323" y="47"/>
                  </a:lnTo>
                  <a:lnTo>
                    <a:pt x="324" y="45"/>
                  </a:lnTo>
                  <a:lnTo>
                    <a:pt x="325" y="42"/>
                  </a:lnTo>
                  <a:lnTo>
                    <a:pt x="325" y="41"/>
                  </a:lnTo>
                  <a:lnTo>
                    <a:pt x="325" y="39"/>
                  </a:lnTo>
                  <a:lnTo>
                    <a:pt x="325" y="36"/>
                  </a:lnTo>
                  <a:lnTo>
                    <a:pt x="325" y="35"/>
                  </a:lnTo>
                  <a:lnTo>
                    <a:pt x="324" y="33"/>
                  </a:lnTo>
                  <a:lnTo>
                    <a:pt x="323" y="31"/>
                  </a:lnTo>
                  <a:lnTo>
                    <a:pt x="321" y="29"/>
                  </a:lnTo>
                  <a:lnTo>
                    <a:pt x="318" y="27"/>
                  </a:lnTo>
                  <a:lnTo>
                    <a:pt x="316" y="26"/>
                  </a:lnTo>
                  <a:lnTo>
                    <a:pt x="312" y="24"/>
                  </a:lnTo>
                  <a:lnTo>
                    <a:pt x="310" y="22"/>
                  </a:lnTo>
                  <a:lnTo>
                    <a:pt x="307" y="20"/>
                  </a:lnTo>
                  <a:lnTo>
                    <a:pt x="302" y="19"/>
                  </a:lnTo>
                  <a:lnTo>
                    <a:pt x="298" y="18"/>
                  </a:lnTo>
                  <a:lnTo>
                    <a:pt x="294" y="15"/>
                  </a:lnTo>
                  <a:lnTo>
                    <a:pt x="289" y="14"/>
                  </a:lnTo>
                  <a:lnTo>
                    <a:pt x="279" y="12"/>
                  </a:lnTo>
                  <a:lnTo>
                    <a:pt x="267" y="10"/>
                  </a:lnTo>
                  <a:lnTo>
                    <a:pt x="254" y="7"/>
                  </a:lnTo>
                  <a:lnTo>
                    <a:pt x="240" y="5"/>
                  </a:lnTo>
                  <a:lnTo>
                    <a:pt x="226" y="4"/>
                  </a:lnTo>
                  <a:lnTo>
                    <a:pt x="211" y="1"/>
                  </a:lnTo>
                  <a:lnTo>
                    <a:pt x="196" y="1"/>
                  </a:lnTo>
                  <a:lnTo>
                    <a:pt x="179" y="0"/>
                  </a:lnTo>
                  <a:lnTo>
                    <a:pt x="163" y="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91" name="Line 68"/>
            <p:cNvSpPr>
              <a:spLocks noChangeShapeType="1"/>
            </p:cNvSpPr>
            <p:nvPr/>
          </p:nvSpPr>
          <p:spPr bwMode="auto">
            <a:xfrm>
              <a:off x="1698" y="1399"/>
              <a:ext cx="58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92" name="Line 69"/>
            <p:cNvSpPr>
              <a:spLocks noChangeShapeType="1"/>
            </p:cNvSpPr>
            <p:nvPr/>
          </p:nvSpPr>
          <p:spPr bwMode="auto">
            <a:xfrm>
              <a:off x="1809" y="1443"/>
              <a:ext cx="51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93" name="Line 70"/>
            <p:cNvSpPr>
              <a:spLocks noChangeShapeType="1"/>
            </p:cNvSpPr>
            <p:nvPr/>
          </p:nvSpPr>
          <p:spPr bwMode="auto">
            <a:xfrm>
              <a:off x="1752" y="1399"/>
              <a:ext cx="59" cy="44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94" name="Line 71"/>
            <p:cNvSpPr>
              <a:spLocks noChangeShapeType="1"/>
            </p:cNvSpPr>
            <p:nvPr/>
          </p:nvSpPr>
          <p:spPr bwMode="auto">
            <a:xfrm>
              <a:off x="1698" y="1442"/>
              <a:ext cx="58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95" name="Line 72"/>
            <p:cNvSpPr>
              <a:spLocks noChangeShapeType="1"/>
            </p:cNvSpPr>
            <p:nvPr/>
          </p:nvSpPr>
          <p:spPr bwMode="auto">
            <a:xfrm>
              <a:off x="1809" y="1398"/>
              <a:ext cx="51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96" name="Line 73"/>
            <p:cNvSpPr>
              <a:spLocks noChangeShapeType="1"/>
            </p:cNvSpPr>
            <p:nvPr/>
          </p:nvSpPr>
          <p:spPr bwMode="auto">
            <a:xfrm flipV="1">
              <a:off x="1752" y="1398"/>
              <a:ext cx="59" cy="44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97" name="Freeform 184"/>
            <p:cNvSpPr>
              <a:spLocks/>
            </p:cNvSpPr>
            <p:nvPr/>
          </p:nvSpPr>
          <p:spPr bwMode="auto">
            <a:xfrm>
              <a:off x="2332" y="1541"/>
              <a:ext cx="403" cy="77"/>
            </a:xfrm>
            <a:custGeom>
              <a:avLst/>
              <a:gdLst>
                <a:gd name="T0" fmla="*/ 181 w 403"/>
                <a:gd name="T1" fmla="*/ 0 h 77"/>
                <a:gd name="T2" fmla="*/ 142 w 403"/>
                <a:gd name="T3" fmla="*/ 1 h 77"/>
                <a:gd name="T4" fmla="*/ 106 w 403"/>
                <a:gd name="T5" fmla="*/ 5 h 77"/>
                <a:gd name="T6" fmla="*/ 81 w 403"/>
                <a:gd name="T7" fmla="*/ 7 h 77"/>
                <a:gd name="T8" fmla="*/ 66 w 403"/>
                <a:gd name="T9" fmla="*/ 10 h 77"/>
                <a:gd name="T10" fmla="*/ 52 w 403"/>
                <a:gd name="T11" fmla="*/ 13 h 77"/>
                <a:gd name="T12" fmla="*/ 40 w 403"/>
                <a:gd name="T13" fmla="*/ 15 h 77"/>
                <a:gd name="T14" fmla="*/ 29 w 403"/>
                <a:gd name="T15" fmla="*/ 19 h 77"/>
                <a:gd name="T16" fmla="*/ 19 w 403"/>
                <a:gd name="T17" fmla="*/ 22 h 77"/>
                <a:gd name="T18" fmla="*/ 12 w 403"/>
                <a:gd name="T19" fmla="*/ 26 h 77"/>
                <a:gd name="T20" fmla="*/ 7 w 403"/>
                <a:gd name="T21" fmla="*/ 29 h 77"/>
                <a:gd name="T22" fmla="*/ 2 w 403"/>
                <a:gd name="T23" fmla="*/ 33 h 77"/>
                <a:gd name="T24" fmla="*/ 0 w 403"/>
                <a:gd name="T25" fmla="*/ 36 h 77"/>
                <a:gd name="T26" fmla="*/ 0 w 403"/>
                <a:gd name="T27" fmla="*/ 41 h 77"/>
                <a:gd name="T28" fmla="*/ 2 w 403"/>
                <a:gd name="T29" fmla="*/ 45 h 77"/>
                <a:gd name="T30" fmla="*/ 7 w 403"/>
                <a:gd name="T31" fmla="*/ 48 h 77"/>
                <a:gd name="T32" fmla="*/ 12 w 403"/>
                <a:gd name="T33" fmla="*/ 52 h 77"/>
                <a:gd name="T34" fmla="*/ 19 w 403"/>
                <a:gd name="T35" fmla="*/ 55 h 77"/>
                <a:gd name="T36" fmla="*/ 29 w 403"/>
                <a:gd name="T37" fmla="*/ 59 h 77"/>
                <a:gd name="T38" fmla="*/ 40 w 403"/>
                <a:gd name="T39" fmla="*/ 62 h 77"/>
                <a:gd name="T40" fmla="*/ 52 w 403"/>
                <a:gd name="T41" fmla="*/ 65 h 77"/>
                <a:gd name="T42" fmla="*/ 66 w 403"/>
                <a:gd name="T43" fmla="*/ 68 h 77"/>
                <a:gd name="T44" fmla="*/ 81 w 403"/>
                <a:gd name="T45" fmla="*/ 70 h 77"/>
                <a:gd name="T46" fmla="*/ 106 w 403"/>
                <a:gd name="T47" fmla="*/ 73 h 77"/>
                <a:gd name="T48" fmla="*/ 142 w 403"/>
                <a:gd name="T49" fmla="*/ 76 h 77"/>
                <a:gd name="T50" fmla="*/ 181 w 403"/>
                <a:gd name="T51" fmla="*/ 77 h 77"/>
                <a:gd name="T52" fmla="*/ 223 w 403"/>
                <a:gd name="T53" fmla="*/ 77 h 77"/>
                <a:gd name="T54" fmla="*/ 261 w 403"/>
                <a:gd name="T55" fmla="*/ 76 h 77"/>
                <a:gd name="T56" fmla="*/ 297 w 403"/>
                <a:gd name="T57" fmla="*/ 73 h 77"/>
                <a:gd name="T58" fmla="*/ 322 w 403"/>
                <a:gd name="T59" fmla="*/ 70 h 77"/>
                <a:gd name="T60" fmla="*/ 337 w 403"/>
                <a:gd name="T61" fmla="*/ 68 h 77"/>
                <a:gd name="T62" fmla="*/ 351 w 403"/>
                <a:gd name="T63" fmla="*/ 65 h 77"/>
                <a:gd name="T64" fmla="*/ 363 w 403"/>
                <a:gd name="T65" fmla="*/ 62 h 77"/>
                <a:gd name="T66" fmla="*/ 374 w 403"/>
                <a:gd name="T67" fmla="*/ 59 h 77"/>
                <a:gd name="T68" fmla="*/ 384 w 403"/>
                <a:gd name="T69" fmla="*/ 55 h 77"/>
                <a:gd name="T70" fmla="*/ 391 w 403"/>
                <a:gd name="T71" fmla="*/ 52 h 77"/>
                <a:gd name="T72" fmla="*/ 396 w 403"/>
                <a:gd name="T73" fmla="*/ 48 h 77"/>
                <a:gd name="T74" fmla="*/ 401 w 403"/>
                <a:gd name="T75" fmla="*/ 45 h 77"/>
                <a:gd name="T76" fmla="*/ 402 w 403"/>
                <a:gd name="T77" fmla="*/ 41 h 77"/>
                <a:gd name="T78" fmla="*/ 402 w 403"/>
                <a:gd name="T79" fmla="*/ 36 h 77"/>
                <a:gd name="T80" fmla="*/ 401 w 403"/>
                <a:gd name="T81" fmla="*/ 33 h 77"/>
                <a:gd name="T82" fmla="*/ 396 w 403"/>
                <a:gd name="T83" fmla="*/ 29 h 77"/>
                <a:gd name="T84" fmla="*/ 391 w 403"/>
                <a:gd name="T85" fmla="*/ 26 h 77"/>
                <a:gd name="T86" fmla="*/ 384 w 403"/>
                <a:gd name="T87" fmla="*/ 22 h 77"/>
                <a:gd name="T88" fmla="*/ 374 w 403"/>
                <a:gd name="T89" fmla="*/ 19 h 77"/>
                <a:gd name="T90" fmla="*/ 363 w 403"/>
                <a:gd name="T91" fmla="*/ 15 h 77"/>
                <a:gd name="T92" fmla="*/ 351 w 403"/>
                <a:gd name="T93" fmla="*/ 13 h 77"/>
                <a:gd name="T94" fmla="*/ 337 w 403"/>
                <a:gd name="T95" fmla="*/ 10 h 77"/>
                <a:gd name="T96" fmla="*/ 322 w 403"/>
                <a:gd name="T97" fmla="*/ 7 h 77"/>
                <a:gd name="T98" fmla="*/ 297 w 403"/>
                <a:gd name="T99" fmla="*/ 5 h 77"/>
                <a:gd name="T100" fmla="*/ 261 w 403"/>
                <a:gd name="T101" fmla="*/ 1 h 77"/>
                <a:gd name="T102" fmla="*/ 223 w 403"/>
                <a:gd name="T103" fmla="*/ 0 h 7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403"/>
                <a:gd name="T157" fmla="*/ 0 h 77"/>
                <a:gd name="T158" fmla="*/ 403 w 403"/>
                <a:gd name="T159" fmla="*/ 77 h 7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403" h="77">
                  <a:moveTo>
                    <a:pt x="202" y="0"/>
                  </a:moveTo>
                  <a:lnTo>
                    <a:pt x="181" y="0"/>
                  </a:lnTo>
                  <a:lnTo>
                    <a:pt x="161" y="0"/>
                  </a:lnTo>
                  <a:lnTo>
                    <a:pt x="142" y="1"/>
                  </a:lnTo>
                  <a:lnTo>
                    <a:pt x="123" y="3"/>
                  </a:lnTo>
                  <a:lnTo>
                    <a:pt x="106" y="5"/>
                  </a:lnTo>
                  <a:lnTo>
                    <a:pt x="88" y="6"/>
                  </a:lnTo>
                  <a:lnTo>
                    <a:pt x="81" y="7"/>
                  </a:lnTo>
                  <a:lnTo>
                    <a:pt x="73" y="8"/>
                  </a:lnTo>
                  <a:lnTo>
                    <a:pt x="66" y="10"/>
                  </a:lnTo>
                  <a:lnTo>
                    <a:pt x="59" y="11"/>
                  </a:lnTo>
                  <a:lnTo>
                    <a:pt x="52" y="13"/>
                  </a:lnTo>
                  <a:lnTo>
                    <a:pt x="46" y="14"/>
                  </a:lnTo>
                  <a:lnTo>
                    <a:pt x="40" y="15"/>
                  </a:lnTo>
                  <a:lnTo>
                    <a:pt x="35" y="17"/>
                  </a:lnTo>
                  <a:lnTo>
                    <a:pt x="29" y="19"/>
                  </a:lnTo>
                  <a:lnTo>
                    <a:pt x="24" y="20"/>
                  </a:lnTo>
                  <a:lnTo>
                    <a:pt x="19" y="22"/>
                  </a:lnTo>
                  <a:lnTo>
                    <a:pt x="16" y="24"/>
                  </a:lnTo>
                  <a:lnTo>
                    <a:pt x="12" y="26"/>
                  </a:lnTo>
                  <a:lnTo>
                    <a:pt x="9" y="27"/>
                  </a:lnTo>
                  <a:lnTo>
                    <a:pt x="7" y="29"/>
                  </a:lnTo>
                  <a:lnTo>
                    <a:pt x="4" y="31"/>
                  </a:lnTo>
                  <a:lnTo>
                    <a:pt x="2" y="33"/>
                  </a:lnTo>
                  <a:lnTo>
                    <a:pt x="1" y="35"/>
                  </a:lnTo>
                  <a:lnTo>
                    <a:pt x="0" y="36"/>
                  </a:lnTo>
                  <a:lnTo>
                    <a:pt x="0" y="39"/>
                  </a:lnTo>
                  <a:lnTo>
                    <a:pt x="0" y="41"/>
                  </a:lnTo>
                  <a:lnTo>
                    <a:pt x="1" y="42"/>
                  </a:lnTo>
                  <a:lnTo>
                    <a:pt x="2" y="45"/>
                  </a:lnTo>
                  <a:lnTo>
                    <a:pt x="4" y="47"/>
                  </a:lnTo>
                  <a:lnTo>
                    <a:pt x="7" y="48"/>
                  </a:lnTo>
                  <a:lnTo>
                    <a:pt x="9" y="51"/>
                  </a:lnTo>
                  <a:lnTo>
                    <a:pt x="12" y="52"/>
                  </a:lnTo>
                  <a:lnTo>
                    <a:pt x="16" y="54"/>
                  </a:lnTo>
                  <a:lnTo>
                    <a:pt x="19" y="55"/>
                  </a:lnTo>
                  <a:lnTo>
                    <a:pt x="24" y="58"/>
                  </a:lnTo>
                  <a:lnTo>
                    <a:pt x="29" y="59"/>
                  </a:lnTo>
                  <a:lnTo>
                    <a:pt x="35" y="61"/>
                  </a:lnTo>
                  <a:lnTo>
                    <a:pt x="40" y="62"/>
                  </a:lnTo>
                  <a:lnTo>
                    <a:pt x="46" y="63"/>
                  </a:lnTo>
                  <a:lnTo>
                    <a:pt x="52" y="65"/>
                  </a:lnTo>
                  <a:lnTo>
                    <a:pt x="59" y="67"/>
                  </a:lnTo>
                  <a:lnTo>
                    <a:pt x="66" y="68"/>
                  </a:lnTo>
                  <a:lnTo>
                    <a:pt x="73" y="69"/>
                  </a:lnTo>
                  <a:lnTo>
                    <a:pt x="81" y="70"/>
                  </a:lnTo>
                  <a:lnTo>
                    <a:pt x="88" y="72"/>
                  </a:lnTo>
                  <a:lnTo>
                    <a:pt x="106" y="73"/>
                  </a:lnTo>
                  <a:lnTo>
                    <a:pt x="123" y="75"/>
                  </a:lnTo>
                  <a:lnTo>
                    <a:pt x="142" y="76"/>
                  </a:lnTo>
                  <a:lnTo>
                    <a:pt x="161" y="77"/>
                  </a:lnTo>
                  <a:lnTo>
                    <a:pt x="181" y="77"/>
                  </a:lnTo>
                  <a:lnTo>
                    <a:pt x="202" y="77"/>
                  </a:lnTo>
                  <a:lnTo>
                    <a:pt x="223" y="77"/>
                  </a:lnTo>
                  <a:lnTo>
                    <a:pt x="242" y="77"/>
                  </a:lnTo>
                  <a:lnTo>
                    <a:pt x="261" y="76"/>
                  </a:lnTo>
                  <a:lnTo>
                    <a:pt x="280" y="75"/>
                  </a:lnTo>
                  <a:lnTo>
                    <a:pt x="297" y="73"/>
                  </a:lnTo>
                  <a:lnTo>
                    <a:pt x="315" y="72"/>
                  </a:lnTo>
                  <a:lnTo>
                    <a:pt x="322" y="70"/>
                  </a:lnTo>
                  <a:lnTo>
                    <a:pt x="330" y="69"/>
                  </a:lnTo>
                  <a:lnTo>
                    <a:pt x="337" y="68"/>
                  </a:lnTo>
                  <a:lnTo>
                    <a:pt x="344" y="67"/>
                  </a:lnTo>
                  <a:lnTo>
                    <a:pt x="351" y="65"/>
                  </a:lnTo>
                  <a:lnTo>
                    <a:pt x="357" y="63"/>
                  </a:lnTo>
                  <a:lnTo>
                    <a:pt x="363" y="62"/>
                  </a:lnTo>
                  <a:lnTo>
                    <a:pt x="368" y="61"/>
                  </a:lnTo>
                  <a:lnTo>
                    <a:pt x="374" y="59"/>
                  </a:lnTo>
                  <a:lnTo>
                    <a:pt x="379" y="58"/>
                  </a:lnTo>
                  <a:lnTo>
                    <a:pt x="384" y="55"/>
                  </a:lnTo>
                  <a:lnTo>
                    <a:pt x="387" y="54"/>
                  </a:lnTo>
                  <a:lnTo>
                    <a:pt x="391" y="52"/>
                  </a:lnTo>
                  <a:lnTo>
                    <a:pt x="394" y="51"/>
                  </a:lnTo>
                  <a:lnTo>
                    <a:pt x="396" y="48"/>
                  </a:lnTo>
                  <a:lnTo>
                    <a:pt x="399" y="47"/>
                  </a:lnTo>
                  <a:lnTo>
                    <a:pt x="401" y="45"/>
                  </a:lnTo>
                  <a:lnTo>
                    <a:pt x="402" y="42"/>
                  </a:lnTo>
                  <a:lnTo>
                    <a:pt x="402" y="41"/>
                  </a:lnTo>
                  <a:lnTo>
                    <a:pt x="403" y="39"/>
                  </a:lnTo>
                  <a:lnTo>
                    <a:pt x="402" y="36"/>
                  </a:lnTo>
                  <a:lnTo>
                    <a:pt x="402" y="35"/>
                  </a:lnTo>
                  <a:lnTo>
                    <a:pt x="401" y="33"/>
                  </a:lnTo>
                  <a:lnTo>
                    <a:pt x="399" y="31"/>
                  </a:lnTo>
                  <a:lnTo>
                    <a:pt x="396" y="29"/>
                  </a:lnTo>
                  <a:lnTo>
                    <a:pt x="394" y="27"/>
                  </a:lnTo>
                  <a:lnTo>
                    <a:pt x="391" y="26"/>
                  </a:lnTo>
                  <a:lnTo>
                    <a:pt x="387" y="24"/>
                  </a:lnTo>
                  <a:lnTo>
                    <a:pt x="384" y="22"/>
                  </a:lnTo>
                  <a:lnTo>
                    <a:pt x="379" y="20"/>
                  </a:lnTo>
                  <a:lnTo>
                    <a:pt x="374" y="19"/>
                  </a:lnTo>
                  <a:lnTo>
                    <a:pt x="368" y="17"/>
                  </a:lnTo>
                  <a:lnTo>
                    <a:pt x="363" y="15"/>
                  </a:lnTo>
                  <a:lnTo>
                    <a:pt x="357" y="14"/>
                  </a:lnTo>
                  <a:lnTo>
                    <a:pt x="351" y="13"/>
                  </a:lnTo>
                  <a:lnTo>
                    <a:pt x="344" y="11"/>
                  </a:lnTo>
                  <a:lnTo>
                    <a:pt x="337" y="10"/>
                  </a:lnTo>
                  <a:lnTo>
                    <a:pt x="330" y="8"/>
                  </a:lnTo>
                  <a:lnTo>
                    <a:pt x="322" y="7"/>
                  </a:lnTo>
                  <a:lnTo>
                    <a:pt x="315" y="6"/>
                  </a:lnTo>
                  <a:lnTo>
                    <a:pt x="297" y="5"/>
                  </a:lnTo>
                  <a:lnTo>
                    <a:pt x="280" y="3"/>
                  </a:lnTo>
                  <a:lnTo>
                    <a:pt x="261" y="1"/>
                  </a:lnTo>
                  <a:lnTo>
                    <a:pt x="242" y="0"/>
                  </a:lnTo>
                  <a:lnTo>
                    <a:pt x="223" y="0"/>
                  </a:lnTo>
                  <a:lnTo>
                    <a:pt x="202" y="0"/>
                  </a:lnTo>
                  <a:close/>
                </a:path>
              </a:pathLst>
            </a:custGeom>
            <a:solidFill>
              <a:srgbClr val="CC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98" name="Freeform 185"/>
            <p:cNvSpPr>
              <a:spLocks/>
            </p:cNvSpPr>
            <p:nvPr/>
          </p:nvSpPr>
          <p:spPr bwMode="auto">
            <a:xfrm>
              <a:off x="2332" y="1541"/>
              <a:ext cx="403" cy="77"/>
            </a:xfrm>
            <a:custGeom>
              <a:avLst/>
              <a:gdLst>
                <a:gd name="T0" fmla="*/ 181 w 403"/>
                <a:gd name="T1" fmla="*/ 0 h 77"/>
                <a:gd name="T2" fmla="*/ 142 w 403"/>
                <a:gd name="T3" fmla="*/ 1 h 77"/>
                <a:gd name="T4" fmla="*/ 106 w 403"/>
                <a:gd name="T5" fmla="*/ 5 h 77"/>
                <a:gd name="T6" fmla="*/ 81 w 403"/>
                <a:gd name="T7" fmla="*/ 7 h 77"/>
                <a:gd name="T8" fmla="*/ 66 w 403"/>
                <a:gd name="T9" fmla="*/ 10 h 77"/>
                <a:gd name="T10" fmla="*/ 52 w 403"/>
                <a:gd name="T11" fmla="*/ 13 h 77"/>
                <a:gd name="T12" fmla="*/ 40 w 403"/>
                <a:gd name="T13" fmla="*/ 15 h 77"/>
                <a:gd name="T14" fmla="*/ 29 w 403"/>
                <a:gd name="T15" fmla="*/ 19 h 77"/>
                <a:gd name="T16" fmla="*/ 19 w 403"/>
                <a:gd name="T17" fmla="*/ 22 h 77"/>
                <a:gd name="T18" fmla="*/ 12 w 403"/>
                <a:gd name="T19" fmla="*/ 26 h 77"/>
                <a:gd name="T20" fmla="*/ 7 w 403"/>
                <a:gd name="T21" fmla="*/ 29 h 77"/>
                <a:gd name="T22" fmla="*/ 2 w 403"/>
                <a:gd name="T23" fmla="*/ 33 h 77"/>
                <a:gd name="T24" fmla="*/ 0 w 403"/>
                <a:gd name="T25" fmla="*/ 36 h 77"/>
                <a:gd name="T26" fmla="*/ 0 w 403"/>
                <a:gd name="T27" fmla="*/ 41 h 77"/>
                <a:gd name="T28" fmla="*/ 2 w 403"/>
                <a:gd name="T29" fmla="*/ 45 h 77"/>
                <a:gd name="T30" fmla="*/ 7 w 403"/>
                <a:gd name="T31" fmla="*/ 48 h 77"/>
                <a:gd name="T32" fmla="*/ 12 w 403"/>
                <a:gd name="T33" fmla="*/ 52 h 77"/>
                <a:gd name="T34" fmla="*/ 19 w 403"/>
                <a:gd name="T35" fmla="*/ 55 h 77"/>
                <a:gd name="T36" fmla="*/ 29 w 403"/>
                <a:gd name="T37" fmla="*/ 59 h 77"/>
                <a:gd name="T38" fmla="*/ 40 w 403"/>
                <a:gd name="T39" fmla="*/ 62 h 77"/>
                <a:gd name="T40" fmla="*/ 52 w 403"/>
                <a:gd name="T41" fmla="*/ 65 h 77"/>
                <a:gd name="T42" fmla="*/ 66 w 403"/>
                <a:gd name="T43" fmla="*/ 68 h 77"/>
                <a:gd name="T44" fmla="*/ 81 w 403"/>
                <a:gd name="T45" fmla="*/ 70 h 77"/>
                <a:gd name="T46" fmla="*/ 106 w 403"/>
                <a:gd name="T47" fmla="*/ 73 h 77"/>
                <a:gd name="T48" fmla="*/ 142 w 403"/>
                <a:gd name="T49" fmla="*/ 76 h 77"/>
                <a:gd name="T50" fmla="*/ 181 w 403"/>
                <a:gd name="T51" fmla="*/ 77 h 77"/>
                <a:gd name="T52" fmla="*/ 223 w 403"/>
                <a:gd name="T53" fmla="*/ 77 h 77"/>
                <a:gd name="T54" fmla="*/ 261 w 403"/>
                <a:gd name="T55" fmla="*/ 76 h 77"/>
                <a:gd name="T56" fmla="*/ 297 w 403"/>
                <a:gd name="T57" fmla="*/ 73 h 77"/>
                <a:gd name="T58" fmla="*/ 322 w 403"/>
                <a:gd name="T59" fmla="*/ 70 h 77"/>
                <a:gd name="T60" fmla="*/ 337 w 403"/>
                <a:gd name="T61" fmla="*/ 68 h 77"/>
                <a:gd name="T62" fmla="*/ 351 w 403"/>
                <a:gd name="T63" fmla="*/ 65 h 77"/>
                <a:gd name="T64" fmla="*/ 363 w 403"/>
                <a:gd name="T65" fmla="*/ 62 h 77"/>
                <a:gd name="T66" fmla="*/ 374 w 403"/>
                <a:gd name="T67" fmla="*/ 59 h 77"/>
                <a:gd name="T68" fmla="*/ 384 w 403"/>
                <a:gd name="T69" fmla="*/ 55 h 77"/>
                <a:gd name="T70" fmla="*/ 391 w 403"/>
                <a:gd name="T71" fmla="*/ 52 h 77"/>
                <a:gd name="T72" fmla="*/ 396 w 403"/>
                <a:gd name="T73" fmla="*/ 48 h 77"/>
                <a:gd name="T74" fmla="*/ 401 w 403"/>
                <a:gd name="T75" fmla="*/ 45 h 77"/>
                <a:gd name="T76" fmla="*/ 402 w 403"/>
                <a:gd name="T77" fmla="*/ 41 h 77"/>
                <a:gd name="T78" fmla="*/ 402 w 403"/>
                <a:gd name="T79" fmla="*/ 36 h 77"/>
                <a:gd name="T80" fmla="*/ 401 w 403"/>
                <a:gd name="T81" fmla="*/ 33 h 77"/>
                <a:gd name="T82" fmla="*/ 396 w 403"/>
                <a:gd name="T83" fmla="*/ 29 h 77"/>
                <a:gd name="T84" fmla="*/ 391 w 403"/>
                <a:gd name="T85" fmla="*/ 26 h 77"/>
                <a:gd name="T86" fmla="*/ 384 w 403"/>
                <a:gd name="T87" fmla="*/ 22 h 77"/>
                <a:gd name="T88" fmla="*/ 374 w 403"/>
                <a:gd name="T89" fmla="*/ 19 h 77"/>
                <a:gd name="T90" fmla="*/ 363 w 403"/>
                <a:gd name="T91" fmla="*/ 15 h 77"/>
                <a:gd name="T92" fmla="*/ 351 w 403"/>
                <a:gd name="T93" fmla="*/ 13 h 77"/>
                <a:gd name="T94" fmla="*/ 337 w 403"/>
                <a:gd name="T95" fmla="*/ 10 h 77"/>
                <a:gd name="T96" fmla="*/ 322 w 403"/>
                <a:gd name="T97" fmla="*/ 7 h 77"/>
                <a:gd name="T98" fmla="*/ 297 w 403"/>
                <a:gd name="T99" fmla="*/ 5 h 77"/>
                <a:gd name="T100" fmla="*/ 261 w 403"/>
                <a:gd name="T101" fmla="*/ 1 h 77"/>
                <a:gd name="T102" fmla="*/ 223 w 403"/>
                <a:gd name="T103" fmla="*/ 0 h 7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403"/>
                <a:gd name="T157" fmla="*/ 0 h 77"/>
                <a:gd name="T158" fmla="*/ 403 w 403"/>
                <a:gd name="T159" fmla="*/ 77 h 7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403" h="77">
                  <a:moveTo>
                    <a:pt x="202" y="0"/>
                  </a:moveTo>
                  <a:lnTo>
                    <a:pt x="181" y="0"/>
                  </a:lnTo>
                  <a:lnTo>
                    <a:pt x="161" y="0"/>
                  </a:lnTo>
                  <a:lnTo>
                    <a:pt x="142" y="1"/>
                  </a:lnTo>
                  <a:lnTo>
                    <a:pt x="123" y="3"/>
                  </a:lnTo>
                  <a:lnTo>
                    <a:pt x="106" y="5"/>
                  </a:lnTo>
                  <a:lnTo>
                    <a:pt x="88" y="6"/>
                  </a:lnTo>
                  <a:lnTo>
                    <a:pt x="81" y="7"/>
                  </a:lnTo>
                  <a:lnTo>
                    <a:pt x="73" y="8"/>
                  </a:lnTo>
                  <a:lnTo>
                    <a:pt x="66" y="10"/>
                  </a:lnTo>
                  <a:lnTo>
                    <a:pt x="59" y="11"/>
                  </a:lnTo>
                  <a:lnTo>
                    <a:pt x="52" y="13"/>
                  </a:lnTo>
                  <a:lnTo>
                    <a:pt x="46" y="14"/>
                  </a:lnTo>
                  <a:lnTo>
                    <a:pt x="40" y="15"/>
                  </a:lnTo>
                  <a:lnTo>
                    <a:pt x="35" y="17"/>
                  </a:lnTo>
                  <a:lnTo>
                    <a:pt x="29" y="19"/>
                  </a:lnTo>
                  <a:lnTo>
                    <a:pt x="24" y="20"/>
                  </a:lnTo>
                  <a:lnTo>
                    <a:pt x="19" y="22"/>
                  </a:lnTo>
                  <a:lnTo>
                    <a:pt x="16" y="24"/>
                  </a:lnTo>
                  <a:lnTo>
                    <a:pt x="12" y="26"/>
                  </a:lnTo>
                  <a:lnTo>
                    <a:pt x="9" y="27"/>
                  </a:lnTo>
                  <a:lnTo>
                    <a:pt x="7" y="29"/>
                  </a:lnTo>
                  <a:lnTo>
                    <a:pt x="4" y="31"/>
                  </a:lnTo>
                  <a:lnTo>
                    <a:pt x="2" y="33"/>
                  </a:lnTo>
                  <a:lnTo>
                    <a:pt x="1" y="35"/>
                  </a:lnTo>
                  <a:lnTo>
                    <a:pt x="0" y="36"/>
                  </a:lnTo>
                  <a:lnTo>
                    <a:pt x="0" y="39"/>
                  </a:lnTo>
                  <a:lnTo>
                    <a:pt x="0" y="41"/>
                  </a:lnTo>
                  <a:lnTo>
                    <a:pt x="1" y="42"/>
                  </a:lnTo>
                  <a:lnTo>
                    <a:pt x="2" y="45"/>
                  </a:lnTo>
                  <a:lnTo>
                    <a:pt x="4" y="47"/>
                  </a:lnTo>
                  <a:lnTo>
                    <a:pt x="7" y="48"/>
                  </a:lnTo>
                  <a:lnTo>
                    <a:pt x="9" y="51"/>
                  </a:lnTo>
                  <a:lnTo>
                    <a:pt x="12" y="52"/>
                  </a:lnTo>
                  <a:lnTo>
                    <a:pt x="16" y="54"/>
                  </a:lnTo>
                  <a:lnTo>
                    <a:pt x="19" y="55"/>
                  </a:lnTo>
                  <a:lnTo>
                    <a:pt x="24" y="58"/>
                  </a:lnTo>
                  <a:lnTo>
                    <a:pt x="29" y="59"/>
                  </a:lnTo>
                  <a:lnTo>
                    <a:pt x="35" y="61"/>
                  </a:lnTo>
                  <a:lnTo>
                    <a:pt x="40" y="62"/>
                  </a:lnTo>
                  <a:lnTo>
                    <a:pt x="46" y="63"/>
                  </a:lnTo>
                  <a:lnTo>
                    <a:pt x="52" y="65"/>
                  </a:lnTo>
                  <a:lnTo>
                    <a:pt x="59" y="67"/>
                  </a:lnTo>
                  <a:lnTo>
                    <a:pt x="66" y="68"/>
                  </a:lnTo>
                  <a:lnTo>
                    <a:pt x="73" y="69"/>
                  </a:lnTo>
                  <a:lnTo>
                    <a:pt x="81" y="70"/>
                  </a:lnTo>
                  <a:lnTo>
                    <a:pt x="88" y="72"/>
                  </a:lnTo>
                  <a:lnTo>
                    <a:pt x="106" y="73"/>
                  </a:lnTo>
                  <a:lnTo>
                    <a:pt x="123" y="75"/>
                  </a:lnTo>
                  <a:lnTo>
                    <a:pt x="142" y="76"/>
                  </a:lnTo>
                  <a:lnTo>
                    <a:pt x="161" y="77"/>
                  </a:lnTo>
                  <a:lnTo>
                    <a:pt x="181" y="77"/>
                  </a:lnTo>
                  <a:lnTo>
                    <a:pt x="202" y="77"/>
                  </a:lnTo>
                  <a:lnTo>
                    <a:pt x="223" y="77"/>
                  </a:lnTo>
                  <a:lnTo>
                    <a:pt x="242" y="77"/>
                  </a:lnTo>
                  <a:lnTo>
                    <a:pt x="261" y="76"/>
                  </a:lnTo>
                  <a:lnTo>
                    <a:pt x="280" y="75"/>
                  </a:lnTo>
                  <a:lnTo>
                    <a:pt x="297" y="73"/>
                  </a:lnTo>
                  <a:lnTo>
                    <a:pt x="315" y="72"/>
                  </a:lnTo>
                  <a:lnTo>
                    <a:pt x="322" y="70"/>
                  </a:lnTo>
                  <a:lnTo>
                    <a:pt x="330" y="69"/>
                  </a:lnTo>
                  <a:lnTo>
                    <a:pt x="337" y="68"/>
                  </a:lnTo>
                  <a:lnTo>
                    <a:pt x="344" y="67"/>
                  </a:lnTo>
                  <a:lnTo>
                    <a:pt x="351" y="65"/>
                  </a:lnTo>
                  <a:lnTo>
                    <a:pt x="357" y="63"/>
                  </a:lnTo>
                  <a:lnTo>
                    <a:pt x="363" y="62"/>
                  </a:lnTo>
                  <a:lnTo>
                    <a:pt x="368" y="61"/>
                  </a:lnTo>
                  <a:lnTo>
                    <a:pt x="374" y="59"/>
                  </a:lnTo>
                  <a:lnTo>
                    <a:pt x="379" y="58"/>
                  </a:lnTo>
                  <a:lnTo>
                    <a:pt x="384" y="55"/>
                  </a:lnTo>
                  <a:lnTo>
                    <a:pt x="387" y="54"/>
                  </a:lnTo>
                  <a:lnTo>
                    <a:pt x="391" y="52"/>
                  </a:lnTo>
                  <a:lnTo>
                    <a:pt x="394" y="51"/>
                  </a:lnTo>
                  <a:lnTo>
                    <a:pt x="396" y="48"/>
                  </a:lnTo>
                  <a:lnTo>
                    <a:pt x="399" y="47"/>
                  </a:lnTo>
                  <a:lnTo>
                    <a:pt x="401" y="45"/>
                  </a:lnTo>
                  <a:lnTo>
                    <a:pt x="402" y="42"/>
                  </a:lnTo>
                  <a:lnTo>
                    <a:pt x="402" y="41"/>
                  </a:lnTo>
                  <a:lnTo>
                    <a:pt x="403" y="39"/>
                  </a:lnTo>
                  <a:lnTo>
                    <a:pt x="402" y="36"/>
                  </a:lnTo>
                  <a:lnTo>
                    <a:pt x="402" y="35"/>
                  </a:lnTo>
                  <a:lnTo>
                    <a:pt x="401" y="33"/>
                  </a:lnTo>
                  <a:lnTo>
                    <a:pt x="399" y="31"/>
                  </a:lnTo>
                  <a:lnTo>
                    <a:pt x="396" y="29"/>
                  </a:lnTo>
                  <a:lnTo>
                    <a:pt x="394" y="27"/>
                  </a:lnTo>
                  <a:lnTo>
                    <a:pt x="391" y="26"/>
                  </a:lnTo>
                  <a:lnTo>
                    <a:pt x="387" y="24"/>
                  </a:lnTo>
                  <a:lnTo>
                    <a:pt x="384" y="22"/>
                  </a:lnTo>
                  <a:lnTo>
                    <a:pt x="379" y="20"/>
                  </a:lnTo>
                  <a:lnTo>
                    <a:pt x="374" y="19"/>
                  </a:lnTo>
                  <a:lnTo>
                    <a:pt x="368" y="17"/>
                  </a:lnTo>
                  <a:lnTo>
                    <a:pt x="363" y="15"/>
                  </a:lnTo>
                  <a:lnTo>
                    <a:pt x="357" y="14"/>
                  </a:lnTo>
                  <a:lnTo>
                    <a:pt x="351" y="13"/>
                  </a:lnTo>
                  <a:lnTo>
                    <a:pt x="344" y="11"/>
                  </a:lnTo>
                  <a:lnTo>
                    <a:pt x="337" y="10"/>
                  </a:lnTo>
                  <a:lnTo>
                    <a:pt x="330" y="8"/>
                  </a:lnTo>
                  <a:lnTo>
                    <a:pt x="322" y="7"/>
                  </a:lnTo>
                  <a:lnTo>
                    <a:pt x="315" y="6"/>
                  </a:lnTo>
                  <a:lnTo>
                    <a:pt x="297" y="5"/>
                  </a:lnTo>
                  <a:lnTo>
                    <a:pt x="280" y="3"/>
                  </a:lnTo>
                  <a:lnTo>
                    <a:pt x="261" y="1"/>
                  </a:lnTo>
                  <a:lnTo>
                    <a:pt x="242" y="0"/>
                  </a:lnTo>
                  <a:lnTo>
                    <a:pt x="223" y="0"/>
                  </a:lnTo>
                  <a:lnTo>
                    <a:pt x="202" y="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99" name="Line 186"/>
            <p:cNvSpPr>
              <a:spLocks noChangeShapeType="1"/>
            </p:cNvSpPr>
            <p:nvPr/>
          </p:nvSpPr>
          <p:spPr bwMode="auto">
            <a:xfrm>
              <a:off x="2332" y="1534"/>
              <a:ext cx="1" cy="4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00" name="Line 187"/>
            <p:cNvSpPr>
              <a:spLocks noChangeShapeType="1"/>
            </p:cNvSpPr>
            <p:nvPr/>
          </p:nvSpPr>
          <p:spPr bwMode="auto">
            <a:xfrm>
              <a:off x="2735" y="1534"/>
              <a:ext cx="1" cy="4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01" name="Rectangle 188"/>
            <p:cNvSpPr>
              <a:spLocks noChangeArrowheads="1"/>
            </p:cNvSpPr>
            <p:nvPr/>
          </p:nvSpPr>
          <p:spPr bwMode="auto">
            <a:xfrm>
              <a:off x="2332" y="1534"/>
              <a:ext cx="400" cy="48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02" name="Rectangle 189"/>
            <p:cNvSpPr>
              <a:spLocks noChangeArrowheads="1"/>
            </p:cNvSpPr>
            <p:nvPr/>
          </p:nvSpPr>
          <p:spPr bwMode="auto">
            <a:xfrm>
              <a:off x="2556" y="1552"/>
              <a:ext cx="22" cy="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33203" name="Freeform 190"/>
            <p:cNvSpPr>
              <a:spLocks/>
            </p:cNvSpPr>
            <p:nvPr/>
          </p:nvSpPr>
          <p:spPr bwMode="auto">
            <a:xfrm>
              <a:off x="2328" y="1478"/>
              <a:ext cx="404" cy="91"/>
            </a:xfrm>
            <a:custGeom>
              <a:avLst/>
              <a:gdLst>
                <a:gd name="T0" fmla="*/ 181 w 404"/>
                <a:gd name="T1" fmla="*/ 0 h 91"/>
                <a:gd name="T2" fmla="*/ 143 w 404"/>
                <a:gd name="T3" fmla="*/ 3 h 91"/>
                <a:gd name="T4" fmla="*/ 106 w 404"/>
                <a:gd name="T5" fmla="*/ 6 h 91"/>
                <a:gd name="T6" fmla="*/ 82 w 404"/>
                <a:gd name="T7" fmla="*/ 10 h 91"/>
                <a:gd name="T8" fmla="*/ 67 w 404"/>
                <a:gd name="T9" fmla="*/ 12 h 91"/>
                <a:gd name="T10" fmla="*/ 53 w 404"/>
                <a:gd name="T11" fmla="*/ 15 h 91"/>
                <a:gd name="T12" fmla="*/ 41 w 404"/>
                <a:gd name="T13" fmla="*/ 19 h 91"/>
                <a:gd name="T14" fmla="*/ 29 w 404"/>
                <a:gd name="T15" fmla="*/ 22 h 91"/>
                <a:gd name="T16" fmla="*/ 20 w 404"/>
                <a:gd name="T17" fmla="*/ 26 h 91"/>
                <a:gd name="T18" fmla="*/ 13 w 404"/>
                <a:gd name="T19" fmla="*/ 29 h 91"/>
                <a:gd name="T20" fmla="*/ 7 w 404"/>
                <a:gd name="T21" fmla="*/ 34 h 91"/>
                <a:gd name="T22" fmla="*/ 2 w 404"/>
                <a:gd name="T23" fmla="*/ 39 h 91"/>
                <a:gd name="T24" fmla="*/ 0 w 404"/>
                <a:gd name="T25" fmla="*/ 43 h 91"/>
                <a:gd name="T26" fmla="*/ 0 w 404"/>
                <a:gd name="T27" fmla="*/ 48 h 91"/>
                <a:gd name="T28" fmla="*/ 2 w 404"/>
                <a:gd name="T29" fmla="*/ 53 h 91"/>
                <a:gd name="T30" fmla="*/ 7 w 404"/>
                <a:gd name="T31" fmla="*/ 57 h 91"/>
                <a:gd name="T32" fmla="*/ 13 w 404"/>
                <a:gd name="T33" fmla="*/ 61 h 91"/>
                <a:gd name="T34" fmla="*/ 20 w 404"/>
                <a:gd name="T35" fmla="*/ 66 h 91"/>
                <a:gd name="T36" fmla="*/ 29 w 404"/>
                <a:gd name="T37" fmla="*/ 69 h 91"/>
                <a:gd name="T38" fmla="*/ 41 w 404"/>
                <a:gd name="T39" fmla="*/ 73 h 91"/>
                <a:gd name="T40" fmla="*/ 53 w 404"/>
                <a:gd name="T41" fmla="*/ 76 h 91"/>
                <a:gd name="T42" fmla="*/ 67 w 404"/>
                <a:gd name="T43" fmla="*/ 80 h 91"/>
                <a:gd name="T44" fmla="*/ 82 w 404"/>
                <a:gd name="T45" fmla="*/ 82 h 91"/>
                <a:gd name="T46" fmla="*/ 106 w 404"/>
                <a:gd name="T47" fmla="*/ 85 h 91"/>
                <a:gd name="T48" fmla="*/ 143 w 404"/>
                <a:gd name="T49" fmla="*/ 89 h 91"/>
                <a:gd name="T50" fmla="*/ 181 w 404"/>
                <a:gd name="T51" fmla="*/ 91 h 91"/>
                <a:gd name="T52" fmla="*/ 223 w 404"/>
                <a:gd name="T53" fmla="*/ 91 h 91"/>
                <a:gd name="T54" fmla="*/ 262 w 404"/>
                <a:gd name="T55" fmla="*/ 89 h 91"/>
                <a:gd name="T56" fmla="*/ 298 w 404"/>
                <a:gd name="T57" fmla="*/ 85 h 91"/>
                <a:gd name="T58" fmla="*/ 322 w 404"/>
                <a:gd name="T59" fmla="*/ 82 h 91"/>
                <a:gd name="T60" fmla="*/ 337 w 404"/>
                <a:gd name="T61" fmla="*/ 80 h 91"/>
                <a:gd name="T62" fmla="*/ 351 w 404"/>
                <a:gd name="T63" fmla="*/ 76 h 91"/>
                <a:gd name="T64" fmla="*/ 363 w 404"/>
                <a:gd name="T65" fmla="*/ 73 h 91"/>
                <a:gd name="T66" fmla="*/ 375 w 404"/>
                <a:gd name="T67" fmla="*/ 69 h 91"/>
                <a:gd name="T68" fmla="*/ 384 w 404"/>
                <a:gd name="T69" fmla="*/ 66 h 91"/>
                <a:gd name="T70" fmla="*/ 391 w 404"/>
                <a:gd name="T71" fmla="*/ 61 h 91"/>
                <a:gd name="T72" fmla="*/ 397 w 404"/>
                <a:gd name="T73" fmla="*/ 57 h 91"/>
                <a:gd name="T74" fmla="*/ 402 w 404"/>
                <a:gd name="T75" fmla="*/ 53 h 91"/>
                <a:gd name="T76" fmla="*/ 404 w 404"/>
                <a:gd name="T77" fmla="*/ 48 h 91"/>
                <a:gd name="T78" fmla="*/ 404 w 404"/>
                <a:gd name="T79" fmla="*/ 43 h 91"/>
                <a:gd name="T80" fmla="*/ 402 w 404"/>
                <a:gd name="T81" fmla="*/ 39 h 91"/>
                <a:gd name="T82" fmla="*/ 397 w 404"/>
                <a:gd name="T83" fmla="*/ 34 h 91"/>
                <a:gd name="T84" fmla="*/ 391 w 404"/>
                <a:gd name="T85" fmla="*/ 29 h 91"/>
                <a:gd name="T86" fmla="*/ 384 w 404"/>
                <a:gd name="T87" fmla="*/ 26 h 91"/>
                <a:gd name="T88" fmla="*/ 375 w 404"/>
                <a:gd name="T89" fmla="*/ 22 h 91"/>
                <a:gd name="T90" fmla="*/ 363 w 404"/>
                <a:gd name="T91" fmla="*/ 19 h 91"/>
                <a:gd name="T92" fmla="*/ 351 w 404"/>
                <a:gd name="T93" fmla="*/ 15 h 91"/>
                <a:gd name="T94" fmla="*/ 337 w 404"/>
                <a:gd name="T95" fmla="*/ 12 h 91"/>
                <a:gd name="T96" fmla="*/ 322 w 404"/>
                <a:gd name="T97" fmla="*/ 10 h 91"/>
                <a:gd name="T98" fmla="*/ 298 w 404"/>
                <a:gd name="T99" fmla="*/ 6 h 91"/>
                <a:gd name="T100" fmla="*/ 262 w 404"/>
                <a:gd name="T101" fmla="*/ 3 h 91"/>
                <a:gd name="T102" fmla="*/ 223 w 404"/>
                <a:gd name="T103" fmla="*/ 0 h 91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404"/>
                <a:gd name="T157" fmla="*/ 0 h 91"/>
                <a:gd name="T158" fmla="*/ 404 w 404"/>
                <a:gd name="T159" fmla="*/ 91 h 91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404" h="91">
                  <a:moveTo>
                    <a:pt x="202" y="0"/>
                  </a:moveTo>
                  <a:lnTo>
                    <a:pt x="181" y="0"/>
                  </a:lnTo>
                  <a:lnTo>
                    <a:pt x="161" y="1"/>
                  </a:lnTo>
                  <a:lnTo>
                    <a:pt x="143" y="3"/>
                  </a:lnTo>
                  <a:lnTo>
                    <a:pt x="124" y="4"/>
                  </a:lnTo>
                  <a:lnTo>
                    <a:pt x="106" y="6"/>
                  </a:lnTo>
                  <a:lnTo>
                    <a:pt x="89" y="8"/>
                  </a:lnTo>
                  <a:lnTo>
                    <a:pt x="82" y="10"/>
                  </a:lnTo>
                  <a:lnTo>
                    <a:pt x="74" y="11"/>
                  </a:lnTo>
                  <a:lnTo>
                    <a:pt x="67" y="12"/>
                  </a:lnTo>
                  <a:lnTo>
                    <a:pt x="60" y="13"/>
                  </a:lnTo>
                  <a:lnTo>
                    <a:pt x="53" y="15"/>
                  </a:lnTo>
                  <a:lnTo>
                    <a:pt x="47" y="17"/>
                  </a:lnTo>
                  <a:lnTo>
                    <a:pt x="41" y="19"/>
                  </a:lnTo>
                  <a:lnTo>
                    <a:pt x="35" y="20"/>
                  </a:lnTo>
                  <a:lnTo>
                    <a:pt x="29" y="22"/>
                  </a:lnTo>
                  <a:lnTo>
                    <a:pt x="25" y="24"/>
                  </a:lnTo>
                  <a:lnTo>
                    <a:pt x="20" y="26"/>
                  </a:lnTo>
                  <a:lnTo>
                    <a:pt x="16" y="28"/>
                  </a:lnTo>
                  <a:lnTo>
                    <a:pt x="13" y="29"/>
                  </a:lnTo>
                  <a:lnTo>
                    <a:pt x="9" y="32"/>
                  </a:lnTo>
                  <a:lnTo>
                    <a:pt x="7" y="34"/>
                  </a:lnTo>
                  <a:lnTo>
                    <a:pt x="5" y="36"/>
                  </a:lnTo>
                  <a:lnTo>
                    <a:pt x="2" y="39"/>
                  </a:lnTo>
                  <a:lnTo>
                    <a:pt x="1" y="41"/>
                  </a:lnTo>
                  <a:lnTo>
                    <a:pt x="0" y="43"/>
                  </a:lnTo>
                  <a:lnTo>
                    <a:pt x="0" y="46"/>
                  </a:lnTo>
                  <a:lnTo>
                    <a:pt x="0" y="48"/>
                  </a:lnTo>
                  <a:lnTo>
                    <a:pt x="1" y="50"/>
                  </a:lnTo>
                  <a:lnTo>
                    <a:pt x="2" y="53"/>
                  </a:lnTo>
                  <a:lnTo>
                    <a:pt x="5" y="55"/>
                  </a:lnTo>
                  <a:lnTo>
                    <a:pt x="7" y="57"/>
                  </a:lnTo>
                  <a:lnTo>
                    <a:pt x="9" y="59"/>
                  </a:lnTo>
                  <a:lnTo>
                    <a:pt x="13" y="61"/>
                  </a:lnTo>
                  <a:lnTo>
                    <a:pt x="16" y="63"/>
                  </a:lnTo>
                  <a:lnTo>
                    <a:pt x="20" y="66"/>
                  </a:lnTo>
                  <a:lnTo>
                    <a:pt x="25" y="67"/>
                  </a:lnTo>
                  <a:lnTo>
                    <a:pt x="29" y="69"/>
                  </a:lnTo>
                  <a:lnTo>
                    <a:pt x="35" y="71"/>
                  </a:lnTo>
                  <a:lnTo>
                    <a:pt x="41" y="73"/>
                  </a:lnTo>
                  <a:lnTo>
                    <a:pt x="47" y="75"/>
                  </a:lnTo>
                  <a:lnTo>
                    <a:pt x="53" y="76"/>
                  </a:lnTo>
                  <a:lnTo>
                    <a:pt x="60" y="77"/>
                  </a:lnTo>
                  <a:lnTo>
                    <a:pt x="67" y="80"/>
                  </a:lnTo>
                  <a:lnTo>
                    <a:pt x="74" y="81"/>
                  </a:lnTo>
                  <a:lnTo>
                    <a:pt x="82" y="82"/>
                  </a:lnTo>
                  <a:lnTo>
                    <a:pt x="89" y="83"/>
                  </a:lnTo>
                  <a:lnTo>
                    <a:pt x="106" y="85"/>
                  </a:lnTo>
                  <a:lnTo>
                    <a:pt x="124" y="88"/>
                  </a:lnTo>
                  <a:lnTo>
                    <a:pt x="143" y="89"/>
                  </a:lnTo>
                  <a:lnTo>
                    <a:pt x="161" y="90"/>
                  </a:lnTo>
                  <a:lnTo>
                    <a:pt x="181" y="91"/>
                  </a:lnTo>
                  <a:lnTo>
                    <a:pt x="202" y="91"/>
                  </a:lnTo>
                  <a:lnTo>
                    <a:pt x="223" y="91"/>
                  </a:lnTo>
                  <a:lnTo>
                    <a:pt x="243" y="90"/>
                  </a:lnTo>
                  <a:lnTo>
                    <a:pt x="262" y="89"/>
                  </a:lnTo>
                  <a:lnTo>
                    <a:pt x="280" y="88"/>
                  </a:lnTo>
                  <a:lnTo>
                    <a:pt x="298" y="85"/>
                  </a:lnTo>
                  <a:lnTo>
                    <a:pt x="315" y="83"/>
                  </a:lnTo>
                  <a:lnTo>
                    <a:pt x="322" y="82"/>
                  </a:lnTo>
                  <a:lnTo>
                    <a:pt x="330" y="81"/>
                  </a:lnTo>
                  <a:lnTo>
                    <a:pt x="337" y="80"/>
                  </a:lnTo>
                  <a:lnTo>
                    <a:pt x="344" y="77"/>
                  </a:lnTo>
                  <a:lnTo>
                    <a:pt x="351" y="76"/>
                  </a:lnTo>
                  <a:lnTo>
                    <a:pt x="357" y="75"/>
                  </a:lnTo>
                  <a:lnTo>
                    <a:pt x="363" y="73"/>
                  </a:lnTo>
                  <a:lnTo>
                    <a:pt x="369" y="71"/>
                  </a:lnTo>
                  <a:lnTo>
                    <a:pt x="375" y="69"/>
                  </a:lnTo>
                  <a:lnTo>
                    <a:pt x="379" y="67"/>
                  </a:lnTo>
                  <a:lnTo>
                    <a:pt x="384" y="66"/>
                  </a:lnTo>
                  <a:lnTo>
                    <a:pt x="388" y="63"/>
                  </a:lnTo>
                  <a:lnTo>
                    <a:pt x="391" y="61"/>
                  </a:lnTo>
                  <a:lnTo>
                    <a:pt x="395" y="59"/>
                  </a:lnTo>
                  <a:lnTo>
                    <a:pt x="397" y="57"/>
                  </a:lnTo>
                  <a:lnTo>
                    <a:pt x="399" y="55"/>
                  </a:lnTo>
                  <a:lnTo>
                    <a:pt x="402" y="53"/>
                  </a:lnTo>
                  <a:lnTo>
                    <a:pt x="403" y="50"/>
                  </a:lnTo>
                  <a:lnTo>
                    <a:pt x="404" y="48"/>
                  </a:lnTo>
                  <a:lnTo>
                    <a:pt x="404" y="46"/>
                  </a:lnTo>
                  <a:lnTo>
                    <a:pt x="404" y="43"/>
                  </a:lnTo>
                  <a:lnTo>
                    <a:pt x="403" y="41"/>
                  </a:lnTo>
                  <a:lnTo>
                    <a:pt x="402" y="39"/>
                  </a:lnTo>
                  <a:lnTo>
                    <a:pt x="399" y="36"/>
                  </a:lnTo>
                  <a:lnTo>
                    <a:pt x="397" y="34"/>
                  </a:lnTo>
                  <a:lnTo>
                    <a:pt x="395" y="32"/>
                  </a:lnTo>
                  <a:lnTo>
                    <a:pt x="391" y="29"/>
                  </a:lnTo>
                  <a:lnTo>
                    <a:pt x="388" y="28"/>
                  </a:lnTo>
                  <a:lnTo>
                    <a:pt x="384" y="26"/>
                  </a:lnTo>
                  <a:lnTo>
                    <a:pt x="379" y="24"/>
                  </a:lnTo>
                  <a:lnTo>
                    <a:pt x="375" y="22"/>
                  </a:lnTo>
                  <a:lnTo>
                    <a:pt x="369" y="20"/>
                  </a:lnTo>
                  <a:lnTo>
                    <a:pt x="363" y="19"/>
                  </a:lnTo>
                  <a:lnTo>
                    <a:pt x="357" y="17"/>
                  </a:lnTo>
                  <a:lnTo>
                    <a:pt x="351" y="15"/>
                  </a:lnTo>
                  <a:lnTo>
                    <a:pt x="344" y="13"/>
                  </a:lnTo>
                  <a:lnTo>
                    <a:pt x="337" y="12"/>
                  </a:lnTo>
                  <a:lnTo>
                    <a:pt x="330" y="11"/>
                  </a:lnTo>
                  <a:lnTo>
                    <a:pt x="322" y="10"/>
                  </a:lnTo>
                  <a:lnTo>
                    <a:pt x="315" y="8"/>
                  </a:lnTo>
                  <a:lnTo>
                    <a:pt x="298" y="6"/>
                  </a:lnTo>
                  <a:lnTo>
                    <a:pt x="280" y="4"/>
                  </a:lnTo>
                  <a:lnTo>
                    <a:pt x="262" y="3"/>
                  </a:lnTo>
                  <a:lnTo>
                    <a:pt x="243" y="1"/>
                  </a:lnTo>
                  <a:lnTo>
                    <a:pt x="223" y="0"/>
                  </a:lnTo>
                  <a:lnTo>
                    <a:pt x="202" y="0"/>
                  </a:lnTo>
                  <a:close/>
                </a:path>
              </a:pathLst>
            </a:custGeom>
            <a:solidFill>
              <a:srgbClr val="CC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04" name="Freeform 191"/>
            <p:cNvSpPr>
              <a:spLocks/>
            </p:cNvSpPr>
            <p:nvPr/>
          </p:nvSpPr>
          <p:spPr bwMode="auto">
            <a:xfrm>
              <a:off x="2328" y="1478"/>
              <a:ext cx="404" cy="91"/>
            </a:xfrm>
            <a:custGeom>
              <a:avLst/>
              <a:gdLst>
                <a:gd name="T0" fmla="*/ 181 w 404"/>
                <a:gd name="T1" fmla="*/ 0 h 91"/>
                <a:gd name="T2" fmla="*/ 143 w 404"/>
                <a:gd name="T3" fmla="*/ 3 h 91"/>
                <a:gd name="T4" fmla="*/ 106 w 404"/>
                <a:gd name="T5" fmla="*/ 6 h 91"/>
                <a:gd name="T6" fmla="*/ 82 w 404"/>
                <a:gd name="T7" fmla="*/ 10 h 91"/>
                <a:gd name="T8" fmla="*/ 67 w 404"/>
                <a:gd name="T9" fmla="*/ 12 h 91"/>
                <a:gd name="T10" fmla="*/ 53 w 404"/>
                <a:gd name="T11" fmla="*/ 15 h 91"/>
                <a:gd name="T12" fmla="*/ 41 w 404"/>
                <a:gd name="T13" fmla="*/ 19 h 91"/>
                <a:gd name="T14" fmla="*/ 29 w 404"/>
                <a:gd name="T15" fmla="*/ 22 h 91"/>
                <a:gd name="T16" fmla="*/ 20 w 404"/>
                <a:gd name="T17" fmla="*/ 26 h 91"/>
                <a:gd name="T18" fmla="*/ 13 w 404"/>
                <a:gd name="T19" fmla="*/ 29 h 91"/>
                <a:gd name="T20" fmla="*/ 7 w 404"/>
                <a:gd name="T21" fmla="*/ 34 h 91"/>
                <a:gd name="T22" fmla="*/ 2 w 404"/>
                <a:gd name="T23" fmla="*/ 39 h 91"/>
                <a:gd name="T24" fmla="*/ 0 w 404"/>
                <a:gd name="T25" fmla="*/ 43 h 91"/>
                <a:gd name="T26" fmla="*/ 0 w 404"/>
                <a:gd name="T27" fmla="*/ 48 h 91"/>
                <a:gd name="T28" fmla="*/ 2 w 404"/>
                <a:gd name="T29" fmla="*/ 53 h 91"/>
                <a:gd name="T30" fmla="*/ 7 w 404"/>
                <a:gd name="T31" fmla="*/ 57 h 91"/>
                <a:gd name="T32" fmla="*/ 13 w 404"/>
                <a:gd name="T33" fmla="*/ 61 h 91"/>
                <a:gd name="T34" fmla="*/ 20 w 404"/>
                <a:gd name="T35" fmla="*/ 66 h 91"/>
                <a:gd name="T36" fmla="*/ 29 w 404"/>
                <a:gd name="T37" fmla="*/ 69 h 91"/>
                <a:gd name="T38" fmla="*/ 41 w 404"/>
                <a:gd name="T39" fmla="*/ 73 h 91"/>
                <a:gd name="T40" fmla="*/ 53 w 404"/>
                <a:gd name="T41" fmla="*/ 76 h 91"/>
                <a:gd name="T42" fmla="*/ 67 w 404"/>
                <a:gd name="T43" fmla="*/ 80 h 91"/>
                <a:gd name="T44" fmla="*/ 82 w 404"/>
                <a:gd name="T45" fmla="*/ 82 h 91"/>
                <a:gd name="T46" fmla="*/ 106 w 404"/>
                <a:gd name="T47" fmla="*/ 85 h 91"/>
                <a:gd name="T48" fmla="*/ 143 w 404"/>
                <a:gd name="T49" fmla="*/ 89 h 91"/>
                <a:gd name="T50" fmla="*/ 181 w 404"/>
                <a:gd name="T51" fmla="*/ 91 h 91"/>
                <a:gd name="T52" fmla="*/ 223 w 404"/>
                <a:gd name="T53" fmla="*/ 91 h 91"/>
                <a:gd name="T54" fmla="*/ 262 w 404"/>
                <a:gd name="T55" fmla="*/ 89 h 91"/>
                <a:gd name="T56" fmla="*/ 298 w 404"/>
                <a:gd name="T57" fmla="*/ 85 h 91"/>
                <a:gd name="T58" fmla="*/ 322 w 404"/>
                <a:gd name="T59" fmla="*/ 82 h 91"/>
                <a:gd name="T60" fmla="*/ 337 w 404"/>
                <a:gd name="T61" fmla="*/ 80 h 91"/>
                <a:gd name="T62" fmla="*/ 351 w 404"/>
                <a:gd name="T63" fmla="*/ 76 h 91"/>
                <a:gd name="T64" fmla="*/ 363 w 404"/>
                <a:gd name="T65" fmla="*/ 73 h 91"/>
                <a:gd name="T66" fmla="*/ 375 w 404"/>
                <a:gd name="T67" fmla="*/ 69 h 91"/>
                <a:gd name="T68" fmla="*/ 384 w 404"/>
                <a:gd name="T69" fmla="*/ 66 h 91"/>
                <a:gd name="T70" fmla="*/ 391 w 404"/>
                <a:gd name="T71" fmla="*/ 61 h 91"/>
                <a:gd name="T72" fmla="*/ 397 w 404"/>
                <a:gd name="T73" fmla="*/ 57 h 91"/>
                <a:gd name="T74" fmla="*/ 402 w 404"/>
                <a:gd name="T75" fmla="*/ 53 h 91"/>
                <a:gd name="T76" fmla="*/ 404 w 404"/>
                <a:gd name="T77" fmla="*/ 48 h 91"/>
                <a:gd name="T78" fmla="*/ 404 w 404"/>
                <a:gd name="T79" fmla="*/ 43 h 91"/>
                <a:gd name="T80" fmla="*/ 402 w 404"/>
                <a:gd name="T81" fmla="*/ 39 h 91"/>
                <a:gd name="T82" fmla="*/ 397 w 404"/>
                <a:gd name="T83" fmla="*/ 34 h 91"/>
                <a:gd name="T84" fmla="*/ 391 w 404"/>
                <a:gd name="T85" fmla="*/ 29 h 91"/>
                <a:gd name="T86" fmla="*/ 384 w 404"/>
                <a:gd name="T87" fmla="*/ 26 h 91"/>
                <a:gd name="T88" fmla="*/ 375 w 404"/>
                <a:gd name="T89" fmla="*/ 22 h 91"/>
                <a:gd name="T90" fmla="*/ 363 w 404"/>
                <a:gd name="T91" fmla="*/ 19 h 91"/>
                <a:gd name="T92" fmla="*/ 351 w 404"/>
                <a:gd name="T93" fmla="*/ 15 h 91"/>
                <a:gd name="T94" fmla="*/ 337 w 404"/>
                <a:gd name="T95" fmla="*/ 12 h 91"/>
                <a:gd name="T96" fmla="*/ 322 w 404"/>
                <a:gd name="T97" fmla="*/ 10 h 91"/>
                <a:gd name="T98" fmla="*/ 298 w 404"/>
                <a:gd name="T99" fmla="*/ 6 h 91"/>
                <a:gd name="T100" fmla="*/ 262 w 404"/>
                <a:gd name="T101" fmla="*/ 3 h 91"/>
                <a:gd name="T102" fmla="*/ 223 w 404"/>
                <a:gd name="T103" fmla="*/ 0 h 91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404"/>
                <a:gd name="T157" fmla="*/ 0 h 91"/>
                <a:gd name="T158" fmla="*/ 404 w 404"/>
                <a:gd name="T159" fmla="*/ 91 h 91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404" h="91">
                  <a:moveTo>
                    <a:pt x="202" y="0"/>
                  </a:moveTo>
                  <a:lnTo>
                    <a:pt x="181" y="0"/>
                  </a:lnTo>
                  <a:lnTo>
                    <a:pt x="161" y="1"/>
                  </a:lnTo>
                  <a:lnTo>
                    <a:pt x="143" y="3"/>
                  </a:lnTo>
                  <a:lnTo>
                    <a:pt x="124" y="4"/>
                  </a:lnTo>
                  <a:lnTo>
                    <a:pt x="106" y="6"/>
                  </a:lnTo>
                  <a:lnTo>
                    <a:pt x="89" y="8"/>
                  </a:lnTo>
                  <a:lnTo>
                    <a:pt x="82" y="10"/>
                  </a:lnTo>
                  <a:lnTo>
                    <a:pt x="74" y="11"/>
                  </a:lnTo>
                  <a:lnTo>
                    <a:pt x="67" y="12"/>
                  </a:lnTo>
                  <a:lnTo>
                    <a:pt x="60" y="13"/>
                  </a:lnTo>
                  <a:lnTo>
                    <a:pt x="53" y="15"/>
                  </a:lnTo>
                  <a:lnTo>
                    <a:pt x="47" y="17"/>
                  </a:lnTo>
                  <a:lnTo>
                    <a:pt x="41" y="19"/>
                  </a:lnTo>
                  <a:lnTo>
                    <a:pt x="35" y="20"/>
                  </a:lnTo>
                  <a:lnTo>
                    <a:pt x="29" y="22"/>
                  </a:lnTo>
                  <a:lnTo>
                    <a:pt x="25" y="24"/>
                  </a:lnTo>
                  <a:lnTo>
                    <a:pt x="20" y="26"/>
                  </a:lnTo>
                  <a:lnTo>
                    <a:pt x="16" y="28"/>
                  </a:lnTo>
                  <a:lnTo>
                    <a:pt x="13" y="29"/>
                  </a:lnTo>
                  <a:lnTo>
                    <a:pt x="9" y="32"/>
                  </a:lnTo>
                  <a:lnTo>
                    <a:pt x="7" y="34"/>
                  </a:lnTo>
                  <a:lnTo>
                    <a:pt x="5" y="36"/>
                  </a:lnTo>
                  <a:lnTo>
                    <a:pt x="2" y="39"/>
                  </a:lnTo>
                  <a:lnTo>
                    <a:pt x="1" y="41"/>
                  </a:lnTo>
                  <a:lnTo>
                    <a:pt x="0" y="43"/>
                  </a:lnTo>
                  <a:lnTo>
                    <a:pt x="0" y="46"/>
                  </a:lnTo>
                  <a:lnTo>
                    <a:pt x="0" y="48"/>
                  </a:lnTo>
                  <a:lnTo>
                    <a:pt x="1" y="50"/>
                  </a:lnTo>
                  <a:lnTo>
                    <a:pt x="2" y="53"/>
                  </a:lnTo>
                  <a:lnTo>
                    <a:pt x="5" y="55"/>
                  </a:lnTo>
                  <a:lnTo>
                    <a:pt x="7" y="57"/>
                  </a:lnTo>
                  <a:lnTo>
                    <a:pt x="9" y="59"/>
                  </a:lnTo>
                  <a:lnTo>
                    <a:pt x="13" y="61"/>
                  </a:lnTo>
                  <a:lnTo>
                    <a:pt x="16" y="63"/>
                  </a:lnTo>
                  <a:lnTo>
                    <a:pt x="20" y="66"/>
                  </a:lnTo>
                  <a:lnTo>
                    <a:pt x="25" y="67"/>
                  </a:lnTo>
                  <a:lnTo>
                    <a:pt x="29" y="69"/>
                  </a:lnTo>
                  <a:lnTo>
                    <a:pt x="35" y="71"/>
                  </a:lnTo>
                  <a:lnTo>
                    <a:pt x="41" y="73"/>
                  </a:lnTo>
                  <a:lnTo>
                    <a:pt x="47" y="75"/>
                  </a:lnTo>
                  <a:lnTo>
                    <a:pt x="53" y="76"/>
                  </a:lnTo>
                  <a:lnTo>
                    <a:pt x="60" y="77"/>
                  </a:lnTo>
                  <a:lnTo>
                    <a:pt x="67" y="80"/>
                  </a:lnTo>
                  <a:lnTo>
                    <a:pt x="74" y="81"/>
                  </a:lnTo>
                  <a:lnTo>
                    <a:pt x="82" y="82"/>
                  </a:lnTo>
                  <a:lnTo>
                    <a:pt x="89" y="83"/>
                  </a:lnTo>
                  <a:lnTo>
                    <a:pt x="106" y="85"/>
                  </a:lnTo>
                  <a:lnTo>
                    <a:pt x="124" y="88"/>
                  </a:lnTo>
                  <a:lnTo>
                    <a:pt x="143" y="89"/>
                  </a:lnTo>
                  <a:lnTo>
                    <a:pt x="161" y="90"/>
                  </a:lnTo>
                  <a:lnTo>
                    <a:pt x="181" y="91"/>
                  </a:lnTo>
                  <a:lnTo>
                    <a:pt x="202" y="91"/>
                  </a:lnTo>
                  <a:lnTo>
                    <a:pt x="223" y="91"/>
                  </a:lnTo>
                  <a:lnTo>
                    <a:pt x="243" y="90"/>
                  </a:lnTo>
                  <a:lnTo>
                    <a:pt x="262" y="89"/>
                  </a:lnTo>
                  <a:lnTo>
                    <a:pt x="280" y="88"/>
                  </a:lnTo>
                  <a:lnTo>
                    <a:pt x="298" y="85"/>
                  </a:lnTo>
                  <a:lnTo>
                    <a:pt x="315" y="83"/>
                  </a:lnTo>
                  <a:lnTo>
                    <a:pt x="322" y="82"/>
                  </a:lnTo>
                  <a:lnTo>
                    <a:pt x="330" y="81"/>
                  </a:lnTo>
                  <a:lnTo>
                    <a:pt x="337" y="80"/>
                  </a:lnTo>
                  <a:lnTo>
                    <a:pt x="344" y="77"/>
                  </a:lnTo>
                  <a:lnTo>
                    <a:pt x="351" y="76"/>
                  </a:lnTo>
                  <a:lnTo>
                    <a:pt x="357" y="75"/>
                  </a:lnTo>
                  <a:lnTo>
                    <a:pt x="363" y="73"/>
                  </a:lnTo>
                  <a:lnTo>
                    <a:pt x="369" y="71"/>
                  </a:lnTo>
                  <a:lnTo>
                    <a:pt x="375" y="69"/>
                  </a:lnTo>
                  <a:lnTo>
                    <a:pt x="379" y="67"/>
                  </a:lnTo>
                  <a:lnTo>
                    <a:pt x="384" y="66"/>
                  </a:lnTo>
                  <a:lnTo>
                    <a:pt x="388" y="63"/>
                  </a:lnTo>
                  <a:lnTo>
                    <a:pt x="391" y="61"/>
                  </a:lnTo>
                  <a:lnTo>
                    <a:pt x="395" y="59"/>
                  </a:lnTo>
                  <a:lnTo>
                    <a:pt x="397" y="57"/>
                  </a:lnTo>
                  <a:lnTo>
                    <a:pt x="399" y="55"/>
                  </a:lnTo>
                  <a:lnTo>
                    <a:pt x="402" y="53"/>
                  </a:lnTo>
                  <a:lnTo>
                    <a:pt x="403" y="50"/>
                  </a:lnTo>
                  <a:lnTo>
                    <a:pt x="404" y="48"/>
                  </a:lnTo>
                  <a:lnTo>
                    <a:pt x="404" y="46"/>
                  </a:lnTo>
                  <a:lnTo>
                    <a:pt x="404" y="43"/>
                  </a:lnTo>
                  <a:lnTo>
                    <a:pt x="403" y="41"/>
                  </a:lnTo>
                  <a:lnTo>
                    <a:pt x="402" y="39"/>
                  </a:lnTo>
                  <a:lnTo>
                    <a:pt x="399" y="36"/>
                  </a:lnTo>
                  <a:lnTo>
                    <a:pt x="397" y="34"/>
                  </a:lnTo>
                  <a:lnTo>
                    <a:pt x="395" y="32"/>
                  </a:lnTo>
                  <a:lnTo>
                    <a:pt x="391" y="29"/>
                  </a:lnTo>
                  <a:lnTo>
                    <a:pt x="388" y="28"/>
                  </a:lnTo>
                  <a:lnTo>
                    <a:pt x="384" y="26"/>
                  </a:lnTo>
                  <a:lnTo>
                    <a:pt x="379" y="24"/>
                  </a:lnTo>
                  <a:lnTo>
                    <a:pt x="375" y="22"/>
                  </a:lnTo>
                  <a:lnTo>
                    <a:pt x="369" y="20"/>
                  </a:lnTo>
                  <a:lnTo>
                    <a:pt x="363" y="19"/>
                  </a:lnTo>
                  <a:lnTo>
                    <a:pt x="357" y="17"/>
                  </a:lnTo>
                  <a:lnTo>
                    <a:pt x="351" y="15"/>
                  </a:lnTo>
                  <a:lnTo>
                    <a:pt x="344" y="13"/>
                  </a:lnTo>
                  <a:lnTo>
                    <a:pt x="337" y="12"/>
                  </a:lnTo>
                  <a:lnTo>
                    <a:pt x="330" y="11"/>
                  </a:lnTo>
                  <a:lnTo>
                    <a:pt x="322" y="10"/>
                  </a:lnTo>
                  <a:lnTo>
                    <a:pt x="315" y="8"/>
                  </a:lnTo>
                  <a:lnTo>
                    <a:pt x="298" y="6"/>
                  </a:lnTo>
                  <a:lnTo>
                    <a:pt x="280" y="4"/>
                  </a:lnTo>
                  <a:lnTo>
                    <a:pt x="262" y="3"/>
                  </a:lnTo>
                  <a:lnTo>
                    <a:pt x="243" y="1"/>
                  </a:lnTo>
                  <a:lnTo>
                    <a:pt x="223" y="0"/>
                  </a:lnTo>
                  <a:lnTo>
                    <a:pt x="202" y="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05" name="Line 192"/>
            <p:cNvSpPr>
              <a:spLocks noChangeShapeType="1"/>
            </p:cNvSpPr>
            <p:nvPr/>
          </p:nvSpPr>
          <p:spPr bwMode="auto">
            <a:xfrm flipV="1">
              <a:off x="2426" y="1498"/>
              <a:ext cx="71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06" name="Line 193"/>
            <p:cNvSpPr>
              <a:spLocks noChangeShapeType="1"/>
            </p:cNvSpPr>
            <p:nvPr/>
          </p:nvSpPr>
          <p:spPr bwMode="auto">
            <a:xfrm>
              <a:off x="2563" y="1551"/>
              <a:ext cx="63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07" name="Line 194"/>
            <p:cNvSpPr>
              <a:spLocks noChangeShapeType="1"/>
            </p:cNvSpPr>
            <p:nvPr/>
          </p:nvSpPr>
          <p:spPr bwMode="auto">
            <a:xfrm>
              <a:off x="2492" y="1499"/>
              <a:ext cx="74" cy="52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08" name="Line 195"/>
            <p:cNvSpPr>
              <a:spLocks noChangeShapeType="1"/>
            </p:cNvSpPr>
            <p:nvPr/>
          </p:nvSpPr>
          <p:spPr bwMode="auto">
            <a:xfrm>
              <a:off x="2426" y="1549"/>
              <a:ext cx="71" cy="2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09" name="Line 196"/>
            <p:cNvSpPr>
              <a:spLocks noChangeShapeType="1"/>
            </p:cNvSpPr>
            <p:nvPr/>
          </p:nvSpPr>
          <p:spPr bwMode="auto">
            <a:xfrm>
              <a:off x="2563" y="1498"/>
              <a:ext cx="63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10" name="Line 197"/>
            <p:cNvSpPr>
              <a:spLocks noChangeShapeType="1"/>
            </p:cNvSpPr>
            <p:nvPr/>
          </p:nvSpPr>
          <p:spPr bwMode="auto">
            <a:xfrm flipV="1">
              <a:off x="2492" y="1498"/>
              <a:ext cx="74" cy="5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11" name="Line 198"/>
            <p:cNvSpPr>
              <a:spLocks noChangeShapeType="1"/>
            </p:cNvSpPr>
            <p:nvPr/>
          </p:nvSpPr>
          <p:spPr bwMode="auto">
            <a:xfrm>
              <a:off x="1504" y="1144"/>
              <a:ext cx="1" cy="547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12" name="Line 199"/>
            <p:cNvSpPr>
              <a:spLocks noChangeShapeType="1"/>
            </p:cNvSpPr>
            <p:nvPr/>
          </p:nvSpPr>
          <p:spPr bwMode="auto">
            <a:xfrm>
              <a:off x="1359" y="1144"/>
              <a:ext cx="14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13" name="Line 200"/>
            <p:cNvSpPr>
              <a:spLocks noChangeShapeType="1"/>
            </p:cNvSpPr>
            <p:nvPr/>
          </p:nvSpPr>
          <p:spPr bwMode="auto">
            <a:xfrm>
              <a:off x="1359" y="1465"/>
              <a:ext cx="14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14" name="Line 201"/>
            <p:cNvSpPr>
              <a:spLocks noChangeShapeType="1"/>
            </p:cNvSpPr>
            <p:nvPr/>
          </p:nvSpPr>
          <p:spPr bwMode="auto">
            <a:xfrm>
              <a:off x="1359" y="1688"/>
              <a:ext cx="14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15" name="Line 202"/>
            <p:cNvSpPr>
              <a:spLocks noChangeShapeType="1"/>
            </p:cNvSpPr>
            <p:nvPr/>
          </p:nvSpPr>
          <p:spPr bwMode="auto">
            <a:xfrm>
              <a:off x="1504" y="1431"/>
              <a:ext cx="116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16" name="Line 203"/>
            <p:cNvSpPr>
              <a:spLocks noChangeShapeType="1"/>
            </p:cNvSpPr>
            <p:nvPr/>
          </p:nvSpPr>
          <p:spPr bwMode="auto">
            <a:xfrm>
              <a:off x="1949" y="1443"/>
              <a:ext cx="11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17" name="Line 204"/>
            <p:cNvSpPr>
              <a:spLocks noChangeShapeType="1"/>
            </p:cNvSpPr>
            <p:nvPr/>
          </p:nvSpPr>
          <p:spPr bwMode="auto">
            <a:xfrm>
              <a:off x="2066" y="1201"/>
              <a:ext cx="1" cy="49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18" name="Line 205"/>
            <p:cNvSpPr>
              <a:spLocks noChangeShapeType="1"/>
            </p:cNvSpPr>
            <p:nvPr/>
          </p:nvSpPr>
          <p:spPr bwMode="auto">
            <a:xfrm>
              <a:off x="1920" y="1201"/>
              <a:ext cx="144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19" name="Line 206"/>
            <p:cNvSpPr>
              <a:spLocks noChangeShapeType="1"/>
            </p:cNvSpPr>
            <p:nvPr/>
          </p:nvSpPr>
          <p:spPr bwMode="auto">
            <a:xfrm>
              <a:off x="1920" y="1691"/>
              <a:ext cx="144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20" name="Freeform 207"/>
            <p:cNvSpPr>
              <a:spLocks/>
            </p:cNvSpPr>
            <p:nvPr/>
          </p:nvSpPr>
          <p:spPr bwMode="auto">
            <a:xfrm>
              <a:off x="1107" y="1352"/>
              <a:ext cx="249" cy="208"/>
            </a:xfrm>
            <a:custGeom>
              <a:avLst/>
              <a:gdLst>
                <a:gd name="T0" fmla="*/ 70 w 249"/>
                <a:gd name="T1" fmla="*/ 14 h 208"/>
                <a:gd name="T2" fmla="*/ 70 w 249"/>
                <a:gd name="T3" fmla="*/ 14 h 208"/>
                <a:gd name="T4" fmla="*/ 73 w 249"/>
                <a:gd name="T5" fmla="*/ 14 h 208"/>
                <a:gd name="T6" fmla="*/ 75 w 249"/>
                <a:gd name="T7" fmla="*/ 12 h 208"/>
                <a:gd name="T8" fmla="*/ 79 w 249"/>
                <a:gd name="T9" fmla="*/ 11 h 208"/>
                <a:gd name="T10" fmla="*/ 83 w 249"/>
                <a:gd name="T11" fmla="*/ 10 h 208"/>
                <a:gd name="T12" fmla="*/ 88 w 249"/>
                <a:gd name="T13" fmla="*/ 9 h 208"/>
                <a:gd name="T14" fmla="*/ 95 w 249"/>
                <a:gd name="T15" fmla="*/ 8 h 208"/>
                <a:gd name="T16" fmla="*/ 103 w 249"/>
                <a:gd name="T17" fmla="*/ 5 h 208"/>
                <a:gd name="T18" fmla="*/ 111 w 249"/>
                <a:gd name="T19" fmla="*/ 4 h 208"/>
                <a:gd name="T20" fmla="*/ 121 w 249"/>
                <a:gd name="T21" fmla="*/ 3 h 208"/>
                <a:gd name="T22" fmla="*/ 132 w 249"/>
                <a:gd name="T23" fmla="*/ 2 h 208"/>
                <a:gd name="T24" fmla="*/ 144 w 249"/>
                <a:gd name="T25" fmla="*/ 1 h 208"/>
                <a:gd name="T26" fmla="*/ 157 w 249"/>
                <a:gd name="T27" fmla="*/ 0 h 208"/>
                <a:gd name="T28" fmla="*/ 170 w 249"/>
                <a:gd name="T29" fmla="*/ 0 h 208"/>
                <a:gd name="T30" fmla="*/ 185 w 249"/>
                <a:gd name="T31" fmla="*/ 0 h 208"/>
                <a:gd name="T32" fmla="*/ 201 w 249"/>
                <a:gd name="T33" fmla="*/ 0 h 208"/>
                <a:gd name="T34" fmla="*/ 208 w 249"/>
                <a:gd name="T35" fmla="*/ 28 h 208"/>
                <a:gd name="T36" fmla="*/ 210 w 249"/>
                <a:gd name="T37" fmla="*/ 29 h 208"/>
                <a:gd name="T38" fmla="*/ 216 w 249"/>
                <a:gd name="T39" fmla="*/ 32 h 208"/>
                <a:gd name="T40" fmla="*/ 222 w 249"/>
                <a:gd name="T41" fmla="*/ 39 h 208"/>
                <a:gd name="T42" fmla="*/ 226 w 249"/>
                <a:gd name="T43" fmla="*/ 50 h 208"/>
                <a:gd name="T44" fmla="*/ 240 w 249"/>
                <a:gd name="T45" fmla="*/ 115 h 208"/>
                <a:gd name="T46" fmla="*/ 247 w 249"/>
                <a:gd name="T47" fmla="*/ 143 h 208"/>
                <a:gd name="T48" fmla="*/ 247 w 249"/>
                <a:gd name="T49" fmla="*/ 146 h 208"/>
                <a:gd name="T50" fmla="*/ 248 w 249"/>
                <a:gd name="T51" fmla="*/ 150 h 208"/>
                <a:gd name="T52" fmla="*/ 248 w 249"/>
                <a:gd name="T53" fmla="*/ 159 h 208"/>
                <a:gd name="T54" fmla="*/ 244 w 249"/>
                <a:gd name="T55" fmla="*/ 169 h 208"/>
                <a:gd name="T56" fmla="*/ 0 w 249"/>
                <a:gd name="T57" fmla="*/ 162 h 208"/>
                <a:gd name="T58" fmla="*/ 25 w 249"/>
                <a:gd name="T59" fmla="*/ 149 h 208"/>
                <a:gd name="T60" fmla="*/ 25 w 249"/>
                <a:gd name="T61" fmla="*/ 28 h 208"/>
                <a:gd name="T62" fmla="*/ 26 w 249"/>
                <a:gd name="T63" fmla="*/ 27 h 208"/>
                <a:gd name="T64" fmla="*/ 28 w 249"/>
                <a:gd name="T65" fmla="*/ 25 h 208"/>
                <a:gd name="T66" fmla="*/ 32 w 249"/>
                <a:gd name="T67" fmla="*/ 24 h 208"/>
                <a:gd name="T68" fmla="*/ 37 w 249"/>
                <a:gd name="T69" fmla="*/ 22 h 208"/>
                <a:gd name="T70" fmla="*/ 42 w 249"/>
                <a:gd name="T71" fmla="*/ 22 h 208"/>
                <a:gd name="T72" fmla="*/ 49 w 249"/>
                <a:gd name="T73" fmla="*/ 22 h 208"/>
                <a:gd name="T74" fmla="*/ 58 w 249"/>
                <a:gd name="T75" fmla="*/ 23 h 208"/>
                <a:gd name="T76" fmla="*/ 68 w 249"/>
                <a:gd name="T77" fmla="*/ 27 h 208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249"/>
                <a:gd name="T118" fmla="*/ 0 h 208"/>
                <a:gd name="T119" fmla="*/ 249 w 249"/>
                <a:gd name="T120" fmla="*/ 208 h 208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249" h="208">
                  <a:moveTo>
                    <a:pt x="68" y="27"/>
                  </a:moveTo>
                  <a:lnTo>
                    <a:pt x="70" y="14"/>
                  </a:lnTo>
                  <a:lnTo>
                    <a:pt x="72" y="14"/>
                  </a:lnTo>
                  <a:lnTo>
                    <a:pt x="73" y="14"/>
                  </a:lnTo>
                  <a:lnTo>
                    <a:pt x="74" y="12"/>
                  </a:lnTo>
                  <a:lnTo>
                    <a:pt x="75" y="12"/>
                  </a:lnTo>
                  <a:lnTo>
                    <a:pt x="76" y="12"/>
                  </a:lnTo>
                  <a:lnTo>
                    <a:pt x="79" y="11"/>
                  </a:lnTo>
                  <a:lnTo>
                    <a:pt x="81" y="11"/>
                  </a:lnTo>
                  <a:lnTo>
                    <a:pt x="83" y="10"/>
                  </a:lnTo>
                  <a:lnTo>
                    <a:pt x="86" y="9"/>
                  </a:lnTo>
                  <a:lnTo>
                    <a:pt x="88" y="9"/>
                  </a:lnTo>
                  <a:lnTo>
                    <a:pt x="91" y="8"/>
                  </a:lnTo>
                  <a:lnTo>
                    <a:pt x="95" y="8"/>
                  </a:lnTo>
                  <a:lnTo>
                    <a:pt x="98" y="7"/>
                  </a:lnTo>
                  <a:lnTo>
                    <a:pt x="103" y="5"/>
                  </a:lnTo>
                  <a:lnTo>
                    <a:pt x="107" y="5"/>
                  </a:lnTo>
                  <a:lnTo>
                    <a:pt x="111" y="4"/>
                  </a:lnTo>
                  <a:lnTo>
                    <a:pt x="116" y="4"/>
                  </a:lnTo>
                  <a:lnTo>
                    <a:pt x="121" y="3"/>
                  </a:lnTo>
                  <a:lnTo>
                    <a:pt x="126" y="2"/>
                  </a:lnTo>
                  <a:lnTo>
                    <a:pt x="132" y="2"/>
                  </a:lnTo>
                  <a:lnTo>
                    <a:pt x="137" y="1"/>
                  </a:lnTo>
                  <a:lnTo>
                    <a:pt x="144" y="1"/>
                  </a:lnTo>
                  <a:lnTo>
                    <a:pt x="150" y="1"/>
                  </a:lnTo>
                  <a:lnTo>
                    <a:pt x="157" y="0"/>
                  </a:lnTo>
                  <a:lnTo>
                    <a:pt x="163" y="0"/>
                  </a:lnTo>
                  <a:lnTo>
                    <a:pt x="170" y="0"/>
                  </a:lnTo>
                  <a:lnTo>
                    <a:pt x="178" y="0"/>
                  </a:lnTo>
                  <a:lnTo>
                    <a:pt x="185" y="0"/>
                  </a:lnTo>
                  <a:lnTo>
                    <a:pt x="193" y="0"/>
                  </a:lnTo>
                  <a:lnTo>
                    <a:pt x="201" y="0"/>
                  </a:lnTo>
                  <a:lnTo>
                    <a:pt x="210" y="4"/>
                  </a:lnTo>
                  <a:lnTo>
                    <a:pt x="208" y="28"/>
                  </a:lnTo>
                  <a:lnTo>
                    <a:pt x="210" y="29"/>
                  </a:lnTo>
                  <a:lnTo>
                    <a:pt x="213" y="31"/>
                  </a:lnTo>
                  <a:lnTo>
                    <a:pt x="216" y="32"/>
                  </a:lnTo>
                  <a:lnTo>
                    <a:pt x="220" y="36"/>
                  </a:lnTo>
                  <a:lnTo>
                    <a:pt x="222" y="39"/>
                  </a:lnTo>
                  <a:lnTo>
                    <a:pt x="224" y="44"/>
                  </a:lnTo>
                  <a:lnTo>
                    <a:pt x="226" y="50"/>
                  </a:lnTo>
                  <a:lnTo>
                    <a:pt x="245" y="67"/>
                  </a:lnTo>
                  <a:lnTo>
                    <a:pt x="240" y="115"/>
                  </a:lnTo>
                  <a:lnTo>
                    <a:pt x="208" y="132"/>
                  </a:lnTo>
                  <a:lnTo>
                    <a:pt x="247" y="143"/>
                  </a:lnTo>
                  <a:lnTo>
                    <a:pt x="247" y="146"/>
                  </a:lnTo>
                  <a:lnTo>
                    <a:pt x="248" y="148"/>
                  </a:lnTo>
                  <a:lnTo>
                    <a:pt x="248" y="150"/>
                  </a:lnTo>
                  <a:lnTo>
                    <a:pt x="249" y="154"/>
                  </a:lnTo>
                  <a:lnTo>
                    <a:pt x="248" y="159"/>
                  </a:lnTo>
                  <a:lnTo>
                    <a:pt x="247" y="163"/>
                  </a:lnTo>
                  <a:lnTo>
                    <a:pt x="244" y="169"/>
                  </a:lnTo>
                  <a:lnTo>
                    <a:pt x="144" y="208"/>
                  </a:lnTo>
                  <a:lnTo>
                    <a:pt x="0" y="162"/>
                  </a:lnTo>
                  <a:lnTo>
                    <a:pt x="3" y="157"/>
                  </a:lnTo>
                  <a:lnTo>
                    <a:pt x="25" y="149"/>
                  </a:lnTo>
                  <a:lnTo>
                    <a:pt x="25" y="28"/>
                  </a:lnTo>
                  <a:lnTo>
                    <a:pt x="26" y="27"/>
                  </a:lnTo>
                  <a:lnTo>
                    <a:pt x="27" y="27"/>
                  </a:lnTo>
                  <a:lnTo>
                    <a:pt x="28" y="25"/>
                  </a:lnTo>
                  <a:lnTo>
                    <a:pt x="31" y="24"/>
                  </a:lnTo>
                  <a:lnTo>
                    <a:pt x="32" y="24"/>
                  </a:lnTo>
                  <a:lnTo>
                    <a:pt x="34" y="23"/>
                  </a:lnTo>
                  <a:lnTo>
                    <a:pt x="37" y="22"/>
                  </a:lnTo>
                  <a:lnTo>
                    <a:pt x="40" y="22"/>
                  </a:lnTo>
                  <a:lnTo>
                    <a:pt x="42" y="22"/>
                  </a:lnTo>
                  <a:lnTo>
                    <a:pt x="46" y="22"/>
                  </a:lnTo>
                  <a:lnTo>
                    <a:pt x="49" y="22"/>
                  </a:lnTo>
                  <a:lnTo>
                    <a:pt x="53" y="22"/>
                  </a:lnTo>
                  <a:lnTo>
                    <a:pt x="58" y="23"/>
                  </a:lnTo>
                  <a:lnTo>
                    <a:pt x="61" y="24"/>
                  </a:lnTo>
                  <a:lnTo>
                    <a:pt x="68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21" name="Freeform 208"/>
            <p:cNvSpPr>
              <a:spLocks/>
            </p:cNvSpPr>
            <p:nvPr/>
          </p:nvSpPr>
          <p:spPr bwMode="auto">
            <a:xfrm>
              <a:off x="1194" y="1367"/>
              <a:ext cx="79" cy="91"/>
            </a:xfrm>
            <a:custGeom>
              <a:avLst/>
              <a:gdLst>
                <a:gd name="T0" fmla="*/ 78 w 79"/>
                <a:gd name="T1" fmla="*/ 3 h 91"/>
                <a:gd name="T2" fmla="*/ 78 w 79"/>
                <a:gd name="T3" fmla="*/ 3 h 91"/>
                <a:gd name="T4" fmla="*/ 77 w 79"/>
                <a:gd name="T5" fmla="*/ 3 h 91"/>
                <a:gd name="T6" fmla="*/ 74 w 79"/>
                <a:gd name="T7" fmla="*/ 2 h 91"/>
                <a:gd name="T8" fmla="*/ 72 w 79"/>
                <a:gd name="T9" fmla="*/ 2 h 91"/>
                <a:gd name="T10" fmla="*/ 69 w 79"/>
                <a:gd name="T11" fmla="*/ 1 h 91"/>
                <a:gd name="T12" fmla="*/ 65 w 79"/>
                <a:gd name="T13" fmla="*/ 1 h 91"/>
                <a:gd name="T14" fmla="*/ 60 w 79"/>
                <a:gd name="T15" fmla="*/ 1 h 91"/>
                <a:gd name="T16" fmla="*/ 56 w 79"/>
                <a:gd name="T17" fmla="*/ 0 h 91"/>
                <a:gd name="T18" fmla="*/ 50 w 79"/>
                <a:gd name="T19" fmla="*/ 0 h 91"/>
                <a:gd name="T20" fmla="*/ 44 w 79"/>
                <a:gd name="T21" fmla="*/ 0 h 91"/>
                <a:gd name="T22" fmla="*/ 38 w 79"/>
                <a:gd name="T23" fmla="*/ 1 h 91"/>
                <a:gd name="T24" fmla="*/ 31 w 79"/>
                <a:gd name="T25" fmla="*/ 2 h 91"/>
                <a:gd name="T26" fmla="*/ 25 w 79"/>
                <a:gd name="T27" fmla="*/ 3 h 91"/>
                <a:gd name="T28" fmla="*/ 18 w 79"/>
                <a:gd name="T29" fmla="*/ 6 h 91"/>
                <a:gd name="T30" fmla="*/ 11 w 79"/>
                <a:gd name="T31" fmla="*/ 8 h 91"/>
                <a:gd name="T32" fmla="*/ 4 w 79"/>
                <a:gd name="T33" fmla="*/ 10 h 91"/>
                <a:gd name="T34" fmla="*/ 4 w 79"/>
                <a:gd name="T35" fmla="*/ 13 h 91"/>
                <a:gd name="T36" fmla="*/ 3 w 79"/>
                <a:gd name="T37" fmla="*/ 17 h 91"/>
                <a:gd name="T38" fmla="*/ 1 w 79"/>
                <a:gd name="T39" fmla="*/ 26 h 91"/>
                <a:gd name="T40" fmla="*/ 0 w 79"/>
                <a:gd name="T41" fmla="*/ 35 h 91"/>
                <a:gd name="T42" fmla="*/ 0 w 79"/>
                <a:gd name="T43" fmla="*/ 47 h 91"/>
                <a:gd name="T44" fmla="*/ 0 w 79"/>
                <a:gd name="T45" fmla="*/ 59 h 91"/>
                <a:gd name="T46" fmla="*/ 2 w 79"/>
                <a:gd name="T47" fmla="*/ 73 h 91"/>
                <a:gd name="T48" fmla="*/ 6 w 79"/>
                <a:gd name="T49" fmla="*/ 89 h 91"/>
                <a:gd name="T50" fmla="*/ 7 w 79"/>
                <a:gd name="T51" fmla="*/ 89 h 91"/>
                <a:gd name="T52" fmla="*/ 8 w 79"/>
                <a:gd name="T53" fmla="*/ 89 h 91"/>
                <a:gd name="T54" fmla="*/ 9 w 79"/>
                <a:gd name="T55" fmla="*/ 87 h 91"/>
                <a:gd name="T56" fmla="*/ 11 w 79"/>
                <a:gd name="T57" fmla="*/ 87 h 91"/>
                <a:gd name="T58" fmla="*/ 15 w 79"/>
                <a:gd name="T59" fmla="*/ 87 h 91"/>
                <a:gd name="T60" fmla="*/ 18 w 79"/>
                <a:gd name="T61" fmla="*/ 87 h 91"/>
                <a:gd name="T62" fmla="*/ 22 w 79"/>
                <a:gd name="T63" fmla="*/ 87 h 91"/>
                <a:gd name="T64" fmla="*/ 27 w 79"/>
                <a:gd name="T65" fmla="*/ 87 h 91"/>
                <a:gd name="T66" fmla="*/ 32 w 79"/>
                <a:gd name="T67" fmla="*/ 86 h 91"/>
                <a:gd name="T68" fmla="*/ 38 w 79"/>
                <a:gd name="T69" fmla="*/ 87 h 91"/>
                <a:gd name="T70" fmla="*/ 44 w 79"/>
                <a:gd name="T71" fmla="*/ 87 h 91"/>
                <a:gd name="T72" fmla="*/ 50 w 79"/>
                <a:gd name="T73" fmla="*/ 87 h 91"/>
                <a:gd name="T74" fmla="*/ 57 w 79"/>
                <a:gd name="T75" fmla="*/ 87 h 91"/>
                <a:gd name="T76" fmla="*/ 64 w 79"/>
                <a:gd name="T77" fmla="*/ 89 h 91"/>
                <a:gd name="T78" fmla="*/ 71 w 79"/>
                <a:gd name="T79" fmla="*/ 90 h 91"/>
                <a:gd name="T80" fmla="*/ 79 w 79"/>
                <a:gd name="T81" fmla="*/ 91 h 91"/>
                <a:gd name="T82" fmla="*/ 79 w 79"/>
                <a:gd name="T83" fmla="*/ 87 h 91"/>
                <a:gd name="T84" fmla="*/ 78 w 79"/>
                <a:gd name="T85" fmla="*/ 80 h 91"/>
                <a:gd name="T86" fmla="*/ 77 w 79"/>
                <a:gd name="T87" fmla="*/ 70 h 91"/>
                <a:gd name="T88" fmla="*/ 76 w 79"/>
                <a:gd name="T89" fmla="*/ 57 h 91"/>
                <a:gd name="T90" fmla="*/ 76 w 79"/>
                <a:gd name="T91" fmla="*/ 43 h 91"/>
                <a:gd name="T92" fmla="*/ 76 w 79"/>
                <a:gd name="T93" fmla="*/ 28 h 91"/>
                <a:gd name="T94" fmla="*/ 77 w 79"/>
                <a:gd name="T95" fmla="*/ 15 h 91"/>
                <a:gd name="T96" fmla="*/ 78 w 79"/>
                <a:gd name="T97" fmla="*/ 3 h 9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79"/>
                <a:gd name="T148" fmla="*/ 0 h 91"/>
                <a:gd name="T149" fmla="*/ 79 w 79"/>
                <a:gd name="T150" fmla="*/ 91 h 91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79" h="91">
                  <a:moveTo>
                    <a:pt x="78" y="3"/>
                  </a:moveTo>
                  <a:lnTo>
                    <a:pt x="78" y="3"/>
                  </a:lnTo>
                  <a:lnTo>
                    <a:pt x="77" y="3"/>
                  </a:lnTo>
                  <a:lnTo>
                    <a:pt x="74" y="2"/>
                  </a:lnTo>
                  <a:lnTo>
                    <a:pt x="72" y="2"/>
                  </a:lnTo>
                  <a:lnTo>
                    <a:pt x="69" y="1"/>
                  </a:lnTo>
                  <a:lnTo>
                    <a:pt x="65" y="1"/>
                  </a:lnTo>
                  <a:lnTo>
                    <a:pt x="60" y="1"/>
                  </a:lnTo>
                  <a:lnTo>
                    <a:pt x="56" y="0"/>
                  </a:lnTo>
                  <a:lnTo>
                    <a:pt x="50" y="0"/>
                  </a:lnTo>
                  <a:lnTo>
                    <a:pt x="44" y="0"/>
                  </a:lnTo>
                  <a:lnTo>
                    <a:pt x="38" y="1"/>
                  </a:lnTo>
                  <a:lnTo>
                    <a:pt x="31" y="2"/>
                  </a:lnTo>
                  <a:lnTo>
                    <a:pt x="25" y="3"/>
                  </a:lnTo>
                  <a:lnTo>
                    <a:pt x="18" y="6"/>
                  </a:lnTo>
                  <a:lnTo>
                    <a:pt x="11" y="8"/>
                  </a:lnTo>
                  <a:lnTo>
                    <a:pt x="4" y="10"/>
                  </a:lnTo>
                  <a:lnTo>
                    <a:pt x="4" y="13"/>
                  </a:lnTo>
                  <a:lnTo>
                    <a:pt x="3" y="17"/>
                  </a:lnTo>
                  <a:lnTo>
                    <a:pt x="1" y="26"/>
                  </a:lnTo>
                  <a:lnTo>
                    <a:pt x="0" y="35"/>
                  </a:lnTo>
                  <a:lnTo>
                    <a:pt x="0" y="47"/>
                  </a:lnTo>
                  <a:lnTo>
                    <a:pt x="0" y="59"/>
                  </a:lnTo>
                  <a:lnTo>
                    <a:pt x="2" y="73"/>
                  </a:lnTo>
                  <a:lnTo>
                    <a:pt x="6" y="89"/>
                  </a:lnTo>
                  <a:lnTo>
                    <a:pt x="7" y="89"/>
                  </a:lnTo>
                  <a:lnTo>
                    <a:pt x="8" y="89"/>
                  </a:lnTo>
                  <a:lnTo>
                    <a:pt x="9" y="87"/>
                  </a:lnTo>
                  <a:lnTo>
                    <a:pt x="11" y="87"/>
                  </a:lnTo>
                  <a:lnTo>
                    <a:pt x="15" y="87"/>
                  </a:lnTo>
                  <a:lnTo>
                    <a:pt x="18" y="87"/>
                  </a:lnTo>
                  <a:lnTo>
                    <a:pt x="22" y="87"/>
                  </a:lnTo>
                  <a:lnTo>
                    <a:pt x="27" y="87"/>
                  </a:lnTo>
                  <a:lnTo>
                    <a:pt x="32" y="86"/>
                  </a:lnTo>
                  <a:lnTo>
                    <a:pt x="38" y="87"/>
                  </a:lnTo>
                  <a:lnTo>
                    <a:pt x="44" y="87"/>
                  </a:lnTo>
                  <a:lnTo>
                    <a:pt x="50" y="87"/>
                  </a:lnTo>
                  <a:lnTo>
                    <a:pt x="57" y="87"/>
                  </a:lnTo>
                  <a:lnTo>
                    <a:pt x="64" y="89"/>
                  </a:lnTo>
                  <a:lnTo>
                    <a:pt x="71" y="90"/>
                  </a:lnTo>
                  <a:lnTo>
                    <a:pt x="79" y="91"/>
                  </a:lnTo>
                  <a:lnTo>
                    <a:pt x="79" y="87"/>
                  </a:lnTo>
                  <a:lnTo>
                    <a:pt x="78" y="80"/>
                  </a:lnTo>
                  <a:lnTo>
                    <a:pt x="77" y="70"/>
                  </a:lnTo>
                  <a:lnTo>
                    <a:pt x="76" y="57"/>
                  </a:lnTo>
                  <a:lnTo>
                    <a:pt x="76" y="43"/>
                  </a:lnTo>
                  <a:lnTo>
                    <a:pt x="76" y="28"/>
                  </a:lnTo>
                  <a:lnTo>
                    <a:pt x="77" y="15"/>
                  </a:lnTo>
                  <a:lnTo>
                    <a:pt x="78" y="3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22" name="Freeform 209"/>
            <p:cNvSpPr>
              <a:spLocks/>
            </p:cNvSpPr>
            <p:nvPr/>
          </p:nvSpPr>
          <p:spPr bwMode="auto">
            <a:xfrm>
              <a:off x="1202" y="1391"/>
              <a:ext cx="132" cy="90"/>
            </a:xfrm>
            <a:custGeom>
              <a:avLst/>
              <a:gdLst>
                <a:gd name="T0" fmla="*/ 1 w 132"/>
                <a:gd name="T1" fmla="*/ 68 h 90"/>
                <a:gd name="T2" fmla="*/ 0 w 132"/>
                <a:gd name="T3" fmla="*/ 80 h 90"/>
                <a:gd name="T4" fmla="*/ 86 w 132"/>
                <a:gd name="T5" fmla="*/ 90 h 90"/>
                <a:gd name="T6" fmla="*/ 86 w 132"/>
                <a:gd name="T7" fmla="*/ 90 h 90"/>
                <a:gd name="T8" fmla="*/ 89 w 132"/>
                <a:gd name="T9" fmla="*/ 89 h 90"/>
                <a:gd name="T10" fmla="*/ 91 w 132"/>
                <a:gd name="T11" fmla="*/ 88 h 90"/>
                <a:gd name="T12" fmla="*/ 94 w 132"/>
                <a:gd name="T13" fmla="*/ 86 h 90"/>
                <a:gd name="T14" fmla="*/ 98 w 132"/>
                <a:gd name="T15" fmla="*/ 83 h 90"/>
                <a:gd name="T16" fmla="*/ 103 w 132"/>
                <a:gd name="T17" fmla="*/ 80 h 90"/>
                <a:gd name="T18" fmla="*/ 107 w 132"/>
                <a:gd name="T19" fmla="*/ 76 h 90"/>
                <a:gd name="T20" fmla="*/ 112 w 132"/>
                <a:gd name="T21" fmla="*/ 72 h 90"/>
                <a:gd name="T22" fmla="*/ 117 w 132"/>
                <a:gd name="T23" fmla="*/ 67 h 90"/>
                <a:gd name="T24" fmla="*/ 121 w 132"/>
                <a:gd name="T25" fmla="*/ 61 h 90"/>
                <a:gd name="T26" fmla="*/ 125 w 132"/>
                <a:gd name="T27" fmla="*/ 55 h 90"/>
                <a:gd name="T28" fmla="*/ 128 w 132"/>
                <a:gd name="T29" fmla="*/ 48 h 90"/>
                <a:gd name="T30" fmla="*/ 131 w 132"/>
                <a:gd name="T31" fmla="*/ 40 h 90"/>
                <a:gd name="T32" fmla="*/ 132 w 132"/>
                <a:gd name="T33" fmla="*/ 32 h 90"/>
                <a:gd name="T34" fmla="*/ 132 w 132"/>
                <a:gd name="T35" fmla="*/ 24 h 90"/>
                <a:gd name="T36" fmla="*/ 129 w 132"/>
                <a:gd name="T37" fmla="*/ 14 h 90"/>
                <a:gd name="T38" fmla="*/ 129 w 132"/>
                <a:gd name="T39" fmla="*/ 13 h 90"/>
                <a:gd name="T40" fmla="*/ 128 w 132"/>
                <a:gd name="T41" fmla="*/ 12 h 90"/>
                <a:gd name="T42" fmla="*/ 127 w 132"/>
                <a:gd name="T43" fmla="*/ 10 h 90"/>
                <a:gd name="T44" fmla="*/ 126 w 132"/>
                <a:gd name="T45" fmla="*/ 7 h 90"/>
                <a:gd name="T46" fmla="*/ 124 w 132"/>
                <a:gd name="T47" fmla="*/ 5 h 90"/>
                <a:gd name="T48" fmla="*/ 120 w 132"/>
                <a:gd name="T49" fmla="*/ 3 h 90"/>
                <a:gd name="T50" fmla="*/ 117 w 132"/>
                <a:gd name="T51" fmla="*/ 2 h 90"/>
                <a:gd name="T52" fmla="*/ 113 w 132"/>
                <a:gd name="T53" fmla="*/ 0 h 90"/>
                <a:gd name="T54" fmla="*/ 113 w 132"/>
                <a:gd name="T55" fmla="*/ 3 h 90"/>
                <a:gd name="T56" fmla="*/ 114 w 132"/>
                <a:gd name="T57" fmla="*/ 6 h 90"/>
                <a:gd name="T58" fmla="*/ 117 w 132"/>
                <a:gd name="T59" fmla="*/ 12 h 90"/>
                <a:gd name="T60" fmla="*/ 118 w 132"/>
                <a:gd name="T61" fmla="*/ 20 h 90"/>
                <a:gd name="T62" fmla="*/ 118 w 132"/>
                <a:gd name="T63" fmla="*/ 30 h 90"/>
                <a:gd name="T64" fmla="*/ 117 w 132"/>
                <a:gd name="T65" fmla="*/ 40 h 90"/>
                <a:gd name="T66" fmla="*/ 114 w 132"/>
                <a:gd name="T67" fmla="*/ 52 h 90"/>
                <a:gd name="T68" fmla="*/ 108 w 132"/>
                <a:gd name="T69" fmla="*/ 65 h 90"/>
                <a:gd name="T70" fmla="*/ 108 w 132"/>
                <a:gd name="T71" fmla="*/ 65 h 90"/>
                <a:gd name="T72" fmla="*/ 108 w 132"/>
                <a:gd name="T73" fmla="*/ 65 h 90"/>
                <a:gd name="T74" fmla="*/ 107 w 132"/>
                <a:gd name="T75" fmla="*/ 66 h 90"/>
                <a:gd name="T76" fmla="*/ 106 w 132"/>
                <a:gd name="T77" fmla="*/ 67 h 90"/>
                <a:gd name="T78" fmla="*/ 105 w 132"/>
                <a:gd name="T79" fmla="*/ 67 h 90"/>
                <a:gd name="T80" fmla="*/ 103 w 132"/>
                <a:gd name="T81" fmla="*/ 68 h 90"/>
                <a:gd name="T82" fmla="*/ 100 w 132"/>
                <a:gd name="T83" fmla="*/ 69 h 90"/>
                <a:gd name="T84" fmla="*/ 98 w 132"/>
                <a:gd name="T85" fmla="*/ 70 h 90"/>
                <a:gd name="T86" fmla="*/ 96 w 132"/>
                <a:gd name="T87" fmla="*/ 72 h 90"/>
                <a:gd name="T88" fmla="*/ 92 w 132"/>
                <a:gd name="T89" fmla="*/ 73 h 90"/>
                <a:gd name="T90" fmla="*/ 90 w 132"/>
                <a:gd name="T91" fmla="*/ 73 h 90"/>
                <a:gd name="T92" fmla="*/ 85 w 132"/>
                <a:gd name="T93" fmla="*/ 74 h 90"/>
                <a:gd name="T94" fmla="*/ 82 w 132"/>
                <a:gd name="T95" fmla="*/ 74 h 90"/>
                <a:gd name="T96" fmla="*/ 78 w 132"/>
                <a:gd name="T97" fmla="*/ 74 h 90"/>
                <a:gd name="T98" fmla="*/ 73 w 132"/>
                <a:gd name="T99" fmla="*/ 73 h 90"/>
                <a:gd name="T100" fmla="*/ 69 w 132"/>
                <a:gd name="T101" fmla="*/ 73 h 90"/>
                <a:gd name="T102" fmla="*/ 69 w 132"/>
                <a:gd name="T103" fmla="*/ 84 h 90"/>
                <a:gd name="T104" fmla="*/ 3 w 132"/>
                <a:gd name="T105" fmla="*/ 77 h 90"/>
                <a:gd name="T106" fmla="*/ 1 w 132"/>
                <a:gd name="T107" fmla="*/ 68 h 9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32"/>
                <a:gd name="T163" fmla="*/ 0 h 90"/>
                <a:gd name="T164" fmla="*/ 132 w 132"/>
                <a:gd name="T165" fmla="*/ 90 h 9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32" h="90">
                  <a:moveTo>
                    <a:pt x="1" y="68"/>
                  </a:moveTo>
                  <a:lnTo>
                    <a:pt x="0" y="80"/>
                  </a:lnTo>
                  <a:lnTo>
                    <a:pt x="86" y="90"/>
                  </a:lnTo>
                  <a:lnTo>
                    <a:pt x="89" y="89"/>
                  </a:lnTo>
                  <a:lnTo>
                    <a:pt x="91" y="88"/>
                  </a:lnTo>
                  <a:lnTo>
                    <a:pt x="94" y="86"/>
                  </a:lnTo>
                  <a:lnTo>
                    <a:pt x="98" y="83"/>
                  </a:lnTo>
                  <a:lnTo>
                    <a:pt x="103" y="80"/>
                  </a:lnTo>
                  <a:lnTo>
                    <a:pt x="107" y="76"/>
                  </a:lnTo>
                  <a:lnTo>
                    <a:pt x="112" y="72"/>
                  </a:lnTo>
                  <a:lnTo>
                    <a:pt x="117" y="67"/>
                  </a:lnTo>
                  <a:lnTo>
                    <a:pt x="121" y="61"/>
                  </a:lnTo>
                  <a:lnTo>
                    <a:pt x="125" y="55"/>
                  </a:lnTo>
                  <a:lnTo>
                    <a:pt x="128" y="48"/>
                  </a:lnTo>
                  <a:lnTo>
                    <a:pt x="131" y="40"/>
                  </a:lnTo>
                  <a:lnTo>
                    <a:pt x="132" y="32"/>
                  </a:lnTo>
                  <a:lnTo>
                    <a:pt x="132" y="24"/>
                  </a:lnTo>
                  <a:lnTo>
                    <a:pt x="129" y="14"/>
                  </a:lnTo>
                  <a:lnTo>
                    <a:pt x="129" y="13"/>
                  </a:lnTo>
                  <a:lnTo>
                    <a:pt x="128" y="12"/>
                  </a:lnTo>
                  <a:lnTo>
                    <a:pt x="127" y="10"/>
                  </a:lnTo>
                  <a:lnTo>
                    <a:pt x="126" y="7"/>
                  </a:lnTo>
                  <a:lnTo>
                    <a:pt x="124" y="5"/>
                  </a:lnTo>
                  <a:lnTo>
                    <a:pt x="120" y="3"/>
                  </a:lnTo>
                  <a:lnTo>
                    <a:pt x="117" y="2"/>
                  </a:lnTo>
                  <a:lnTo>
                    <a:pt x="113" y="0"/>
                  </a:lnTo>
                  <a:lnTo>
                    <a:pt x="113" y="3"/>
                  </a:lnTo>
                  <a:lnTo>
                    <a:pt x="114" y="6"/>
                  </a:lnTo>
                  <a:lnTo>
                    <a:pt x="117" y="12"/>
                  </a:lnTo>
                  <a:lnTo>
                    <a:pt x="118" y="20"/>
                  </a:lnTo>
                  <a:lnTo>
                    <a:pt x="118" y="30"/>
                  </a:lnTo>
                  <a:lnTo>
                    <a:pt x="117" y="40"/>
                  </a:lnTo>
                  <a:lnTo>
                    <a:pt x="114" y="52"/>
                  </a:lnTo>
                  <a:lnTo>
                    <a:pt x="108" y="65"/>
                  </a:lnTo>
                  <a:lnTo>
                    <a:pt x="107" y="66"/>
                  </a:lnTo>
                  <a:lnTo>
                    <a:pt x="106" y="67"/>
                  </a:lnTo>
                  <a:lnTo>
                    <a:pt x="105" y="67"/>
                  </a:lnTo>
                  <a:lnTo>
                    <a:pt x="103" y="68"/>
                  </a:lnTo>
                  <a:lnTo>
                    <a:pt x="100" y="69"/>
                  </a:lnTo>
                  <a:lnTo>
                    <a:pt x="98" y="70"/>
                  </a:lnTo>
                  <a:lnTo>
                    <a:pt x="96" y="72"/>
                  </a:lnTo>
                  <a:lnTo>
                    <a:pt x="92" y="73"/>
                  </a:lnTo>
                  <a:lnTo>
                    <a:pt x="90" y="73"/>
                  </a:lnTo>
                  <a:lnTo>
                    <a:pt x="85" y="74"/>
                  </a:lnTo>
                  <a:lnTo>
                    <a:pt x="82" y="74"/>
                  </a:lnTo>
                  <a:lnTo>
                    <a:pt x="78" y="74"/>
                  </a:lnTo>
                  <a:lnTo>
                    <a:pt x="73" y="73"/>
                  </a:lnTo>
                  <a:lnTo>
                    <a:pt x="69" y="73"/>
                  </a:lnTo>
                  <a:lnTo>
                    <a:pt x="69" y="84"/>
                  </a:lnTo>
                  <a:lnTo>
                    <a:pt x="3" y="77"/>
                  </a:lnTo>
                  <a:lnTo>
                    <a:pt x="1" y="68"/>
                  </a:lnTo>
                  <a:close/>
                </a:path>
              </a:pathLst>
            </a:custGeom>
            <a:solidFill>
              <a:srgbClr val="99D8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23" name="Freeform 210"/>
            <p:cNvSpPr>
              <a:spLocks/>
            </p:cNvSpPr>
            <p:nvPr/>
          </p:nvSpPr>
          <p:spPr bwMode="auto">
            <a:xfrm>
              <a:off x="1186" y="1480"/>
              <a:ext cx="96" cy="32"/>
            </a:xfrm>
            <a:custGeom>
              <a:avLst/>
              <a:gdLst>
                <a:gd name="T0" fmla="*/ 96 w 96"/>
                <a:gd name="T1" fmla="*/ 12 h 32"/>
                <a:gd name="T2" fmla="*/ 1 w 96"/>
                <a:gd name="T3" fmla="*/ 0 h 32"/>
                <a:gd name="T4" fmla="*/ 0 w 96"/>
                <a:gd name="T5" fmla="*/ 12 h 32"/>
                <a:gd name="T6" fmla="*/ 93 w 96"/>
                <a:gd name="T7" fmla="*/ 32 h 32"/>
                <a:gd name="T8" fmla="*/ 96 w 96"/>
                <a:gd name="T9" fmla="*/ 12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6"/>
                <a:gd name="T16" fmla="*/ 0 h 32"/>
                <a:gd name="T17" fmla="*/ 96 w 96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6" h="32">
                  <a:moveTo>
                    <a:pt x="96" y="12"/>
                  </a:moveTo>
                  <a:lnTo>
                    <a:pt x="1" y="0"/>
                  </a:lnTo>
                  <a:lnTo>
                    <a:pt x="0" y="12"/>
                  </a:lnTo>
                  <a:lnTo>
                    <a:pt x="93" y="32"/>
                  </a:lnTo>
                  <a:lnTo>
                    <a:pt x="96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24" name="Freeform 211"/>
            <p:cNvSpPr>
              <a:spLocks/>
            </p:cNvSpPr>
            <p:nvPr/>
          </p:nvSpPr>
          <p:spPr bwMode="auto">
            <a:xfrm>
              <a:off x="1233" y="1491"/>
              <a:ext cx="42" cy="14"/>
            </a:xfrm>
            <a:custGeom>
              <a:avLst/>
              <a:gdLst>
                <a:gd name="T0" fmla="*/ 42 w 42"/>
                <a:gd name="T1" fmla="*/ 6 h 14"/>
                <a:gd name="T2" fmla="*/ 2 w 42"/>
                <a:gd name="T3" fmla="*/ 0 h 14"/>
                <a:gd name="T4" fmla="*/ 0 w 42"/>
                <a:gd name="T5" fmla="*/ 6 h 14"/>
                <a:gd name="T6" fmla="*/ 40 w 42"/>
                <a:gd name="T7" fmla="*/ 14 h 14"/>
                <a:gd name="T8" fmla="*/ 42 w 42"/>
                <a:gd name="T9" fmla="*/ 6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2"/>
                <a:gd name="T16" fmla="*/ 0 h 14"/>
                <a:gd name="T17" fmla="*/ 42 w 42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2" h="14">
                  <a:moveTo>
                    <a:pt x="42" y="6"/>
                  </a:moveTo>
                  <a:lnTo>
                    <a:pt x="2" y="0"/>
                  </a:lnTo>
                  <a:lnTo>
                    <a:pt x="0" y="6"/>
                  </a:lnTo>
                  <a:lnTo>
                    <a:pt x="40" y="14"/>
                  </a:lnTo>
                  <a:lnTo>
                    <a:pt x="42" y="6"/>
                  </a:lnTo>
                  <a:close/>
                </a:path>
              </a:pathLst>
            </a:custGeom>
            <a:solidFill>
              <a:srgbClr val="99D8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25" name="Freeform 212"/>
            <p:cNvSpPr>
              <a:spLocks/>
            </p:cNvSpPr>
            <p:nvPr/>
          </p:nvSpPr>
          <p:spPr bwMode="auto">
            <a:xfrm>
              <a:off x="1191" y="1484"/>
              <a:ext cx="28" cy="10"/>
            </a:xfrm>
            <a:custGeom>
              <a:avLst/>
              <a:gdLst>
                <a:gd name="T0" fmla="*/ 28 w 28"/>
                <a:gd name="T1" fmla="*/ 4 h 10"/>
                <a:gd name="T2" fmla="*/ 0 w 28"/>
                <a:gd name="T3" fmla="*/ 0 h 10"/>
                <a:gd name="T4" fmla="*/ 0 w 28"/>
                <a:gd name="T5" fmla="*/ 4 h 10"/>
                <a:gd name="T6" fmla="*/ 27 w 28"/>
                <a:gd name="T7" fmla="*/ 10 h 10"/>
                <a:gd name="T8" fmla="*/ 28 w 28"/>
                <a:gd name="T9" fmla="*/ 4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10"/>
                <a:gd name="T17" fmla="*/ 28 w 28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10">
                  <a:moveTo>
                    <a:pt x="28" y="4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27" y="10"/>
                  </a:lnTo>
                  <a:lnTo>
                    <a:pt x="28" y="4"/>
                  </a:lnTo>
                  <a:close/>
                </a:path>
              </a:pathLst>
            </a:custGeom>
            <a:solidFill>
              <a:srgbClr val="99D8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26" name="Freeform 213"/>
            <p:cNvSpPr>
              <a:spLocks/>
            </p:cNvSpPr>
            <p:nvPr/>
          </p:nvSpPr>
          <p:spPr bwMode="auto">
            <a:xfrm>
              <a:off x="1123" y="1493"/>
              <a:ext cx="162" cy="55"/>
            </a:xfrm>
            <a:custGeom>
              <a:avLst/>
              <a:gdLst>
                <a:gd name="T0" fmla="*/ 0 w 162"/>
                <a:gd name="T1" fmla="*/ 16 h 55"/>
                <a:gd name="T2" fmla="*/ 0 w 162"/>
                <a:gd name="T3" fmla="*/ 16 h 55"/>
                <a:gd name="T4" fmla="*/ 1 w 162"/>
                <a:gd name="T5" fmla="*/ 16 h 55"/>
                <a:gd name="T6" fmla="*/ 2 w 162"/>
                <a:gd name="T7" fmla="*/ 16 h 55"/>
                <a:gd name="T8" fmla="*/ 4 w 162"/>
                <a:gd name="T9" fmla="*/ 15 h 55"/>
                <a:gd name="T10" fmla="*/ 7 w 162"/>
                <a:gd name="T11" fmla="*/ 15 h 55"/>
                <a:gd name="T12" fmla="*/ 10 w 162"/>
                <a:gd name="T13" fmla="*/ 15 h 55"/>
                <a:gd name="T14" fmla="*/ 14 w 162"/>
                <a:gd name="T15" fmla="*/ 14 h 55"/>
                <a:gd name="T16" fmla="*/ 17 w 162"/>
                <a:gd name="T17" fmla="*/ 13 h 55"/>
                <a:gd name="T18" fmla="*/ 21 w 162"/>
                <a:gd name="T19" fmla="*/ 12 h 55"/>
                <a:gd name="T20" fmla="*/ 24 w 162"/>
                <a:gd name="T21" fmla="*/ 11 h 55"/>
                <a:gd name="T22" fmla="*/ 28 w 162"/>
                <a:gd name="T23" fmla="*/ 9 h 55"/>
                <a:gd name="T24" fmla="*/ 31 w 162"/>
                <a:gd name="T25" fmla="*/ 8 h 55"/>
                <a:gd name="T26" fmla="*/ 35 w 162"/>
                <a:gd name="T27" fmla="*/ 6 h 55"/>
                <a:gd name="T28" fmla="*/ 37 w 162"/>
                <a:gd name="T29" fmla="*/ 5 h 55"/>
                <a:gd name="T30" fmla="*/ 40 w 162"/>
                <a:gd name="T31" fmla="*/ 2 h 55"/>
                <a:gd name="T32" fmla="*/ 43 w 162"/>
                <a:gd name="T33" fmla="*/ 0 h 55"/>
                <a:gd name="T34" fmla="*/ 162 w 162"/>
                <a:gd name="T35" fmla="*/ 28 h 55"/>
                <a:gd name="T36" fmla="*/ 162 w 162"/>
                <a:gd name="T37" fmla="*/ 28 h 55"/>
                <a:gd name="T38" fmla="*/ 161 w 162"/>
                <a:gd name="T39" fmla="*/ 29 h 55"/>
                <a:gd name="T40" fmla="*/ 159 w 162"/>
                <a:gd name="T41" fmla="*/ 30 h 55"/>
                <a:gd name="T42" fmla="*/ 158 w 162"/>
                <a:gd name="T43" fmla="*/ 32 h 55"/>
                <a:gd name="T44" fmla="*/ 157 w 162"/>
                <a:gd name="T45" fmla="*/ 33 h 55"/>
                <a:gd name="T46" fmla="*/ 155 w 162"/>
                <a:gd name="T47" fmla="*/ 35 h 55"/>
                <a:gd name="T48" fmla="*/ 152 w 162"/>
                <a:gd name="T49" fmla="*/ 36 h 55"/>
                <a:gd name="T50" fmla="*/ 150 w 162"/>
                <a:gd name="T51" fmla="*/ 39 h 55"/>
                <a:gd name="T52" fmla="*/ 147 w 162"/>
                <a:gd name="T53" fmla="*/ 41 h 55"/>
                <a:gd name="T54" fmla="*/ 144 w 162"/>
                <a:gd name="T55" fmla="*/ 43 h 55"/>
                <a:gd name="T56" fmla="*/ 141 w 162"/>
                <a:gd name="T57" fmla="*/ 46 h 55"/>
                <a:gd name="T58" fmla="*/ 137 w 162"/>
                <a:gd name="T59" fmla="*/ 48 h 55"/>
                <a:gd name="T60" fmla="*/ 135 w 162"/>
                <a:gd name="T61" fmla="*/ 50 h 55"/>
                <a:gd name="T62" fmla="*/ 131 w 162"/>
                <a:gd name="T63" fmla="*/ 51 h 55"/>
                <a:gd name="T64" fmla="*/ 128 w 162"/>
                <a:gd name="T65" fmla="*/ 53 h 55"/>
                <a:gd name="T66" fmla="*/ 126 w 162"/>
                <a:gd name="T67" fmla="*/ 55 h 55"/>
                <a:gd name="T68" fmla="*/ 0 w 162"/>
                <a:gd name="T69" fmla="*/ 16 h 5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62"/>
                <a:gd name="T106" fmla="*/ 0 h 55"/>
                <a:gd name="T107" fmla="*/ 162 w 162"/>
                <a:gd name="T108" fmla="*/ 55 h 5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62" h="55">
                  <a:moveTo>
                    <a:pt x="0" y="16"/>
                  </a:moveTo>
                  <a:lnTo>
                    <a:pt x="0" y="16"/>
                  </a:lnTo>
                  <a:lnTo>
                    <a:pt x="1" y="16"/>
                  </a:lnTo>
                  <a:lnTo>
                    <a:pt x="2" y="16"/>
                  </a:lnTo>
                  <a:lnTo>
                    <a:pt x="4" y="15"/>
                  </a:lnTo>
                  <a:lnTo>
                    <a:pt x="7" y="15"/>
                  </a:lnTo>
                  <a:lnTo>
                    <a:pt x="10" y="15"/>
                  </a:lnTo>
                  <a:lnTo>
                    <a:pt x="14" y="14"/>
                  </a:lnTo>
                  <a:lnTo>
                    <a:pt x="17" y="13"/>
                  </a:lnTo>
                  <a:lnTo>
                    <a:pt x="21" y="12"/>
                  </a:lnTo>
                  <a:lnTo>
                    <a:pt x="24" y="11"/>
                  </a:lnTo>
                  <a:lnTo>
                    <a:pt x="28" y="9"/>
                  </a:lnTo>
                  <a:lnTo>
                    <a:pt x="31" y="8"/>
                  </a:lnTo>
                  <a:lnTo>
                    <a:pt x="35" y="6"/>
                  </a:lnTo>
                  <a:lnTo>
                    <a:pt x="37" y="5"/>
                  </a:lnTo>
                  <a:lnTo>
                    <a:pt x="40" y="2"/>
                  </a:lnTo>
                  <a:lnTo>
                    <a:pt x="43" y="0"/>
                  </a:lnTo>
                  <a:lnTo>
                    <a:pt x="162" y="28"/>
                  </a:lnTo>
                  <a:lnTo>
                    <a:pt x="161" y="29"/>
                  </a:lnTo>
                  <a:lnTo>
                    <a:pt x="159" y="30"/>
                  </a:lnTo>
                  <a:lnTo>
                    <a:pt x="158" y="32"/>
                  </a:lnTo>
                  <a:lnTo>
                    <a:pt x="157" y="33"/>
                  </a:lnTo>
                  <a:lnTo>
                    <a:pt x="155" y="35"/>
                  </a:lnTo>
                  <a:lnTo>
                    <a:pt x="152" y="36"/>
                  </a:lnTo>
                  <a:lnTo>
                    <a:pt x="150" y="39"/>
                  </a:lnTo>
                  <a:lnTo>
                    <a:pt x="147" y="41"/>
                  </a:lnTo>
                  <a:lnTo>
                    <a:pt x="144" y="43"/>
                  </a:lnTo>
                  <a:lnTo>
                    <a:pt x="141" y="46"/>
                  </a:lnTo>
                  <a:lnTo>
                    <a:pt x="137" y="48"/>
                  </a:lnTo>
                  <a:lnTo>
                    <a:pt x="135" y="50"/>
                  </a:lnTo>
                  <a:lnTo>
                    <a:pt x="131" y="51"/>
                  </a:lnTo>
                  <a:lnTo>
                    <a:pt x="128" y="53"/>
                  </a:lnTo>
                  <a:lnTo>
                    <a:pt x="126" y="55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99D8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27" name="Freeform 214"/>
            <p:cNvSpPr>
              <a:spLocks/>
            </p:cNvSpPr>
            <p:nvPr/>
          </p:nvSpPr>
          <p:spPr bwMode="auto">
            <a:xfrm>
              <a:off x="1285" y="1487"/>
              <a:ext cx="57" cy="26"/>
            </a:xfrm>
            <a:custGeom>
              <a:avLst/>
              <a:gdLst>
                <a:gd name="T0" fmla="*/ 6 w 57"/>
                <a:gd name="T1" fmla="*/ 26 h 26"/>
                <a:gd name="T2" fmla="*/ 57 w 57"/>
                <a:gd name="T3" fmla="*/ 11 h 26"/>
                <a:gd name="T4" fmla="*/ 25 w 57"/>
                <a:gd name="T5" fmla="*/ 0 h 26"/>
                <a:gd name="T6" fmla="*/ 0 w 57"/>
                <a:gd name="T7" fmla="*/ 4 h 26"/>
                <a:gd name="T8" fmla="*/ 0 w 57"/>
                <a:gd name="T9" fmla="*/ 25 h 26"/>
                <a:gd name="T10" fmla="*/ 6 w 57"/>
                <a:gd name="T11" fmla="*/ 26 h 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7"/>
                <a:gd name="T19" fmla="*/ 0 h 26"/>
                <a:gd name="T20" fmla="*/ 57 w 57"/>
                <a:gd name="T21" fmla="*/ 26 h 2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7" h="26">
                  <a:moveTo>
                    <a:pt x="6" y="26"/>
                  </a:moveTo>
                  <a:lnTo>
                    <a:pt x="57" y="11"/>
                  </a:lnTo>
                  <a:lnTo>
                    <a:pt x="25" y="0"/>
                  </a:lnTo>
                  <a:lnTo>
                    <a:pt x="0" y="4"/>
                  </a:lnTo>
                  <a:lnTo>
                    <a:pt x="0" y="25"/>
                  </a:lnTo>
                  <a:lnTo>
                    <a:pt x="6" y="26"/>
                  </a:lnTo>
                  <a:close/>
                </a:path>
              </a:pathLst>
            </a:custGeom>
            <a:solidFill>
              <a:srgbClr val="001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28" name="Freeform 215"/>
            <p:cNvSpPr>
              <a:spLocks/>
            </p:cNvSpPr>
            <p:nvPr/>
          </p:nvSpPr>
          <p:spPr bwMode="auto">
            <a:xfrm>
              <a:off x="1134" y="1377"/>
              <a:ext cx="32" cy="123"/>
            </a:xfrm>
            <a:custGeom>
              <a:avLst/>
              <a:gdLst>
                <a:gd name="T0" fmla="*/ 32 w 32"/>
                <a:gd name="T1" fmla="*/ 3 h 123"/>
                <a:gd name="T2" fmla="*/ 32 w 32"/>
                <a:gd name="T3" fmla="*/ 3 h 123"/>
                <a:gd name="T4" fmla="*/ 31 w 32"/>
                <a:gd name="T5" fmla="*/ 3 h 123"/>
                <a:gd name="T6" fmla="*/ 31 w 32"/>
                <a:gd name="T7" fmla="*/ 3 h 123"/>
                <a:gd name="T8" fmla="*/ 29 w 32"/>
                <a:gd name="T9" fmla="*/ 2 h 123"/>
                <a:gd name="T10" fmla="*/ 27 w 32"/>
                <a:gd name="T11" fmla="*/ 2 h 123"/>
                <a:gd name="T12" fmla="*/ 26 w 32"/>
                <a:gd name="T13" fmla="*/ 2 h 123"/>
                <a:gd name="T14" fmla="*/ 24 w 32"/>
                <a:gd name="T15" fmla="*/ 0 h 123"/>
                <a:gd name="T16" fmla="*/ 22 w 32"/>
                <a:gd name="T17" fmla="*/ 0 h 123"/>
                <a:gd name="T18" fmla="*/ 20 w 32"/>
                <a:gd name="T19" fmla="*/ 0 h 123"/>
                <a:gd name="T20" fmla="*/ 18 w 32"/>
                <a:gd name="T21" fmla="*/ 0 h 123"/>
                <a:gd name="T22" fmla="*/ 14 w 32"/>
                <a:gd name="T23" fmla="*/ 0 h 123"/>
                <a:gd name="T24" fmla="*/ 12 w 32"/>
                <a:gd name="T25" fmla="*/ 0 h 123"/>
                <a:gd name="T26" fmla="*/ 10 w 32"/>
                <a:gd name="T27" fmla="*/ 2 h 123"/>
                <a:gd name="T28" fmla="*/ 6 w 32"/>
                <a:gd name="T29" fmla="*/ 3 h 123"/>
                <a:gd name="T30" fmla="*/ 4 w 32"/>
                <a:gd name="T31" fmla="*/ 4 h 123"/>
                <a:gd name="T32" fmla="*/ 0 w 32"/>
                <a:gd name="T33" fmla="*/ 6 h 123"/>
                <a:gd name="T34" fmla="*/ 0 w 32"/>
                <a:gd name="T35" fmla="*/ 123 h 123"/>
                <a:gd name="T36" fmla="*/ 1 w 32"/>
                <a:gd name="T37" fmla="*/ 123 h 123"/>
                <a:gd name="T38" fmla="*/ 1 w 32"/>
                <a:gd name="T39" fmla="*/ 123 h 123"/>
                <a:gd name="T40" fmla="*/ 3 w 32"/>
                <a:gd name="T41" fmla="*/ 123 h 123"/>
                <a:gd name="T42" fmla="*/ 4 w 32"/>
                <a:gd name="T43" fmla="*/ 123 h 123"/>
                <a:gd name="T44" fmla="*/ 5 w 32"/>
                <a:gd name="T45" fmla="*/ 123 h 123"/>
                <a:gd name="T46" fmla="*/ 7 w 32"/>
                <a:gd name="T47" fmla="*/ 122 h 123"/>
                <a:gd name="T48" fmla="*/ 8 w 32"/>
                <a:gd name="T49" fmla="*/ 122 h 123"/>
                <a:gd name="T50" fmla="*/ 11 w 32"/>
                <a:gd name="T51" fmla="*/ 122 h 123"/>
                <a:gd name="T52" fmla="*/ 13 w 32"/>
                <a:gd name="T53" fmla="*/ 121 h 123"/>
                <a:gd name="T54" fmla="*/ 15 w 32"/>
                <a:gd name="T55" fmla="*/ 120 h 123"/>
                <a:gd name="T56" fmla="*/ 18 w 32"/>
                <a:gd name="T57" fmla="*/ 120 h 123"/>
                <a:gd name="T58" fmla="*/ 21 w 32"/>
                <a:gd name="T59" fmla="*/ 118 h 123"/>
                <a:gd name="T60" fmla="*/ 24 w 32"/>
                <a:gd name="T61" fmla="*/ 116 h 123"/>
                <a:gd name="T62" fmla="*/ 26 w 32"/>
                <a:gd name="T63" fmla="*/ 115 h 123"/>
                <a:gd name="T64" fmla="*/ 29 w 32"/>
                <a:gd name="T65" fmla="*/ 114 h 123"/>
                <a:gd name="T66" fmla="*/ 32 w 32"/>
                <a:gd name="T67" fmla="*/ 111 h 123"/>
                <a:gd name="T68" fmla="*/ 32 w 32"/>
                <a:gd name="T69" fmla="*/ 3 h 12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2"/>
                <a:gd name="T106" fmla="*/ 0 h 123"/>
                <a:gd name="T107" fmla="*/ 32 w 32"/>
                <a:gd name="T108" fmla="*/ 123 h 12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2" h="123">
                  <a:moveTo>
                    <a:pt x="32" y="3"/>
                  </a:moveTo>
                  <a:lnTo>
                    <a:pt x="32" y="3"/>
                  </a:lnTo>
                  <a:lnTo>
                    <a:pt x="31" y="3"/>
                  </a:lnTo>
                  <a:lnTo>
                    <a:pt x="29" y="2"/>
                  </a:lnTo>
                  <a:lnTo>
                    <a:pt x="27" y="2"/>
                  </a:lnTo>
                  <a:lnTo>
                    <a:pt x="26" y="2"/>
                  </a:lnTo>
                  <a:lnTo>
                    <a:pt x="24" y="0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0" y="2"/>
                  </a:lnTo>
                  <a:lnTo>
                    <a:pt x="6" y="3"/>
                  </a:lnTo>
                  <a:lnTo>
                    <a:pt x="4" y="4"/>
                  </a:lnTo>
                  <a:lnTo>
                    <a:pt x="0" y="6"/>
                  </a:lnTo>
                  <a:lnTo>
                    <a:pt x="0" y="123"/>
                  </a:lnTo>
                  <a:lnTo>
                    <a:pt x="1" y="123"/>
                  </a:lnTo>
                  <a:lnTo>
                    <a:pt x="3" y="123"/>
                  </a:lnTo>
                  <a:lnTo>
                    <a:pt x="4" y="123"/>
                  </a:lnTo>
                  <a:lnTo>
                    <a:pt x="5" y="123"/>
                  </a:lnTo>
                  <a:lnTo>
                    <a:pt x="7" y="122"/>
                  </a:lnTo>
                  <a:lnTo>
                    <a:pt x="8" y="122"/>
                  </a:lnTo>
                  <a:lnTo>
                    <a:pt x="11" y="122"/>
                  </a:lnTo>
                  <a:lnTo>
                    <a:pt x="13" y="121"/>
                  </a:lnTo>
                  <a:lnTo>
                    <a:pt x="15" y="120"/>
                  </a:lnTo>
                  <a:lnTo>
                    <a:pt x="18" y="120"/>
                  </a:lnTo>
                  <a:lnTo>
                    <a:pt x="21" y="118"/>
                  </a:lnTo>
                  <a:lnTo>
                    <a:pt x="24" y="116"/>
                  </a:lnTo>
                  <a:lnTo>
                    <a:pt x="26" y="115"/>
                  </a:lnTo>
                  <a:lnTo>
                    <a:pt x="29" y="114"/>
                  </a:lnTo>
                  <a:lnTo>
                    <a:pt x="32" y="111"/>
                  </a:lnTo>
                  <a:lnTo>
                    <a:pt x="32" y="3"/>
                  </a:lnTo>
                  <a:close/>
                </a:path>
              </a:pathLst>
            </a:custGeom>
            <a:solidFill>
              <a:srgbClr val="7FBF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29" name="Freeform 216"/>
            <p:cNvSpPr>
              <a:spLocks/>
            </p:cNvSpPr>
            <p:nvPr/>
          </p:nvSpPr>
          <p:spPr bwMode="auto">
            <a:xfrm>
              <a:off x="1135" y="1379"/>
              <a:ext cx="27" cy="104"/>
            </a:xfrm>
            <a:custGeom>
              <a:avLst/>
              <a:gdLst>
                <a:gd name="T0" fmla="*/ 27 w 27"/>
                <a:gd name="T1" fmla="*/ 2 h 104"/>
                <a:gd name="T2" fmla="*/ 27 w 27"/>
                <a:gd name="T3" fmla="*/ 2 h 104"/>
                <a:gd name="T4" fmla="*/ 26 w 27"/>
                <a:gd name="T5" fmla="*/ 2 h 104"/>
                <a:gd name="T6" fmla="*/ 26 w 27"/>
                <a:gd name="T7" fmla="*/ 1 h 104"/>
                <a:gd name="T8" fmla="*/ 25 w 27"/>
                <a:gd name="T9" fmla="*/ 1 h 104"/>
                <a:gd name="T10" fmla="*/ 24 w 27"/>
                <a:gd name="T11" fmla="*/ 1 h 104"/>
                <a:gd name="T12" fmla="*/ 23 w 27"/>
                <a:gd name="T13" fmla="*/ 0 h 104"/>
                <a:gd name="T14" fmla="*/ 20 w 27"/>
                <a:gd name="T15" fmla="*/ 0 h 104"/>
                <a:gd name="T16" fmla="*/ 19 w 27"/>
                <a:gd name="T17" fmla="*/ 0 h 104"/>
                <a:gd name="T18" fmla="*/ 17 w 27"/>
                <a:gd name="T19" fmla="*/ 0 h 104"/>
                <a:gd name="T20" fmla="*/ 14 w 27"/>
                <a:gd name="T21" fmla="*/ 0 h 104"/>
                <a:gd name="T22" fmla="*/ 12 w 27"/>
                <a:gd name="T23" fmla="*/ 0 h 104"/>
                <a:gd name="T24" fmla="*/ 10 w 27"/>
                <a:gd name="T25" fmla="*/ 0 h 104"/>
                <a:gd name="T26" fmla="*/ 9 w 27"/>
                <a:gd name="T27" fmla="*/ 1 h 104"/>
                <a:gd name="T28" fmla="*/ 5 w 27"/>
                <a:gd name="T29" fmla="*/ 2 h 104"/>
                <a:gd name="T30" fmla="*/ 3 w 27"/>
                <a:gd name="T31" fmla="*/ 3 h 104"/>
                <a:gd name="T32" fmla="*/ 0 w 27"/>
                <a:gd name="T33" fmla="*/ 4 h 104"/>
                <a:gd name="T34" fmla="*/ 0 w 27"/>
                <a:gd name="T35" fmla="*/ 104 h 104"/>
                <a:gd name="T36" fmla="*/ 0 w 27"/>
                <a:gd name="T37" fmla="*/ 104 h 104"/>
                <a:gd name="T38" fmla="*/ 2 w 27"/>
                <a:gd name="T39" fmla="*/ 104 h 104"/>
                <a:gd name="T40" fmla="*/ 2 w 27"/>
                <a:gd name="T41" fmla="*/ 102 h 104"/>
                <a:gd name="T42" fmla="*/ 3 w 27"/>
                <a:gd name="T43" fmla="*/ 102 h 104"/>
                <a:gd name="T44" fmla="*/ 4 w 27"/>
                <a:gd name="T45" fmla="*/ 102 h 104"/>
                <a:gd name="T46" fmla="*/ 6 w 27"/>
                <a:gd name="T47" fmla="*/ 102 h 104"/>
                <a:gd name="T48" fmla="*/ 7 w 27"/>
                <a:gd name="T49" fmla="*/ 102 h 104"/>
                <a:gd name="T50" fmla="*/ 10 w 27"/>
                <a:gd name="T51" fmla="*/ 101 h 104"/>
                <a:gd name="T52" fmla="*/ 11 w 27"/>
                <a:gd name="T53" fmla="*/ 101 h 104"/>
                <a:gd name="T54" fmla="*/ 13 w 27"/>
                <a:gd name="T55" fmla="*/ 100 h 104"/>
                <a:gd name="T56" fmla="*/ 16 w 27"/>
                <a:gd name="T57" fmla="*/ 99 h 104"/>
                <a:gd name="T58" fmla="*/ 18 w 27"/>
                <a:gd name="T59" fmla="*/ 99 h 104"/>
                <a:gd name="T60" fmla="*/ 20 w 27"/>
                <a:gd name="T61" fmla="*/ 98 h 104"/>
                <a:gd name="T62" fmla="*/ 23 w 27"/>
                <a:gd name="T63" fmla="*/ 96 h 104"/>
                <a:gd name="T64" fmla="*/ 25 w 27"/>
                <a:gd name="T65" fmla="*/ 94 h 104"/>
                <a:gd name="T66" fmla="*/ 27 w 27"/>
                <a:gd name="T67" fmla="*/ 93 h 104"/>
                <a:gd name="T68" fmla="*/ 27 w 27"/>
                <a:gd name="T69" fmla="*/ 2 h 10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7"/>
                <a:gd name="T106" fmla="*/ 0 h 104"/>
                <a:gd name="T107" fmla="*/ 27 w 27"/>
                <a:gd name="T108" fmla="*/ 104 h 10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7" h="104">
                  <a:moveTo>
                    <a:pt x="27" y="2"/>
                  </a:moveTo>
                  <a:lnTo>
                    <a:pt x="27" y="2"/>
                  </a:lnTo>
                  <a:lnTo>
                    <a:pt x="26" y="2"/>
                  </a:lnTo>
                  <a:lnTo>
                    <a:pt x="26" y="1"/>
                  </a:lnTo>
                  <a:lnTo>
                    <a:pt x="25" y="1"/>
                  </a:lnTo>
                  <a:lnTo>
                    <a:pt x="24" y="1"/>
                  </a:lnTo>
                  <a:lnTo>
                    <a:pt x="23" y="0"/>
                  </a:lnTo>
                  <a:lnTo>
                    <a:pt x="20" y="0"/>
                  </a:lnTo>
                  <a:lnTo>
                    <a:pt x="19" y="0"/>
                  </a:lnTo>
                  <a:lnTo>
                    <a:pt x="17" y="0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9" y="1"/>
                  </a:lnTo>
                  <a:lnTo>
                    <a:pt x="5" y="2"/>
                  </a:lnTo>
                  <a:lnTo>
                    <a:pt x="3" y="3"/>
                  </a:lnTo>
                  <a:lnTo>
                    <a:pt x="0" y="4"/>
                  </a:lnTo>
                  <a:lnTo>
                    <a:pt x="0" y="104"/>
                  </a:lnTo>
                  <a:lnTo>
                    <a:pt x="2" y="104"/>
                  </a:lnTo>
                  <a:lnTo>
                    <a:pt x="2" y="102"/>
                  </a:lnTo>
                  <a:lnTo>
                    <a:pt x="3" y="102"/>
                  </a:lnTo>
                  <a:lnTo>
                    <a:pt x="4" y="102"/>
                  </a:lnTo>
                  <a:lnTo>
                    <a:pt x="6" y="102"/>
                  </a:lnTo>
                  <a:lnTo>
                    <a:pt x="7" y="102"/>
                  </a:lnTo>
                  <a:lnTo>
                    <a:pt x="10" y="101"/>
                  </a:lnTo>
                  <a:lnTo>
                    <a:pt x="11" y="101"/>
                  </a:lnTo>
                  <a:lnTo>
                    <a:pt x="13" y="100"/>
                  </a:lnTo>
                  <a:lnTo>
                    <a:pt x="16" y="99"/>
                  </a:lnTo>
                  <a:lnTo>
                    <a:pt x="18" y="99"/>
                  </a:lnTo>
                  <a:lnTo>
                    <a:pt x="20" y="98"/>
                  </a:lnTo>
                  <a:lnTo>
                    <a:pt x="23" y="96"/>
                  </a:lnTo>
                  <a:lnTo>
                    <a:pt x="25" y="94"/>
                  </a:lnTo>
                  <a:lnTo>
                    <a:pt x="27" y="93"/>
                  </a:lnTo>
                  <a:lnTo>
                    <a:pt x="27" y="2"/>
                  </a:lnTo>
                  <a:close/>
                </a:path>
              </a:pathLst>
            </a:custGeom>
            <a:solidFill>
              <a:srgbClr val="93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30" name="Freeform 217"/>
            <p:cNvSpPr>
              <a:spLocks/>
            </p:cNvSpPr>
            <p:nvPr/>
          </p:nvSpPr>
          <p:spPr bwMode="auto">
            <a:xfrm>
              <a:off x="1137" y="1380"/>
              <a:ext cx="22" cy="84"/>
            </a:xfrm>
            <a:custGeom>
              <a:avLst/>
              <a:gdLst>
                <a:gd name="T0" fmla="*/ 22 w 22"/>
                <a:gd name="T1" fmla="*/ 1 h 84"/>
                <a:gd name="T2" fmla="*/ 22 w 22"/>
                <a:gd name="T3" fmla="*/ 1 h 84"/>
                <a:gd name="T4" fmla="*/ 21 w 22"/>
                <a:gd name="T5" fmla="*/ 1 h 84"/>
                <a:gd name="T6" fmla="*/ 21 w 22"/>
                <a:gd name="T7" fmla="*/ 1 h 84"/>
                <a:gd name="T8" fmla="*/ 19 w 22"/>
                <a:gd name="T9" fmla="*/ 1 h 84"/>
                <a:gd name="T10" fmla="*/ 18 w 22"/>
                <a:gd name="T11" fmla="*/ 0 h 84"/>
                <a:gd name="T12" fmla="*/ 17 w 22"/>
                <a:gd name="T13" fmla="*/ 0 h 84"/>
                <a:gd name="T14" fmla="*/ 16 w 22"/>
                <a:gd name="T15" fmla="*/ 0 h 84"/>
                <a:gd name="T16" fmla="*/ 15 w 22"/>
                <a:gd name="T17" fmla="*/ 0 h 84"/>
                <a:gd name="T18" fmla="*/ 14 w 22"/>
                <a:gd name="T19" fmla="*/ 0 h 84"/>
                <a:gd name="T20" fmla="*/ 11 w 22"/>
                <a:gd name="T21" fmla="*/ 0 h 84"/>
                <a:gd name="T22" fmla="*/ 9 w 22"/>
                <a:gd name="T23" fmla="*/ 0 h 84"/>
                <a:gd name="T24" fmla="*/ 8 w 22"/>
                <a:gd name="T25" fmla="*/ 0 h 84"/>
                <a:gd name="T26" fmla="*/ 5 w 22"/>
                <a:gd name="T27" fmla="*/ 0 h 84"/>
                <a:gd name="T28" fmla="*/ 3 w 22"/>
                <a:gd name="T29" fmla="*/ 1 h 84"/>
                <a:gd name="T30" fmla="*/ 2 w 22"/>
                <a:gd name="T31" fmla="*/ 2 h 84"/>
                <a:gd name="T32" fmla="*/ 0 w 22"/>
                <a:gd name="T33" fmla="*/ 3 h 84"/>
                <a:gd name="T34" fmla="*/ 0 w 22"/>
                <a:gd name="T35" fmla="*/ 84 h 84"/>
                <a:gd name="T36" fmla="*/ 0 w 22"/>
                <a:gd name="T37" fmla="*/ 84 h 84"/>
                <a:gd name="T38" fmla="*/ 0 w 22"/>
                <a:gd name="T39" fmla="*/ 84 h 84"/>
                <a:gd name="T40" fmla="*/ 1 w 22"/>
                <a:gd name="T41" fmla="*/ 84 h 84"/>
                <a:gd name="T42" fmla="*/ 2 w 22"/>
                <a:gd name="T43" fmla="*/ 84 h 84"/>
                <a:gd name="T44" fmla="*/ 3 w 22"/>
                <a:gd name="T45" fmla="*/ 84 h 84"/>
                <a:gd name="T46" fmla="*/ 4 w 22"/>
                <a:gd name="T47" fmla="*/ 83 h 84"/>
                <a:gd name="T48" fmla="*/ 5 w 22"/>
                <a:gd name="T49" fmla="*/ 83 h 84"/>
                <a:gd name="T50" fmla="*/ 7 w 22"/>
                <a:gd name="T51" fmla="*/ 83 h 84"/>
                <a:gd name="T52" fmla="*/ 9 w 22"/>
                <a:gd name="T53" fmla="*/ 81 h 84"/>
                <a:gd name="T54" fmla="*/ 10 w 22"/>
                <a:gd name="T55" fmla="*/ 81 h 84"/>
                <a:gd name="T56" fmla="*/ 12 w 22"/>
                <a:gd name="T57" fmla="*/ 80 h 84"/>
                <a:gd name="T58" fmla="*/ 14 w 22"/>
                <a:gd name="T59" fmla="*/ 80 h 84"/>
                <a:gd name="T60" fmla="*/ 16 w 22"/>
                <a:gd name="T61" fmla="*/ 79 h 84"/>
                <a:gd name="T62" fmla="*/ 18 w 22"/>
                <a:gd name="T63" fmla="*/ 78 h 84"/>
                <a:gd name="T64" fmla="*/ 19 w 22"/>
                <a:gd name="T65" fmla="*/ 77 h 84"/>
                <a:gd name="T66" fmla="*/ 22 w 22"/>
                <a:gd name="T67" fmla="*/ 76 h 84"/>
                <a:gd name="T68" fmla="*/ 22 w 22"/>
                <a:gd name="T69" fmla="*/ 1 h 8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2"/>
                <a:gd name="T106" fmla="*/ 0 h 84"/>
                <a:gd name="T107" fmla="*/ 22 w 22"/>
                <a:gd name="T108" fmla="*/ 84 h 8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2" h="84">
                  <a:moveTo>
                    <a:pt x="22" y="1"/>
                  </a:moveTo>
                  <a:lnTo>
                    <a:pt x="22" y="1"/>
                  </a:lnTo>
                  <a:lnTo>
                    <a:pt x="21" y="1"/>
                  </a:lnTo>
                  <a:lnTo>
                    <a:pt x="19" y="1"/>
                  </a:lnTo>
                  <a:lnTo>
                    <a:pt x="18" y="0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1" y="0"/>
                  </a:lnTo>
                  <a:lnTo>
                    <a:pt x="9" y="0"/>
                  </a:lnTo>
                  <a:lnTo>
                    <a:pt x="8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2" y="2"/>
                  </a:lnTo>
                  <a:lnTo>
                    <a:pt x="0" y="3"/>
                  </a:lnTo>
                  <a:lnTo>
                    <a:pt x="0" y="84"/>
                  </a:lnTo>
                  <a:lnTo>
                    <a:pt x="1" y="84"/>
                  </a:lnTo>
                  <a:lnTo>
                    <a:pt x="2" y="84"/>
                  </a:lnTo>
                  <a:lnTo>
                    <a:pt x="3" y="84"/>
                  </a:lnTo>
                  <a:lnTo>
                    <a:pt x="4" y="83"/>
                  </a:lnTo>
                  <a:lnTo>
                    <a:pt x="5" y="83"/>
                  </a:lnTo>
                  <a:lnTo>
                    <a:pt x="7" y="83"/>
                  </a:lnTo>
                  <a:lnTo>
                    <a:pt x="9" y="81"/>
                  </a:lnTo>
                  <a:lnTo>
                    <a:pt x="10" y="81"/>
                  </a:lnTo>
                  <a:lnTo>
                    <a:pt x="12" y="80"/>
                  </a:lnTo>
                  <a:lnTo>
                    <a:pt x="14" y="80"/>
                  </a:lnTo>
                  <a:lnTo>
                    <a:pt x="16" y="79"/>
                  </a:lnTo>
                  <a:lnTo>
                    <a:pt x="18" y="78"/>
                  </a:lnTo>
                  <a:lnTo>
                    <a:pt x="19" y="77"/>
                  </a:lnTo>
                  <a:lnTo>
                    <a:pt x="22" y="76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rgbClr val="A8D8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31" name="Freeform 218"/>
            <p:cNvSpPr>
              <a:spLocks/>
            </p:cNvSpPr>
            <p:nvPr/>
          </p:nvSpPr>
          <p:spPr bwMode="auto">
            <a:xfrm>
              <a:off x="1138" y="1380"/>
              <a:ext cx="17" cy="65"/>
            </a:xfrm>
            <a:custGeom>
              <a:avLst/>
              <a:gdLst>
                <a:gd name="T0" fmla="*/ 17 w 17"/>
                <a:gd name="T1" fmla="*/ 2 h 65"/>
                <a:gd name="T2" fmla="*/ 17 w 17"/>
                <a:gd name="T3" fmla="*/ 2 h 65"/>
                <a:gd name="T4" fmla="*/ 16 w 17"/>
                <a:gd name="T5" fmla="*/ 1 h 65"/>
                <a:gd name="T6" fmla="*/ 14 w 17"/>
                <a:gd name="T7" fmla="*/ 1 h 65"/>
                <a:gd name="T8" fmla="*/ 11 w 17"/>
                <a:gd name="T9" fmla="*/ 1 h 65"/>
                <a:gd name="T10" fmla="*/ 9 w 17"/>
                <a:gd name="T11" fmla="*/ 0 h 65"/>
                <a:gd name="T12" fmla="*/ 6 w 17"/>
                <a:gd name="T13" fmla="*/ 1 h 65"/>
                <a:gd name="T14" fmla="*/ 2 w 17"/>
                <a:gd name="T15" fmla="*/ 2 h 65"/>
                <a:gd name="T16" fmla="*/ 0 w 17"/>
                <a:gd name="T17" fmla="*/ 3 h 65"/>
                <a:gd name="T18" fmla="*/ 0 w 17"/>
                <a:gd name="T19" fmla="*/ 65 h 65"/>
                <a:gd name="T20" fmla="*/ 0 w 17"/>
                <a:gd name="T21" fmla="*/ 65 h 65"/>
                <a:gd name="T22" fmla="*/ 1 w 17"/>
                <a:gd name="T23" fmla="*/ 65 h 65"/>
                <a:gd name="T24" fmla="*/ 3 w 17"/>
                <a:gd name="T25" fmla="*/ 65 h 65"/>
                <a:gd name="T26" fmla="*/ 6 w 17"/>
                <a:gd name="T27" fmla="*/ 64 h 65"/>
                <a:gd name="T28" fmla="*/ 8 w 17"/>
                <a:gd name="T29" fmla="*/ 64 h 65"/>
                <a:gd name="T30" fmla="*/ 11 w 17"/>
                <a:gd name="T31" fmla="*/ 63 h 65"/>
                <a:gd name="T32" fmla="*/ 14 w 17"/>
                <a:gd name="T33" fmla="*/ 60 h 65"/>
                <a:gd name="T34" fmla="*/ 17 w 17"/>
                <a:gd name="T35" fmla="*/ 58 h 65"/>
                <a:gd name="T36" fmla="*/ 17 w 17"/>
                <a:gd name="T37" fmla="*/ 2 h 6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7"/>
                <a:gd name="T58" fmla="*/ 0 h 65"/>
                <a:gd name="T59" fmla="*/ 17 w 17"/>
                <a:gd name="T60" fmla="*/ 65 h 6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7" h="65">
                  <a:moveTo>
                    <a:pt x="17" y="2"/>
                  </a:moveTo>
                  <a:lnTo>
                    <a:pt x="17" y="2"/>
                  </a:lnTo>
                  <a:lnTo>
                    <a:pt x="16" y="1"/>
                  </a:lnTo>
                  <a:lnTo>
                    <a:pt x="14" y="1"/>
                  </a:lnTo>
                  <a:lnTo>
                    <a:pt x="11" y="1"/>
                  </a:lnTo>
                  <a:lnTo>
                    <a:pt x="9" y="0"/>
                  </a:lnTo>
                  <a:lnTo>
                    <a:pt x="6" y="1"/>
                  </a:lnTo>
                  <a:lnTo>
                    <a:pt x="2" y="2"/>
                  </a:lnTo>
                  <a:lnTo>
                    <a:pt x="0" y="3"/>
                  </a:lnTo>
                  <a:lnTo>
                    <a:pt x="0" y="65"/>
                  </a:lnTo>
                  <a:lnTo>
                    <a:pt x="1" y="65"/>
                  </a:lnTo>
                  <a:lnTo>
                    <a:pt x="3" y="65"/>
                  </a:lnTo>
                  <a:lnTo>
                    <a:pt x="6" y="64"/>
                  </a:lnTo>
                  <a:lnTo>
                    <a:pt x="8" y="64"/>
                  </a:lnTo>
                  <a:lnTo>
                    <a:pt x="11" y="63"/>
                  </a:lnTo>
                  <a:lnTo>
                    <a:pt x="14" y="60"/>
                  </a:lnTo>
                  <a:lnTo>
                    <a:pt x="17" y="58"/>
                  </a:lnTo>
                  <a:lnTo>
                    <a:pt x="17" y="2"/>
                  </a:lnTo>
                  <a:close/>
                </a:path>
              </a:pathLst>
            </a:custGeom>
            <a:solidFill>
              <a:srgbClr val="BCE5E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32" name="Freeform 219"/>
            <p:cNvSpPr>
              <a:spLocks/>
            </p:cNvSpPr>
            <p:nvPr/>
          </p:nvSpPr>
          <p:spPr bwMode="auto">
            <a:xfrm>
              <a:off x="1138" y="1381"/>
              <a:ext cx="14" cy="47"/>
            </a:xfrm>
            <a:custGeom>
              <a:avLst/>
              <a:gdLst>
                <a:gd name="T0" fmla="*/ 14 w 14"/>
                <a:gd name="T1" fmla="*/ 1 h 47"/>
                <a:gd name="T2" fmla="*/ 14 w 14"/>
                <a:gd name="T3" fmla="*/ 1 h 47"/>
                <a:gd name="T4" fmla="*/ 13 w 14"/>
                <a:gd name="T5" fmla="*/ 1 h 47"/>
                <a:gd name="T6" fmla="*/ 11 w 14"/>
                <a:gd name="T7" fmla="*/ 1 h 47"/>
                <a:gd name="T8" fmla="*/ 9 w 14"/>
                <a:gd name="T9" fmla="*/ 0 h 47"/>
                <a:gd name="T10" fmla="*/ 8 w 14"/>
                <a:gd name="T11" fmla="*/ 0 h 47"/>
                <a:gd name="T12" fmla="*/ 6 w 14"/>
                <a:gd name="T13" fmla="*/ 1 h 47"/>
                <a:gd name="T14" fmla="*/ 2 w 14"/>
                <a:gd name="T15" fmla="*/ 1 h 47"/>
                <a:gd name="T16" fmla="*/ 0 w 14"/>
                <a:gd name="T17" fmla="*/ 3 h 47"/>
                <a:gd name="T18" fmla="*/ 0 w 14"/>
                <a:gd name="T19" fmla="*/ 47 h 47"/>
                <a:gd name="T20" fmla="*/ 1 w 14"/>
                <a:gd name="T21" fmla="*/ 47 h 47"/>
                <a:gd name="T22" fmla="*/ 1 w 14"/>
                <a:gd name="T23" fmla="*/ 45 h 47"/>
                <a:gd name="T24" fmla="*/ 3 w 14"/>
                <a:gd name="T25" fmla="*/ 45 h 47"/>
                <a:gd name="T26" fmla="*/ 4 w 14"/>
                <a:gd name="T27" fmla="*/ 45 h 47"/>
                <a:gd name="T28" fmla="*/ 7 w 14"/>
                <a:gd name="T29" fmla="*/ 44 h 47"/>
                <a:gd name="T30" fmla="*/ 9 w 14"/>
                <a:gd name="T31" fmla="*/ 44 h 47"/>
                <a:gd name="T32" fmla="*/ 11 w 14"/>
                <a:gd name="T33" fmla="*/ 43 h 47"/>
                <a:gd name="T34" fmla="*/ 14 w 14"/>
                <a:gd name="T35" fmla="*/ 41 h 47"/>
                <a:gd name="T36" fmla="*/ 14 w 14"/>
                <a:gd name="T37" fmla="*/ 1 h 4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4"/>
                <a:gd name="T58" fmla="*/ 0 h 47"/>
                <a:gd name="T59" fmla="*/ 14 w 14"/>
                <a:gd name="T60" fmla="*/ 47 h 4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4" h="47">
                  <a:moveTo>
                    <a:pt x="14" y="1"/>
                  </a:moveTo>
                  <a:lnTo>
                    <a:pt x="14" y="1"/>
                  </a:lnTo>
                  <a:lnTo>
                    <a:pt x="13" y="1"/>
                  </a:lnTo>
                  <a:lnTo>
                    <a:pt x="11" y="1"/>
                  </a:lnTo>
                  <a:lnTo>
                    <a:pt x="9" y="0"/>
                  </a:lnTo>
                  <a:lnTo>
                    <a:pt x="8" y="0"/>
                  </a:lnTo>
                  <a:lnTo>
                    <a:pt x="6" y="1"/>
                  </a:lnTo>
                  <a:lnTo>
                    <a:pt x="2" y="1"/>
                  </a:lnTo>
                  <a:lnTo>
                    <a:pt x="0" y="3"/>
                  </a:lnTo>
                  <a:lnTo>
                    <a:pt x="0" y="47"/>
                  </a:lnTo>
                  <a:lnTo>
                    <a:pt x="1" y="47"/>
                  </a:lnTo>
                  <a:lnTo>
                    <a:pt x="1" y="45"/>
                  </a:lnTo>
                  <a:lnTo>
                    <a:pt x="3" y="45"/>
                  </a:lnTo>
                  <a:lnTo>
                    <a:pt x="4" y="45"/>
                  </a:lnTo>
                  <a:lnTo>
                    <a:pt x="7" y="44"/>
                  </a:lnTo>
                  <a:lnTo>
                    <a:pt x="9" y="44"/>
                  </a:lnTo>
                  <a:lnTo>
                    <a:pt x="11" y="43"/>
                  </a:lnTo>
                  <a:lnTo>
                    <a:pt x="14" y="41"/>
                  </a:lnTo>
                  <a:lnTo>
                    <a:pt x="14" y="1"/>
                  </a:lnTo>
                  <a:close/>
                </a:path>
              </a:pathLst>
            </a:custGeom>
            <a:solidFill>
              <a:srgbClr val="D1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33" name="Freeform 220"/>
            <p:cNvSpPr>
              <a:spLocks/>
            </p:cNvSpPr>
            <p:nvPr/>
          </p:nvSpPr>
          <p:spPr bwMode="auto">
            <a:xfrm>
              <a:off x="1139" y="1382"/>
              <a:ext cx="9" cy="27"/>
            </a:xfrm>
            <a:custGeom>
              <a:avLst/>
              <a:gdLst>
                <a:gd name="T0" fmla="*/ 9 w 9"/>
                <a:gd name="T1" fmla="*/ 1 h 27"/>
                <a:gd name="T2" fmla="*/ 9 w 9"/>
                <a:gd name="T3" fmla="*/ 1 h 27"/>
                <a:gd name="T4" fmla="*/ 8 w 9"/>
                <a:gd name="T5" fmla="*/ 1 h 27"/>
                <a:gd name="T6" fmla="*/ 7 w 9"/>
                <a:gd name="T7" fmla="*/ 1 h 27"/>
                <a:gd name="T8" fmla="*/ 6 w 9"/>
                <a:gd name="T9" fmla="*/ 0 h 27"/>
                <a:gd name="T10" fmla="*/ 5 w 9"/>
                <a:gd name="T11" fmla="*/ 0 h 27"/>
                <a:gd name="T12" fmla="*/ 3 w 9"/>
                <a:gd name="T13" fmla="*/ 0 h 27"/>
                <a:gd name="T14" fmla="*/ 1 w 9"/>
                <a:gd name="T15" fmla="*/ 1 h 27"/>
                <a:gd name="T16" fmla="*/ 0 w 9"/>
                <a:gd name="T17" fmla="*/ 2 h 27"/>
                <a:gd name="T18" fmla="*/ 0 w 9"/>
                <a:gd name="T19" fmla="*/ 27 h 27"/>
                <a:gd name="T20" fmla="*/ 0 w 9"/>
                <a:gd name="T21" fmla="*/ 27 h 27"/>
                <a:gd name="T22" fmla="*/ 1 w 9"/>
                <a:gd name="T23" fmla="*/ 27 h 27"/>
                <a:gd name="T24" fmla="*/ 2 w 9"/>
                <a:gd name="T25" fmla="*/ 27 h 27"/>
                <a:gd name="T26" fmla="*/ 3 w 9"/>
                <a:gd name="T27" fmla="*/ 27 h 27"/>
                <a:gd name="T28" fmla="*/ 5 w 9"/>
                <a:gd name="T29" fmla="*/ 26 h 27"/>
                <a:gd name="T30" fmla="*/ 6 w 9"/>
                <a:gd name="T31" fmla="*/ 26 h 27"/>
                <a:gd name="T32" fmla="*/ 8 w 9"/>
                <a:gd name="T33" fmla="*/ 25 h 27"/>
                <a:gd name="T34" fmla="*/ 9 w 9"/>
                <a:gd name="T35" fmla="*/ 23 h 27"/>
                <a:gd name="T36" fmla="*/ 9 w 9"/>
                <a:gd name="T37" fmla="*/ 1 h 2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"/>
                <a:gd name="T58" fmla="*/ 0 h 27"/>
                <a:gd name="T59" fmla="*/ 9 w 9"/>
                <a:gd name="T60" fmla="*/ 27 h 2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" h="27">
                  <a:moveTo>
                    <a:pt x="9" y="1"/>
                  </a:moveTo>
                  <a:lnTo>
                    <a:pt x="9" y="1"/>
                  </a:lnTo>
                  <a:lnTo>
                    <a:pt x="8" y="1"/>
                  </a:lnTo>
                  <a:lnTo>
                    <a:pt x="7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27"/>
                  </a:lnTo>
                  <a:lnTo>
                    <a:pt x="1" y="27"/>
                  </a:lnTo>
                  <a:lnTo>
                    <a:pt x="2" y="27"/>
                  </a:lnTo>
                  <a:lnTo>
                    <a:pt x="3" y="27"/>
                  </a:lnTo>
                  <a:lnTo>
                    <a:pt x="5" y="26"/>
                  </a:lnTo>
                  <a:lnTo>
                    <a:pt x="6" y="26"/>
                  </a:lnTo>
                  <a:lnTo>
                    <a:pt x="8" y="25"/>
                  </a:lnTo>
                  <a:lnTo>
                    <a:pt x="9" y="23"/>
                  </a:lnTo>
                  <a:lnTo>
                    <a:pt x="9" y="1"/>
                  </a:lnTo>
                  <a:close/>
                </a:path>
              </a:pathLst>
            </a:custGeom>
            <a:solidFill>
              <a:srgbClr val="E5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34" name="Freeform 221"/>
            <p:cNvSpPr>
              <a:spLocks/>
            </p:cNvSpPr>
            <p:nvPr/>
          </p:nvSpPr>
          <p:spPr bwMode="auto">
            <a:xfrm>
              <a:off x="1250" y="1459"/>
              <a:ext cx="14" cy="13"/>
            </a:xfrm>
            <a:custGeom>
              <a:avLst/>
              <a:gdLst>
                <a:gd name="T0" fmla="*/ 7 w 14"/>
                <a:gd name="T1" fmla="*/ 13 h 13"/>
                <a:gd name="T2" fmla="*/ 8 w 14"/>
                <a:gd name="T3" fmla="*/ 13 h 13"/>
                <a:gd name="T4" fmla="*/ 9 w 14"/>
                <a:gd name="T5" fmla="*/ 13 h 13"/>
                <a:gd name="T6" fmla="*/ 10 w 14"/>
                <a:gd name="T7" fmla="*/ 12 h 13"/>
                <a:gd name="T8" fmla="*/ 11 w 14"/>
                <a:gd name="T9" fmla="*/ 11 h 13"/>
                <a:gd name="T10" fmla="*/ 13 w 14"/>
                <a:gd name="T11" fmla="*/ 11 h 13"/>
                <a:gd name="T12" fmla="*/ 13 w 14"/>
                <a:gd name="T13" fmla="*/ 9 h 13"/>
                <a:gd name="T14" fmla="*/ 14 w 14"/>
                <a:gd name="T15" fmla="*/ 7 h 13"/>
                <a:gd name="T16" fmla="*/ 14 w 14"/>
                <a:gd name="T17" fmla="*/ 6 h 13"/>
                <a:gd name="T18" fmla="*/ 14 w 14"/>
                <a:gd name="T19" fmla="*/ 5 h 13"/>
                <a:gd name="T20" fmla="*/ 13 w 14"/>
                <a:gd name="T21" fmla="*/ 4 h 13"/>
                <a:gd name="T22" fmla="*/ 13 w 14"/>
                <a:gd name="T23" fmla="*/ 2 h 13"/>
                <a:gd name="T24" fmla="*/ 11 w 14"/>
                <a:gd name="T25" fmla="*/ 1 h 13"/>
                <a:gd name="T26" fmla="*/ 10 w 14"/>
                <a:gd name="T27" fmla="*/ 0 h 13"/>
                <a:gd name="T28" fmla="*/ 9 w 14"/>
                <a:gd name="T29" fmla="*/ 0 h 13"/>
                <a:gd name="T30" fmla="*/ 8 w 14"/>
                <a:gd name="T31" fmla="*/ 0 h 13"/>
                <a:gd name="T32" fmla="*/ 7 w 14"/>
                <a:gd name="T33" fmla="*/ 0 h 13"/>
                <a:gd name="T34" fmla="*/ 6 w 14"/>
                <a:gd name="T35" fmla="*/ 0 h 13"/>
                <a:gd name="T36" fmla="*/ 4 w 14"/>
                <a:gd name="T37" fmla="*/ 0 h 13"/>
                <a:gd name="T38" fmla="*/ 3 w 14"/>
                <a:gd name="T39" fmla="*/ 0 h 13"/>
                <a:gd name="T40" fmla="*/ 2 w 14"/>
                <a:gd name="T41" fmla="*/ 1 h 13"/>
                <a:gd name="T42" fmla="*/ 1 w 14"/>
                <a:gd name="T43" fmla="*/ 2 h 13"/>
                <a:gd name="T44" fmla="*/ 1 w 14"/>
                <a:gd name="T45" fmla="*/ 4 h 13"/>
                <a:gd name="T46" fmla="*/ 0 w 14"/>
                <a:gd name="T47" fmla="*/ 5 h 13"/>
                <a:gd name="T48" fmla="*/ 0 w 14"/>
                <a:gd name="T49" fmla="*/ 6 h 13"/>
                <a:gd name="T50" fmla="*/ 0 w 14"/>
                <a:gd name="T51" fmla="*/ 7 h 13"/>
                <a:gd name="T52" fmla="*/ 1 w 14"/>
                <a:gd name="T53" fmla="*/ 9 h 13"/>
                <a:gd name="T54" fmla="*/ 1 w 14"/>
                <a:gd name="T55" fmla="*/ 11 h 13"/>
                <a:gd name="T56" fmla="*/ 2 w 14"/>
                <a:gd name="T57" fmla="*/ 11 h 13"/>
                <a:gd name="T58" fmla="*/ 3 w 14"/>
                <a:gd name="T59" fmla="*/ 12 h 13"/>
                <a:gd name="T60" fmla="*/ 4 w 14"/>
                <a:gd name="T61" fmla="*/ 13 h 13"/>
                <a:gd name="T62" fmla="*/ 6 w 14"/>
                <a:gd name="T63" fmla="*/ 13 h 13"/>
                <a:gd name="T64" fmla="*/ 7 w 14"/>
                <a:gd name="T65" fmla="*/ 13 h 1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4"/>
                <a:gd name="T100" fmla="*/ 0 h 13"/>
                <a:gd name="T101" fmla="*/ 14 w 14"/>
                <a:gd name="T102" fmla="*/ 13 h 1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4" h="13">
                  <a:moveTo>
                    <a:pt x="7" y="13"/>
                  </a:moveTo>
                  <a:lnTo>
                    <a:pt x="8" y="13"/>
                  </a:lnTo>
                  <a:lnTo>
                    <a:pt x="9" y="13"/>
                  </a:lnTo>
                  <a:lnTo>
                    <a:pt x="10" y="12"/>
                  </a:lnTo>
                  <a:lnTo>
                    <a:pt x="11" y="11"/>
                  </a:lnTo>
                  <a:lnTo>
                    <a:pt x="13" y="11"/>
                  </a:lnTo>
                  <a:lnTo>
                    <a:pt x="13" y="9"/>
                  </a:lnTo>
                  <a:lnTo>
                    <a:pt x="14" y="7"/>
                  </a:lnTo>
                  <a:lnTo>
                    <a:pt x="14" y="6"/>
                  </a:lnTo>
                  <a:lnTo>
                    <a:pt x="14" y="5"/>
                  </a:lnTo>
                  <a:lnTo>
                    <a:pt x="13" y="4"/>
                  </a:lnTo>
                  <a:lnTo>
                    <a:pt x="13" y="2"/>
                  </a:lnTo>
                  <a:lnTo>
                    <a:pt x="11" y="1"/>
                  </a:lnTo>
                  <a:lnTo>
                    <a:pt x="10" y="0"/>
                  </a:lnTo>
                  <a:lnTo>
                    <a:pt x="9" y="0"/>
                  </a:lnTo>
                  <a:lnTo>
                    <a:pt x="8" y="0"/>
                  </a:lnTo>
                  <a:lnTo>
                    <a:pt x="7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1"/>
                  </a:lnTo>
                  <a:lnTo>
                    <a:pt x="1" y="2"/>
                  </a:lnTo>
                  <a:lnTo>
                    <a:pt x="1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0" y="7"/>
                  </a:lnTo>
                  <a:lnTo>
                    <a:pt x="1" y="9"/>
                  </a:lnTo>
                  <a:lnTo>
                    <a:pt x="1" y="11"/>
                  </a:lnTo>
                  <a:lnTo>
                    <a:pt x="2" y="11"/>
                  </a:lnTo>
                  <a:lnTo>
                    <a:pt x="3" y="12"/>
                  </a:lnTo>
                  <a:lnTo>
                    <a:pt x="4" y="13"/>
                  </a:lnTo>
                  <a:lnTo>
                    <a:pt x="6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35" name="Freeform 222"/>
            <p:cNvSpPr>
              <a:spLocks/>
            </p:cNvSpPr>
            <p:nvPr/>
          </p:nvSpPr>
          <p:spPr bwMode="auto">
            <a:xfrm>
              <a:off x="1209" y="1459"/>
              <a:ext cx="7" cy="7"/>
            </a:xfrm>
            <a:custGeom>
              <a:avLst/>
              <a:gdLst>
                <a:gd name="T0" fmla="*/ 3 w 7"/>
                <a:gd name="T1" fmla="*/ 7 h 7"/>
                <a:gd name="T2" fmla="*/ 5 w 7"/>
                <a:gd name="T3" fmla="*/ 6 h 7"/>
                <a:gd name="T4" fmla="*/ 6 w 7"/>
                <a:gd name="T5" fmla="*/ 6 h 7"/>
                <a:gd name="T6" fmla="*/ 6 w 7"/>
                <a:gd name="T7" fmla="*/ 5 h 7"/>
                <a:gd name="T8" fmla="*/ 7 w 7"/>
                <a:gd name="T9" fmla="*/ 4 h 7"/>
                <a:gd name="T10" fmla="*/ 6 w 7"/>
                <a:gd name="T11" fmla="*/ 1 h 7"/>
                <a:gd name="T12" fmla="*/ 6 w 7"/>
                <a:gd name="T13" fmla="*/ 1 h 7"/>
                <a:gd name="T14" fmla="*/ 5 w 7"/>
                <a:gd name="T15" fmla="*/ 0 h 7"/>
                <a:gd name="T16" fmla="*/ 3 w 7"/>
                <a:gd name="T17" fmla="*/ 0 h 7"/>
                <a:gd name="T18" fmla="*/ 2 w 7"/>
                <a:gd name="T19" fmla="*/ 0 h 7"/>
                <a:gd name="T20" fmla="*/ 1 w 7"/>
                <a:gd name="T21" fmla="*/ 1 h 7"/>
                <a:gd name="T22" fmla="*/ 0 w 7"/>
                <a:gd name="T23" fmla="*/ 1 h 7"/>
                <a:gd name="T24" fmla="*/ 0 w 7"/>
                <a:gd name="T25" fmla="*/ 4 h 7"/>
                <a:gd name="T26" fmla="*/ 0 w 7"/>
                <a:gd name="T27" fmla="*/ 5 h 7"/>
                <a:gd name="T28" fmla="*/ 1 w 7"/>
                <a:gd name="T29" fmla="*/ 6 h 7"/>
                <a:gd name="T30" fmla="*/ 2 w 7"/>
                <a:gd name="T31" fmla="*/ 6 h 7"/>
                <a:gd name="T32" fmla="*/ 3 w 7"/>
                <a:gd name="T33" fmla="*/ 7 h 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"/>
                <a:gd name="T52" fmla="*/ 0 h 7"/>
                <a:gd name="T53" fmla="*/ 7 w 7"/>
                <a:gd name="T54" fmla="*/ 7 h 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" h="7">
                  <a:moveTo>
                    <a:pt x="3" y="7"/>
                  </a:moveTo>
                  <a:lnTo>
                    <a:pt x="5" y="6"/>
                  </a:lnTo>
                  <a:lnTo>
                    <a:pt x="6" y="6"/>
                  </a:lnTo>
                  <a:lnTo>
                    <a:pt x="6" y="5"/>
                  </a:lnTo>
                  <a:lnTo>
                    <a:pt x="7" y="4"/>
                  </a:lnTo>
                  <a:lnTo>
                    <a:pt x="6" y="1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6"/>
                  </a:lnTo>
                  <a:lnTo>
                    <a:pt x="3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36" name="Freeform 223"/>
            <p:cNvSpPr>
              <a:spLocks/>
            </p:cNvSpPr>
            <p:nvPr/>
          </p:nvSpPr>
          <p:spPr bwMode="auto">
            <a:xfrm>
              <a:off x="1221" y="1459"/>
              <a:ext cx="5" cy="7"/>
            </a:xfrm>
            <a:custGeom>
              <a:avLst/>
              <a:gdLst>
                <a:gd name="T0" fmla="*/ 3 w 5"/>
                <a:gd name="T1" fmla="*/ 7 h 7"/>
                <a:gd name="T2" fmla="*/ 4 w 5"/>
                <a:gd name="T3" fmla="*/ 7 h 7"/>
                <a:gd name="T4" fmla="*/ 5 w 5"/>
                <a:gd name="T5" fmla="*/ 6 h 7"/>
                <a:gd name="T6" fmla="*/ 5 w 5"/>
                <a:gd name="T7" fmla="*/ 5 h 7"/>
                <a:gd name="T8" fmla="*/ 5 w 5"/>
                <a:gd name="T9" fmla="*/ 4 h 7"/>
                <a:gd name="T10" fmla="*/ 5 w 5"/>
                <a:gd name="T11" fmla="*/ 2 h 7"/>
                <a:gd name="T12" fmla="*/ 5 w 5"/>
                <a:gd name="T13" fmla="*/ 1 h 7"/>
                <a:gd name="T14" fmla="*/ 4 w 5"/>
                <a:gd name="T15" fmla="*/ 0 h 7"/>
                <a:gd name="T16" fmla="*/ 3 w 5"/>
                <a:gd name="T17" fmla="*/ 0 h 7"/>
                <a:gd name="T18" fmla="*/ 2 w 5"/>
                <a:gd name="T19" fmla="*/ 0 h 7"/>
                <a:gd name="T20" fmla="*/ 1 w 5"/>
                <a:gd name="T21" fmla="*/ 1 h 7"/>
                <a:gd name="T22" fmla="*/ 0 w 5"/>
                <a:gd name="T23" fmla="*/ 2 h 7"/>
                <a:gd name="T24" fmla="*/ 0 w 5"/>
                <a:gd name="T25" fmla="*/ 4 h 7"/>
                <a:gd name="T26" fmla="*/ 0 w 5"/>
                <a:gd name="T27" fmla="*/ 5 h 7"/>
                <a:gd name="T28" fmla="*/ 1 w 5"/>
                <a:gd name="T29" fmla="*/ 6 h 7"/>
                <a:gd name="T30" fmla="*/ 2 w 5"/>
                <a:gd name="T31" fmla="*/ 7 h 7"/>
                <a:gd name="T32" fmla="*/ 3 w 5"/>
                <a:gd name="T33" fmla="*/ 7 h 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"/>
                <a:gd name="T52" fmla="*/ 0 h 7"/>
                <a:gd name="T53" fmla="*/ 5 w 5"/>
                <a:gd name="T54" fmla="*/ 7 h 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" h="7">
                  <a:moveTo>
                    <a:pt x="3" y="7"/>
                  </a:moveTo>
                  <a:lnTo>
                    <a:pt x="4" y="7"/>
                  </a:lnTo>
                  <a:lnTo>
                    <a:pt x="5" y="6"/>
                  </a:lnTo>
                  <a:lnTo>
                    <a:pt x="5" y="5"/>
                  </a:lnTo>
                  <a:lnTo>
                    <a:pt x="5" y="4"/>
                  </a:lnTo>
                  <a:lnTo>
                    <a:pt x="5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7"/>
                  </a:lnTo>
                  <a:lnTo>
                    <a:pt x="3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37" name="Freeform 224"/>
            <p:cNvSpPr>
              <a:spLocks/>
            </p:cNvSpPr>
            <p:nvPr/>
          </p:nvSpPr>
          <p:spPr bwMode="auto">
            <a:xfrm>
              <a:off x="1175" y="1367"/>
              <a:ext cx="19" cy="92"/>
            </a:xfrm>
            <a:custGeom>
              <a:avLst/>
              <a:gdLst>
                <a:gd name="T0" fmla="*/ 6 w 19"/>
                <a:gd name="T1" fmla="*/ 1 h 92"/>
                <a:gd name="T2" fmla="*/ 6 w 19"/>
                <a:gd name="T3" fmla="*/ 3 h 92"/>
                <a:gd name="T4" fmla="*/ 4 w 19"/>
                <a:gd name="T5" fmla="*/ 8 h 92"/>
                <a:gd name="T6" fmla="*/ 2 w 19"/>
                <a:gd name="T7" fmla="*/ 16 h 92"/>
                <a:gd name="T8" fmla="*/ 1 w 19"/>
                <a:gd name="T9" fmla="*/ 28 h 92"/>
                <a:gd name="T10" fmla="*/ 0 w 19"/>
                <a:gd name="T11" fmla="*/ 41 h 92"/>
                <a:gd name="T12" fmla="*/ 0 w 19"/>
                <a:gd name="T13" fmla="*/ 56 h 92"/>
                <a:gd name="T14" fmla="*/ 1 w 19"/>
                <a:gd name="T15" fmla="*/ 73 h 92"/>
                <a:gd name="T16" fmla="*/ 5 w 19"/>
                <a:gd name="T17" fmla="*/ 92 h 92"/>
                <a:gd name="T18" fmla="*/ 19 w 19"/>
                <a:gd name="T19" fmla="*/ 91 h 92"/>
                <a:gd name="T20" fmla="*/ 18 w 19"/>
                <a:gd name="T21" fmla="*/ 89 h 92"/>
                <a:gd name="T22" fmla="*/ 16 w 19"/>
                <a:gd name="T23" fmla="*/ 80 h 92"/>
                <a:gd name="T24" fmla="*/ 15 w 19"/>
                <a:gd name="T25" fmla="*/ 70 h 92"/>
                <a:gd name="T26" fmla="*/ 14 w 19"/>
                <a:gd name="T27" fmla="*/ 56 h 92"/>
                <a:gd name="T28" fmla="*/ 13 w 19"/>
                <a:gd name="T29" fmla="*/ 42 h 92"/>
                <a:gd name="T30" fmla="*/ 13 w 19"/>
                <a:gd name="T31" fmla="*/ 27 h 92"/>
                <a:gd name="T32" fmla="*/ 15 w 19"/>
                <a:gd name="T33" fmla="*/ 13 h 92"/>
                <a:gd name="T34" fmla="*/ 19 w 19"/>
                <a:gd name="T35" fmla="*/ 1 h 92"/>
                <a:gd name="T36" fmla="*/ 19 w 19"/>
                <a:gd name="T37" fmla="*/ 0 h 92"/>
                <a:gd name="T38" fmla="*/ 19 w 19"/>
                <a:gd name="T39" fmla="*/ 0 h 92"/>
                <a:gd name="T40" fmla="*/ 19 w 19"/>
                <a:gd name="T41" fmla="*/ 0 h 92"/>
                <a:gd name="T42" fmla="*/ 18 w 19"/>
                <a:gd name="T43" fmla="*/ 0 h 92"/>
                <a:gd name="T44" fmla="*/ 16 w 19"/>
                <a:gd name="T45" fmla="*/ 0 h 92"/>
                <a:gd name="T46" fmla="*/ 14 w 19"/>
                <a:gd name="T47" fmla="*/ 0 h 92"/>
                <a:gd name="T48" fmla="*/ 11 w 19"/>
                <a:gd name="T49" fmla="*/ 0 h 92"/>
                <a:gd name="T50" fmla="*/ 6 w 19"/>
                <a:gd name="T51" fmla="*/ 1 h 9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9"/>
                <a:gd name="T79" fmla="*/ 0 h 92"/>
                <a:gd name="T80" fmla="*/ 19 w 19"/>
                <a:gd name="T81" fmla="*/ 92 h 9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9" h="92">
                  <a:moveTo>
                    <a:pt x="6" y="1"/>
                  </a:moveTo>
                  <a:lnTo>
                    <a:pt x="6" y="3"/>
                  </a:lnTo>
                  <a:lnTo>
                    <a:pt x="4" y="8"/>
                  </a:lnTo>
                  <a:lnTo>
                    <a:pt x="2" y="16"/>
                  </a:lnTo>
                  <a:lnTo>
                    <a:pt x="1" y="28"/>
                  </a:lnTo>
                  <a:lnTo>
                    <a:pt x="0" y="41"/>
                  </a:lnTo>
                  <a:lnTo>
                    <a:pt x="0" y="56"/>
                  </a:lnTo>
                  <a:lnTo>
                    <a:pt x="1" y="73"/>
                  </a:lnTo>
                  <a:lnTo>
                    <a:pt x="5" y="92"/>
                  </a:lnTo>
                  <a:lnTo>
                    <a:pt x="19" y="91"/>
                  </a:lnTo>
                  <a:lnTo>
                    <a:pt x="18" y="89"/>
                  </a:lnTo>
                  <a:lnTo>
                    <a:pt x="16" y="80"/>
                  </a:lnTo>
                  <a:lnTo>
                    <a:pt x="15" y="70"/>
                  </a:lnTo>
                  <a:lnTo>
                    <a:pt x="14" y="56"/>
                  </a:lnTo>
                  <a:lnTo>
                    <a:pt x="13" y="42"/>
                  </a:lnTo>
                  <a:lnTo>
                    <a:pt x="13" y="27"/>
                  </a:lnTo>
                  <a:lnTo>
                    <a:pt x="15" y="13"/>
                  </a:lnTo>
                  <a:lnTo>
                    <a:pt x="19" y="1"/>
                  </a:lnTo>
                  <a:lnTo>
                    <a:pt x="19" y="0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4" y="0"/>
                  </a:lnTo>
                  <a:lnTo>
                    <a:pt x="11" y="0"/>
                  </a:lnTo>
                  <a:lnTo>
                    <a:pt x="6" y="1"/>
                  </a:lnTo>
                  <a:close/>
                </a:path>
              </a:pathLst>
            </a:custGeom>
            <a:solidFill>
              <a:srgbClr val="3F9E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38" name="Freeform 225"/>
            <p:cNvSpPr>
              <a:spLocks/>
            </p:cNvSpPr>
            <p:nvPr/>
          </p:nvSpPr>
          <p:spPr bwMode="auto">
            <a:xfrm>
              <a:off x="1273" y="1355"/>
              <a:ext cx="27" cy="103"/>
            </a:xfrm>
            <a:custGeom>
              <a:avLst/>
              <a:gdLst>
                <a:gd name="T0" fmla="*/ 27 w 27"/>
                <a:gd name="T1" fmla="*/ 0 h 103"/>
                <a:gd name="T2" fmla="*/ 26 w 27"/>
                <a:gd name="T3" fmla="*/ 1 h 103"/>
                <a:gd name="T4" fmla="*/ 25 w 27"/>
                <a:gd name="T5" fmla="*/ 4 h 103"/>
                <a:gd name="T6" fmla="*/ 22 w 27"/>
                <a:gd name="T7" fmla="*/ 9 h 103"/>
                <a:gd name="T8" fmla="*/ 20 w 27"/>
                <a:gd name="T9" fmla="*/ 18 h 103"/>
                <a:gd name="T10" fmla="*/ 18 w 27"/>
                <a:gd name="T11" fmla="*/ 32 h 103"/>
                <a:gd name="T12" fmla="*/ 16 w 27"/>
                <a:gd name="T13" fmla="*/ 49 h 103"/>
                <a:gd name="T14" fmla="*/ 18 w 27"/>
                <a:gd name="T15" fmla="*/ 73 h 103"/>
                <a:gd name="T16" fmla="*/ 20 w 27"/>
                <a:gd name="T17" fmla="*/ 103 h 103"/>
                <a:gd name="T18" fmla="*/ 5 w 27"/>
                <a:gd name="T19" fmla="*/ 103 h 103"/>
                <a:gd name="T20" fmla="*/ 5 w 27"/>
                <a:gd name="T21" fmla="*/ 101 h 103"/>
                <a:gd name="T22" fmla="*/ 4 w 27"/>
                <a:gd name="T23" fmla="*/ 91 h 103"/>
                <a:gd name="T24" fmla="*/ 2 w 27"/>
                <a:gd name="T25" fmla="*/ 80 h 103"/>
                <a:gd name="T26" fmla="*/ 1 w 27"/>
                <a:gd name="T27" fmla="*/ 64 h 103"/>
                <a:gd name="T28" fmla="*/ 0 w 27"/>
                <a:gd name="T29" fmla="*/ 47 h 103"/>
                <a:gd name="T30" fmla="*/ 1 w 27"/>
                <a:gd name="T31" fmla="*/ 31 h 103"/>
                <a:gd name="T32" fmla="*/ 4 w 27"/>
                <a:gd name="T33" fmla="*/ 14 h 103"/>
                <a:gd name="T34" fmla="*/ 9 w 27"/>
                <a:gd name="T35" fmla="*/ 0 h 103"/>
                <a:gd name="T36" fmla="*/ 27 w 27"/>
                <a:gd name="T37" fmla="*/ 0 h 10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7"/>
                <a:gd name="T58" fmla="*/ 0 h 103"/>
                <a:gd name="T59" fmla="*/ 27 w 27"/>
                <a:gd name="T60" fmla="*/ 103 h 10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7" h="103">
                  <a:moveTo>
                    <a:pt x="27" y="0"/>
                  </a:moveTo>
                  <a:lnTo>
                    <a:pt x="26" y="1"/>
                  </a:lnTo>
                  <a:lnTo>
                    <a:pt x="25" y="4"/>
                  </a:lnTo>
                  <a:lnTo>
                    <a:pt x="22" y="9"/>
                  </a:lnTo>
                  <a:lnTo>
                    <a:pt x="20" y="18"/>
                  </a:lnTo>
                  <a:lnTo>
                    <a:pt x="18" y="32"/>
                  </a:lnTo>
                  <a:lnTo>
                    <a:pt x="16" y="49"/>
                  </a:lnTo>
                  <a:lnTo>
                    <a:pt x="18" y="73"/>
                  </a:lnTo>
                  <a:lnTo>
                    <a:pt x="20" y="103"/>
                  </a:lnTo>
                  <a:lnTo>
                    <a:pt x="5" y="103"/>
                  </a:lnTo>
                  <a:lnTo>
                    <a:pt x="5" y="101"/>
                  </a:lnTo>
                  <a:lnTo>
                    <a:pt x="4" y="91"/>
                  </a:lnTo>
                  <a:lnTo>
                    <a:pt x="2" y="80"/>
                  </a:lnTo>
                  <a:lnTo>
                    <a:pt x="1" y="64"/>
                  </a:lnTo>
                  <a:lnTo>
                    <a:pt x="0" y="47"/>
                  </a:lnTo>
                  <a:lnTo>
                    <a:pt x="1" y="31"/>
                  </a:lnTo>
                  <a:lnTo>
                    <a:pt x="4" y="14"/>
                  </a:lnTo>
                  <a:lnTo>
                    <a:pt x="9" y="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3F9E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39" name="Freeform 226"/>
            <p:cNvSpPr>
              <a:spLocks/>
            </p:cNvSpPr>
            <p:nvPr/>
          </p:nvSpPr>
          <p:spPr bwMode="auto">
            <a:xfrm>
              <a:off x="1175" y="1372"/>
              <a:ext cx="18" cy="80"/>
            </a:xfrm>
            <a:custGeom>
              <a:avLst/>
              <a:gdLst>
                <a:gd name="T0" fmla="*/ 6 w 18"/>
                <a:gd name="T1" fmla="*/ 2 h 80"/>
                <a:gd name="T2" fmla="*/ 6 w 18"/>
                <a:gd name="T3" fmla="*/ 3 h 80"/>
                <a:gd name="T4" fmla="*/ 5 w 18"/>
                <a:gd name="T5" fmla="*/ 8 h 80"/>
                <a:gd name="T6" fmla="*/ 2 w 18"/>
                <a:gd name="T7" fmla="*/ 15 h 80"/>
                <a:gd name="T8" fmla="*/ 1 w 18"/>
                <a:gd name="T9" fmla="*/ 24 h 80"/>
                <a:gd name="T10" fmla="*/ 0 w 18"/>
                <a:gd name="T11" fmla="*/ 36 h 80"/>
                <a:gd name="T12" fmla="*/ 1 w 18"/>
                <a:gd name="T13" fmla="*/ 50 h 80"/>
                <a:gd name="T14" fmla="*/ 2 w 18"/>
                <a:gd name="T15" fmla="*/ 65 h 80"/>
                <a:gd name="T16" fmla="*/ 5 w 18"/>
                <a:gd name="T17" fmla="*/ 80 h 80"/>
                <a:gd name="T18" fmla="*/ 16 w 18"/>
                <a:gd name="T19" fmla="*/ 80 h 80"/>
                <a:gd name="T20" fmla="*/ 16 w 18"/>
                <a:gd name="T21" fmla="*/ 78 h 80"/>
                <a:gd name="T22" fmla="*/ 15 w 18"/>
                <a:gd name="T23" fmla="*/ 71 h 80"/>
                <a:gd name="T24" fmla="*/ 14 w 18"/>
                <a:gd name="T25" fmla="*/ 61 h 80"/>
                <a:gd name="T26" fmla="*/ 13 w 18"/>
                <a:gd name="T27" fmla="*/ 50 h 80"/>
                <a:gd name="T28" fmla="*/ 12 w 18"/>
                <a:gd name="T29" fmla="*/ 37 h 80"/>
                <a:gd name="T30" fmla="*/ 12 w 18"/>
                <a:gd name="T31" fmla="*/ 24 h 80"/>
                <a:gd name="T32" fmla="*/ 14 w 18"/>
                <a:gd name="T33" fmla="*/ 11 h 80"/>
                <a:gd name="T34" fmla="*/ 18 w 18"/>
                <a:gd name="T35" fmla="*/ 1 h 80"/>
                <a:gd name="T36" fmla="*/ 18 w 18"/>
                <a:gd name="T37" fmla="*/ 1 h 80"/>
                <a:gd name="T38" fmla="*/ 18 w 18"/>
                <a:gd name="T39" fmla="*/ 1 h 80"/>
                <a:gd name="T40" fmla="*/ 18 w 18"/>
                <a:gd name="T41" fmla="*/ 1 h 80"/>
                <a:gd name="T42" fmla="*/ 16 w 18"/>
                <a:gd name="T43" fmla="*/ 0 h 80"/>
                <a:gd name="T44" fmla="*/ 15 w 18"/>
                <a:gd name="T45" fmla="*/ 0 h 80"/>
                <a:gd name="T46" fmla="*/ 13 w 18"/>
                <a:gd name="T47" fmla="*/ 0 h 80"/>
                <a:gd name="T48" fmla="*/ 9 w 18"/>
                <a:gd name="T49" fmla="*/ 1 h 80"/>
                <a:gd name="T50" fmla="*/ 6 w 18"/>
                <a:gd name="T51" fmla="*/ 2 h 8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8"/>
                <a:gd name="T79" fmla="*/ 0 h 80"/>
                <a:gd name="T80" fmla="*/ 18 w 18"/>
                <a:gd name="T81" fmla="*/ 80 h 80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8" h="80">
                  <a:moveTo>
                    <a:pt x="6" y="2"/>
                  </a:moveTo>
                  <a:lnTo>
                    <a:pt x="6" y="3"/>
                  </a:lnTo>
                  <a:lnTo>
                    <a:pt x="5" y="8"/>
                  </a:lnTo>
                  <a:lnTo>
                    <a:pt x="2" y="15"/>
                  </a:lnTo>
                  <a:lnTo>
                    <a:pt x="1" y="24"/>
                  </a:lnTo>
                  <a:lnTo>
                    <a:pt x="0" y="36"/>
                  </a:lnTo>
                  <a:lnTo>
                    <a:pt x="1" y="50"/>
                  </a:lnTo>
                  <a:lnTo>
                    <a:pt x="2" y="65"/>
                  </a:lnTo>
                  <a:lnTo>
                    <a:pt x="5" y="80"/>
                  </a:lnTo>
                  <a:lnTo>
                    <a:pt x="16" y="80"/>
                  </a:lnTo>
                  <a:lnTo>
                    <a:pt x="16" y="78"/>
                  </a:lnTo>
                  <a:lnTo>
                    <a:pt x="15" y="71"/>
                  </a:lnTo>
                  <a:lnTo>
                    <a:pt x="14" y="61"/>
                  </a:lnTo>
                  <a:lnTo>
                    <a:pt x="13" y="50"/>
                  </a:lnTo>
                  <a:lnTo>
                    <a:pt x="12" y="37"/>
                  </a:lnTo>
                  <a:lnTo>
                    <a:pt x="12" y="24"/>
                  </a:lnTo>
                  <a:lnTo>
                    <a:pt x="14" y="11"/>
                  </a:lnTo>
                  <a:lnTo>
                    <a:pt x="18" y="1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3" y="0"/>
                  </a:lnTo>
                  <a:lnTo>
                    <a:pt x="9" y="1"/>
                  </a:lnTo>
                  <a:lnTo>
                    <a:pt x="6" y="2"/>
                  </a:lnTo>
                  <a:close/>
                </a:path>
              </a:pathLst>
            </a:custGeom>
            <a:solidFill>
              <a:srgbClr val="59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40" name="Freeform 227"/>
            <p:cNvSpPr>
              <a:spLocks/>
            </p:cNvSpPr>
            <p:nvPr/>
          </p:nvSpPr>
          <p:spPr bwMode="auto">
            <a:xfrm>
              <a:off x="1176" y="1377"/>
              <a:ext cx="14" cy="69"/>
            </a:xfrm>
            <a:custGeom>
              <a:avLst/>
              <a:gdLst>
                <a:gd name="T0" fmla="*/ 5 w 14"/>
                <a:gd name="T1" fmla="*/ 2 h 69"/>
                <a:gd name="T2" fmla="*/ 5 w 14"/>
                <a:gd name="T3" fmla="*/ 3 h 69"/>
                <a:gd name="T4" fmla="*/ 4 w 14"/>
                <a:gd name="T5" fmla="*/ 7 h 69"/>
                <a:gd name="T6" fmla="*/ 3 w 14"/>
                <a:gd name="T7" fmla="*/ 13 h 69"/>
                <a:gd name="T8" fmla="*/ 1 w 14"/>
                <a:gd name="T9" fmla="*/ 21 h 69"/>
                <a:gd name="T10" fmla="*/ 0 w 14"/>
                <a:gd name="T11" fmla="*/ 31 h 69"/>
                <a:gd name="T12" fmla="*/ 0 w 14"/>
                <a:gd name="T13" fmla="*/ 42 h 69"/>
                <a:gd name="T14" fmla="*/ 1 w 14"/>
                <a:gd name="T15" fmla="*/ 55 h 69"/>
                <a:gd name="T16" fmla="*/ 4 w 14"/>
                <a:gd name="T17" fmla="*/ 69 h 69"/>
                <a:gd name="T18" fmla="*/ 14 w 14"/>
                <a:gd name="T19" fmla="*/ 68 h 69"/>
                <a:gd name="T20" fmla="*/ 13 w 14"/>
                <a:gd name="T21" fmla="*/ 67 h 69"/>
                <a:gd name="T22" fmla="*/ 13 w 14"/>
                <a:gd name="T23" fmla="*/ 61 h 69"/>
                <a:gd name="T24" fmla="*/ 12 w 14"/>
                <a:gd name="T25" fmla="*/ 53 h 69"/>
                <a:gd name="T26" fmla="*/ 11 w 14"/>
                <a:gd name="T27" fmla="*/ 42 h 69"/>
                <a:gd name="T28" fmla="*/ 10 w 14"/>
                <a:gd name="T29" fmla="*/ 32 h 69"/>
                <a:gd name="T30" fmla="*/ 10 w 14"/>
                <a:gd name="T31" fmla="*/ 20 h 69"/>
                <a:gd name="T32" fmla="*/ 12 w 14"/>
                <a:gd name="T33" fmla="*/ 10 h 69"/>
                <a:gd name="T34" fmla="*/ 14 w 14"/>
                <a:gd name="T35" fmla="*/ 2 h 69"/>
                <a:gd name="T36" fmla="*/ 14 w 14"/>
                <a:gd name="T37" fmla="*/ 2 h 69"/>
                <a:gd name="T38" fmla="*/ 14 w 14"/>
                <a:gd name="T39" fmla="*/ 0 h 69"/>
                <a:gd name="T40" fmla="*/ 14 w 14"/>
                <a:gd name="T41" fmla="*/ 0 h 69"/>
                <a:gd name="T42" fmla="*/ 14 w 14"/>
                <a:gd name="T43" fmla="*/ 0 h 69"/>
                <a:gd name="T44" fmla="*/ 13 w 14"/>
                <a:gd name="T45" fmla="*/ 0 h 69"/>
                <a:gd name="T46" fmla="*/ 11 w 14"/>
                <a:gd name="T47" fmla="*/ 0 h 69"/>
                <a:gd name="T48" fmla="*/ 8 w 14"/>
                <a:gd name="T49" fmla="*/ 0 h 69"/>
                <a:gd name="T50" fmla="*/ 5 w 14"/>
                <a:gd name="T51" fmla="*/ 2 h 69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4"/>
                <a:gd name="T79" fmla="*/ 0 h 69"/>
                <a:gd name="T80" fmla="*/ 14 w 14"/>
                <a:gd name="T81" fmla="*/ 69 h 69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4" h="69">
                  <a:moveTo>
                    <a:pt x="5" y="2"/>
                  </a:moveTo>
                  <a:lnTo>
                    <a:pt x="5" y="3"/>
                  </a:lnTo>
                  <a:lnTo>
                    <a:pt x="4" y="7"/>
                  </a:lnTo>
                  <a:lnTo>
                    <a:pt x="3" y="13"/>
                  </a:lnTo>
                  <a:lnTo>
                    <a:pt x="1" y="21"/>
                  </a:lnTo>
                  <a:lnTo>
                    <a:pt x="0" y="31"/>
                  </a:lnTo>
                  <a:lnTo>
                    <a:pt x="0" y="42"/>
                  </a:lnTo>
                  <a:lnTo>
                    <a:pt x="1" y="55"/>
                  </a:lnTo>
                  <a:lnTo>
                    <a:pt x="4" y="69"/>
                  </a:lnTo>
                  <a:lnTo>
                    <a:pt x="14" y="68"/>
                  </a:lnTo>
                  <a:lnTo>
                    <a:pt x="13" y="67"/>
                  </a:lnTo>
                  <a:lnTo>
                    <a:pt x="13" y="61"/>
                  </a:lnTo>
                  <a:lnTo>
                    <a:pt x="12" y="53"/>
                  </a:lnTo>
                  <a:lnTo>
                    <a:pt x="11" y="42"/>
                  </a:lnTo>
                  <a:lnTo>
                    <a:pt x="10" y="32"/>
                  </a:lnTo>
                  <a:lnTo>
                    <a:pt x="10" y="20"/>
                  </a:lnTo>
                  <a:lnTo>
                    <a:pt x="12" y="10"/>
                  </a:lnTo>
                  <a:lnTo>
                    <a:pt x="14" y="2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1" y="0"/>
                  </a:lnTo>
                  <a:lnTo>
                    <a:pt x="8" y="0"/>
                  </a:lnTo>
                  <a:lnTo>
                    <a:pt x="5" y="2"/>
                  </a:lnTo>
                  <a:close/>
                </a:path>
              </a:pathLst>
            </a:custGeom>
            <a:solidFill>
              <a:srgbClr val="72C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41" name="Freeform 228"/>
            <p:cNvSpPr>
              <a:spLocks/>
            </p:cNvSpPr>
            <p:nvPr/>
          </p:nvSpPr>
          <p:spPr bwMode="auto">
            <a:xfrm>
              <a:off x="1177" y="1383"/>
              <a:ext cx="12" cy="56"/>
            </a:xfrm>
            <a:custGeom>
              <a:avLst/>
              <a:gdLst>
                <a:gd name="T0" fmla="*/ 4 w 12"/>
                <a:gd name="T1" fmla="*/ 1 h 56"/>
                <a:gd name="T2" fmla="*/ 3 w 12"/>
                <a:gd name="T3" fmla="*/ 1 h 56"/>
                <a:gd name="T4" fmla="*/ 3 w 12"/>
                <a:gd name="T5" fmla="*/ 5 h 56"/>
                <a:gd name="T6" fmla="*/ 2 w 12"/>
                <a:gd name="T7" fmla="*/ 11 h 56"/>
                <a:gd name="T8" fmla="*/ 0 w 12"/>
                <a:gd name="T9" fmla="*/ 17 h 56"/>
                <a:gd name="T10" fmla="*/ 0 w 12"/>
                <a:gd name="T11" fmla="*/ 25 h 56"/>
                <a:gd name="T12" fmla="*/ 0 w 12"/>
                <a:gd name="T13" fmla="*/ 35 h 56"/>
                <a:gd name="T14" fmla="*/ 2 w 12"/>
                <a:gd name="T15" fmla="*/ 46 h 56"/>
                <a:gd name="T16" fmla="*/ 3 w 12"/>
                <a:gd name="T17" fmla="*/ 56 h 56"/>
                <a:gd name="T18" fmla="*/ 11 w 12"/>
                <a:gd name="T19" fmla="*/ 56 h 56"/>
                <a:gd name="T20" fmla="*/ 11 w 12"/>
                <a:gd name="T21" fmla="*/ 55 h 56"/>
                <a:gd name="T22" fmla="*/ 10 w 12"/>
                <a:gd name="T23" fmla="*/ 50 h 56"/>
                <a:gd name="T24" fmla="*/ 10 w 12"/>
                <a:gd name="T25" fmla="*/ 43 h 56"/>
                <a:gd name="T26" fmla="*/ 9 w 12"/>
                <a:gd name="T27" fmla="*/ 35 h 56"/>
                <a:gd name="T28" fmla="*/ 7 w 12"/>
                <a:gd name="T29" fmla="*/ 26 h 56"/>
                <a:gd name="T30" fmla="*/ 9 w 12"/>
                <a:gd name="T31" fmla="*/ 17 h 56"/>
                <a:gd name="T32" fmla="*/ 10 w 12"/>
                <a:gd name="T33" fmla="*/ 7 h 56"/>
                <a:gd name="T34" fmla="*/ 12 w 12"/>
                <a:gd name="T35" fmla="*/ 0 h 56"/>
                <a:gd name="T36" fmla="*/ 12 w 12"/>
                <a:gd name="T37" fmla="*/ 0 h 56"/>
                <a:gd name="T38" fmla="*/ 12 w 12"/>
                <a:gd name="T39" fmla="*/ 0 h 56"/>
                <a:gd name="T40" fmla="*/ 12 w 12"/>
                <a:gd name="T41" fmla="*/ 0 h 56"/>
                <a:gd name="T42" fmla="*/ 11 w 12"/>
                <a:gd name="T43" fmla="*/ 0 h 56"/>
                <a:gd name="T44" fmla="*/ 10 w 12"/>
                <a:gd name="T45" fmla="*/ 0 h 56"/>
                <a:gd name="T46" fmla="*/ 9 w 12"/>
                <a:gd name="T47" fmla="*/ 0 h 56"/>
                <a:gd name="T48" fmla="*/ 6 w 12"/>
                <a:gd name="T49" fmla="*/ 0 h 56"/>
                <a:gd name="T50" fmla="*/ 4 w 12"/>
                <a:gd name="T51" fmla="*/ 1 h 5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2"/>
                <a:gd name="T79" fmla="*/ 0 h 56"/>
                <a:gd name="T80" fmla="*/ 12 w 12"/>
                <a:gd name="T81" fmla="*/ 56 h 5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2" h="56">
                  <a:moveTo>
                    <a:pt x="4" y="1"/>
                  </a:moveTo>
                  <a:lnTo>
                    <a:pt x="3" y="1"/>
                  </a:lnTo>
                  <a:lnTo>
                    <a:pt x="3" y="5"/>
                  </a:lnTo>
                  <a:lnTo>
                    <a:pt x="2" y="11"/>
                  </a:lnTo>
                  <a:lnTo>
                    <a:pt x="0" y="17"/>
                  </a:lnTo>
                  <a:lnTo>
                    <a:pt x="0" y="25"/>
                  </a:lnTo>
                  <a:lnTo>
                    <a:pt x="0" y="35"/>
                  </a:lnTo>
                  <a:lnTo>
                    <a:pt x="2" y="46"/>
                  </a:lnTo>
                  <a:lnTo>
                    <a:pt x="3" y="56"/>
                  </a:lnTo>
                  <a:lnTo>
                    <a:pt x="11" y="56"/>
                  </a:lnTo>
                  <a:lnTo>
                    <a:pt x="11" y="55"/>
                  </a:lnTo>
                  <a:lnTo>
                    <a:pt x="10" y="50"/>
                  </a:lnTo>
                  <a:lnTo>
                    <a:pt x="10" y="43"/>
                  </a:lnTo>
                  <a:lnTo>
                    <a:pt x="9" y="35"/>
                  </a:lnTo>
                  <a:lnTo>
                    <a:pt x="7" y="26"/>
                  </a:lnTo>
                  <a:lnTo>
                    <a:pt x="9" y="17"/>
                  </a:lnTo>
                  <a:lnTo>
                    <a:pt x="10" y="7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6" y="0"/>
                  </a:lnTo>
                  <a:lnTo>
                    <a:pt x="4" y="1"/>
                  </a:lnTo>
                  <a:close/>
                </a:path>
              </a:pathLst>
            </a:custGeom>
            <a:solidFill>
              <a:srgbClr val="8CD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42" name="Freeform 229"/>
            <p:cNvSpPr>
              <a:spLocks/>
            </p:cNvSpPr>
            <p:nvPr/>
          </p:nvSpPr>
          <p:spPr bwMode="auto">
            <a:xfrm>
              <a:off x="1177" y="1388"/>
              <a:ext cx="10" cy="45"/>
            </a:xfrm>
            <a:custGeom>
              <a:avLst/>
              <a:gdLst>
                <a:gd name="T0" fmla="*/ 4 w 10"/>
                <a:gd name="T1" fmla="*/ 1 h 45"/>
                <a:gd name="T2" fmla="*/ 3 w 10"/>
                <a:gd name="T3" fmla="*/ 2 h 45"/>
                <a:gd name="T4" fmla="*/ 3 w 10"/>
                <a:gd name="T5" fmla="*/ 5 h 45"/>
                <a:gd name="T6" fmla="*/ 2 w 10"/>
                <a:gd name="T7" fmla="*/ 8 h 45"/>
                <a:gd name="T8" fmla="*/ 2 w 10"/>
                <a:gd name="T9" fmla="*/ 14 h 45"/>
                <a:gd name="T10" fmla="*/ 0 w 10"/>
                <a:gd name="T11" fmla="*/ 21 h 45"/>
                <a:gd name="T12" fmla="*/ 0 w 10"/>
                <a:gd name="T13" fmla="*/ 28 h 45"/>
                <a:gd name="T14" fmla="*/ 2 w 10"/>
                <a:gd name="T15" fmla="*/ 36 h 45"/>
                <a:gd name="T16" fmla="*/ 3 w 10"/>
                <a:gd name="T17" fmla="*/ 45 h 45"/>
                <a:gd name="T18" fmla="*/ 10 w 10"/>
                <a:gd name="T19" fmla="*/ 45 h 45"/>
                <a:gd name="T20" fmla="*/ 10 w 10"/>
                <a:gd name="T21" fmla="*/ 43 h 45"/>
                <a:gd name="T22" fmla="*/ 9 w 10"/>
                <a:gd name="T23" fmla="*/ 40 h 45"/>
                <a:gd name="T24" fmla="*/ 7 w 10"/>
                <a:gd name="T25" fmla="*/ 35 h 45"/>
                <a:gd name="T26" fmla="*/ 7 w 10"/>
                <a:gd name="T27" fmla="*/ 28 h 45"/>
                <a:gd name="T28" fmla="*/ 6 w 10"/>
                <a:gd name="T29" fmla="*/ 21 h 45"/>
                <a:gd name="T30" fmla="*/ 7 w 10"/>
                <a:gd name="T31" fmla="*/ 14 h 45"/>
                <a:gd name="T32" fmla="*/ 7 w 10"/>
                <a:gd name="T33" fmla="*/ 7 h 45"/>
                <a:gd name="T34" fmla="*/ 10 w 10"/>
                <a:gd name="T35" fmla="*/ 1 h 45"/>
                <a:gd name="T36" fmla="*/ 10 w 10"/>
                <a:gd name="T37" fmla="*/ 1 h 45"/>
                <a:gd name="T38" fmla="*/ 10 w 10"/>
                <a:gd name="T39" fmla="*/ 1 h 45"/>
                <a:gd name="T40" fmla="*/ 10 w 10"/>
                <a:gd name="T41" fmla="*/ 0 h 45"/>
                <a:gd name="T42" fmla="*/ 10 w 10"/>
                <a:gd name="T43" fmla="*/ 0 h 45"/>
                <a:gd name="T44" fmla="*/ 9 w 10"/>
                <a:gd name="T45" fmla="*/ 0 h 45"/>
                <a:gd name="T46" fmla="*/ 7 w 10"/>
                <a:gd name="T47" fmla="*/ 0 h 45"/>
                <a:gd name="T48" fmla="*/ 6 w 10"/>
                <a:gd name="T49" fmla="*/ 1 h 45"/>
                <a:gd name="T50" fmla="*/ 4 w 10"/>
                <a:gd name="T51" fmla="*/ 1 h 4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0"/>
                <a:gd name="T79" fmla="*/ 0 h 45"/>
                <a:gd name="T80" fmla="*/ 10 w 10"/>
                <a:gd name="T81" fmla="*/ 45 h 45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0" h="45">
                  <a:moveTo>
                    <a:pt x="4" y="1"/>
                  </a:moveTo>
                  <a:lnTo>
                    <a:pt x="3" y="2"/>
                  </a:lnTo>
                  <a:lnTo>
                    <a:pt x="3" y="5"/>
                  </a:lnTo>
                  <a:lnTo>
                    <a:pt x="2" y="8"/>
                  </a:lnTo>
                  <a:lnTo>
                    <a:pt x="2" y="14"/>
                  </a:lnTo>
                  <a:lnTo>
                    <a:pt x="0" y="21"/>
                  </a:lnTo>
                  <a:lnTo>
                    <a:pt x="0" y="28"/>
                  </a:lnTo>
                  <a:lnTo>
                    <a:pt x="2" y="36"/>
                  </a:lnTo>
                  <a:lnTo>
                    <a:pt x="3" y="45"/>
                  </a:lnTo>
                  <a:lnTo>
                    <a:pt x="10" y="45"/>
                  </a:lnTo>
                  <a:lnTo>
                    <a:pt x="10" y="43"/>
                  </a:lnTo>
                  <a:lnTo>
                    <a:pt x="9" y="40"/>
                  </a:lnTo>
                  <a:lnTo>
                    <a:pt x="7" y="35"/>
                  </a:lnTo>
                  <a:lnTo>
                    <a:pt x="7" y="28"/>
                  </a:lnTo>
                  <a:lnTo>
                    <a:pt x="6" y="21"/>
                  </a:lnTo>
                  <a:lnTo>
                    <a:pt x="7" y="14"/>
                  </a:lnTo>
                  <a:lnTo>
                    <a:pt x="7" y="7"/>
                  </a:lnTo>
                  <a:lnTo>
                    <a:pt x="10" y="1"/>
                  </a:lnTo>
                  <a:lnTo>
                    <a:pt x="10" y="0"/>
                  </a:lnTo>
                  <a:lnTo>
                    <a:pt x="9" y="0"/>
                  </a:lnTo>
                  <a:lnTo>
                    <a:pt x="7" y="0"/>
                  </a:lnTo>
                  <a:lnTo>
                    <a:pt x="6" y="1"/>
                  </a:lnTo>
                  <a:lnTo>
                    <a:pt x="4" y="1"/>
                  </a:lnTo>
                  <a:close/>
                </a:path>
              </a:pathLst>
            </a:custGeom>
            <a:solidFill>
              <a:srgbClr val="A5ED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43" name="Freeform 230"/>
            <p:cNvSpPr>
              <a:spLocks/>
            </p:cNvSpPr>
            <p:nvPr/>
          </p:nvSpPr>
          <p:spPr bwMode="auto">
            <a:xfrm>
              <a:off x="1179" y="1394"/>
              <a:ext cx="7" cy="32"/>
            </a:xfrm>
            <a:custGeom>
              <a:avLst/>
              <a:gdLst>
                <a:gd name="T0" fmla="*/ 2 w 7"/>
                <a:gd name="T1" fmla="*/ 1 h 32"/>
                <a:gd name="T2" fmla="*/ 1 w 7"/>
                <a:gd name="T3" fmla="*/ 1 h 32"/>
                <a:gd name="T4" fmla="*/ 1 w 7"/>
                <a:gd name="T5" fmla="*/ 3 h 32"/>
                <a:gd name="T6" fmla="*/ 0 w 7"/>
                <a:gd name="T7" fmla="*/ 6 h 32"/>
                <a:gd name="T8" fmla="*/ 0 w 7"/>
                <a:gd name="T9" fmla="*/ 10 h 32"/>
                <a:gd name="T10" fmla="*/ 0 w 7"/>
                <a:gd name="T11" fmla="*/ 15 h 32"/>
                <a:gd name="T12" fmla="*/ 0 w 7"/>
                <a:gd name="T13" fmla="*/ 20 h 32"/>
                <a:gd name="T14" fmla="*/ 0 w 7"/>
                <a:gd name="T15" fmla="*/ 27 h 32"/>
                <a:gd name="T16" fmla="*/ 1 w 7"/>
                <a:gd name="T17" fmla="*/ 32 h 32"/>
                <a:gd name="T18" fmla="*/ 5 w 7"/>
                <a:gd name="T19" fmla="*/ 32 h 32"/>
                <a:gd name="T20" fmla="*/ 5 w 7"/>
                <a:gd name="T21" fmla="*/ 31 h 32"/>
                <a:gd name="T22" fmla="*/ 5 w 7"/>
                <a:gd name="T23" fmla="*/ 29 h 32"/>
                <a:gd name="T24" fmla="*/ 4 w 7"/>
                <a:gd name="T25" fmla="*/ 25 h 32"/>
                <a:gd name="T26" fmla="*/ 4 w 7"/>
                <a:gd name="T27" fmla="*/ 20 h 32"/>
                <a:gd name="T28" fmla="*/ 4 w 7"/>
                <a:gd name="T29" fmla="*/ 15 h 32"/>
                <a:gd name="T30" fmla="*/ 4 w 7"/>
                <a:gd name="T31" fmla="*/ 9 h 32"/>
                <a:gd name="T32" fmla="*/ 4 w 7"/>
                <a:gd name="T33" fmla="*/ 4 h 32"/>
                <a:gd name="T34" fmla="*/ 7 w 7"/>
                <a:gd name="T35" fmla="*/ 0 h 32"/>
                <a:gd name="T36" fmla="*/ 7 w 7"/>
                <a:gd name="T37" fmla="*/ 0 h 32"/>
                <a:gd name="T38" fmla="*/ 7 w 7"/>
                <a:gd name="T39" fmla="*/ 0 h 32"/>
                <a:gd name="T40" fmla="*/ 5 w 7"/>
                <a:gd name="T41" fmla="*/ 0 h 32"/>
                <a:gd name="T42" fmla="*/ 5 w 7"/>
                <a:gd name="T43" fmla="*/ 0 h 32"/>
                <a:gd name="T44" fmla="*/ 5 w 7"/>
                <a:gd name="T45" fmla="*/ 0 h 32"/>
                <a:gd name="T46" fmla="*/ 4 w 7"/>
                <a:gd name="T47" fmla="*/ 0 h 32"/>
                <a:gd name="T48" fmla="*/ 3 w 7"/>
                <a:gd name="T49" fmla="*/ 0 h 32"/>
                <a:gd name="T50" fmla="*/ 2 w 7"/>
                <a:gd name="T51" fmla="*/ 1 h 3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7"/>
                <a:gd name="T79" fmla="*/ 0 h 32"/>
                <a:gd name="T80" fmla="*/ 7 w 7"/>
                <a:gd name="T81" fmla="*/ 32 h 3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7" h="32">
                  <a:moveTo>
                    <a:pt x="2" y="1"/>
                  </a:moveTo>
                  <a:lnTo>
                    <a:pt x="1" y="1"/>
                  </a:lnTo>
                  <a:lnTo>
                    <a:pt x="1" y="3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5"/>
                  </a:lnTo>
                  <a:lnTo>
                    <a:pt x="0" y="20"/>
                  </a:lnTo>
                  <a:lnTo>
                    <a:pt x="0" y="27"/>
                  </a:lnTo>
                  <a:lnTo>
                    <a:pt x="1" y="32"/>
                  </a:lnTo>
                  <a:lnTo>
                    <a:pt x="5" y="32"/>
                  </a:lnTo>
                  <a:lnTo>
                    <a:pt x="5" y="31"/>
                  </a:lnTo>
                  <a:lnTo>
                    <a:pt x="5" y="29"/>
                  </a:lnTo>
                  <a:lnTo>
                    <a:pt x="4" y="25"/>
                  </a:lnTo>
                  <a:lnTo>
                    <a:pt x="4" y="20"/>
                  </a:lnTo>
                  <a:lnTo>
                    <a:pt x="4" y="15"/>
                  </a:lnTo>
                  <a:lnTo>
                    <a:pt x="4" y="9"/>
                  </a:lnTo>
                  <a:lnTo>
                    <a:pt x="4" y="4"/>
                  </a:lnTo>
                  <a:lnTo>
                    <a:pt x="7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1"/>
                  </a:lnTo>
                  <a:close/>
                </a:path>
              </a:pathLst>
            </a:custGeom>
            <a:solidFill>
              <a:srgbClr val="B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44" name="Freeform 231"/>
            <p:cNvSpPr>
              <a:spLocks/>
            </p:cNvSpPr>
            <p:nvPr/>
          </p:nvSpPr>
          <p:spPr bwMode="auto">
            <a:xfrm>
              <a:off x="1274" y="1361"/>
              <a:ext cx="24" cy="90"/>
            </a:xfrm>
            <a:custGeom>
              <a:avLst/>
              <a:gdLst>
                <a:gd name="T0" fmla="*/ 24 w 24"/>
                <a:gd name="T1" fmla="*/ 1 h 90"/>
                <a:gd name="T2" fmla="*/ 22 w 24"/>
                <a:gd name="T3" fmla="*/ 1 h 90"/>
                <a:gd name="T4" fmla="*/ 21 w 24"/>
                <a:gd name="T5" fmla="*/ 3 h 90"/>
                <a:gd name="T6" fmla="*/ 19 w 24"/>
                <a:gd name="T7" fmla="*/ 8 h 90"/>
                <a:gd name="T8" fmla="*/ 17 w 24"/>
                <a:gd name="T9" fmla="*/ 16 h 90"/>
                <a:gd name="T10" fmla="*/ 15 w 24"/>
                <a:gd name="T11" fmla="*/ 28 h 90"/>
                <a:gd name="T12" fmla="*/ 14 w 24"/>
                <a:gd name="T13" fmla="*/ 43 h 90"/>
                <a:gd name="T14" fmla="*/ 15 w 24"/>
                <a:gd name="T15" fmla="*/ 64 h 90"/>
                <a:gd name="T16" fmla="*/ 18 w 24"/>
                <a:gd name="T17" fmla="*/ 90 h 90"/>
                <a:gd name="T18" fmla="*/ 5 w 24"/>
                <a:gd name="T19" fmla="*/ 90 h 90"/>
                <a:gd name="T20" fmla="*/ 4 w 24"/>
                <a:gd name="T21" fmla="*/ 88 h 90"/>
                <a:gd name="T22" fmla="*/ 3 w 24"/>
                <a:gd name="T23" fmla="*/ 81 h 90"/>
                <a:gd name="T24" fmla="*/ 1 w 24"/>
                <a:gd name="T25" fmla="*/ 69 h 90"/>
                <a:gd name="T26" fmla="*/ 0 w 24"/>
                <a:gd name="T27" fmla="*/ 56 h 90"/>
                <a:gd name="T28" fmla="*/ 0 w 24"/>
                <a:gd name="T29" fmla="*/ 41 h 90"/>
                <a:gd name="T30" fmla="*/ 1 w 24"/>
                <a:gd name="T31" fmla="*/ 27 h 90"/>
                <a:gd name="T32" fmla="*/ 4 w 24"/>
                <a:gd name="T33" fmla="*/ 13 h 90"/>
                <a:gd name="T34" fmla="*/ 7 w 24"/>
                <a:gd name="T35" fmla="*/ 0 h 90"/>
                <a:gd name="T36" fmla="*/ 24 w 24"/>
                <a:gd name="T37" fmla="*/ 1 h 9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4"/>
                <a:gd name="T58" fmla="*/ 0 h 90"/>
                <a:gd name="T59" fmla="*/ 24 w 24"/>
                <a:gd name="T60" fmla="*/ 90 h 9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4" h="90">
                  <a:moveTo>
                    <a:pt x="24" y="1"/>
                  </a:moveTo>
                  <a:lnTo>
                    <a:pt x="22" y="1"/>
                  </a:lnTo>
                  <a:lnTo>
                    <a:pt x="21" y="3"/>
                  </a:lnTo>
                  <a:lnTo>
                    <a:pt x="19" y="8"/>
                  </a:lnTo>
                  <a:lnTo>
                    <a:pt x="17" y="16"/>
                  </a:lnTo>
                  <a:lnTo>
                    <a:pt x="15" y="28"/>
                  </a:lnTo>
                  <a:lnTo>
                    <a:pt x="14" y="43"/>
                  </a:lnTo>
                  <a:lnTo>
                    <a:pt x="15" y="64"/>
                  </a:lnTo>
                  <a:lnTo>
                    <a:pt x="18" y="90"/>
                  </a:lnTo>
                  <a:lnTo>
                    <a:pt x="5" y="90"/>
                  </a:lnTo>
                  <a:lnTo>
                    <a:pt x="4" y="88"/>
                  </a:lnTo>
                  <a:lnTo>
                    <a:pt x="3" y="81"/>
                  </a:lnTo>
                  <a:lnTo>
                    <a:pt x="1" y="69"/>
                  </a:lnTo>
                  <a:lnTo>
                    <a:pt x="0" y="56"/>
                  </a:lnTo>
                  <a:lnTo>
                    <a:pt x="0" y="41"/>
                  </a:lnTo>
                  <a:lnTo>
                    <a:pt x="1" y="27"/>
                  </a:lnTo>
                  <a:lnTo>
                    <a:pt x="4" y="13"/>
                  </a:lnTo>
                  <a:lnTo>
                    <a:pt x="7" y="0"/>
                  </a:lnTo>
                  <a:lnTo>
                    <a:pt x="24" y="1"/>
                  </a:lnTo>
                  <a:close/>
                </a:path>
              </a:pathLst>
            </a:custGeom>
            <a:solidFill>
              <a:srgbClr val="59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45" name="Freeform 232"/>
            <p:cNvSpPr>
              <a:spLocks/>
            </p:cNvSpPr>
            <p:nvPr/>
          </p:nvSpPr>
          <p:spPr bwMode="auto">
            <a:xfrm>
              <a:off x="1275" y="1368"/>
              <a:ext cx="19" cy="76"/>
            </a:xfrm>
            <a:custGeom>
              <a:avLst/>
              <a:gdLst>
                <a:gd name="T0" fmla="*/ 19 w 19"/>
                <a:gd name="T1" fmla="*/ 0 h 76"/>
                <a:gd name="T2" fmla="*/ 19 w 19"/>
                <a:gd name="T3" fmla="*/ 0 h 76"/>
                <a:gd name="T4" fmla="*/ 18 w 19"/>
                <a:gd name="T5" fmla="*/ 2 h 76"/>
                <a:gd name="T6" fmla="*/ 17 w 19"/>
                <a:gd name="T7" fmla="*/ 7 h 76"/>
                <a:gd name="T8" fmla="*/ 14 w 19"/>
                <a:gd name="T9" fmla="*/ 13 h 76"/>
                <a:gd name="T10" fmla="*/ 13 w 19"/>
                <a:gd name="T11" fmla="*/ 22 h 76"/>
                <a:gd name="T12" fmla="*/ 12 w 19"/>
                <a:gd name="T13" fmla="*/ 36 h 76"/>
                <a:gd name="T14" fmla="*/ 13 w 19"/>
                <a:gd name="T15" fmla="*/ 54 h 76"/>
                <a:gd name="T16" fmla="*/ 14 w 19"/>
                <a:gd name="T17" fmla="*/ 76 h 76"/>
                <a:gd name="T18" fmla="*/ 4 w 19"/>
                <a:gd name="T19" fmla="*/ 76 h 76"/>
                <a:gd name="T20" fmla="*/ 4 w 19"/>
                <a:gd name="T21" fmla="*/ 74 h 76"/>
                <a:gd name="T22" fmla="*/ 3 w 19"/>
                <a:gd name="T23" fmla="*/ 68 h 76"/>
                <a:gd name="T24" fmla="*/ 2 w 19"/>
                <a:gd name="T25" fmla="*/ 58 h 76"/>
                <a:gd name="T26" fmla="*/ 0 w 19"/>
                <a:gd name="T27" fmla="*/ 47 h 76"/>
                <a:gd name="T28" fmla="*/ 0 w 19"/>
                <a:gd name="T29" fmla="*/ 35 h 76"/>
                <a:gd name="T30" fmla="*/ 0 w 19"/>
                <a:gd name="T31" fmla="*/ 22 h 76"/>
                <a:gd name="T32" fmla="*/ 3 w 19"/>
                <a:gd name="T33" fmla="*/ 9 h 76"/>
                <a:gd name="T34" fmla="*/ 6 w 19"/>
                <a:gd name="T35" fmla="*/ 0 h 76"/>
                <a:gd name="T36" fmla="*/ 19 w 19"/>
                <a:gd name="T37" fmla="*/ 0 h 7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9"/>
                <a:gd name="T58" fmla="*/ 0 h 76"/>
                <a:gd name="T59" fmla="*/ 19 w 19"/>
                <a:gd name="T60" fmla="*/ 76 h 7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9" h="76">
                  <a:moveTo>
                    <a:pt x="19" y="0"/>
                  </a:moveTo>
                  <a:lnTo>
                    <a:pt x="19" y="0"/>
                  </a:lnTo>
                  <a:lnTo>
                    <a:pt x="18" y="2"/>
                  </a:lnTo>
                  <a:lnTo>
                    <a:pt x="17" y="7"/>
                  </a:lnTo>
                  <a:lnTo>
                    <a:pt x="14" y="13"/>
                  </a:lnTo>
                  <a:lnTo>
                    <a:pt x="13" y="22"/>
                  </a:lnTo>
                  <a:lnTo>
                    <a:pt x="12" y="36"/>
                  </a:lnTo>
                  <a:lnTo>
                    <a:pt x="13" y="54"/>
                  </a:lnTo>
                  <a:lnTo>
                    <a:pt x="14" y="76"/>
                  </a:lnTo>
                  <a:lnTo>
                    <a:pt x="4" y="76"/>
                  </a:lnTo>
                  <a:lnTo>
                    <a:pt x="4" y="74"/>
                  </a:lnTo>
                  <a:lnTo>
                    <a:pt x="3" y="68"/>
                  </a:lnTo>
                  <a:lnTo>
                    <a:pt x="2" y="58"/>
                  </a:lnTo>
                  <a:lnTo>
                    <a:pt x="0" y="47"/>
                  </a:lnTo>
                  <a:lnTo>
                    <a:pt x="0" y="35"/>
                  </a:lnTo>
                  <a:lnTo>
                    <a:pt x="0" y="22"/>
                  </a:lnTo>
                  <a:lnTo>
                    <a:pt x="3" y="9"/>
                  </a:lnTo>
                  <a:lnTo>
                    <a:pt x="6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72C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46" name="Freeform 233"/>
            <p:cNvSpPr>
              <a:spLocks/>
            </p:cNvSpPr>
            <p:nvPr/>
          </p:nvSpPr>
          <p:spPr bwMode="auto">
            <a:xfrm>
              <a:off x="1277" y="1374"/>
              <a:ext cx="15" cy="63"/>
            </a:xfrm>
            <a:custGeom>
              <a:avLst/>
              <a:gdLst>
                <a:gd name="T0" fmla="*/ 15 w 15"/>
                <a:gd name="T1" fmla="*/ 0 h 63"/>
                <a:gd name="T2" fmla="*/ 15 w 15"/>
                <a:gd name="T3" fmla="*/ 1 h 63"/>
                <a:gd name="T4" fmla="*/ 14 w 15"/>
                <a:gd name="T5" fmla="*/ 2 h 63"/>
                <a:gd name="T6" fmla="*/ 12 w 15"/>
                <a:gd name="T7" fmla="*/ 6 h 63"/>
                <a:gd name="T8" fmla="*/ 11 w 15"/>
                <a:gd name="T9" fmla="*/ 12 h 63"/>
                <a:gd name="T10" fmla="*/ 10 w 15"/>
                <a:gd name="T11" fmla="*/ 19 h 63"/>
                <a:gd name="T12" fmla="*/ 9 w 15"/>
                <a:gd name="T13" fmla="*/ 30 h 63"/>
                <a:gd name="T14" fmla="*/ 10 w 15"/>
                <a:gd name="T15" fmla="*/ 44 h 63"/>
                <a:gd name="T16" fmla="*/ 11 w 15"/>
                <a:gd name="T17" fmla="*/ 63 h 63"/>
                <a:gd name="T18" fmla="*/ 2 w 15"/>
                <a:gd name="T19" fmla="*/ 63 h 63"/>
                <a:gd name="T20" fmla="*/ 2 w 15"/>
                <a:gd name="T21" fmla="*/ 62 h 63"/>
                <a:gd name="T22" fmla="*/ 1 w 15"/>
                <a:gd name="T23" fmla="*/ 56 h 63"/>
                <a:gd name="T24" fmla="*/ 0 w 15"/>
                <a:gd name="T25" fmla="*/ 49 h 63"/>
                <a:gd name="T26" fmla="*/ 0 w 15"/>
                <a:gd name="T27" fmla="*/ 40 h 63"/>
                <a:gd name="T28" fmla="*/ 0 w 15"/>
                <a:gd name="T29" fmla="*/ 29 h 63"/>
                <a:gd name="T30" fmla="*/ 0 w 15"/>
                <a:gd name="T31" fmla="*/ 19 h 63"/>
                <a:gd name="T32" fmla="*/ 1 w 15"/>
                <a:gd name="T33" fmla="*/ 8 h 63"/>
                <a:gd name="T34" fmla="*/ 4 w 15"/>
                <a:gd name="T35" fmla="*/ 0 h 63"/>
                <a:gd name="T36" fmla="*/ 15 w 15"/>
                <a:gd name="T37" fmla="*/ 0 h 6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5"/>
                <a:gd name="T58" fmla="*/ 0 h 63"/>
                <a:gd name="T59" fmla="*/ 15 w 15"/>
                <a:gd name="T60" fmla="*/ 63 h 6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5" h="63">
                  <a:moveTo>
                    <a:pt x="15" y="0"/>
                  </a:moveTo>
                  <a:lnTo>
                    <a:pt x="15" y="1"/>
                  </a:lnTo>
                  <a:lnTo>
                    <a:pt x="14" y="2"/>
                  </a:lnTo>
                  <a:lnTo>
                    <a:pt x="12" y="6"/>
                  </a:lnTo>
                  <a:lnTo>
                    <a:pt x="11" y="12"/>
                  </a:lnTo>
                  <a:lnTo>
                    <a:pt x="10" y="19"/>
                  </a:lnTo>
                  <a:lnTo>
                    <a:pt x="9" y="30"/>
                  </a:lnTo>
                  <a:lnTo>
                    <a:pt x="10" y="44"/>
                  </a:lnTo>
                  <a:lnTo>
                    <a:pt x="11" y="63"/>
                  </a:lnTo>
                  <a:lnTo>
                    <a:pt x="2" y="63"/>
                  </a:lnTo>
                  <a:lnTo>
                    <a:pt x="2" y="62"/>
                  </a:lnTo>
                  <a:lnTo>
                    <a:pt x="1" y="56"/>
                  </a:lnTo>
                  <a:lnTo>
                    <a:pt x="0" y="49"/>
                  </a:lnTo>
                  <a:lnTo>
                    <a:pt x="0" y="40"/>
                  </a:lnTo>
                  <a:lnTo>
                    <a:pt x="0" y="29"/>
                  </a:lnTo>
                  <a:lnTo>
                    <a:pt x="0" y="19"/>
                  </a:lnTo>
                  <a:lnTo>
                    <a:pt x="1" y="8"/>
                  </a:lnTo>
                  <a:lnTo>
                    <a:pt x="4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8CD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47" name="Freeform 234"/>
            <p:cNvSpPr>
              <a:spLocks/>
            </p:cNvSpPr>
            <p:nvPr/>
          </p:nvSpPr>
          <p:spPr bwMode="auto">
            <a:xfrm>
              <a:off x="1277" y="1380"/>
              <a:ext cx="12" cy="50"/>
            </a:xfrm>
            <a:custGeom>
              <a:avLst/>
              <a:gdLst>
                <a:gd name="T0" fmla="*/ 12 w 12"/>
                <a:gd name="T1" fmla="*/ 1 h 50"/>
                <a:gd name="T2" fmla="*/ 12 w 12"/>
                <a:gd name="T3" fmla="*/ 1 h 50"/>
                <a:gd name="T4" fmla="*/ 11 w 12"/>
                <a:gd name="T5" fmla="*/ 2 h 50"/>
                <a:gd name="T6" fmla="*/ 10 w 12"/>
                <a:gd name="T7" fmla="*/ 4 h 50"/>
                <a:gd name="T8" fmla="*/ 9 w 12"/>
                <a:gd name="T9" fmla="*/ 9 h 50"/>
                <a:gd name="T10" fmla="*/ 9 w 12"/>
                <a:gd name="T11" fmla="*/ 15 h 50"/>
                <a:gd name="T12" fmla="*/ 8 w 12"/>
                <a:gd name="T13" fmla="*/ 24 h 50"/>
                <a:gd name="T14" fmla="*/ 8 w 12"/>
                <a:gd name="T15" fmla="*/ 36 h 50"/>
                <a:gd name="T16" fmla="*/ 9 w 12"/>
                <a:gd name="T17" fmla="*/ 50 h 50"/>
                <a:gd name="T18" fmla="*/ 2 w 12"/>
                <a:gd name="T19" fmla="*/ 50 h 50"/>
                <a:gd name="T20" fmla="*/ 2 w 12"/>
                <a:gd name="T21" fmla="*/ 49 h 50"/>
                <a:gd name="T22" fmla="*/ 2 w 12"/>
                <a:gd name="T23" fmla="*/ 45 h 50"/>
                <a:gd name="T24" fmla="*/ 1 w 12"/>
                <a:gd name="T25" fmla="*/ 38 h 50"/>
                <a:gd name="T26" fmla="*/ 1 w 12"/>
                <a:gd name="T27" fmla="*/ 31 h 50"/>
                <a:gd name="T28" fmla="*/ 0 w 12"/>
                <a:gd name="T29" fmla="*/ 23 h 50"/>
                <a:gd name="T30" fmla="*/ 1 w 12"/>
                <a:gd name="T31" fmla="*/ 15 h 50"/>
                <a:gd name="T32" fmla="*/ 2 w 12"/>
                <a:gd name="T33" fmla="*/ 7 h 50"/>
                <a:gd name="T34" fmla="*/ 4 w 12"/>
                <a:gd name="T35" fmla="*/ 0 h 50"/>
                <a:gd name="T36" fmla="*/ 12 w 12"/>
                <a:gd name="T37" fmla="*/ 1 h 5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2"/>
                <a:gd name="T58" fmla="*/ 0 h 50"/>
                <a:gd name="T59" fmla="*/ 12 w 12"/>
                <a:gd name="T60" fmla="*/ 50 h 5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2" h="50">
                  <a:moveTo>
                    <a:pt x="12" y="1"/>
                  </a:moveTo>
                  <a:lnTo>
                    <a:pt x="12" y="1"/>
                  </a:lnTo>
                  <a:lnTo>
                    <a:pt x="11" y="2"/>
                  </a:lnTo>
                  <a:lnTo>
                    <a:pt x="10" y="4"/>
                  </a:lnTo>
                  <a:lnTo>
                    <a:pt x="9" y="9"/>
                  </a:lnTo>
                  <a:lnTo>
                    <a:pt x="9" y="15"/>
                  </a:lnTo>
                  <a:lnTo>
                    <a:pt x="8" y="24"/>
                  </a:lnTo>
                  <a:lnTo>
                    <a:pt x="8" y="36"/>
                  </a:lnTo>
                  <a:lnTo>
                    <a:pt x="9" y="50"/>
                  </a:lnTo>
                  <a:lnTo>
                    <a:pt x="2" y="50"/>
                  </a:lnTo>
                  <a:lnTo>
                    <a:pt x="2" y="49"/>
                  </a:lnTo>
                  <a:lnTo>
                    <a:pt x="2" y="45"/>
                  </a:lnTo>
                  <a:lnTo>
                    <a:pt x="1" y="38"/>
                  </a:lnTo>
                  <a:lnTo>
                    <a:pt x="1" y="31"/>
                  </a:lnTo>
                  <a:lnTo>
                    <a:pt x="0" y="23"/>
                  </a:lnTo>
                  <a:lnTo>
                    <a:pt x="1" y="15"/>
                  </a:lnTo>
                  <a:lnTo>
                    <a:pt x="2" y="7"/>
                  </a:lnTo>
                  <a:lnTo>
                    <a:pt x="4" y="0"/>
                  </a:lnTo>
                  <a:lnTo>
                    <a:pt x="12" y="1"/>
                  </a:lnTo>
                  <a:close/>
                </a:path>
              </a:pathLst>
            </a:custGeom>
            <a:solidFill>
              <a:srgbClr val="A5ED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48" name="Freeform 235"/>
            <p:cNvSpPr>
              <a:spLocks/>
            </p:cNvSpPr>
            <p:nvPr/>
          </p:nvSpPr>
          <p:spPr bwMode="auto">
            <a:xfrm>
              <a:off x="1278" y="1387"/>
              <a:ext cx="9" cy="36"/>
            </a:xfrm>
            <a:custGeom>
              <a:avLst/>
              <a:gdLst>
                <a:gd name="T0" fmla="*/ 9 w 9"/>
                <a:gd name="T1" fmla="*/ 0 h 36"/>
                <a:gd name="T2" fmla="*/ 9 w 9"/>
                <a:gd name="T3" fmla="*/ 0 h 36"/>
                <a:gd name="T4" fmla="*/ 8 w 9"/>
                <a:gd name="T5" fmla="*/ 1 h 36"/>
                <a:gd name="T6" fmla="*/ 8 w 9"/>
                <a:gd name="T7" fmla="*/ 3 h 36"/>
                <a:gd name="T8" fmla="*/ 7 w 9"/>
                <a:gd name="T9" fmla="*/ 6 h 36"/>
                <a:gd name="T10" fmla="*/ 6 w 9"/>
                <a:gd name="T11" fmla="*/ 10 h 36"/>
                <a:gd name="T12" fmla="*/ 6 w 9"/>
                <a:gd name="T13" fmla="*/ 17 h 36"/>
                <a:gd name="T14" fmla="*/ 6 w 9"/>
                <a:gd name="T15" fmla="*/ 25 h 36"/>
                <a:gd name="T16" fmla="*/ 7 w 9"/>
                <a:gd name="T17" fmla="*/ 36 h 36"/>
                <a:gd name="T18" fmla="*/ 2 w 9"/>
                <a:gd name="T19" fmla="*/ 36 h 36"/>
                <a:gd name="T20" fmla="*/ 1 w 9"/>
                <a:gd name="T21" fmla="*/ 36 h 36"/>
                <a:gd name="T22" fmla="*/ 1 w 9"/>
                <a:gd name="T23" fmla="*/ 32 h 36"/>
                <a:gd name="T24" fmla="*/ 1 w 9"/>
                <a:gd name="T25" fmla="*/ 28 h 36"/>
                <a:gd name="T26" fmla="*/ 0 w 9"/>
                <a:gd name="T27" fmla="*/ 22 h 36"/>
                <a:gd name="T28" fmla="*/ 0 w 9"/>
                <a:gd name="T29" fmla="*/ 16 h 36"/>
                <a:gd name="T30" fmla="*/ 0 w 9"/>
                <a:gd name="T31" fmla="*/ 10 h 36"/>
                <a:gd name="T32" fmla="*/ 1 w 9"/>
                <a:gd name="T33" fmla="*/ 4 h 36"/>
                <a:gd name="T34" fmla="*/ 3 w 9"/>
                <a:gd name="T35" fmla="*/ 0 h 36"/>
                <a:gd name="T36" fmla="*/ 9 w 9"/>
                <a:gd name="T37" fmla="*/ 0 h 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"/>
                <a:gd name="T58" fmla="*/ 0 h 36"/>
                <a:gd name="T59" fmla="*/ 9 w 9"/>
                <a:gd name="T60" fmla="*/ 36 h 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" h="36">
                  <a:moveTo>
                    <a:pt x="9" y="0"/>
                  </a:moveTo>
                  <a:lnTo>
                    <a:pt x="9" y="0"/>
                  </a:lnTo>
                  <a:lnTo>
                    <a:pt x="8" y="1"/>
                  </a:lnTo>
                  <a:lnTo>
                    <a:pt x="8" y="3"/>
                  </a:lnTo>
                  <a:lnTo>
                    <a:pt x="7" y="6"/>
                  </a:lnTo>
                  <a:lnTo>
                    <a:pt x="6" y="10"/>
                  </a:lnTo>
                  <a:lnTo>
                    <a:pt x="6" y="17"/>
                  </a:lnTo>
                  <a:lnTo>
                    <a:pt x="6" y="25"/>
                  </a:lnTo>
                  <a:lnTo>
                    <a:pt x="7" y="36"/>
                  </a:lnTo>
                  <a:lnTo>
                    <a:pt x="2" y="36"/>
                  </a:lnTo>
                  <a:lnTo>
                    <a:pt x="1" y="36"/>
                  </a:lnTo>
                  <a:lnTo>
                    <a:pt x="1" y="32"/>
                  </a:lnTo>
                  <a:lnTo>
                    <a:pt x="1" y="28"/>
                  </a:lnTo>
                  <a:lnTo>
                    <a:pt x="0" y="22"/>
                  </a:lnTo>
                  <a:lnTo>
                    <a:pt x="0" y="16"/>
                  </a:lnTo>
                  <a:lnTo>
                    <a:pt x="0" y="10"/>
                  </a:lnTo>
                  <a:lnTo>
                    <a:pt x="1" y="4"/>
                  </a:lnTo>
                  <a:lnTo>
                    <a:pt x="3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B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49" name="Rectangle 236"/>
            <p:cNvSpPr>
              <a:spLocks noChangeArrowheads="1"/>
            </p:cNvSpPr>
            <p:nvPr/>
          </p:nvSpPr>
          <p:spPr bwMode="auto">
            <a:xfrm>
              <a:off x="1155" y="1377"/>
              <a:ext cx="4" cy="11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50" name="Freeform 237"/>
            <p:cNvSpPr>
              <a:spLocks/>
            </p:cNvSpPr>
            <p:nvPr/>
          </p:nvSpPr>
          <p:spPr bwMode="auto">
            <a:xfrm>
              <a:off x="1197" y="1375"/>
              <a:ext cx="46" cy="55"/>
            </a:xfrm>
            <a:custGeom>
              <a:avLst/>
              <a:gdLst>
                <a:gd name="T0" fmla="*/ 4 w 46"/>
                <a:gd name="T1" fmla="*/ 6 h 55"/>
                <a:gd name="T2" fmla="*/ 4 w 46"/>
                <a:gd name="T3" fmla="*/ 7 h 55"/>
                <a:gd name="T4" fmla="*/ 3 w 46"/>
                <a:gd name="T5" fmla="*/ 9 h 55"/>
                <a:gd name="T6" fmla="*/ 1 w 46"/>
                <a:gd name="T7" fmla="*/ 14 h 55"/>
                <a:gd name="T8" fmla="*/ 0 w 46"/>
                <a:gd name="T9" fmla="*/ 20 h 55"/>
                <a:gd name="T10" fmla="*/ 0 w 46"/>
                <a:gd name="T11" fmla="*/ 28 h 55"/>
                <a:gd name="T12" fmla="*/ 0 w 46"/>
                <a:gd name="T13" fmla="*/ 36 h 55"/>
                <a:gd name="T14" fmla="*/ 0 w 46"/>
                <a:gd name="T15" fmla="*/ 46 h 55"/>
                <a:gd name="T16" fmla="*/ 3 w 46"/>
                <a:gd name="T17" fmla="*/ 55 h 55"/>
                <a:gd name="T18" fmla="*/ 3 w 46"/>
                <a:gd name="T19" fmla="*/ 54 h 55"/>
                <a:gd name="T20" fmla="*/ 3 w 46"/>
                <a:gd name="T21" fmla="*/ 53 h 55"/>
                <a:gd name="T22" fmla="*/ 3 w 46"/>
                <a:gd name="T23" fmla="*/ 51 h 55"/>
                <a:gd name="T24" fmla="*/ 3 w 46"/>
                <a:gd name="T25" fmla="*/ 49 h 55"/>
                <a:gd name="T26" fmla="*/ 3 w 46"/>
                <a:gd name="T27" fmla="*/ 46 h 55"/>
                <a:gd name="T28" fmla="*/ 4 w 46"/>
                <a:gd name="T29" fmla="*/ 42 h 55"/>
                <a:gd name="T30" fmla="*/ 4 w 46"/>
                <a:gd name="T31" fmla="*/ 39 h 55"/>
                <a:gd name="T32" fmla="*/ 5 w 46"/>
                <a:gd name="T33" fmla="*/ 35 h 55"/>
                <a:gd name="T34" fmla="*/ 6 w 46"/>
                <a:gd name="T35" fmla="*/ 32 h 55"/>
                <a:gd name="T36" fmla="*/ 7 w 46"/>
                <a:gd name="T37" fmla="*/ 28 h 55"/>
                <a:gd name="T38" fmla="*/ 8 w 46"/>
                <a:gd name="T39" fmla="*/ 25 h 55"/>
                <a:gd name="T40" fmla="*/ 11 w 46"/>
                <a:gd name="T41" fmla="*/ 21 h 55"/>
                <a:gd name="T42" fmla="*/ 14 w 46"/>
                <a:gd name="T43" fmla="*/ 19 h 55"/>
                <a:gd name="T44" fmla="*/ 17 w 46"/>
                <a:gd name="T45" fmla="*/ 16 h 55"/>
                <a:gd name="T46" fmla="*/ 21 w 46"/>
                <a:gd name="T47" fmla="*/ 14 h 55"/>
                <a:gd name="T48" fmla="*/ 26 w 46"/>
                <a:gd name="T49" fmla="*/ 14 h 55"/>
                <a:gd name="T50" fmla="*/ 26 w 46"/>
                <a:gd name="T51" fmla="*/ 13 h 55"/>
                <a:gd name="T52" fmla="*/ 26 w 46"/>
                <a:gd name="T53" fmla="*/ 13 h 55"/>
                <a:gd name="T54" fmla="*/ 28 w 46"/>
                <a:gd name="T55" fmla="*/ 12 h 55"/>
                <a:gd name="T56" fmla="*/ 29 w 46"/>
                <a:gd name="T57" fmla="*/ 11 h 55"/>
                <a:gd name="T58" fmla="*/ 33 w 46"/>
                <a:gd name="T59" fmla="*/ 9 h 55"/>
                <a:gd name="T60" fmla="*/ 36 w 46"/>
                <a:gd name="T61" fmla="*/ 7 h 55"/>
                <a:gd name="T62" fmla="*/ 41 w 46"/>
                <a:gd name="T63" fmla="*/ 5 h 55"/>
                <a:gd name="T64" fmla="*/ 46 w 46"/>
                <a:gd name="T65" fmla="*/ 2 h 55"/>
                <a:gd name="T66" fmla="*/ 46 w 46"/>
                <a:gd name="T67" fmla="*/ 2 h 55"/>
                <a:gd name="T68" fmla="*/ 45 w 46"/>
                <a:gd name="T69" fmla="*/ 2 h 55"/>
                <a:gd name="T70" fmla="*/ 43 w 46"/>
                <a:gd name="T71" fmla="*/ 2 h 55"/>
                <a:gd name="T72" fmla="*/ 42 w 46"/>
                <a:gd name="T73" fmla="*/ 1 h 55"/>
                <a:gd name="T74" fmla="*/ 40 w 46"/>
                <a:gd name="T75" fmla="*/ 1 h 55"/>
                <a:gd name="T76" fmla="*/ 38 w 46"/>
                <a:gd name="T77" fmla="*/ 1 h 55"/>
                <a:gd name="T78" fmla="*/ 35 w 46"/>
                <a:gd name="T79" fmla="*/ 1 h 55"/>
                <a:gd name="T80" fmla="*/ 32 w 46"/>
                <a:gd name="T81" fmla="*/ 0 h 55"/>
                <a:gd name="T82" fmla="*/ 28 w 46"/>
                <a:gd name="T83" fmla="*/ 0 h 55"/>
                <a:gd name="T84" fmla="*/ 26 w 46"/>
                <a:gd name="T85" fmla="*/ 0 h 55"/>
                <a:gd name="T86" fmla="*/ 22 w 46"/>
                <a:gd name="T87" fmla="*/ 1 h 55"/>
                <a:gd name="T88" fmla="*/ 19 w 46"/>
                <a:gd name="T89" fmla="*/ 1 h 55"/>
                <a:gd name="T90" fmla="*/ 14 w 46"/>
                <a:gd name="T91" fmla="*/ 1 h 55"/>
                <a:gd name="T92" fmla="*/ 11 w 46"/>
                <a:gd name="T93" fmla="*/ 2 h 55"/>
                <a:gd name="T94" fmla="*/ 7 w 46"/>
                <a:gd name="T95" fmla="*/ 4 h 55"/>
                <a:gd name="T96" fmla="*/ 4 w 46"/>
                <a:gd name="T97" fmla="*/ 6 h 5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"/>
                <a:gd name="T148" fmla="*/ 0 h 55"/>
                <a:gd name="T149" fmla="*/ 46 w 46"/>
                <a:gd name="T150" fmla="*/ 55 h 5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" h="55">
                  <a:moveTo>
                    <a:pt x="4" y="6"/>
                  </a:moveTo>
                  <a:lnTo>
                    <a:pt x="4" y="7"/>
                  </a:lnTo>
                  <a:lnTo>
                    <a:pt x="3" y="9"/>
                  </a:lnTo>
                  <a:lnTo>
                    <a:pt x="1" y="14"/>
                  </a:lnTo>
                  <a:lnTo>
                    <a:pt x="0" y="20"/>
                  </a:lnTo>
                  <a:lnTo>
                    <a:pt x="0" y="28"/>
                  </a:lnTo>
                  <a:lnTo>
                    <a:pt x="0" y="36"/>
                  </a:lnTo>
                  <a:lnTo>
                    <a:pt x="0" y="46"/>
                  </a:lnTo>
                  <a:lnTo>
                    <a:pt x="3" y="55"/>
                  </a:lnTo>
                  <a:lnTo>
                    <a:pt x="3" y="54"/>
                  </a:lnTo>
                  <a:lnTo>
                    <a:pt x="3" y="53"/>
                  </a:lnTo>
                  <a:lnTo>
                    <a:pt x="3" y="51"/>
                  </a:lnTo>
                  <a:lnTo>
                    <a:pt x="3" y="49"/>
                  </a:lnTo>
                  <a:lnTo>
                    <a:pt x="3" y="46"/>
                  </a:lnTo>
                  <a:lnTo>
                    <a:pt x="4" y="42"/>
                  </a:lnTo>
                  <a:lnTo>
                    <a:pt x="4" y="39"/>
                  </a:lnTo>
                  <a:lnTo>
                    <a:pt x="5" y="35"/>
                  </a:lnTo>
                  <a:lnTo>
                    <a:pt x="6" y="32"/>
                  </a:lnTo>
                  <a:lnTo>
                    <a:pt x="7" y="28"/>
                  </a:lnTo>
                  <a:lnTo>
                    <a:pt x="8" y="25"/>
                  </a:lnTo>
                  <a:lnTo>
                    <a:pt x="11" y="21"/>
                  </a:lnTo>
                  <a:lnTo>
                    <a:pt x="14" y="19"/>
                  </a:lnTo>
                  <a:lnTo>
                    <a:pt x="17" y="16"/>
                  </a:lnTo>
                  <a:lnTo>
                    <a:pt x="21" y="14"/>
                  </a:lnTo>
                  <a:lnTo>
                    <a:pt x="26" y="14"/>
                  </a:lnTo>
                  <a:lnTo>
                    <a:pt x="26" y="13"/>
                  </a:lnTo>
                  <a:lnTo>
                    <a:pt x="28" y="12"/>
                  </a:lnTo>
                  <a:lnTo>
                    <a:pt x="29" y="11"/>
                  </a:lnTo>
                  <a:lnTo>
                    <a:pt x="33" y="9"/>
                  </a:lnTo>
                  <a:lnTo>
                    <a:pt x="36" y="7"/>
                  </a:lnTo>
                  <a:lnTo>
                    <a:pt x="41" y="5"/>
                  </a:lnTo>
                  <a:lnTo>
                    <a:pt x="46" y="2"/>
                  </a:lnTo>
                  <a:lnTo>
                    <a:pt x="45" y="2"/>
                  </a:lnTo>
                  <a:lnTo>
                    <a:pt x="43" y="2"/>
                  </a:lnTo>
                  <a:lnTo>
                    <a:pt x="42" y="1"/>
                  </a:lnTo>
                  <a:lnTo>
                    <a:pt x="40" y="1"/>
                  </a:lnTo>
                  <a:lnTo>
                    <a:pt x="38" y="1"/>
                  </a:lnTo>
                  <a:lnTo>
                    <a:pt x="35" y="1"/>
                  </a:lnTo>
                  <a:lnTo>
                    <a:pt x="32" y="0"/>
                  </a:lnTo>
                  <a:lnTo>
                    <a:pt x="28" y="0"/>
                  </a:lnTo>
                  <a:lnTo>
                    <a:pt x="26" y="0"/>
                  </a:lnTo>
                  <a:lnTo>
                    <a:pt x="22" y="1"/>
                  </a:lnTo>
                  <a:lnTo>
                    <a:pt x="19" y="1"/>
                  </a:lnTo>
                  <a:lnTo>
                    <a:pt x="14" y="1"/>
                  </a:lnTo>
                  <a:lnTo>
                    <a:pt x="11" y="2"/>
                  </a:lnTo>
                  <a:lnTo>
                    <a:pt x="7" y="4"/>
                  </a:lnTo>
                  <a:lnTo>
                    <a:pt x="4" y="6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51" name="Freeform 238"/>
            <p:cNvSpPr>
              <a:spLocks/>
            </p:cNvSpPr>
            <p:nvPr/>
          </p:nvSpPr>
          <p:spPr bwMode="auto">
            <a:xfrm>
              <a:off x="1133" y="1416"/>
              <a:ext cx="37" cy="9"/>
            </a:xfrm>
            <a:custGeom>
              <a:avLst/>
              <a:gdLst>
                <a:gd name="T0" fmla="*/ 0 w 37"/>
                <a:gd name="T1" fmla="*/ 6 h 9"/>
                <a:gd name="T2" fmla="*/ 0 w 37"/>
                <a:gd name="T3" fmla="*/ 6 h 9"/>
                <a:gd name="T4" fmla="*/ 0 w 37"/>
                <a:gd name="T5" fmla="*/ 6 h 9"/>
                <a:gd name="T6" fmla="*/ 1 w 37"/>
                <a:gd name="T7" fmla="*/ 5 h 9"/>
                <a:gd name="T8" fmla="*/ 1 w 37"/>
                <a:gd name="T9" fmla="*/ 5 h 9"/>
                <a:gd name="T10" fmla="*/ 2 w 37"/>
                <a:gd name="T11" fmla="*/ 3 h 9"/>
                <a:gd name="T12" fmla="*/ 4 w 37"/>
                <a:gd name="T13" fmla="*/ 2 h 9"/>
                <a:gd name="T14" fmla="*/ 5 w 37"/>
                <a:gd name="T15" fmla="*/ 2 h 9"/>
                <a:gd name="T16" fmla="*/ 7 w 37"/>
                <a:gd name="T17" fmla="*/ 1 h 9"/>
                <a:gd name="T18" fmla="*/ 9 w 37"/>
                <a:gd name="T19" fmla="*/ 0 h 9"/>
                <a:gd name="T20" fmla="*/ 12 w 37"/>
                <a:gd name="T21" fmla="*/ 0 h 9"/>
                <a:gd name="T22" fmla="*/ 15 w 37"/>
                <a:gd name="T23" fmla="*/ 0 h 9"/>
                <a:gd name="T24" fmla="*/ 19 w 37"/>
                <a:gd name="T25" fmla="*/ 0 h 9"/>
                <a:gd name="T26" fmla="*/ 22 w 37"/>
                <a:gd name="T27" fmla="*/ 0 h 9"/>
                <a:gd name="T28" fmla="*/ 27 w 37"/>
                <a:gd name="T29" fmla="*/ 1 h 9"/>
                <a:gd name="T30" fmla="*/ 32 w 37"/>
                <a:gd name="T31" fmla="*/ 1 h 9"/>
                <a:gd name="T32" fmla="*/ 37 w 37"/>
                <a:gd name="T33" fmla="*/ 3 h 9"/>
                <a:gd name="T34" fmla="*/ 37 w 37"/>
                <a:gd name="T35" fmla="*/ 6 h 9"/>
                <a:gd name="T36" fmla="*/ 36 w 37"/>
                <a:gd name="T37" fmla="*/ 6 h 9"/>
                <a:gd name="T38" fmla="*/ 36 w 37"/>
                <a:gd name="T39" fmla="*/ 5 h 9"/>
                <a:gd name="T40" fmla="*/ 34 w 37"/>
                <a:gd name="T41" fmla="*/ 5 h 9"/>
                <a:gd name="T42" fmla="*/ 33 w 37"/>
                <a:gd name="T43" fmla="*/ 5 h 9"/>
                <a:gd name="T44" fmla="*/ 30 w 37"/>
                <a:gd name="T45" fmla="*/ 3 h 9"/>
                <a:gd name="T46" fmla="*/ 28 w 37"/>
                <a:gd name="T47" fmla="*/ 3 h 9"/>
                <a:gd name="T48" fmla="*/ 25 w 37"/>
                <a:gd name="T49" fmla="*/ 2 h 9"/>
                <a:gd name="T50" fmla="*/ 22 w 37"/>
                <a:gd name="T51" fmla="*/ 2 h 9"/>
                <a:gd name="T52" fmla="*/ 19 w 37"/>
                <a:gd name="T53" fmla="*/ 2 h 9"/>
                <a:gd name="T54" fmla="*/ 15 w 37"/>
                <a:gd name="T55" fmla="*/ 2 h 9"/>
                <a:gd name="T56" fmla="*/ 13 w 37"/>
                <a:gd name="T57" fmla="*/ 2 h 9"/>
                <a:gd name="T58" fmla="*/ 9 w 37"/>
                <a:gd name="T59" fmla="*/ 3 h 9"/>
                <a:gd name="T60" fmla="*/ 7 w 37"/>
                <a:gd name="T61" fmla="*/ 5 h 9"/>
                <a:gd name="T62" fmla="*/ 5 w 37"/>
                <a:gd name="T63" fmla="*/ 6 h 9"/>
                <a:gd name="T64" fmla="*/ 2 w 37"/>
                <a:gd name="T65" fmla="*/ 7 h 9"/>
                <a:gd name="T66" fmla="*/ 0 w 37"/>
                <a:gd name="T67" fmla="*/ 9 h 9"/>
                <a:gd name="T68" fmla="*/ 0 w 37"/>
                <a:gd name="T69" fmla="*/ 6 h 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7"/>
                <a:gd name="T106" fmla="*/ 0 h 9"/>
                <a:gd name="T107" fmla="*/ 37 w 37"/>
                <a:gd name="T108" fmla="*/ 9 h 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7" h="9">
                  <a:moveTo>
                    <a:pt x="0" y="6"/>
                  </a:moveTo>
                  <a:lnTo>
                    <a:pt x="0" y="6"/>
                  </a:lnTo>
                  <a:lnTo>
                    <a:pt x="1" y="5"/>
                  </a:lnTo>
                  <a:lnTo>
                    <a:pt x="2" y="3"/>
                  </a:lnTo>
                  <a:lnTo>
                    <a:pt x="4" y="2"/>
                  </a:lnTo>
                  <a:lnTo>
                    <a:pt x="5" y="2"/>
                  </a:lnTo>
                  <a:lnTo>
                    <a:pt x="7" y="1"/>
                  </a:lnTo>
                  <a:lnTo>
                    <a:pt x="9" y="0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2" y="0"/>
                  </a:lnTo>
                  <a:lnTo>
                    <a:pt x="27" y="1"/>
                  </a:lnTo>
                  <a:lnTo>
                    <a:pt x="32" y="1"/>
                  </a:lnTo>
                  <a:lnTo>
                    <a:pt x="37" y="3"/>
                  </a:lnTo>
                  <a:lnTo>
                    <a:pt x="37" y="6"/>
                  </a:lnTo>
                  <a:lnTo>
                    <a:pt x="36" y="6"/>
                  </a:lnTo>
                  <a:lnTo>
                    <a:pt x="36" y="5"/>
                  </a:lnTo>
                  <a:lnTo>
                    <a:pt x="34" y="5"/>
                  </a:lnTo>
                  <a:lnTo>
                    <a:pt x="33" y="5"/>
                  </a:lnTo>
                  <a:lnTo>
                    <a:pt x="30" y="3"/>
                  </a:lnTo>
                  <a:lnTo>
                    <a:pt x="28" y="3"/>
                  </a:lnTo>
                  <a:lnTo>
                    <a:pt x="25" y="2"/>
                  </a:lnTo>
                  <a:lnTo>
                    <a:pt x="22" y="2"/>
                  </a:lnTo>
                  <a:lnTo>
                    <a:pt x="19" y="2"/>
                  </a:lnTo>
                  <a:lnTo>
                    <a:pt x="15" y="2"/>
                  </a:lnTo>
                  <a:lnTo>
                    <a:pt x="13" y="2"/>
                  </a:lnTo>
                  <a:lnTo>
                    <a:pt x="9" y="3"/>
                  </a:lnTo>
                  <a:lnTo>
                    <a:pt x="7" y="5"/>
                  </a:lnTo>
                  <a:lnTo>
                    <a:pt x="5" y="6"/>
                  </a:lnTo>
                  <a:lnTo>
                    <a:pt x="2" y="7"/>
                  </a:lnTo>
                  <a:lnTo>
                    <a:pt x="0" y="9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52" name="Freeform 239"/>
            <p:cNvSpPr>
              <a:spLocks/>
            </p:cNvSpPr>
            <p:nvPr/>
          </p:nvSpPr>
          <p:spPr bwMode="auto">
            <a:xfrm>
              <a:off x="1133" y="1391"/>
              <a:ext cx="37" cy="11"/>
            </a:xfrm>
            <a:custGeom>
              <a:avLst/>
              <a:gdLst>
                <a:gd name="T0" fmla="*/ 0 w 37"/>
                <a:gd name="T1" fmla="*/ 6 h 11"/>
                <a:gd name="T2" fmla="*/ 0 w 37"/>
                <a:gd name="T3" fmla="*/ 6 h 11"/>
                <a:gd name="T4" fmla="*/ 0 w 37"/>
                <a:gd name="T5" fmla="*/ 6 h 11"/>
                <a:gd name="T6" fmla="*/ 1 w 37"/>
                <a:gd name="T7" fmla="*/ 6 h 11"/>
                <a:gd name="T8" fmla="*/ 1 w 37"/>
                <a:gd name="T9" fmla="*/ 5 h 11"/>
                <a:gd name="T10" fmla="*/ 2 w 37"/>
                <a:gd name="T11" fmla="*/ 4 h 11"/>
                <a:gd name="T12" fmla="*/ 4 w 37"/>
                <a:gd name="T13" fmla="*/ 4 h 11"/>
                <a:gd name="T14" fmla="*/ 5 w 37"/>
                <a:gd name="T15" fmla="*/ 3 h 11"/>
                <a:gd name="T16" fmla="*/ 7 w 37"/>
                <a:gd name="T17" fmla="*/ 2 h 11"/>
                <a:gd name="T18" fmla="*/ 9 w 37"/>
                <a:gd name="T19" fmla="*/ 2 h 11"/>
                <a:gd name="T20" fmla="*/ 12 w 37"/>
                <a:gd name="T21" fmla="*/ 0 h 11"/>
                <a:gd name="T22" fmla="*/ 15 w 37"/>
                <a:gd name="T23" fmla="*/ 0 h 11"/>
                <a:gd name="T24" fmla="*/ 19 w 37"/>
                <a:gd name="T25" fmla="*/ 0 h 11"/>
                <a:gd name="T26" fmla="*/ 22 w 37"/>
                <a:gd name="T27" fmla="*/ 0 h 11"/>
                <a:gd name="T28" fmla="*/ 27 w 37"/>
                <a:gd name="T29" fmla="*/ 2 h 11"/>
                <a:gd name="T30" fmla="*/ 32 w 37"/>
                <a:gd name="T31" fmla="*/ 3 h 11"/>
                <a:gd name="T32" fmla="*/ 37 w 37"/>
                <a:gd name="T33" fmla="*/ 4 h 11"/>
                <a:gd name="T34" fmla="*/ 37 w 37"/>
                <a:gd name="T35" fmla="*/ 6 h 11"/>
                <a:gd name="T36" fmla="*/ 36 w 37"/>
                <a:gd name="T37" fmla="*/ 6 h 11"/>
                <a:gd name="T38" fmla="*/ 36 w 37"/>
                <a:gd name="T39" fmla="*/ 5 h 11"/>
                <a:gd name="T40" fmla="*/ 34 w 37"/>
                <a:gd name="T41" fmla="*/ 5 h 11"/>
                <a:gd name="T42" fmla="*/ 33 w 37"/>
                <a:gd name="T43" fmla="*/ 5 h 11"/>
                <a:gd name="T44" fmla="*/ 30 w 37"/>
                <a:gd name="T45" fmla="*/ 4 h 11"/>
                <a:gd name="T46" fmla="*/ 28 w 37"/>
                <a:gd name="T47" fmla="*/ 4 h 11"/>
                <a:gd name="T48" fmla="*/ 25 w 37"/>
                <a:gd name="T49" fmla="*/ 4 h 11"/>
                <a:gd name="T50" fmla="*/ 22 w 37"/>
                <a:gd name="T51" fmla="*/ 3 h 11"/>
                <a:gd name="T52" fmla="*/ 19 w 37"/>
                <a:gd name="T53" fmla="*/ 3 h 11"/>
                <a:gd name="T54" fmla="*/ 15 w 37"/>
                <a:gd name="T55" fmla="*/ 3 h 11"/>
                <a:gd name="T56" fmla="*/ 13 w 37"/>
                <a:gd name="T57" fmla="*/ 3 h 11"/>
                <a:gd name="T58" fmla="*/ 9 w 37"/>
                <a:gd name="T59" fmla="*/ 4 h 11"/>
                <a:gd name="T60" fmla="*/ 7 w 37"/>
                <a:gd name="T61" fmla="*/ 5 h 11"/>
                <a:gd name="T62" fmla="*/ 5 w 37"/>
                <a:gd name="T63" fmla="*/ 6 h 11"/>
                <a:gd name="T64" fmla="*/ 2 w 37"/>
                <a:gd name="T65" fmla="*/ 9 h 11"/>
                <a:gd name="T66" fmla="*/ 0 w 37"/>
                <a:gd name="T67" fmla="*/ 11 h 11"/>
                <a:gd name="T68" fmla="*/ 0 w 37"/>
                <a:gd name="T69" fmla="*/ 6 h 1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7"/>
                <a:gd name="T106" fmla="*/ 0 h 11"/>
                <a:gd name="T107" fmla="*/ 37 w 37"/>
                <a:gd name="T108" fmla="*/ 11 h 11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7" h="11">
                  <a:moveTo>
                    <a:pt x="0" y="6"/>
                  </a:moveTo>
                  <a:lnTo>
                    <a:pt x="0" y="6"/>
                  </a:lnTo>
                  <a:lnTo>
                    <a:pt x="1" y="6"/>
                  </a:lnTo>
                  <a:lnTo>
                    <a:pt x="1" y="5"/>
                  </a:lnTo>
                  <a:lnTo>
                    <a:pt x="2" y="4"/>
                  </a:lnTo>
                  <a:lnTo>
                    <a:pt x="4" y="4"/>
                  </a:lnTo>
                  <a:lnTo>
                    <a:pt x="5" y="3"/>
                  </a:lnTo>
                  <a:lnTo>
                    <a:pt x="7" y="2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2" y="0"/>
                  </a:lnTo>
                  <a:lnTo>
                    <a:pt x="27" y="2"/>
                  </a:lnTo>
                  <a:lnTo>
                    <a:pt x="32" y="3"/>
                  </a:lnTo>
                  <a:lnTo>
                    <a:pt x="37" y="4"/>
                  </a:lnTo>
                  <a:lnTo>
                    <a:pt x="37" y="6"/>
                  </a:lnTo>
                  <a:lnTo>
                    <a:pt x="36" y="6"/>
                  </a:lnTo>
                  <a:lnTo>
                    <a:pt x="36" y="5"/>
                  </a:lnTo>
                  <a:lnTo>
                    <a:pt x="34" y="5"/>
                  </a:lnTo>
                  <a:lnTo>
                    <a:pt x="33" y="5"/>
                  </a:lnTo>
                  <a:lnTo>
                    <a:pt x="30" y="4"/>
                  </a:lnTo>
                  <a:lnTo>
                    <a:pt x="28" y="4"/>
                  </a:lnTo>
                  <a:lnTo>
                    <a:pt x="25" y="4"/>
                  </a:lnTo>
                  <a:lnTo>
                    <a:pt x="22" y="3"/>
                  </a:lnTo>
                  <a:lnTo>
                    <a:pt x="19" y="3"/>
                  </a:lnTo>
                  <a:lnTo>
                    <a:pt x="15" y="3"/>
                  </a:lnTo>
                  <a:lnTo>
                    <a:pt x="13" y="3"/>
                  </a:lnTo>
                  <a:lnTo>
                    <a:pt x="9" y="4"/>
                  </a:lnTo>
                  <a:lnTo>
                    <a:pt x="7" y="5"/>
                  </a:lnTo>
                  <a:lnTo>
                    <a:pt x="5" y="6"/>
                  </a:lnTo>
                  <a:lnTo>
                    <a:pt x="2" y="9"/>
                  </a:lnTo>
                  <a:lnTo>
                    <a:pt x="0" y="11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53" name="Freeform 240"/>
            <p:cNvSpPr>
              <a:spLocks/>
            </p:cNvSpPr>
            <p:nvPr/>
          </p:nvSpPr>
          <p:spPr bwMode="auto">
            <a:xfrm>
              <a:off x="1168" y="1380"/>
              <a:ext cx="61" cy="112"/>
            </a:xfrm>
            <a:custGeom>
              <a:avLst/>
              <a:gdLst>
                <a:gd name="T0" fmla="*/ 0 w 61"/>
                <a:gd name="T1" fmla="*/ 0 h 112"/>
                <a:gd name="T2" fmla="*/ 0 w 61"/>
                <a:gd name="T3" fmla="*/ 108 h 112"/>
                <a:gd name="T4" fmla="*/ 19 w 61"/>
                <a:gd name="T5" fmla="*/ 112 h 112"/>
                <a:gd name="T6" fmla="*/ 18 w 61"/>
                <a:gd name="T7" fmla="*/ 98 h 112"/>
                <a:gd name="T8" fmla="*/ 61 w 61"/>
                <a:gd name="T9" fmla="*/ 104 h 112"/>
                <a:gd name="T10" fmla="*/ 61 w 61"/>
                <a:gd name="T11" fmla="*/ 98 h 112"/>
                <a:gd name="T12" fmla="*/ 30 w 61"/>
                <a:gd name="T13" fmla="*/ 94 h 112"/>
                <a:gd name="T14" fmla="*/ 29 w 61"/>
                <a:gd name="T15" fmla="*/ 81 h 112"/>
                <a:gd name="T16" fmla="*/ 9 w 61"/>
                <a:gd name="T17" fmla="*/ 81 h 112"/>
                <a:gd name="T18" fmla="*/ 8 w 61"/>
                <a:gd name="T19" fmla="*/ 80 h 112"/>
                <a:gd name="T20" fmla="*/ 7 w 61"/>
                <a:gd name="T21" fmla="*/ 76 h 112"/>
                <a:gd name="T22" fmla="*/ 6 w 61"/>
                <a:gd name="T23" fmla="*/ 69 h 112"/>
                <a:gd name="T24" fmla="*/ 4 w 61"/>
                <a:gd name="T25" fmla="*/ 58 h 112"/>
                <a:gd name="T26" fmla="*/ 2 w 61"/>
                <a:gd name="T27" fmla="*/ 46 h 112"/>
                <a:gd name="T28" fmla="*/ 1 w 61"/>
                <a:gd name="T29" fmla="*/ 34 h 112"/>
                <a:gd name="T30" fmla="*/ 2 w 61"/>
                <a:gd name="T31" fmla="*/ 18 h 112"/>
                <a:gd name="T32" fmla="*/ 6 w 61"/>
                <a:gd name="T33" fmla="*/ 3 h 112"/>
                <a:gd name="T34" fmla="*/ 0 w 61"/>
                <a:gd name="T35" fmla="*/ 0 h 11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1"/>
                <a:gd name="T55" fmla="*/ 0 h 112"/>
                <a:gd name="T56" fmla="*/ 61 w 61"/>
                <a:gd name="T57" fmla="*/ 112 h 11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1" h="112">
                  <a:moveTo>
                    <a:pt x="0" y="0"/>
                  </a:moveTo>
                  <a:lnTo>
                    <a:pt x="0" y="108"/>
                  </a:lnTo>
                  <a:lnTo>
                    <a:pt x="19" y="112"/>
                  </a:lnTo>
                  <a:lnTo>
                    <a:pt x="18" y="98"/>
                  </a:lnTo>
                  <a:lnTo>
                    <a:pt x="61" y="104"/>
                  </a:lnTo>
                  <a:lnTo>
                    <a:pt x="61" y="98"/>
                  </a:lnTo>
                  <a:lnTo>
                    <a:pt x="30" y="94"/>
                  </a:lnTo>
                  <a:lnTo>
                    <a:pt x="29" y="81"/>
                  </a:lnTo>
                  <a:lnTo>
                    <a:pt x="9" y="81"/>
                  </a:lnTo>
                  <a:lnTo>
                    <a:pt x="8" y="80"/>
                  </a:lnTo>
                  <a:lnTo>
                    <a:pt x="7" y="76"/>
                  </a:lnTo>
                  <a:lnTo>
                    <a:pt x="6" y="69"/>
                  </a:lnTo>
                  <a:lnTo>
                    <a:pt x="4" y="58"/>
                  </a:lnTo>
                  <a:lnTo>
                    <a:pt x="2" y="46"/>
                  </a:lnTo>
                  <a:lnTo>
                    <a:pt x="1" y="34"/>
                  </a:lnTo>
                  <a:lnTo>
                    <a:pt x="2" y="18"/>
                  </a:lnTo>
                  <a:lnTo>
                    <a:pt x="6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1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54" name="Freeform 241"/>
            <p:cNvSpPr>
              <a:spLocks/>
            </p:cNvSpPr>
            <p:nvPr/>
          </p:nvSpPr>
          <p:spPr bwMode="auto">
            <a:xfrm>
              <a:off x="1198" y="1354"/>
              <a:ext cx="79" cy="15"/>
            </a:xfrm>
            <a:custGeom>
              <a:avLst/>
              <a:gdLst>
                <a:gd name="T0" fmla="*/ 0 w 79"/>
                <a:gd name="T1" fmla="*/ 15 h 15"/>
                <a:gd name="T2" fmla="*/ 0 w 79"/>
                <a:gd name="T3" fmla="*/ 15 h 15"/>
                <a:gd name="T4" fmla="*/ 3 w 79"/>
                <a:gd name="T5" fmla="*/ 14 h 15"/>
                <a:gd name="T6" fmla="*/ 4 w 79"/>
                <a:gd name="T7" fmla="*/ 14 h 15"/>
                <a:gd name="T8" fmla="*/ 7 w 79"/>
                <a:gd name="T9" fmla="*/ 13 h 15"/>
                <a:gd name="T10" fmla="*/ 11 w 79"/>
                <a:gd name="T11" fmla="*/ 12 h 15"/>
                <a:gd name="T12" fmla="*/ 14 w 79"/>
                <a:gd name="T13" fmla="*/ 10 h 15"/>
                <a:gd name="T14" fmla="*/ 19 w 79"/>
                <a:gd name="T15" fmla="*/ 9 h 15"/>
                <a:gd name="T16" fmla="*/ 24 w 79"/>
                <a:gd name="T17" fmla="*/ 8 h 15"/>
                <a:gd name="T18" fmla="*/ 30 w 79"/>
                <a:gd name="T19" fmla="*/ 8 h 15"/>
                <a:gd name="T20" fmla="*/ 35 w 79"/>
                <a:gd name="T21" fmla="*/ 7 h 15"/>
                <a:gd name="T22" fmla="*/ 42 w 79"/>
                <a:gd name="T23" fmla="*/ 7 h 15"/>
                <a:gd name="T24" fmla="*/ 48 w 79"/>
                <a:gd name="T25" fmla="*/ 6 h 15"/>
                <a:gd name="T26" fmla="*/ 55 w 79"/>
                <a:gd name="T27" fmla="*/ 7 h 15"/>
                <a:gd name="T28" fmla="*/ 62 w 79"/>
                <a:gd name="T29" fmla="*/ 7 h 15"/>
                <a:gd name="T30" fmla="*/ 69 w 79"/>
                <a:gd name="T31" fmla="*/ 8 h 15"/>
                <a:gd name="T32" fmla="*/ 76 w 79"/>
                <a:gd name="T33" fmla="*/ 9 h 15"/>
                <a:gd name="T34" fmla="*/ 79 w 79"/>
                <a:gd name="T35" fmla="*/ 0 h 15"/>
                <a:gd name="T36" fmla="*/ 79 w 79"/>
                <a:gd name="T37" fmla="*/ 0 h 15"/>
                <a:gd name="T38" fmla="*/ 76 w 79"/>
                <a:gd name="T39" fmla="*/ 0 h 15"/>
                <a:gd name="T40" fmla="*/ 74 w 79"/>
                <a:gd name="T41" fmla="*/ 0 h 15"/>
                <a:gd name="T42" fmla="*/ 70 w 79"/>
                <a:gd name="T43" fmla="*/ 0 h 15"/>
                <a:gd name="T44" fmla="*/ 66 w 79"/>
                <a:gd name="T45" fmla="*/ 0 h 15"/>
                <a:gd name="T46" fmla="*/ 61 w 79"/>
                <a:gd name="T47" fmla="*/ 0 h 15"/>
                <a:gd name="T48" fmla="*/ 56 w 79"/>
                <a:gd name="T49" fmla="*/ 0 h 15"/>
                <a:gd name="T50" fmla="*/ 51 w 79"/>
                <a:gd name="T51" fmla="*/ 1 h 15"/>
                <a:gd name="T52" fmla="*/ 44 w 79"/>
                <a:gd name="T53" fmla="*/ 1 h 15"/>
                <a:gd name="T54" fmla="*/ 38 w 79"/>
                <a:gd name="T55" fmla="*/ 1 h 15"/>
                <a:gd name="T56" fmla="*/ 31 w 79"/>
                <a:gd name="T57" fmla="*/ 2 h 15"/>
                <a:gd name="T58" fmla="*/ 25 w 79"/>
                <a:gd name="T59" fmla="*/ 3 h 15"/>
                <a:gd name="T60" fmla="*/ 18 w 79"/>
                <a:gd name="T61" fmla="*/ 5 h 15"/>
                <a:gd name="T62" fmla="*/ 12 w 79"/>
                <a:gd name="T63" fmla="*/ 6 h 15"/>
                <a:gd name="T64" fmla="*/ 6 w 79"/>
                <a:gd name="T65" fmla="*/ 7 h 15"/>
                <a:gd name="T66" fmla="*/ 0 w 79"/>
                <a:gd name="T67" fmla="*/ 8 h 15"/>
                <a:gd name="T68" fmla="*/ 0 w 79"/>
                <a:gd name="T69" fmla="*/ 15 h 1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79"/>
                <a:gd name="T106" fmla="*/ 0 h 15"/>
                <a:gd name="T107" fmla="*/ 79 w 79"/>
                <a:gd name="T108" fmla="*/ 15 h 1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79" h="15">
                  <a:moveTo>
                    <a:pt x="0" y="15"/>
                  </a:moveTo>
                  <a:lnTo>
                    <a:pt x="0" y="15"/>
                  </a:lnTo>
                  <a:lnTo>
                    <a:pt x="3" y="14"/>
                  </a:lnTo>
                  <a:lnTo>
                    <a:pt x="4" y="14"/>
                  </a:lnTo>
                  <a:lnTo>
                    <a:pt x="7" y="13"/>
                  </a:lnTo>
                  <a:lnTo>
                    <a:pt x="11" y="12"/>
                  </a:lnTo>
                  <a:lnTo>
                    <a:pt x="14" y="10"/>
                  </a:lnTo>
                  <a:lnTo>
                    <a:pt x="19" y="9"/>
                  </a:lnTo>
                  <a:lnTo>
                    <a:pt x="24" y="8"/>
                  </a:lnTo>
                  <a:lnTo>
                    <a:pt x="30" y="8"/>
                  </a:lnTo>
                  <a:lnTo>
                    <a:pt x="35" y="7"/>
                  </a:lnTo>
                  <a:lnTo>
                    <a:pt x="42" y="7"/>
                  </a:lnTo>
                  <a:lnTo>
                    <a:pt x="48" y="6"/>
                  </a:lnTo>
                  <a:lnTo>
                    <a:pt x="55" y="7"/>
                  </a:lnTo>
                  <a:lnTo>
                    <a:pt x="62" y="7"/>
                  </a:lnTo>
                  <a:lnTo>
                    <a:pt x="69" y="8"/>
                  </a:lnTo>
                  <a:lnTo>
                    <a:pt x="76" y="9"/>
                  </a:lnTo>
                  <a:lnTo>
                    <a:pt x="79" y="0"/>
                  </a:lnTo>
                  <a:lnTo>
                    <a:pt x="76" y="0"/>
                  </a:lnTo>
                  <a:lnTo>
                    <a:pt x="74" y="0"/>
                  </a:lnTo>
                  <a:lnTo>
                    <a:pt x="70" y="0"/>
                  </a:lnTo>
                  <a:lnTo>
                    <a:pt x="66" y="0"/>
                  </a:lnTo>
                  <a:lnTo>
                    <a:pt x="61" y="0"/>
                  </a:lnTo>
                  <a:lnTo>
                    <a:pt x="56" y="0"/>
                  </a:lnTo>
                  <a:lnTo>
                    <a:pt x="51" y="1"/>
                  </a:lnTo>
                  <a:lnTo>
                    <a:pt x="44" y="1"/>
                  </a:lnTo>
                  <a:lnTo>
                    <a:pt x="38" y="1"/>
                  </a:lnTo>
                  <a:lnTo>
                    <a:pt x="31" y="2"/>
                  </a:lnTo>
                  <a:lnTo>
                    <a:pt x="25" y="3"/>
                  </a:lnTo>
                  <a:lnTo>
                    <a:pt x="18" y="5"/>
                  </a:lnTo>
                  <a:lnTo>
                    <a:pt x="12" y="6"/>
                  </a:lnTo>
                  <a:lnTo>
                    <a:pt x="6" y="7"/>
                  </a:lnTo>
                  <a:lnTo>
                    <a:pt x="0" y="8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55" name="Freeform 242"/>
            <p:cNvSpPr>
              <a:spLocks/>
            </p:cNvSpPr>
            <p:nvPr/>
          </p:nvSpPr>
          <p:spPr bwMode="auto">
            <a:xfrm>
              <a:off x="1153" y="1494"/>
              <a:ext cx="132" cy="45"/>
            </a:xfrm>
            <a:custGeom>
              <a:avLst/>
              <a:gdLst>
                <a:gd name="T0" fmla="*/ 55 w 132"/>
                <a:gd name="T1" fmla="*/ 43 h 45"/>
                <a:gd name="T2" fmla="*/ 56 w 132"/>
                <a:gd name="T3" fmla="*/ 43 h 45"/>
                <a:gd name="T4" fmla="*/ 56 w 132"/>
                <a:gd name="T5" fmla="*/ 42 h 45"/>
                <a:gd name="T6" fmla="*/ 57 w 132"/>
                <a:gd name="T7" fmla="*/ 42 h 45"/>
                <a:gd name="T8" fmla="*/ 59 w 132"/>
                <a:gd name="T9" fmla="*/ 41 h 45"/>
                <a:gd name="T10" fmla="*/ 61 w 132"/>
                <a:gd name="T11" fmla="*/ 41 h 45"/>
                <a:gd name="T12" fmla="*/ 63 w 132"/>
                <a:gd name="T13" fmla="*/ 40 h 45"/>
                <a:gd name="T14" fmla="*/ 65 w 132"/>
                <a:gd name="T15" fmla="*/ 39 h 45"/>
                <a:gd name="T16" fmla="*/ 68 w 132"/>
                <a:gd name="T17" fmla="*/ 38 h 45"/>
                <a:gd name="T18" fmla="*/ 71 w 132"/>
                <a:gd name="T19" fmla="*/ 36 h 45"/>
                <a:gd name="T20" fmla="*/ 73 w 132"/>
                <a:gd name="T21" fmla="*/ 34 h 45"/>
                <a:gd name="T22" fmla="*/ 76 w 132"/>
                <a:gd name="T23" fmla="*/ 33 h 45"/>
                <a:gd name="T24" fmla="*/ 78 w 132"/>
                <a:gd name="T25" fmla="*/ 32 h 45"/>
                <a:gd name="T26" fmla="*/ 80 w 132"/>
                <a:gd name="T27" fmla="*/ 29 h 45"/>
                <a:gd name="T28" fmla="*/ 82 w 132"/>
                <a:gd name="T29" fmla="*/ 28 h 45"/>
                <a:gd name="T30" fmla="*/ 84 w 132"/>
                <a:gd name="T31" fmla="*/ 26 h 45"/>
                <a:gd name="T32" fmla="*/ 85 w 132"/>
                <a:gd name="T33" fmla="*/ 24 h 45"/>
                <a:gd name="T34" fmla="*/ 0 w 132"/>
                <a:gd name="T35" fmla="*/ 3 h 45"/>
                <a:gd name="T36" fmla="*/ 6 w 132"/>
                <a:gd name="T37" fmla="*/ 0 h 45"/>
                <a:gd name="T38" fmla="*/ 132 w 132"/>
                <a:gd name="T39" fmla="*/ 32 h 45"/>
                <a:gd name="T40" fmla="*/ 126 w 132"/>
                <a:gd name="T41" fmla="*/ 34 h 45"/>
                <a:gd name="T42" fmla="*/ 90 w 132"/>
                <a:gd name="T43" fmla="*/ 25 h 45"/>
                <a:gd name="T44" fmla="*/ 90 w 132"/>
                <a:gd name="T45" fmla="*/ 25 h 45"/>
                <a:gd name="T46" fmla="*/ 90 w 132"/>
                <a:gd name="T47" fmla="*/ 26 h 45"/>
                <a:gd name="T48" fmla="*/ 89 w 132"/>
                <a:gd name="T49" fmla="*/ 26 h 45"/>
                <a:gd name="T50" fmla="*/ 89 w 132"/>
                <a:gd name="T51" fmla="*/ 27 h 45"/>
                <a:gd name="T52" fmla="*/ 87 w 132"/>
                <a:gd name="T53" fmla="*/ 28 h 45"/>
                <a:gd name="T54" fmla="*/ 86 w 132"/>
                <a:gd name="T55" fmla="*/ 29 h 45"/>
                <a:gd name="T56" fmla="*/ 85 w 132"/>
                <a:gd name="T57" fmla="*/ 31 h 45"/>
                <a:gd name="T58" fmla="*/ 83 w 132"/>
                <a:gd name="T59" fmla="*/ 32 h 45"/>
                <a:gd name="T60" fmla="*/ 80 w 132"/>
                <a:gd name="T61" fmla="*/ 33 h 45"/>
                <a:gd name="T62" fmla="*/ 78 w 132"/>
                <a:gd name="T63" fmla="*/ 35 h 45"/>
                <a:gd name="T64" fmla="*/ 76 w 132"/>
                <a:gd name="T65" fmla="*/ 36 h 45"/>
                <a:gd name="T66" fmla="*/ 72 w 132"/>
                <a:gd name="T67" fmla="*/ 38 h 45"/>
                <a:gd name="T68" fmla="*/ 70 w 132"/>
                <a:gd name="T69" fmla="*/ 40 h 45"/>
                <a:gd name="T70" fmla="*/ 65 w 132"/>
                <a:gd name="T71" fmla="*/ 41 h 45"/>
                <a:gd name="T72" fmla="*/ 62 w 132"/>
                <a:gd name="T73" fmla="*/ 43 h 45"/>
                <a:gd name="T74" fmla="*/ 57 w 132"/>
                <a:gd name="T75" fmla="*/ 45 h 45"/>
                <a:gd name="T76" fmla="*/ 55 w 132"/>
                <a:gd name="T77" fmla="*/ 43 h 4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32"/>
                <a:gd name="T118" fmla="*/ 0 h 45"/>
                <a:gd name="T119" fmla="*/ 132 w 132"/>
                <a:gd name="T120" fmla="*/ 45 h 45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32" h="45">
                  <a:moveTo>
                    <a:pt x="55" y="43"/>
                  </a:moveTo>
                  <a:lnTo>
                    <a:pt x="56" y="43"/>
                  </a:lnTo>
                  <a:lnTo>
                    <a:pt x="56" y="42"/>
                  </a:lnTo>
                  <a:lnTo>
                    <a:pt x="57" y="42"/>
                  </a:lnTo>
                  <a:lnTo>
                    <a:pt x="59" y="41"/>
                  </a:lnTo>
                  <a:lnTo>
                    <a:pt x="61" y="41"/>
                  </a:lnTo>
                  <a:lnTo>
                    <a:pt x="63" y="40"/>
                  </a:lnTo>
                  <a:lnTo>
                    <a:pt x="65" y="39"/>
                  </a:lnTo>
                  <a:lnTo>
                    <a:pt x="68" y="38"/>
                  </a:lnTo>
                  <a:lnTo>
                    <a:pt x="71" y="36"/>
                  </a:lnTo>
                  <a:lnTo>
                    <a:pt x="73" y="34"/>
                  </a:lnTo>
                  <a:lnTo>
                    <a:pt x="76" y="33"/>
                  </a:lnTo>
                  <a:lnTo>
                    <a:pt x="78" y="32"/>
                  </a:lnTo>
                  <a:lnTo>
                    <a:pt x="80" y="29"/>
                  </a:lnTo>
                  <a:lnTo>
                    <a:pt x="82" y="28"/>
                  </a:lnTo>
                  <a:lnTo>
                    <a:pt x="84" y="26"/>
                  </a:lnTo>
                  <a:lnTo>
                    <a:pt x="85" y="24"/>
                  </a:lnTo>
                  <a:lnTo>
                    <a:pt x="0" y="3"/>
                  </a:lnTo>
                  <a:lnTo>
                    <a:pt x="6" y="0"/>
                  </a:lnTo>
                  <a:lnTo>
                    <a:pt x="132" y="32"/>
                  </a:lnTo>
                  <a:lnTo>
                    <a:pt x="126" y="34"/>
                  </a:lnTo>
                  <a:lnTo>
                    <a:pt x="90" y="25"/>
                  </a:lnTo>
                  <a:lnTo>
                    <a:pt x="90" y="26"/>
                  </a:lnTo>
                  <a:lnTo>
                    <a:pt x="89" y="26"/>
                  </a:lnTo>
                  <a:lnTo>
                    <a:pt x="89" y="27"/>
                  </a:lnTo>
                  <a:lnTo>
                    <a:pt x="87" y="28"/>
                  </a:lnTo>
                  <a:lnTo>
                    <a:pt x="86" y="29"/>
                  </a:lnTo>
                  <a:lnTo>
                    <a:pt x="85" y="31"/>
                  </a:lnTo>
                  <a:lnTo>
                    <a:pt x="83" y="32"/>
                  </a:lnTo>
                  <a:lnTo>
                    <a:pt x="80" y="33"/>
                  </a:lnTo>
                  <a:lnTo>
                    <a:pt x="78" y="35"/>
                  </a:lnTo>
                  <a:lnTo>
                    <a:pt x="76" y="36"/>
                  </a:lnTo>
                  <a:lnTo>
                    <a:pt x="72" y="38"/>
                  </a:lnTo>
                  <a:lnTo>
                    <a:pt x="70" y="40"/>
                  </a:lnTo>
                  <a:lnTo>
                    <a:pt x="65" y="41"/>
                  </a:lnTo>
                  <a:lnTo>
                    <a:pt x="62" y="43"/>
                  </a:lnTo>
                  <a:lnTo>
                    <a:pt x="57" y="45"/>
                  </a:lnTo>
                  <a:lnTo>
                    <a:pt x="55" y="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56" name="Freeform 243"/>
            <p:cNvSpPr>
              <a:spLocks/>
            </p:cNvSpPr>
            <p:nvPr/>
          </p:nvSpPr>
          <p:spPr bwMode="auto">
            <a:xfrm>
              <a:off x="1125" y="1506"/>
              <a:ext cx="135" cy="40"/>
            </a:xfrm>
            <a:custGeom>
              <a:avLst/>
              <a:gdLst>
                <a:gd name="T0" fmla="*/ 0 w 135"/>
                <a:gd name="T1" fmla="*/ 0 h 40"/>
                <a:gd name="T2" fmla="*/ 132 w 135"/>
                <a:gd name="T3" fmla="*/ 40 h 40"/>
                <a:gd name="T4" fmla="*/ 135 w 135"/>
                <a:gd name="T5" fmla="*/ 40 h 40"/>
                <a:gd name="T6" fmla="*/ 5 w 135"/>
                <a:gd name="T7" fmla="*/ 0 h 40"/>
                <a:gd name="T8" fmla="*/ 0 w 135"/>
                <a:gd name="T9" fmla="*/ 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5"/>
                <a:gd name="T16" fmla="*/ 0 h 40"/>
                <a:gd name="T17" fmla="*/ 135 w 135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5" h="40">
                  <a:moveTo>
                    <a:pt x="0" y="0"/>
                  </a:moveTo>
                  <a:lnTo>
                    <a:pt x="132" y="40"/>
                  </a:lnTo>
                  <a:lnTo>
                    <a:pt x="135" y="4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57" name="Freeform 244"/>
            <p:cNvSpPr>
              <a:spLocks/>
            </p:cNvSpPr>
            <p:nvPr/>
          </p:nvSpPr>
          <p:spPr bwMode="auto">
            <a:xfrm>
              <a:off x="1148" y="1501"/>
              <a:ext cx="132" cy="35"/>
            </a:xfrm>
            <a:custGeom>
              <a:avLst/>
              <a:gdLst>
                <a:gd name="T0" fmla="*/ 0 w 132"/>
                <a:gd name="T1" fmla="*/ 0 h 35"/>
                <a:gd name="T2" fmla="*/ 130 w 132"/>
                <a:gd name="T3" fmla="*/ 35 h 35"/>
                <a:gd name="T4" fmla="*/ 132 w 132"/>
                <a:gd name="T5" fmla="*/ 35 h 35"/>
                <a:gd name="T6" fmla="*/ 4 w 132"/>
                <a:gd name="T7" fmla="*/ 0 h 35"/>
                <a:gd name="T8" fmla="*/ 0 w 132"/>
                <a:gd name="T9" fmla="*/ 0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2"/>
                <a:gd name="T16" fmla="*/ 0 h 35"/>
                <a:gd name="T17" fmla="*/ 132 w 132"/>
                <a:gd name="T18" fmla="*/ 35 h 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2" h="35">
                  <a:moveTo>
                    <a:pt x="0" y="0"/>
                  </a:moveTo>
                  <a:lnTo>
                    <a:pt x="130" y="35"/>
                  </a:lnTo>
                  <a:lnTo>
                    <a:pt x="132" y="35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58" name="Freeform 245"/>
            <p:cNvSpPr>
              <a:spLocks/>
            </p:cNvSpPr>
            <p:nvPr/>
          </p:nvSpPr>
          <p:spPr bwMode="auto">
            <a:xfrm>
              <a:off x="1138" y="1502"/>
              <a:ext cx="133" cy="39"/>
            </a:xfrm>
            <a:custGeom>
              <a:avLst/>
              <a:gdLst>
                <a:gd name="T0" fmla="*/ 0 w 133"/>
                <a:gd name="T1" fmla="*/ 0 h 39"/>
                <a:gd name="T2" fmla="*/ 130 w 133"/>
                <a:gd name="T3" fmla="*/ 39 h 39"/>
                <a:gd name="T4" fmla="*/ 133 w 133"/>
                <a:gd name="T5" fmla="*/ 39 h 39"/>
                <a:gd name="T6" fmla="*/ 3 w 133"/>
                <a:gd name="T7" fmla="*/ 0 h 39"/>
                <a:gd name="T8" fmla="*/ 0 w 133"/>
                <a:gd name="T9" fmla="*/ 0 h 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3"/>
                <a:gd name="T16" fmla="*/ 0 h 39"/>
                <a:gd name="T17" fmla="*/ 133 w 133"/>
                <a:gd name="T18" fmla="*/ 39 h 3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3" h="39">
                  <a:moveTo>
                    <a:pt x="0" y="0"/>
                  </a:moveTo>
                  <a:lnTo>
                    <a:pt x="130" y="39"/>
                  </a:lnTo>
                  <a:lnTo>
                    <a:pt x="133" y="39"/>
                  </a:lnTo>
                  <a:lnTo>
                    <a:pt x="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59" name="Freeform 246"/>
            <p:cNvSpPr>
              <a:spLocks/>
            </p:cNvSpPr>
            <p:nvPr/>
          </p:nvSpPr>
          <p:spPr bwMode="auto">
            <a:xfrm>
              <a:off x="1107" y="1040"/>
              <a:ext cx="249" cy="209"/>
            </a:xfrm>
            <a:custGeom>
              <a:avLst/>
              <a:gdLst>
                <a:gd name="T0" fmla="*/ 70 w 249"/>
                <a:gd name="T1" fmla="*/ 14 h 209"/>
                <a:gd name="T2" fmla="*/ 70 w 249"/>
                <a:gd name="T3" fmla="*/ 14 h 209"/>
                <a:gd name="T4" fmla="*/ 73 w 249"/>
                <a:gd name="T5" fmla="*/ 14 h 209"/>
                <a:gd name="T6" fmla="*/ 75 w 249"/>
                <a:gd name="T7" fmla="*/ 13 h 209"/>
                <a:gd name="T8" fmla="*/ 79 w 249"/>
                <a:gd name="T9" fmla="*/ 11 h 209"/>
                <a:gd name="T10" fmla="*/ 83 w 249"/>
                <a:gd name="T11" fmla="*/ 10 h 209"/>
                <a:gd name="T12" fmla="*/ 88 w 249"/>
                <a:gd name="T13" fmla="*/ 9 h 209"/>
                <a:gd name="T14" fmla="*/ 95 w 249"/>
                <a:gd name="T15" fmla="*/ 8 h 209"/>
                <a:gd name="T16" fmla="*/ 103 w 249"/>
                <a:gd name="T17" fmla="*/ 6 h 209"/>
                <a:gd name="T18" fmla="*/ 111 w 249"/>
                <a:gd name="T19" fmla="*/ 4 h 209"/>
                <a:gd name="T20" fmla="*/ 121 w 249"/>
                <a:gd name="T21" fmla="*/ 3 h 209"/>
                <a:gd name="T22" fmla="*/ 132 w 249"/>
                <a:gd name="T23" fmla="*/ 2 h 209"/>
                <a:gd name="T24" fmla="*/ 144 w 249"/>
                <a:gd name="T25" fmla="*/ 1 h 209"/>
                <a:gd name="T26" fmla="*/ 157 w 249"/>
                <a:gd name="T27" fmla="*/ 0 h 209"/>
                <a:gd name="T28" fmla="*/ 170 w 249"/>
                <a:gd name="T29" fmla="*/ 0 h 209"/>
                <a:gd name="T30" fmla="*/ 185 w 249"/>
                <a:gd name="T31" fmla="*/ 0 h 209"/>
                <a:gd name="T32" fmla="*/ 201 w 249"/>
                <a:gd name="T33" fmla="*/ 0 h 209"/>
                <a:gd name="T34" fmla="*/ 208 w 249"/>
                <a:gd name="T35" fmla="*/ 28 h 209"/>
                <a:gd name="T36" fmla="*/ 210 w 249"/>
                <a:gd name="T37" fmla="*/ 29 h 209"/>
                <a:gd name="T38" fmla="*/ 216 w 249"/>
                <a:gd name="T39" fmla="*/ 34 h 209"/>
                <a:gd name="T40" fmla="*/ 222 w 249"/>
                <a:gd name="T41" fmla="*/ 39 h 209"/>
                <a:gd name="T42" fmla="*/ 226 w 249"/>
                <a:gd name="T43" fmla="*/ 50 h 209"/>
                <a:gd name="T44" fmla="*/ 240 w 249"/>
                <a:gd name="T45" fmla="*/ 117 h 209"/>
                <a:gd name="T46" fmla="*/ 247 w 249"/>
                <a:gd name="T47" fmla="*/ 145 h 209"/>
                <a:gd name="T48" fmla="*/ 247 w 249"/>
                <a:gd name="T49" fmla="*/ 146 h 209"/>
                <a:gd name="T50" fmla="*/ 248 w 249"/>
                <a:gd name="T51" fmla="*/ 152 h 209"/>
                <a:gd name="T52" fmla="*/ 248 w 249"/>
                <a:gd name="T53" fmla="*/ 160 h 209"/>
                <a:gd name="T54" fmla="*/ 244 w 249"/>
                <a:gd name="T55" fmla="*/ 170 h 209"/>
                <a:gd name="T56" fmla="*/ 0 w 249"/>
                <a:gd name="T57" fmla="*/ 163 h 209"/>
                <a:gd name="T58" fmla="*/ 25 w 249"/>
                <a:gd name="T59" fmla="*/ 150 h 209"/>
                <a:gd name="T60" fmla="*/ 25 w 249"/>
                <a:gd name="T61" fmla="*/ 28 h 209"/>
                <a:gd name="T62" fmla="*/ 26 w 249"/>
                <a:gd name="T63" fmla="*/ 27 h 209"/>
                <a:gd name="T64" fmla="*/ 28 w 249"/>
                <a:gd name="T65" fmla="*/ 25 h 209"/>
                <a:gd name="T66" fmla="*/ 32 w 249"/>
                <a:gd name="T67" fmla="*/ 24 h 209"/>
                <a:gd name="T68" fmla="*/ 37 w 249"/>
                <a:gd name="T69" fmla="*/ 23 h 209"/>
                <a:gd name="T70" fmla="*/ 42 w 249"/>
                <a:gd name="T71" fmla="*/ 22 h 209"/>
                <a:gd name="T72" fmla="*/ 49 w 249"/>
                <a:gd name="T73" fmla="*/ 22 h 209"/>
                <a:gd name="T74" fmla="*/ 58 w 249"/>
                <a:gd name="T75" fmla="*/ 23 h 209"/>
                <a:gd name="T76" fmla="*/ 68 w 249"/>
                <a:gd name="T77" fmla="*/ 27 h 209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249"/>
                <a:gd name="T118" fmla="*/ 0 h 209"/>
                <a:gd name="T119" fmla="*/ 249 w 249"/>
                <a:gd name="T120" fmla="*/ 209 h 209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249" h="209">
                  <a:moveTo>
                    <a:pt x="68" y="27"/>
                  </a:moveTo>
                  <a:lnTo>
                    <a:pt x="70" y="14"/>
                  </a:lnTo>
                  <a:lnTo>
                    <a:pt x="72" y="14"/>
                  </a:lnTo>
                  <a:lnTo>
                    <a:pt x="73" y="14"/>
                  </a:lnTo>
                  <a:lnTo>
                    <a:pt x="74" y="13"/>
                  </a:lnTo>
                  <a:lnTo>
                    <a:pt x="75" y="13"/>
                  </a:lnTo>
                  <a:lnTo>
                    <a:pt x="76" y="13"/>
                  </a:lnTo>
                  <a:lnTo>
                    <a:pt x="79" y="11"/>
                  </a:lnTo>
                  <a:lnTo>
                    <a:pt x="81" y="11"/>
                  </a:lnTo>
                  <a:lnTo>
                    <a:pt x="83" y="10"/>
                  </a:lnTo>
                  <a:lnTo>
                    <a:pt x="86" y="10"/>
                  </a:lnTo>
                  <a:lnTo>
                    <a:pt x="88" y="9"/>
                  </a:lnTo>
                  <a:lnTo>
                    <a:pt x="91" y="8"/>
                  </a:lnTo>
                  <a:lnTo>
                    <a:pt x="95" y="8"/>
                  </a:lnTo>
                  <a:lnTo>
                    <a:pt x="98" y="7"/>
                  </a:lnTo>
                  <a:lnTo>
                    <a:pt x="103" y="6"/>
                  </a:lnTo>
                  <a:lnTo>
                    <a:pt x="107" y="6"/>
                  </a:lnTo>
                  <a:lnTo>
                    <a:pt x="111" y="4"/>
                  </a:lnTo>
                  <a:lnTo>
                    <a:pt x="116" y="4"/>
                  </a:lnTo>
                  <a:lnTo>
                    <a:pt x="121" y="3"/>
                  </a:lnTo>
                  <a:lnTo>
                    <a:pt x="126" y="2"/>
                  </a:lnTo>
                  <a:lnTo>
                    <a:pt x="132" y="2"/>
                  </a:lnTo>
                  <a:lnTo>
                    <a:pt x="137" y="1"/>
                  </a:lnTo>
                  <a:lnTo>
                    <a:pt x="144" y="1"/>
                  </a:lnTo>
                  <a:lnTo>
                    <a:pt x="150" y="1"/>
                  </a:lnTo>
                  <a:lnTo>
                    <a:pt x="157" y="0"/>
                  </a:lnTo>
                  <a:lnTo>
                    <a:pt x="163" y="0"/>
                  </a:lnTo>
                  <a:lnTo>
                    <a:pt x="170" y="0"/>
                  </a:lnTo>
                  <a:lnTo>
                    <a:pt x="178" y="0"/>
                  </a:lnTo>
                  <a:lnTo>
                    <a:pt x="185" y="0"/>
                  </a:lnTo>
                  <a:lnTo>
                    <a:pt x="193" y="0"/>
                  </a:lnTo>
                  <a:lnTo>
                    <a:pt x="201" y="0"/>
                  </a:lnTo>
                  <a:lnTo>
                    <a:pt x="210" y="4"/>
                  </a:lnTo>
                  <a:lnTo>
                    <a:pt x="208" y="28"/>
                  </a:lnTo>
                  <a:lnTo>
                    <a:pt x="208" y="29"/>
                  </a:lnTo>
                  <a:lnTo>
                    <a:pt x="210" y="29"/>
                  </a:lnTo>
                  <a:lnTo>
                    <a:pt x="213" y="31"/>
                  </a:lnTo>
                  <a:lnTo>
                    <a:pt x="216" y="34"/>
                  </a:lnTo>
                  <a:lnTo>
                    <a:pt x="220" y="36"/>
                  </a:lnTo>
                  <a:lnTo>
                    <a:pt x="222" y="39"/>
                  </a:lnTo>
                  <a:lnTo>
                    <a:pt x="224" y="44"/>
                  </a:lnTo>
                  <a:lnTo>
                    <a:pt x="226" y="50"/>
                  </a:lnTo>
                  <a:lnTo>
                    <a:pt x="245" y="69"/>
                  </a:lnTo>
                  <a:lnTo>
                    <a:pt x="240" y="117"/>
                  </a:lnTo>
                  <a:lnTo>
                    <a:pt x="208" y="133"/>
                  </a:lnTo>
                  <a:lnTo>
                    <a:pt x="247" y="145"/>
                  </a:lnTo>
                  <a:lnTo>
                    <a:pt x="247" y="146"/>
                  </a:lnTo>
                  <a:lnTo>
                    <a:pt x="248" y="148"/>
                  </a:lnTo>
                  <a:lnTo>
                    <a:pt x="248" y="152"/>
                  </a:lnTo>
                  <a:lnTo>
                    <a:pt x="249" y="155"/>
                  </a:lnTo>
                  <a:lnTo>
                    <a:pt x="248" y="160"/>
                  </a:lnTo>
                  <a:lnTo>
                    <a:pt x="247" y="164"/>
                  </a:lnTo>
                  <a:lnTo>
                    <a:pt x="244" y="170"/>
                  </a:lnTo>
                  <a:lnTo>
                    <a:pt x="144" y="209"/>
                  </a:lnTo>
                  <a:lnTo>
                    <a:pt x="0" y="163"/>
                  </a:lnTo>
                  <a:lnTo>
                    <a:pt x="3" y="159"/>
                  </a:lnTo>
                  <a:lnTo>
                    <a:pt x="25" y="150"/>
                  </a:lnTo>
                  <a:lnTo>
                    <a:pt x="25" y="28"/>
                  </a:lnTo>
                  <a:lnTo>
                    <a:pt x="26" y="27"/>
                  </a:lnTo>
                  <a:lnTo>
                    <a:pt x="27" y="27"/>
                  </a:lnTo>
                  <a:lnTo>
                    <a:pt x="28" y="25"/>
                  </a:lnTo>
                  <a:lnTo>
                    <a:pt x="31" y="25"/>
                  </a:lnTo>
                  <a:lnTo>
                    <a:pt x="32" y="24"/>
                  </a:lnTo>
                  <a:lnTo>
                    <a:pt x="34" y="23"/>
                  </a:lnTo>
                  <a:lnTo>
                    <a:pt x="37" y="23"/>
                  </a:lnTo>
                  <a:lnTo>
                    <a:pt x="40" y="22"/>
                  </a:lnTo>
                  <a:lnTo>
                    <a:pt x="42" y="22"/>
                  </a:lnTo>
                  <a:lnTo>
                    <a:pt x="46" y="22"/>
                  </a:lnTo>
                  <a:lnTo>
                    <a:pt x="49" y="22"/>
                  </a:lnTo>
                  <a:lnTo>
                    <a:pt x="53" y="22"/>
                  </a:lnTo>
                  <a:lnTo>
                    <a:pt x="58" y="23"/>
                  </a:lnTo>
                  <a:lnTo>
                    <a:pt x="61" y="24"/>
                  </a:lnTo>
                  <a:lnTo>
                    <a:pt x="68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60" name="Freeform 247"/>
            <p:cNvSpPr>
              <a:spLocks/>
            </p:cNvSpPr>
            <p:nvPr/>
          </p:nvSpPr>
          <p:spPr bwMode="auto">
            <a:xfrm>
              <a:off x="1194" y="1055"/>
              <a:ext cx="79" cy="91"/>
            </a:xfrm>
            <a:custGeom>
              <a:avLst/>
              <a:gdLst>
                <a:gd name="T0" fmla="*/ 78 w 79"/>
                <a:gd name="T1" fmla="*/ 3 h 91"/>
                <a:gd name="T2" fmla="*/ 78 w 79"/>
                <a:gd name="T3" fmla="*/ 3 h 91"/>
                <a:gd name="T4" fmla="*/ 77 w 79"/>
                <a:gd name="T5" fmla="*/ 3 h 91"/>
                <a:gd name="T6" fmla="*/ 74 w 79"/>
                <a:gd name="T7" fmla="*/ 2 h 91"/>
                <a:gd name="T8" fmla="*/ 72 w 79"/>
                <a:gd name="T9" fmla="*/ 2 h 91"/>
                <a:gd name="T10" fmla="*/ 69 w 79"/>
                <a:gd name="T11" fmla="*/ 1 h 91"/>
                <a:gd name="T12" fmla="*/ 65 w 79"/>
                <a:gd name="T13" fmla="*/ 1 h 91"/>
                <a:gd name="T14" fmla="*/ 60 w 79"/>
                <a:gd name="T15" fmla="*/ 1 h 91"/>
                <a:gd name="T16" fmla="*/ 56 w 79"/>
                <a:gd name="T17" fmla="*/ 0 h 91"/>
                <a:gd name="T18" fmla="*/ 50 w 79"/>
                <a:gd name="T19" fmla="*/ 0 h 91"/>
                <a:gd name="T20" fmla="*/ 44 w 79"/>
                <a:gd name="T21" fmla="*/ 1 h 91"/>
                <a:gd name="T22" fmla="*/ 38 w 79"/>
                <a:gd name="T23" fmla="*/ 1 h 91"/>
                <a:gd name="T24" fmla="*/ 31 w 79"/>
                <a:gd name="T25" fmla="*/ 2 h 91"/>
                <a:gd name="T26" fmla="*/ 25 w 79"/>
                <a:gd name="T27" fmla="*/ 3 h 91"/>
                <a:gd name="T28" fmla="*/ 18 w 79"/>
                <a:gd name="T29" fmla="*/ 6 h 91"/>
                <a:gd name="T30" fmla="*/ 11 w 79"/>
                <a:gd name="T31" fmla="*/ 8 h 91"/>
                <a:gd name="T32" fmla="*/ 4 w 79"/>
                <a:gd name="T33" fmla="*/ 12 h 91"/>
                <a:gd name="T34" fmla="*/ 4 w 79"/>
                <a:gd name="T35" fmla="*/ 13 h 91"/>
                <a:gd name="T36" fmla="*/ 3 w 79"/>
                <a:gd name="T37" fmla="*/ 17 h 91"/>
                <a:gd name="T38" fmla="*/ 1 w 79"/>
                <a:gd name="T39" fmla="*/ 26 h 91"/>
                <a:gd name="T40" fmla="*/ 0 w 79"/>
                <a:gd name="T41" fmla="*/ 35 h 91"/>
                <a:gd name="T42" fmla="*/ 0 w 79"/>
                <a:gd name="T43" fmla="*/ 47 h 91"/>
                <a:gd name="T44" fmla="*/ 0 w 79"/>
                <a:gd name="T45" fmla="*/ 61 h 91"/>
                <a:gd name="T46" fmla="*/ 2 w 79"/>
                <a:gd name="T47" fmla="*/ 75 h 91"/>
                <a:gd name="T48" fmla="*/ 6 w 79"/>
                <a:gd name="T49" fmla="*/ 89 h 91"/>
                <a:gd name="T50" fmla="*/ 7 w 79"/>
                <a:gd name="T51" fmla="*/ 89 h 91"/>
                <a:gd name="T52" fmla="*/ 8 w 79"/>
                <a:gd name="T53" fmla="*/ 89 h 91"/>
                <a:gd name="T54" fmla="*/ 9 w 79"/>
                <a:gd name="T55" fmla="*/ 89 h 91"/>
                <a:gd name="T56" fmla="*/ 11 w 79"/>
                <a:gd name="T57" fmla="*/ 89 h 91"/>
                <a:gd name="T58" fmla="*/ 15 w 79"/>
                <a:gd name="T59" fmla="*/ 88 h 91"/>
                <a:gd name="T60" fmla="*/ 18 w 79"/>
                <a:gd name="T61" fmla="*/ 88 h 91"/>
                <a:gd name="T62" fmla="*/ 22 w 79"/>
                <a:gd name="T63" fmla="*/ 88 h 91"/>
                <a:gd name="T64" fmla="*/ 27 w 79"/>
                <a:gd name="T65" fmla="*/ 88 h 91"/>
                <a:gd name="T66" fmla="*/ 32 w 79"/>
                <a:gd name="T67" fmla="*/ 88 h 91"/>
                <a:gd name="T68" fmla="*/ 38 w 79"/>
                <a:gd name="T69" fmla="*/ 88 h 91"/>
                <a:gd name="T70" fmla="*/ 44 w 79"/>
                <a:gd name="T71" fmla="*/ 88 h 91"/>
                <a:gd name="T72" fmla="*/ 50 w 79"/>
                <a:gd name="T73" fmla="*/ 88 h 91"/>
                <a:gd name="T74" fmla="*/ 57 w 79"/>
                <a:gd name="T75" fmla="*/ 89 h 91"/>
                <a:gd name="T76" fmla="*/ 64 w 79"/>
                <a:gd name="T77" fmla="*/ 89 h 91"/>
                <a:gd name="T78" fmla="*/ 71 w 79"/>
                <a:gd name="T79" fmla="*/ 90 h 91"/>
                <a:gd name="T80" fmla="*/ 79 w 79"/>
                <a:gd name="T81" fmla="*/ 91 h 91"/>
                <a:gd name="T82" fmla="*/ 79 w 79"/>
                <a:gd name="T83" fmla="*/ 89 h 91"/>
                <a:gd name="T84" fmla="*/ 78 w 79"/>
                <a:gd name="T85" fmla="*/ 82 h 91"/>
                <a:gd name="T86" fmla="*/ 77 w 79"/>
                <a:gd name="T87" fmla="*/ 70 h 91"/>
                <a:gd name="T88" fmla="*/ 76 w 79"/>
                <a:gd name="T89" fmla="*/ 57 h 91"/>
                <a:gd name="T90" fmla="*/ 76 w 79"/>
                <a:gd name="T91" fmla="*/ 43 h 91"/>
                <a:gd name="T92" fmla="*/ 76 w 79"/>
                <a:gd name="T93" fmla="*/ 29 h 91"/>
                <a:gd name="T94" fmla="*/ 77 w 79"/>
                <a:gd name="T95" fmla="*/ 15 h 91"/>
                <a:gd name="T96" fmla="*/ 78 w 79"/>
                <a:gd name="T97" fmla="*/ 3 h 9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79"/>
                <a:gd name="T148" fmla="*/ 0 h 91"/>
                <a:gd name="T149" fmla="*/ 79 w 79"/>
                <a:gd name="T150" fmla="*/ 91 h 91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79" h="91">
                  <a:moveTo>
                    <a:pt x="78" y="3"/>
                  </a:moveTo>
                  <a:lnTo>
                    <a:pt x="78" y="3"/>
                  </a:lnTo>
                  <a:lnTo>
                    <a:pt x="77" y="3"/>
                  </a:lnTo>
                  <a:lnTo>
                    <a:pt x="74" y="2"/>
                  </a:lnTo>
                  <a:lnTo>
                    <a:pt x="72" y="2"/>
                  </a:lnTo>
                  <a:lnTo>
                    <a:pt x="69" y="1"/>
                  </a:lnTo>
                  <a:lnTo>
                    <a:pt x="65" y="1"/>
                  </a:lnTo>
                  <a:lnTo>
                    <a:pt x="60" y="1"/>
                  </a:lnTo>
                  <a:lnTo>
                    <a:pt x="56" y="0"/>
                  </a:lnTo>
                  <a:lnTo>
                    <a:pt x="50" y="0"/>
                  </a:lnTo>
                  <a:lnTo>
                    <a:pt x="44" y="1"/>
                  </a:lnTo>
                  <a:lnTo>
                    <a:pt x="38" y="1"/>
                  </a:lnTo>
                  <a:lnTo>
                    <a:pt x="31" y="2"/>
                  </a:lnTo>
                  <a:lnTo>
                    <a:pt x="25" y="3"/>
                  </a:lnTo>
                  <a:lnTo>
                    <a:pt x="18" y="6"/>
                  </a:lnTo>
                  <a:lnTo>
                    <a:pt x="11" y="8"/>
                  </a:lnTo>
                  <a:lnTo>
                    <a:pt x="4" y="12"/>
                  </a:lnTo>
                  <a:lnTo>
                    <a:pt x="4" y="13"/>
                  </a:lnTo>
                  <a:lnTo>
                    <a:pt x="3" y="17"/>
                  </a:lnTo>
                  <a:lnTo>
                    <a:pt x="1" y="26"/>
                  </a:lnTo>
                  <a:lnTo>
                    <a:pt x="0" y="35"/>
                  </a:lnTo>
                  <a:lnTo>
                    <a:pt x="0" y="47"/>
                  </a:lnTo>
                  <a:lnTo>
                    <a:pt x="0" y="61"/>
                  </a:lnTo>
                  <a:lnTo>
                    <a:pt x="2" y="75"/>
                  </a:lnTo>
                  <a:lnTo>
                    <a:pt x="6" y="89"/>
                  </a:lnTo>
                  <a:lnTo>
                    <a:pt x="7" y="89"/>
                  </a:lnTo>
                  <a:lnTo>
                    <a:pt x="8" y="89"/>
                  </a:lnTo>
                  <a:lnTo>
                    <a:pt x="9" y="89"/>
                  </a:lnTo>
                  <a:lnTo>
                    <a:pt x="11" y="89"/>
                  </a:lnTo>
                  <a:lnTo>
                    <a:pt x="15" y="88"/>
                  </a:lnTo>
                  <a:lnTo>
                    <a:pt x="18" y="88"/>
                  </a:lnTo>
                  <a:lnTo>
                    <a:pt x="22" y="88"/>
                  </a:lnTo>
                  <a:lnTo>
                    <a:pt x="27" y="88"/>
                  </a:lnTo>
                  <a:lnTo>
                    <a:pt x="32" y="88"/>
                  </a:lnTo>
                  <a:lnTo>
                    <a:pt x="38" y="88"/>
                  </a:lnTo>
                  <a:lnTo>
                    <a:pt x="44" y="88"/>
                  </a:lnTo>
                  <a:lnTo>
                    <a:pt x="50" y="88"/>
                  </a:lnTo>
                  <a:lnTo>
                    <a:pt x="57" y="89"/>
                  </a:lnTo>
                  <a:lnTo>
                    <a:pt x="64" y="89"/>
                  </a:lnTo>
                  <a:lnTo>
                    <a:pt x="71" y="90"/>
                  </a:lnTo>
                  <a:lnTo>
                    <a:pt x="79" y="91"/>
                  </a:lnTo>
                  <a:lnTo>
                    <a:pt x="79" y="89"/>
                  </a:lnTo>
                  <a:lnTo>
                    <a:pt x="78" y="82"/>
                  </a:lnTo>
                  <a:lnTo>
                    <a:pt x="77" y="70"/>
                  </a:lnTo>
                  <a:lnTo>
                    <a:pt x="76" y="57"/>
                  </a:lnTo>
                  <a:lnTo>
                    <a:pt x="76" y="43"/>
                  </a:lnTo>
                  <a:lnTo>
                    <a:pt x="76" y="29"/>
                  </a:lnTo>
                  <a:lnTo>
                    <a:pt x="77" y="15"/>
                  </a:lnTo>
                  <a:lnTo>
                    <a:pt x="78" y="3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61" name="Freeform 248"/>
            <p:cNvSpPr>
              <a:spLocks/>
            </p:cNvSpPr>
            <p:nvPr/>
          </p:nvSpPr>
          <p:spPr bwMode="auto">
            <a:xfrm>
              <a:off x="1202" y="1081"/>
              <a:ext cx="132" cy="90"/>
            </a:xfrm>
            <a:custGeom>
              <a:avLst/>
              <a:gdLst>
                <a:gd name="T0" fmla="*/ 1 w 132"/>
                <a:gd name="T1" fmla="*/ 67 h 90"/>
                <a:gd name="T2" fmla="*/ 0 w 132"/>
                <a:gd name="T3" fmla="*/ 78 h 90"/>
                <a:gd name="T4" fmla="*/ 86 w 132"/>
                <a:gd name="T5" fmla="*/ 90 h 90"/>
                <a:gd name="T6" fmla="*/ 86 w 132"/>
                <a:gd name="T7" fmla="*/ 90 h 90"/>
                <a:gd name="T8" fmla="*/ 89 w 132"/>
                <a:gd name="T9" fmla="*/ 88 h 90"/>
                <a:gd name="T10" fmla="*/ 91 w 132"/>
                <a:gd name="T11" fmla="*/ 87 h 90"/>
                <a:gd name="T12" fmla="*/ 94 w 132"/>
                <a:gd name="T13" fmla="*/ 85 h 90"/>
                <a:gd name="T14" fmla="*/ 98 w 132"/>
                <a:gd name="T15" fmla="*/ 83 h 90"/>
                <a:gd name="T16" fmla="*/ 103 w 132"/>
                <a:gd name="T17" fmla="*/ 79 h 90"/>
                <a:gd name="T18" fmla="*/ 107 w 132"/>
                <a:gd name="T19" fmla="*/ 74 h 90"/>
                <a:gd name="T20" fmla="*/ 112 w 132"/>
                <a:gd name="T21" fmla="*/ 71 h 90"/>
                <a:gd name="T22" fmla="*/ 117 w 132"/>
                <a:gd name="T23" fmla="*/ 65 h 90"/>
                <a:gd name="T24" fmla="*/ 121 w 132"/>
                <a:gd name="T25" fmla="*/ 59 h 90"/>
                <a:gd name="T26" fmla="*/ 125 w 132"/>
                <a:gd name="T27" fmla="*/ 53 h 90"/>
                <a:gd name="T28" fmla="*/ 128 w 132"/>
                <a:gd name="T29" fmla="*/ 46 h 90"/>
                <a:gd name="T30" fmla="*/ 131 w 132"/>
                <a:gd name="T31" fmla="*/ 39 h 90"/>
                <a:gd name="T32" fmla="*/ 132 w 132"/>
                <a:gd name="T33" fmla="*/ 31 h 90"/>
                <a:gd name="T34" fmla="*/ 132 w 132"/>
                <a:gd name="T35" fmla="*/ 22 h 90"/>
                <a:gd name="T36" fmla="*/ 129 w 132"/>
                <a:gd name="T37" fmla="*/ 12 h 90"/>
                <a:gd name="T38" fmla="*/ 129 w 132"/>
                <a:gd name="T39" fmla="*/ 12 h 90"/>
                <a:gd name="T40" fmla="*/ 128 w 132"/>
                <a:gd name="T41" fmla="*/ 10 h 90"/>
                <a:gd name="T42" fmla="*/ 127 w 132"/>
                <a:gd name="T43" fmla="*/ 9 h 90"/>
                <a:gd name="T44" fmla="*/ 126 w 132"/>
                <a:gd name="T45" fmla="*/ 7 h 90"/>
                <a:gd name="T46" fmla="*/ 124 w 132"/>
                <a:gd name="T47" fmla="*/ 3 h 90"/>
                <a:gd name="T48" fmla="*/ 120 w 132"/>
                <a:gd name="T49" fmla="*/ 2 h 90"/>
                <a:gd name="T50" fmla="*/ 117 w 132"/>
                <a:gd name="T51" fmla="*/ 0 h 90"/>
                <a:gd name="T52" fmla="*/ 113 w 132"/>
                <a:gd name="T53" fmla="*/ 0 h 90"/>
                <a:gd name="T54" fmla="*/ 113 w 132"/>
                <a:gd name="T55" fmla="*/ 1 h 90"/>
                <a:gd name="T56" fmla="*/ 114 w 132"/>
                <a:gd name="T57" fmla="*/ 4 h 90"/>
                <a:gd name="T58" fmla="*/ 117 w 132"/>
                <a:gd name="T59" fmla="*/ 11 h 90"/>
                <a:gd name="T60" fmla="*/ 118 w 132"/>
                <a:gd name="T61" fmla="*/ 18 h 90"/>
                <a:gd name="T62" fmla="*/ 118 w 132"/>
                <a:gd name="T63" fmla="*/ 29 h 90"/>
                <a:gd name="T64" fmla="*/ 117 w 132"/>
                <a:gd name="T65" fmla="*/ 39 h 90"/>
                <a:gd name="T66" fmla="*/ 114 w 132"/>
                <a:gd name="T67" fmla="*/ 51 h 90"/>
                <a:gd name="T68" fmla="*/ 108 w 132"/>
                <a:gd name="T69" fmla="*/ 63 h 90"/>
                <a:gd name="T70" fmla="*/ 108 w 132"/>
                <a:gd name="T71" fmla="*/ 63 h 90"/>
                <a:gd name="T72" fmla="*/ 108 w 132"/>
                <a:gd name="T73" fmla="*/ 64 h 90"/>
                <a:gd name="T74" fmla="*/ 107 w 132"/>
                <a:gd name="T75" fmla="*/ 64 h 90"/>
                <a:gd name="T76" fmla="*/ 106 w 132"/>
                <a:gd name="T77" fmla="*/ 65 h 90"/>
                <a:gd name="T78" fmla="*/ 105 w 132"/>
                <a:gd name="T79" fmla="*/ 66 h 90"/>
                <a:gd name="T80" fmla="*/ 103 w 132"/>
                <a:gd name="T81" fmla="*/ 67 h 90"/>
                <a:gd name="T82" fmla="*/ 100 w 132"/>
                <a:gd name="T83" fmla="*/ 69 h 90"/>
                <a:gd name="T84" fmla="*/ 98 w 132"/>
                <a:gd name="T85" fmla="*/ 70 h 90"/>
                <a:gd name="T86" fmla="*/ 96 w 132"/>
                <a:gd name="T87" fmla="*/ 70 h 90"/>
                <a:gd name="T88" fmla="*/ 92 w 132"/>
                <a:gd name="T89" fmla="*/ 71 h 90"/>
                <a:gd name="T90" fmla="*/ 90 w 132"/>
                <a:gd name="T91" fmla="*/ 72 h 90"/>
                <a:gd name="T92" fmla="*/ 85 w 132"/>
                <a:gd name="T93" fmla="*/ 72 h 90"/>
                <a:gd name="T94" fmla="*/ 82 w 132"/>
                <a:gd name="T95" fmla="*/ 72 h 90"/>
                <a:gd name="T96" fmla="*/ 78 w 132"/>
                <a:gd name="T97" fmla="*/ 72 h 90"/>
                <a:gd name="T98" fmla="*/ 73 w 132"/>
                <a:gd name="T99" fmla="*/ 72 h 90"/>
                <a:gd name="T100" fmla="*/ 69 w 132"/>
                <a:gd name="T101" fmla="*/ 71 h 90"/>
                <a:gd name="T102" fmla="*/ 69 w 132"/>
                <a:gd name="T103" fmla="*/ 83 h 90"/>
                <a:gd name="T104" fmla="*/ 3 w 132"/>
                <a:gd name="T105" fmla="*/ 76 h 90"/>
                <a:gd name="T106" fmla="*/ 1 w 132"/>
                <a:gd name="T107" fmla="*/ 67 h 9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32"/>
                <a:gd name="T163" fmla="*/ 0 h 90"/>
                <a:gd name="T164" fmla="*/ 132 w 132"/>
                <a:gd name="T165" fmla="*/ 90 h 9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32" h="90">
                  <a:moveTo>
                    <a:pt x="1" y="67"/>
                  </a:moveTo>
                  <a:lnTo>
                    <a:pt x="0" y="78"/>
                  </a:lnTo>
                  <a:lnTo>
                    <a:pt x="86" y="90"/>
                  </a:lnTo>
                  <a:lnTo>
                    <a:pt x="89" y="88"/>
                  </a:lnTo>
                  <a:lnTo>
                    <a:pt x="91" y="87"/>
                  </a:lnTo>
                  <a:lnTo>
                    <a:pt x="94" y="85"/>
                  </a:lnTo>
                  <a:lnTo>
                    <a:pt x="98" y="83"/>
                  </a:lnTo>
                  <a:lnTo>
                    <a:pt x="103" y="79"/>
                  </a:lnTo>
                  <a:lnTo>
                    <a:pt x="107" y="74"/>
                  </a:lnTo>
                  <a:lnTo>
                    <a:pt x="112" y="71"/>
                  </a:lnTo>
                  <a:lnTo>
                    <a:pt x="117" y="65"/>
                  </a:lnTo>
                  <a:lnTo>
                    <a:pt x="121" y="59"/>
                  </a:lnTo>
                  <a:lnTo>
                    <a:pt x="125" y="53"/>
                  </a:lnTo>
                  <a:lnTo>
                    <a:pt x="128" y="46"/>
                  </a:lnTo>
                  <a:lnTo>
                    <a:pt x="131" y="39"/>
                  </a:lnTo>
                  <a:lnTo>
                    <a:pt x="132" y="31"/>
                  </a:lnTo>
                  <a:lnTo>
                    <a:pt x="132" y="22"/>
                  </a:lnTo>
                  <a:lnTo>
                    <a:pt x="129" y="12"/>
                  </a:lnTo>
                  <a:lnTo>
                    <a:pt x="128" y="10"/>
                  </a:lnTo>
                  <a:lnTo>
                    <a:pt x="127" y="9"/>
                  </a:lnTo>
                  <a:lnTo>
                    <a:pt x="126" y="7"/>
                  </a:lnTo>
                  <a:lnTo>
                    <a:pt x="124" y="3"/>
                  </a:lnTo>
                  <a:lnTo>
                    <a:pt x="120" y="2"/>
                  </a:lnTo>
                  <a:lnTo>
                    <a:pt x="117" y="0"/>
                  </a:lnTo>
                  <a:lnTo>
                    <a:pt x="113" y="0"/>
                  </a:lnTo>
                  <a:lnTo>
                    <a:pt x="113" y="1"/>
                  </a:lnTo>
                  <a:lnTo>
                    <a:pt x="114" y="4"/>
                  </a:lnTo>
                  <a:lnTo>
                    <a:pt x="117" y="11"/>
                  </a:lnTo>
                  <a:lnTo>
                    <a:pt x="118" y="18"/>
                  </a:lnTo>
                  <a:lnTo>
                    <a:pt x="118" y="29"/>
                  </a:lnTo>
                  <a:lnTo>
                    <a:pt x="117" y="39"/>
                  </a:lnTo>
                  <a:lnTo>
                    <a:pt x="114" y="51"/>
                  </a:lnTo>
                  <a:lnTo>
                    <a:pt x="108" y="63"/>
                  </a:lnTo>
                  <a:lnTo>
                    <a:pt x="108" y="64"/>
                  </a:lnTo>
                  <a:lnTo>
                    <a:pt x="107" y="64"/>
                  </a:lnTo>
                  <a:lnTo>
                    <a:pt x="106" y="65"/>
                  </a:lnTo>
                  <a:lnTo>
                    <a:pt x="105" y="66"/>
                  </a:lnTo>
                  <a:lnTo>
                    <a:pt x="103" y="67"/>
                  </a:lnTo>
                  <a:lnTo>
                    <a:pt x="100" y="69"/>
                  </a:lnTo>
                  <a:lnTo>
                    <a:pt x="98" y="70"/>
                  </a:lnTo>
                  <a:lnTo>
                    <a:pt x="96" y="70"/>
                  </a:lnTo>
                  <a:lnTo>
                    <a:pt x="92" y="71"/>
                  </a:lnTo>
                  <a:lnTo>
                    <a:pt x="90" y="72"/>
                  </a:lnTo>
                  <a:lnTo>
                    <a:pt x="85" y="72"/>
                  </a:lnTo>
                  <a:lnTo>
                    <a:pt x="82" y="72"/>
                  </a:lnTo>
                  <a:lnTo>
                    <a:pt x="78" y="72"/>
                  </a:lnTo>
                  <a:lnTo>
                    <a:pt x="73" y="72"/>
                  </a:lnTo>
                  <a:lnTo>
                    <a:pt x="69" y="71"/>
                  </a:lnTo>
                  <a:lnTo>
                    <a:pt x="69" y="83"/>
                  </a:lnTo>
                  <a:lnTo>
                    <a:pt x="3" y="76"/>
                  </a:lnTo>
                  <a:lnTo>
                    <a:pt x="1" y="67"/>
                  </a:lnTo>
                  <a:close/>
                </a:path>
              </a:pathLst>
            </a:custGeom>
            <a:solidFill>
              <a:srgbClr val="99D8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62" name="Freeform 249"/>
            <p:cNvSpPr>
              <a:spLocks/>
            </p:cNvSpPr>
            <p:nvPr/>
          </p:nvSpPr>
          <p:spPr bwMode="auto">
            <a:xfrm>
              <a:off x="1186" y="1169"/>
              <a:ext cx="96" cy="31"/>
            </a:xfrm>
            <a:custGeom>
              <a:avLst/>
              <a:gdLst>
                <a:gd name="T0" fmla="*/ 96 w 96"/>
                <a:gd name="T1" fmla="*/ 11 h 31"/>
                <a:gd name="T2" fmla="*/ 1 w 96"/>
                <a:gd name="T3" fmla="*/ 0 h 31"/>
                <a:gd name="T4" fmla="*/ 0 w 96"/>
                <a:gd name="T5" fmla="*/ 11 h 31"/>
                <a:gd name="T6" fmla="*/ 93 w 96"/>
                <a:gd name="T7" fmla="*/ 31 h 31"/>
                <a:gd name="T8" fmla="*/ 96 w 96"/>
                <a:gd name="T9" fmla="*/ 11 h 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6"/>
                <a:gd name="T16" fmla="*/ 0 h 31"/>
                <a:gd name="T17" fmla="*/ 96 w 96"/>
                <a:gd name="T18" fmla="*/ 31 h 3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6" h="31">
                  <a:moveTo>
                    <a:pt x="96" y="11"/>
                  </a:moveTo>
                  <a:lnTo>
                    <a:pt x="1" y="0"/>
                  </a:lnTo>
                  <a:lnTo>
                    <a:pt x="0" y="11"/>
                  </a:lnTo>
                  <a:lnTo>
                    <a:pt x="93" y="31"/>
                  </a:lnTo>
                  <a:lnTo>
                    <a:pt x="96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63" name="Freeform 250"/>
            <p:cNvSpPr>
              <a:spLocks/>
            </p:cNvSpPr>
            <p:nvPr/>
          </p:nvSpPr>
          <p:spPr bwMode="auto">
            <a:xfrm>
              <a:off x="1233" y="1179"/>
              <a:ext cx="42" cy="14"/>
            </a:xfrm>
            <a:custGeom>
              <a:avLst/>
              <a:gdLst>
                <a:gd name="T0" fmla="*/ 42 w 42"/>
                <a:gd name="T1" fmla="*/ 6 h 14"/>
                <a:gd name="T2" fmla="*/ 2 w 42"/>
                <a:gd name="T3" fmla="*/ 0 h 14"/>
                <a:gd name="T4" fmla="*/ 0 w 42"/>
                <a:gd name="T5" fmla="*/ 6 h 14"/>
                <a:gd name="T6" fmla="*/ 40 w 42"/>
                <a:gd name="T7" fmla="*/ 14 h 14"/>
                <a:gd name="T8" fmla="*/ 42 w 42"/>
                <a:gd name="T9" fmla="*/ 6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2"/>
                <a:gd name="T16" fmla="*/ 0 h 14"/>
                <a:gd name="T17" fmla="*/ 42 w 42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2" h="14">
                  <a:moveTo>
                    <a:pt x="42" y="6"/>
                  </a:moveTo>
                  <a:lnTo>
                    <a:pt x="2" y="0"/>
                  </a:lnTo>
                  <a:lnTo>
                    <a:pt x="0" y="6"/>
                  </a:lnTo>
                  <a:lnTo>
                    <a:pt x="40" y="14"/>
                  </a:lnTo>
                  <a:lnTo>
                    <a:pt x="42" y="6"/>
                  </a:lnTo>
                  <a:close/>
                </a:path>
              </a:pathLst>
            </a:custGeom>
            <a:solidFill>
              <a:srgbClr val="99D8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64" name="Freeform 251"/>
            <p:cNvSpPr>
              <a:spLocks/>
            </p:cNvSpPr>
            <p:nvPr/>
          </p:nvSpPr>
          <p:spPr bwMode="auto">
            <a:xfrm>
              <a:off x="1191" y="1172"/>
              <a:ext cx="28" cy="10"/>
            </a:xfrm>
            <a:custGeom>
              <a:avLst/>
              <a:gdLst>
                <a:gd name="T0" fmla="*/ 28 w 28"/>
                <a:gd name="T1" fmla="*/ 4 h 10"/>
                <a:gd name="T2" fmla="*/ 0 w 28"/>
                <a:gd name="T3" fmla="*/ 0 h 10"/>
                <a:gd name="T4" fmla="*/ 0 w 28"/>
                <a:gd name="T5" fmla="*/ 6 h 10"/>
                <a:gd name="T6" fmla="*/ 27 w 28"/>
                <a:gd name="T7" fmla="*/ 10 h 10"/>
                <a:gd name="T8" fmla="*/ 28 w 28"/>
                <a:gd name="T9" fmla="*/ 4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10"/>
                <a:gd name="T17" fmla="*/ 28 w 28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10">
                  <a:moveTo>
                    <a:pt x="28" y="4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27" y="10"/>
                  </a:lnTo>
                  <a:lnTo>
                    <a:pt x="28" y="4"/>
                  </a:lnTo>
                  <a:close/>
                </a:path>
              </a:pathLst>
            </a:custGeom>
            <a:solidFill>
              <a:srgbClr val="99D8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65" name="Freeform 252"/>
            <p:cNvSpPr>
              <a:spLocks/>
            </p:cNvSpPr>
            <p:nvPr/>
          </p:nvSpPr>
          <p:spPr bwMode="auto">
            <a:xfrm>
              <a:off x="1123" y="1182"/>
              <a:ext cx="162" cy="54"/>
            </a:xfrm>
            <a:custGeom>
              <a:avLst/>
              <a:gdLst>
                <a:gd name="T0" fmla="*/ 0 w 162"/>
                <a:gd name="T1" fmla="*/ 17 h 54"/>
                <a:gd name="T2" fmla="*/ 0 w 162"/>
                <a:gd name="T3" fmla="*/ 17 h 54"/>
                <a:gd name="T4" fmla="*/ 1 w 162"/>
                <a:gd name="T5" fmla="*/ 17 h 54"/>
                <a:gd name="T6" fmla="*/ 2 w 162"/>
                <a:gd name="T7" fmla="*/ 17 h 54"/>
                <a:gd name="T8" fmla="*/ 4 w 162"/>
                <a:gd name="T9" fmla="*/ 15 h 54"/>
                <a:gd name="T10" fmla="*/ 7 w 162"/>
                <a:gd name="T11" fmla="*/ 15 h 54"/>
                <a:gd name="T12" fmla="*/ 10 w 162"/>
                <a:gd name="T13" fmla="*/ 14 h 54"/>
                <a:gd name="T14" fmla="*/ 14 w 162"/>
                <a:gd name="T15" fmla="*/ 14 h 54"/>
                <a:gd name="T16" fmla="*/ 17 w 162"/>
                <a:gd name="T17" fmla="*/ 13 h 54"/>
                <a:gd name="T18" fmla="*/ 21 w 162"/>
                <a:gd name="T19" fmla="*/ 12 h 54"/>
                <a:gd name="T20" fmla="*/ 24 w 162"/>
                <a:gd name="T21" fmla="*/ 11 h 54"/>
                <a:gd name="T22" fmla="*/ 28 w 162"/>
                <a:gd name="T23" fmla="*/ 10 h 54"/>
                <a:gd name="T24" fmla="*/ 31 w 162"/>
                <a:gd name="T25" fmla="*/ 8 h 54"/>
                <a:gd name="T26" fmla="*/ 35 w 162"/>
                <a:gd name="T27" fmla="*/ 6 h 54"/>
                <a:gd name="T28" fmla="*/ 37 w 162"/>
                <a:gd name="T29" fmla="*/ 5 h 54"/>
                <a:gd name="T30" fmla="*/ 40 w 162"/>
                <a:gd name="T31" fmla="*/ 3 h 54"/>
                <a:gd name="T32" fmla="*/ 43 w 162"/>
                <a:gd name="T33" fmla="*/ 0 h 54"/>
                <a:gd name="T34" fmla="*/ 162 w 162"/>
                <a:gd name="T35" fmla="*/ 28 h 54"/>
                <a:gd name="T36" fmla="*/ 162 w 162"/>
                <a:gd name="T37" fmla="*/ 28 h 54"/>
                <a:gd name="T38" fmla="*/ 161 w 162"/>
                <a:gd name="T39" fmla="*/ 28 h 54"/>
                <a:gd name="T40" fmla="*/ 159 w 162"/>
                <a:gd name="T41" fmla="*/ 29 h 54"/>
                <a:gd name="T42" fmla="*/ 158 w 162"/>
                <a:gd name="T43" fmla="*/ 31 h 54"/>
                <a:gd name="T44" fmla="*/ 157 w 162"/>
                <a:gd name="T45" fmla="*/ 33 h 54"/>
                <a:gd name="T46" fmla="*/ 155 w 162"/>
                <a:gd name="T47" fmla="*/ 34 h 54"/>
                <a:gd name="T48" fmla="*/ 152 w 162"/>
                <a:gd name="T49" fmla="*/ 36 h 54"/>
                <a:gd name="T50" fmla="*/ 150 w 162"/>
                <a:gd name="T51" fmla="*/ 39 h 54"/>
                <a:gd name="T52" fmla="*/ 147 w 162"/>
                <a:gd name="T53" fmla="*/ 41 h 54"/>
                <a:gd name="T54" fmla="*/ 144 w 162"/>
                <a:gd name="T55" fmla="*/ 43 h 54"/>
                <a:gd name="T56" fmla="*/ 141 w 162"/>
                <a:gd name="T57" fmla="*/ 46 h 54"/>
                <a:gd name="T58" fmla="*/ 137 w 162"/>
                <a:gd name="T59" fmla="*/ 48 h 54"/>
                <a:gd name="T60" fmla="*/ 135 w 162"/>
                <a:gd name="T61" fmla="*/ 49 h 54"/>
                <a:gd name="T62" fmla="*/ 131 w 162"/>
                <a:gd name="T63" fmla="*/ 52 h 54"/>
                <a:gd name="T64" fmla="*/ 128 w 162"/>
                <a:gd name="T65" fmla="*/ 53 h 54"/>
                <a:gd name="T66" fmla="*/ 126 w 162"/>
                <a:gd name="T67" fmla="*/ 54 h 54"/>
                <a:gd name="T68" fmla="*/ 0 w 162"/>
                <a:gd name="T69" fmla="*/ 17 h 5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62"/>
                <a:gd name="T106" fmla="*/ 0 h 54"/>
                <a:gd name="T107" fmla="*/ 162 w 162"/>
                <a:gd name="T108" fmla="*/ 54 h 5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62" h="54">
                  <a:moveTo>
                    <a:pt x="0" y="17"/>
                  </a:moveTo>
                  <a:lnTo>
                    <a:pt x="0" y="17"/>
                  </a:lnTo>
                  <a:lnTo>
                    <a:pt x="1" y="17"/>
                  </a:lnTo>
                  <a:lnTo>
                    <a:pt x="2" y="17"/>
                  </a:lnTo>
                  <a:lnTo>
                    <a:pt x="4" y="15"/>
                  </a:lnTo>
                  <a:lnTo>
                    <a:pt x="7" y="15"/>
                  </a:lnTo>
                  <a:lnTo>
                    <a:pt x="10" y="14"/>
                  </a:lnTo>
                  <a:lnTo>
                    <a:pt x="14" y="14"/>
                  </a:lnTo>
                  <a:lnTo>
                    <a:pt x="17" y="13"/>
                  </a:lnTo>
                  <a:lnTo>
                    <a:pt x="21" y="12"/>
                  </a:lnTo>
                  <a:lnTo>
                    <a:pt x="24" y="11"/>
                  </a:lnTo>
                  <a:lnTo>
                    <a:pt x="28" y="10"/>
                  </a:lnTo>
                  <a:lnTo>
                    <a:pt x="31" y="8"/>
                  </a:lnTo>
                  <a:lnTo>
                    <a:pt x="35" y="6"/>
                  </a:lnTo>
                  <a:lnTo>
                    <a:pt x="37" y="5"/>
                  </a:lnTo>
                  <a:lnTo>
                    <a:pt x="40" y="3"/>
                  </a:lnTo>
                  <a:lnTo>
                    <a:pt x="43" y="0"/>
                  </a:lnTo>
                  <a:lnTo>
                    <a:pt x="162" y="28"/>
                  </a:lnTo>
                  <a:lnTo>
                    <a:pt x="161" y="28"/>
                  </a:lnTo>
                  <a:lnTo>
                    <a:pt x="159" y="29"/>
                  </a:lnTo>
                  <a:lnTo>
                    <a:pt x="158" y="31"/>
                  </a:lnTo>
                  <a:lnTo>
                    <a:pt x="157" y="33"/>
                  </a:lnTo>
                  <a:lnTo>
                    <a:pt x="155" y="34"/>
                  </a:lnTo>
                  <a:lnTo>
                    <a:pt x="152" y="36"/>
                  </a:lnTo>
                  <a:lnTo>
                    <a:pt x="150" y="39"/>
                  </a:lnTo>
                  <a:lnTo>
                    <a:pt x="147" y="41"/>
                  </a:lnTo>
                  <a:lnTo>
                    <a:pt x="144" y="43"/>
                  </a:lnTo>
                  <a:lnTo>
                    <a:pt x="141" y="46"/>
                  </a:lnTo>
                  <a:lnTo>
                    <a:pt x="137" y="48"/>
                  </a:lnTo>
                  <a:lnTo>
                    <a:pt x="135" y="49"/>
                  </a:lnTo>
                  <a:lnTo>
                    <a:pt x="131" y="52"/>
                  </a:lnTo>
                  <a:lnTo>
                    <a:pt x="128" y="53"/>
                  </a:lnTo>
                  <a:lnTo>
                    <a:pt x="126" y="54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99D8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66" name="Freeform 253"/>
            <p:cNvSpPr>
              <a:spLocks/>
            </p:cNvSpPr>
            <p:nvPr/>
          </p:nvSpPr>
          <p:spPr bwMode="auto">
            <a:xfrm>
              <a:off x="1285" y="1176"/>
              <a:ext cx="57" cy="26"/>
            </a:xfrm>
            <a:custGeom>
              <a:avLst/>
              <a:gdLst>
                <a:gd name="T0" fmla="*/ 6 w 57"/>
                <a:gd name="T1" fmla="*/ 26 h 26"/>
                <a:gd name="T2" fmla="*/ 57 w 57"/>
                <a:gd name="T3" fmla="*/ 11 h 26"/>
                <a:gd name="T4" fmla="*/ 25 w 57"/>
                <a:gd name="T5" fmla="*/ 0 h 26"/>
                <a:gd name="T6" fmla="*/ 0 w 57"/>
                <a:gd name="T7" fmla="*/ 4 h 26"/>
                <a:gd name="T8" fmla="*/ 0 w 57"/>
                <a:gd name="T9" fmla="*/ 25 h 26"/>
                <a:gd name="T10" fmla="*/ 6 w 57"/>
                <a:gd name="T11" fmla="*/ 26 h 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7"/>
                <a:gd name="T19" fmla="*/ 0 h 26"/>
                <a:gd name="T20" fmla="*/ 57 w 57"/>
                <a:gd name="T21" fmla="*/ 26 h 2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7" h="26">
                  <a:moveTo>
                    <a:pt x="6" y="26"/>
                  </a:moveTo>
                  <a:lnTo>
                    <a:pt x="57" y="11"/>
                  </a:lnTo>
                  <a:lnTo>
                    <a:pt x="25" y="0"/>
                  </a:lnTo>
                  <a:lnTo>
                    <a:pt x="0" y="4"/>
                  </a:lnTo>
                  <a:lnTo>
                    <a:pt x="0" y="25"/>
                  </a:lnTo>
                  <a:lnTo>
                    <a:pt x="6" y="26"/>
                  </a:lnTo>
                  <a:close/>
                </a:path>
              </a:pathLst>
            </a:custGeom>
            <a:solidFill>
              <a:srgbClr val="001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67" name="Freeform 254"/>
            <p:cNvSpPr>
              <a:spLocks/>
            </p:cNvSpPr>
            <p:nvPr/>
          </p:nvSpPr>
          <p:spPr bwMode="auto">
            <a:xfrm>
              <a:off x="1134" y="1065"/>
              <a:ext cx="32" cy="124"/>
            </a:xfrm>
            <a:custGeom>
              <a:avLst/>
              <a:gdLst>
                <a:gd name="T0" fmla="*/ 32 w 32"/>
                <a:gd name="T1" fmla="*/ 4 h 124"/>
                <a:gd name="T2" fmla="*/ 32 w 32"/>
                <a:gd name="T3" fmla="*/ 3 h 124"/>
                <a:gd name="T4" fmla="*/ 31 w 32"/>
                <a:gd name="T5" fmla="*/ 3 h 124"/>
                <a:gd name="T6" fmla="*/ 31 w 32"/>
                <a:gd name="T7" fmla="*/ 3 h 124"/>
                <a:gd name="T8" fmla="*/ 29 w 32"/>
                <a:gd name="T9" fmla="*/ 3 h 124"/>
                <a:gd name="T10" fmla="*/ 27 w 32"/>
                <a:gd name="T11" fmla="*/ 2 h 124"/>
                <a:gd name="T12" fmla="*/ 26 w 32"/>
                <a:gd name="T13" fmla="*/ 2 h 124"/>
                <a:gd name="T14" fmla="*/ 24 w 32"/>
                <a:gd name="T15" fmla="*/ 0 h 124"/>
                <a:gd name="T16" fmla="*/ 22 w 32"/>
                <a:gd name="T17" fmla="*/ 0 h 124"/>
                <a:gd name="T18" fmla="*/ 20 w 32"/>
                <a:gd name="T19" fmla="*/ 0 h 124"/>
                <a:gd name="T20" fmla="*/ 18 w 32"/>
                <a:gd name="T21" fmla="*/ 0 h 124"/>
                <a:gd name="T22" fmla="*/ 14 w 32"/>
                <a:gd name="T23" fmla="*/ 0 h 124"/>
                <a:gd name="T24" fmla="*/ 12 w 32"/>
                <a:gd name="T25" fmla="*/ 2 h 124"/>
                <a:gd name="T26" fmla="*/ 10 w 32"/>
                <a:gd name="T27" fmla="*/ 2 h 124"/>
                <a:gd name="T28" fmla="*/ 6 w 32"/>
                <a:gd name="T29" fmla="*/ 3 h 124"/>
                <a:gd name="T30" fmla="*/ 4 w 32"/>
                <a:gd name="T31" fmla="*/ 4 h 124"/>
                <a:gd name="T32" fmla="*/ 0 w 32"/>
                <a:gd name="T33" fmla="*/ 6 h 124"/>
                <a:gd name="T34" fmla="*/ 0 w 32"/>
                <a:gd name="T35" fmla="*/ 124 h 124"/>
                <a:gd name="T36" fmla="*/ 1 w 32"/>
                <a:gd name="T37" fmla="*/ 124 h 124"/>
                <a:gd name="T38" fmla="*/ 1 w 32"/>
                <a:gd name="T39" fmla="*/ 124 h 124"/>
                <a:gd name="T40" fmla="*/ 3 w 32"/>
                <a:gd name="T41" fmla="*/ 124 h 124"/>
                <a:gd name="T42" fmla="*/ 4 w 32"/>
                <a:gd name="T43" fmla="*/ 124 h 124"/>
                <a:gd name="T44" fmla="*/ 5 w 32"/>
                <a:gd name="T45" fmla="*/ 123 h 124"/>
                <a:gd name="T46" fmla="*/ 7 w 32"/>
                <a:gd name="T47" fmla="*/ 123 h 124"/>
                <a:gd name="T48" fmla="*/ 8 w 32"/>
                <a:gd name="T49" fmla="*/ 123 h 124"/>
                <a:gd name="T50" fmla="*/ 11 w 32"/>
                <a:gd name="T51" fmla="*/ 122 h 124"/>
                <a:gd name="T52" fmla="*/ 13 w 32"/>
                <a:gd name="T53" fmla="*/ 122 h 124"/>
                <a:gd name="T54" fmla="*/ 15 w 32"/>
                <a:gd name="T55" fmla="*/ 121 h 124"/>
                <a:gd name="T56" fmla="*/ 18 w 32"/>
                <a:gd name="T57" fmla="*/ 120 h 124"/>
                <a:gd name="T58" fmla="*/ 21 w 32"/>
                <a:gd name="T59" fmla="*/ 118 h 124"/>
                <a:gd name="T60" fmla="*/ 24 w 32"/>
                <a:gd name="T61" fmla="*/ 117 h 124"/>
                <a:gd name="T62" fmla="*/ 26 w 32"/>
                <a:gd name="T63" fmla="*/ 116 h 124"/>
                <a:gd name="T64" fmla="*/ 29 w 32"/>
                <a:gd name="T65" fmla="*/ 114 h 124"/>
                <a:gd name="T66" fmla="*/ 32 w 32"/>
                <a:gd name="T67" fmla="*/ 113 h 124"/>
                <a:gd name="T68" fmla="*/ 32 w 32"/>
                <a:gd name="T69" fmla="*/ 4 h 12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2"/>
                <a:gd name="T106" fmla="*/ 0 h 124"/>
                <a:gd name="T107" fmla="*/ 32 w 32"/>
                <a:gd name="T108" fmla="*/ 124 h 12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2" h="124">
                  <a:moveTo>
                    <a:pt x="32" y="4"/>
                  </a:moveTo>
                  <a:lnTo>
                    <a:pt x="32" y="3"/>
                  </a:lnTo>
                  <a:lnTo>
                    <a:pt x="31" y="3"/>
                  </a:lnTo>
                  <a:lnTo>
                    <a:pt x="29" y="3"/>
                  </a:lnTo>
                  <a:lnTo>
                    <a:pt x="27" y="2"/>
                  </a:lnTo>
                  <a:lnTo>
                    <a:pt x="26" y="2"/>
                  </a:lnTo>
                  <a:lnTo>
                    <a:pt x="24" y="0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6" y="3"/>
                  </a:lnTo>
                  <a:lnTo>
                    <a:pt x="4" y="4"/>
                  </a:lnTo>
                  <a:lnTo>
                    <a:pt x="0" y="6"/>
                  </a:lnTo>
                  <a:lnTo>
                    <a:pt x="0" y="124"/>
                  </a:lnTo>
                  <a:lnTo>
                    <a:pt x="1" y="124"/>
                  </a:lnTo>
                  <a:lnTo>
                    <a:pt x="3" y="124"/>
                  </a:lnTo>
                  <a:lnTo>
                    <a:pt x="4" y="124"/>
                  </a:lnTo>
                  <a:lnTo>
                    <a:pt x="5" y="123"/>
                  </a:lnTo>
                  <a:lnTo>
                    <a:pt x="7" y="123"/>
                  </a:lnTo>
                  <a:lnTo>
                    <a:pt x="8" y="123"/>
                  </a:lnTo>
                  <a:lnTo>
                    <a:pt x="11" y="122"/>
                  </a:lnTo>
                  <a:lnTo>
                    <a:pt x="13" y="122"/>
                  </a:lnTo>
                  <a:lnTo>
                    <a:pt x="15" y="121"/>
                  </a:lnTo>
                  <a:lnTo>
                    <a:pt x="18" y="120"/>
                  </a:lnTo>
                  <a:lnTo>
                    <a:pt x="21" y="118"/>
                  </a:lnTo>
                  <a:lnTo>
                    <a:pt x="24" y="117"/>
                  </a:lnTo>
                  <a:lnTo>
                    <a:pt x="26" y="116"/>
                  </a:lnTo>
                  <a:lnTo>
                    <a:pt x="29" y="114"/>
                  </a:lnTo>
                  <a:lnTo>
                    <a:pt x="32" y="113"/>
                  </a:lnTo>
                  <a:lnTo>
                    <a:pt x="32" y="4"/>
                  </a:lnTo>
                  <a:close/>
                </a:path>
              </a:pathLst>
            </a:custGeom>
            <a:solidFill>
              <a:srgbClr val="7FBF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68" name="Freeform 255"/>
            <p:cNvSpPr>
              <a:spLocks/>
            </p:cNvSpPr>
            <p:nvPr/>
          </p:nvSpPr>
          <p:spPr bwMode="auto">
            <a:xfrm>
              <a:off x="1135" y="1067"/>
              <a:ext cx="27" cy="104"/>
            </a:xfrm>
            <a:custGeom>
              <a:avLst/>
              <a:gdLst>
                <a:gd name="T0" fmla="*/ 27 w 27"/>
                <a:gd name="T1" fmla="*/ 2 h 104"/>
                <a:gd name="T2" fmla="*/ 27 w 27"/>
                <a:gd name="T3" fmla="*/ 2 h 104"/>
                <a:gd name="T4" fmla="*/ 26 w 27"/>
                <a:gd name="T5" fmla="*/ 2 h 104"/>
                <a:gd name="T6" fmla="*/ 26 w 27"/>
                <a:gd name="T7" fmla="*/ 2 h 104"/>
                <a:gd name="T8" fmla="*/ 25 w 27"/>
                <a:gd name="T9" fmla="*/ 1 h 104"/>
                <a:gd name="T10" fmla="*/ 24 w 27"/>
                <a:gd name="T11" fmla="*/ 1 h 104"/>
                <a:gd name="T12" fmla="*/ 23 w 27"/>
                <a:gd name="T13" fmla="*/ 0 h 104"/>
                <a:gd name="T14" fmla="*/ 20 w 27"/>
                <a:gd name="T15" fmla="*/ 0 h 104"/>
                <a:gd name="T16" fmla="*/ 19 w 27"/>
                <a:gd name="T17" fmla="*/ 0 h 104"/>
                <a:gd name="T18" fmla="*/ 17 w 27"/>
                <a:gd name="T19" fmla="*/ 0 h 104"/>
                <a:gd name="T20" fmla="*/ 14 w 27"/>
                <a:gd name="T21" fmla="*/ 0 h 104"/>
                <a:gd name="T22" fmla="*/ 12 w 27"/>
                <a:gd name="T23" fmla="*/ 0 h 104"/>
                <a:gd name="T24" fmla="*/ 10 w 27"/>
                <a:gd name="T25" fmla="*/ 0 h 104"/>
                <a:gd name="T26" fmla="*/ 9 w 27"/>
                <a:gd name="T27" fmla="*/ 1 h 104"/>
                <a:gd name="T28" fmla="*/ 5 w 27"/>
                <a:gd name="T29" fmla="*/ 2 h 104"/>
                <a:gd name="T30" fmla="*/ 3 w 27"/>
                <a:gd name="T31" fmla="*/ 3 h 104"/>
                <a:gd name="T32" fmla="*/ 0 w 27"/>
                <a:gd name="T33" fmla="*/ 4 h 104"/>
                <a:gd name="T34" fmla="*/ 0 w 27"/>
                <a:gd name="T35" fmla="*/ 104 h 104"/>
                <a:gd name="T36" fmla="*/ 0 w 27"/>
                <a:gd name="T37" fmla="*/ 104 h 104"/>
                <a:gd name="T38" fmla="*/ 2 w 27"/>
                <a:gd name="T39" fmla="*/ 104 h 104"/>
                <a:gd name="T40" fmla="*/ 2 w 27"/>
                <a:gd name="T41" fmla="*/ 104 h 104"/>
                <a:gd name="T42" fmla="*/ 3 w 27"/>
                <a:gd name="T43" fmla="*/ 104 h 104"/>
                <a:gd name="T44" fmla="*/ 4 w 27"/>
                <a:gd name="T45" fmla="*/ 104 h 104"/>
                <a:gd name="T46" fmla="*/ 6 w 27"/>
                <a:gd name="T47" fmla="*/ 104 h 104"/>
                <a:gd name="T48" fmla="*/ 7 w 27"/>
                <a:gd name="T49" fmla="*/ 102 h 104"/>
                <a:gd name="T50" fmla="*/ 10 w 27"/>
                <a:gd name="T51" fmla="*/ 102 h 104"/>
                <a:gd name="T52" fmla="*/ 11 w 27"/>
                <a:gd name="T53" fmla="*/ 101 h 104"/>
                <a:gd name="T54" fmla="*/ 13 w 27"/>
                <a:gd name="T55" fmla="*/ 101 h 104"/>
                <a:gd name="T56" fmla="*/ 16 w 27"/>
                <a:gd name="T57" fmla="*/ 100 h 104"/>
                <a:gd name="T58" fmla="*/ 18 w 27"/>
                <a:gd name="T59" fmla="*/ 99 h 104"/>
                <a:gd name="T60" fmla="*/ 20 w 27"/>
                <a:gd name="T61" fmla="*/ 98 h 104"/>
                <a:gd name="T62" fmla="*/ 23 w 27"/>
                <a:gd name="T63" fmla="*/ 97 h 104"/>
                <a:gd name="T64" fmla="*/ 25 w 27"/>
                <a:gd name="T65" fmla="*/ 95 h 104"/>
                <a:gd name="T66" fmla="*/ 27 w 27"/>
                <a:gd name="T67" fmla="*/ 93 h 104"/>
                <a:gd name="T68" fmla="*/ 27 w 27"/>
                <a:gd name="T69" fmla="*/ 2 h 10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7"/>
                <a:gd name="T106" fmla="*/ 0 h 104"/>
                <a:gd name="T107" fmla="*/ 27 w 27"/>
                <a:gd name="T108" fmla="*/ 104 h 10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7" h="104">
                  <a:moveTo>
                    <a:pt x="27" y="2"/>
                  </a:moveTo>
                  <a:lnTo>
                    <a:pt x="27" y="2"/>
                  </a:lnTo>
                  <a:lnTo>
                    <a:pt x="26" y="2"/>
                  </a:lnTo>
                  <a:lnTo>
                    <a:pt x="25" y="1"/>
                  </a:lnTo>
                  <a:lnTo>
                    <a:pt x="24" y="1"/>
                  </a:lnTo>
                  <a:lnTo>
                    <a:pt x="23" y="0"/>
                  </a:lnTo>
                  <a:lnTo>
                    <a:pt x="20" y="0"/>
                  </a:lnTo>
                  <a:lnTo>
                    <a:pt x="19" y="0"/>
                  </a:lnTo>
                  <a:lnTo>
                    <a:pt x="17" y="0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9" y="1"/>
                  </a:lnTo>
                  <a:lnTo>
                    <a:pt x="5" y="2"/>
                  </a:lnTo>
                  <a:lnTo>
                    <a:pt x="3" y="3"/>
                  </a:lnTo>
                  <a:lnTo>
                    <a:pt x="0" y="4"/>
                  </a:lnTo>
                  <a:lnTo>
                    <a:pt x="0" y="104"/>
                  </a:lnTo>
                  <a:lnTo>
                    <a:pt x="2" y="104"/>
                  </a:lnTo>
                  <a:lnTo>
                    <a:pt x="3" y="104"/>
                  </a:lnTo>
                  <a:lnTo>
                    <a:pt x="4" y="104"/>
                  </a:lnTo>
                  <a:lnTo>
                    <a:pt x="6" y="104"/>
                  </a:lnTo>
                  <a:lnTo>
                    <a:pt x="7" y="102"/>
                  </a:lnTo>
                  <a:lnTo>
                    <a:pt x="10" y="102"/>
                  </a:lnTo>
                  <a:lnTo>
                    <a:pt x="11" y="101"/>
                  </a:lnTo>
                  <a:lnTo>
                    <a:pt x="13" y="101"/>
                  </a:lnTo>
                  <a:lnTo>
                    <a:pt x="16" y="100"/>
                  </a:lnTo>
                  <a:lnTo>
                    <a:pt x="18" y="99"/>
                  </a:lnTo>
                  <a:lnTo>
                    <a:pt x="20" y="98"/>
                  </a:lnTo>
                  <a:lnTo>
                    <a:pt x="23" y="97"/>
                  </a:lnTo>
                  <a:lnTo>
                    <a:pt x="25" y="95"/>
                  </a:lnTo>
                  <a:lnTo>
                    <a:pt x="27" y="93"/>
                  </a:lnTo>
                  <a:lnTo>
                    <a:pt x="27" y="2"/>
                  </a:lnTo>
                  <a:close/>
                </a:path>
              </a:pathLst>
            </a:custGeom>
            <a:solidFill>
              <a:srgbClr val="93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69" name="Freeform 256"/>
            <p:cNvSpPr>
              <a:spLocks/>
            </p:cNvSpPr>
            <p:nvPr/>
          </p:nvSpPr>
          <p:spPr bwMode="auto">
            <a:xfrm>
              <a:off x="1137" y="1068"/>
              <a:ext cx="22" cy="84"/>
            </a:xfrm>
            <a:custGeom>
              <a:avLst/>
              <a:gdLst>
                <a:gd name="T0" fmla="*/ 22 w 22"/>
                <a:gd name="T1" fmla="*/ 2 h 84"/>
                <a:gd name="T2" fmla="*/ 22 w 22"/>
                <a:gd name="T3" fmla="*/ 2 h 84"/>
                <a:gd name="T4" fmla="*/ 21 w 22"/>
                <a:gd name="T5" fmla="*/ 1 h 84"/>
                <a:gd name="T6" fmla="*/ 21 w 22"/>
                <a:gd name="T7" fmla="*/ 1 h 84"/>
                <a:gd name="T8" fmla="*/ 19 w 22"/>
                <a:gd name="T9" fmla="*/ 1 h 84"/>
                <a:gd name="T10" fmla="*/ 18 w 22"/>
                <a:gd name="T11" fmla="*/ 1 h 84"/>
                <a:gd name="T12" fmla="*/ 17 w 22"/>
                <a:gd name="T13" fmla="*/ 0 h 84"/>
                <a:gd name="T14" fmla="*/ 16 w 22"/>
                <a:gd name="T15" fmla="*/ 0 h 84"/>
                <a:gd name="T16" fmla="*/ 15 w 22"/>
                <a:gd name="T17" fmla="*/ 0 h 84"/>
                <a:gd name="T18" fmla="*/ 14 w 22"/>
                <a:gd name="T19" fmla="*/ 0 h 84"/>
                <a:gd name="T20" fmla="*/ 11 w 22"/>
                <a:gd name="T21" fmla="*/ 0 h 84"/>
                <a:gd name="T22" fmla="*/ 9 w 22"/>
                <a:gd name="T23" fmla="*/ 0 h 84"/>
                <a:gd name="T24" fmla="*/ 8 w 22"/>
                <a:gd name="T25" fmla="*/ 0 h 84"/>
                <a:gd name="T26" fmla="*/ 5 w 22"/>
                <a:gd name="T27" fmla="*/ 1 h 84"/>
                <a:gd name="T28" fmla="*/ 3 w 22"/>
                <a:gd name="T29" fmla="*/ 1 h 84"/>
                <a:gd name="T30" fmla="*/ 2 w 22"/>
                <a:gd name="T31" fmla="*/ 2 h 84"/>
                <a:gd name="T32" fmla="*/ 0 w 22"/>
                <a:gd name="T33" fmla="*/ 3 h 84"/>
                <a:gd name="T34" fmla="*/ 0 w 22"/>
                <a:gd name="T35" fmla="*/ 84 h 84"/>
                <a:gd name="T36" fmla="*/ 0 w 22"/>
                <a:gd name="T37" fmla="*/ 84 h 84"/>
                <a:gd name="T38" fmla="*/ 0 w 22"/>
                <a:gd name="T39" fmla="*/ 84 h 84"/>
                <a:gd name="T40" fmla="*/ 1 w 22"/>
                <a:gd name="T41" fmla="*/ 84 h 84"/>
                <a:gd name="T42" fmla="*/ 2 w 22"/>
                <a:gd name="T43" fmla="*/ 84 h 84"/>
                <a:gd name="T44" fmla="*/ 3 w 22"/>
                <a:gd name="T45" fmla="*/ 84 h 84"/>
                <a:gd name="T46" fmla="*/ 4 w 22"/>
                <a:gd name="T47" fmla="*/ 84 h 84"/>
                <a:gd name="T48" fmla="*/ 5 w 22"/>
                <a:gd name="T49" fmla="*/ 84 h 84"/>
                <a:gd name="T50" fmla="*/ 7 w 22"/>
                <a:gd name="T51" fmla="*/ 83 h 84"/>
                <a:gd name="T52" fmla="*/ 9 w 22"/>
                <a:gd name="T53" fmla="*/ 83 h 84"/>
                <a:gd name="T54" fmla="*/ 10 w 22"/>
                <a:gd name="T55" fmla="*/ 82 h 84"/>
                <a:gd name="T56" fmla="*/ 12 w 22"/>
                <a:gd name="T57" fmla="*/ 82 h 84"/>
                <a:gd name="T58" fmla="*/ 14 w 22"/>
                <a:gd name="T59" fmla="*/ 80 h 84"/>
                <a:gd name="T60" fmla="*/ 16 w 22"/>
                <a:gd name="T61" fmla="*/ 79 h 84"/>
                <a:gd name="T62" fmla="*/ 18 w 22"/>
                <a:gd name="T63" fmla="*/ 78 h 84"/>
                <a:gd name="T64" fmla="*/ 19 w 22"/>
                <a:gd name="T65" fmla="*/ 77 h 84"/>
                <a:gd name="T66" fmla="*/ 22 w 22"/>
                <a:gd name="T67" fmla="*/ 76 h 84"/>
                <a:gd name="T68" fmla="*/ 22 w 22"/>
                <a:gd name="T69" fmla="*/ 2 h 8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2"/>
                <a:gd name="T106" fmla="*/ 0 h 84"/>
                <a:gd name="T107" fmla="*/ 22 w 22"/>
                <a:gd name="T108" fmla="*/ 84 h 8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2" h="84">
                  <a:moveTo>
                    <a:pt x="22" y="2"/>
                  </a:moveTo>
                  <a:lnTo>
                    <a:pt x="22" y="2"/>
                  </a:lnTo>
                  <a:lnTo>
                    <a:pt x="21" y="1"/>
                  </a:lnTo>
                  <a:lnTo>
                    <a:pt x="19" y="1"/>
                  </a:lnTo>
                  <a:lnTo>
                    <a:pt x="18" y="1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1" y="0"/>
                  </a:lnTo>
                  <a:lnTo>
                    <a:pt x="9" y="0"/>
                  </a:lnTo>
                  <a:lnTo>
                    <a:pt x="8" y="0"/>
                  </a:lnTo>
                  <a:lnTo>
                    <a:pt x="5" y="1"/>
                  </a:lnTo>
                  <a:lnTo>
                    <a:pt x="3" y="1"/>
                  </a:lnTo>
                  <a:lnTo>
                    <a:pt x="2" y="2"/>
                  </a:lnTo>
                  <a:lnTo>
                    <a:pt x="0" y="3"/>
                  </a:lnTo>
                  <a:lnTo>
                    <a:pt x="0" y="84"/>
                  </a:lnTo>
                  <a:lnTo>
                    <a:pt x="1" y="84"/>
                  </a:lnTo>
                  <a:lnTo>
                    <a:pt x="2" y="84"/>
                  </a:lnTo>
                  <a:lnTo>
                    <a:pt x="3" y="84"/>
                  </a:lnTo>
                  <a:lnTo>
                    <a:pt x="4" y="84"/>
                  </a:lnTo>
                  <a:lnTo>
                    <a:pt x="5" y="84"/>
                  </a:lnTo>
                  <a:lnTo>
                    <a:pt x="7" y="83"/>
                  </a:lnTo>
                  <a:lnTo>
                    <a:pt x="9" y="83"/>
                  </a:lnTo>
                  <a:lnTo>
                    <a:pt x="10" y="82"/>
                  </a:lnTo>
                  <a:lnTo>
                    <a:pt x="12" y="82"/>
                  </a:lnTo>
                  <a:lnTo>
                    <a:pt x="14" y="80"/>
                  </a:lnTo>
                  <a:lnTo>
                    <a:pt x="16" y="79"/>
                  </a:lnTo>
                  <a:lnTo>
                    <a:pt x="18" y="78"/>
                  </a:lnTo>
                  <a:lnTo>
                    <a:pt x="19" y="77"/>
                  </a:lnTo>
                  <a:lnTo>
                    <a:pt x="22" y="76"/>
                  </a:lnTo>
                  <a:lnTo>
                    <a:pt x="22" y="2"/>
                  </a:lnTo>
                  <a:close/>
                </a:path>
              </a:pathLst>
            </a:custGeom>
            <a:solidFill>
              <a:srgbClr val="A8D8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70" name="Freeform 257"/>
            <p:cNvSpPr>
              <a:spLocks/>
            </p:cNvSpPr>
            <p:nvPr/>
          </p:nvSpPr>
          <p:spPr bwMode="auto">
            <a:xfrm>
              <a:off x="1138" y="1069"/>
              <a:ext cx="17" cy="65"/>
            </a:xfrm>
            <a:custGeom>
              <a:avLst/>
              <a:gdLst>
                <a:gd name="T0" fmla="*/ 17 w 17"/>
                <a:gd name="T1" fmla="*/ 1 h 65"/>
                <a:gd name="T2" fmla="*/ 17 w 17"/>
                <a:gd name="T3" fmla="*/ 1 h 65"/>
                <a:gd name="T4" fmla="*/ 16 w 17"/>
                <a:gd name="T5" fmla="*/ 1 h 65"/>
                <a:gd name="T6" fmla="*/ 14 w 17"/>
                <a:gd name="T7" fmla="*/ 0 h 65"/>
                <a:gd name="T8" fmla="*/ 11 w 17"/>
                <a:gd name="T9" fmla="*/ 0 h 65"/>
                <a:gd name="T10" fmla="*/ 9 w 17"/>
                <a:gd name="T11" fmla="*/ 0 h 65"/>
                <a:gd name="T12" fmla="*/ 6 w 17"/>
                <a:gd name="T13" fmla="*/ 0 h 65"/>
                <a:gd name="T14" fmla="*/ 2 w 17"/>
                <a:gd name="T15" fmla="*/ 1 h 65"/>
                <a:gd name="T16" fmla="*/ 0 w 17"/>
                <a:gd name="T17" fmla="*/ 2 h 65"/>
                <a:gd name="T18" fmla="*/ 0 w 17"/>
                <a:gd name="T19" fmla="*/ 65 h 65"/>
                <a:gd name="T20" fmla="*/ 0 w 17"/>
                <a:gd name="T21" fmla="*/ 65 h 65"/>
                <a:gd name="T22" fmla="*/ 1 w 17"/>
                <a:gd name="T23" fmla="*/ 65 h 65"/>
                <a:gd name="T24" fmla="*/ 3 w 17"/>
                <a:gd name="T25" fmla="*/ 64 h 65"/>
                <a:gd name="T26" fmla="*/ 6 w 17"/>
                <a:gd name="T27" fmla="*/ 64 h 65"/>
                <a:gd name="T28" fmla="*/ 8 w 17"/>
                <a:gd name="T29" fmla="*/ 63 h 65"/>
                <a:gd name="T30" fmla="*/ 11 w 17"/>
                <a:gd name="T31" fmla="*/ 62 h 65"/>
                <a:gd name="T32" fmla="*/ 14 w 17"/>
                <a:gd name="T33" fmla="*/ 61 h 65"/>
                <a:gd name="T34" fmla="*/ 17 w 17"/>
                <a:gd name="T35" fmla="*/ 58 h 65"/>
                <a:gd name="T36" fmla="*/ 17 w 17"/>
                <a:gd name="T37" fmla="*/ 1 h 6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7"/>
                <a:gd name="T58" fmla="*/ 0 h 65"/>
                <a:gd name="T59" fmla="*/ 17 w 17"/>
                <a:gd name="T60" fmla="*/ 65 h 6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7" h="65">
                  <a:moveTo>
                    <a:pt x="17" y="1"/>
                  </a:moveTo>
                  <a:lnTo>
                    <a:pt x="17" y="1"/>
                  </a:lnTo>
                  <a:lnTo>
                    <a:pt x="16" y="1"/>
                  </a:lnTo>
                  <a:lnTo>
                    <a:pt x="14" y="0"/>
                  </a:lnTo>
                  <a:lnTo>
                    <a:pt x="11" y="0"/>
                  </a:lnTo>
                  <a:lnTo>
                    <a:pt x="9" y="0"/>
                  </a:lnTo>
                  <a:lnTo>
                    <a:pt x="6" y="0"/>
                  </a:lnTo>
                  <a:lnTo>
                    <a:pt x="2" y="1"/>
                  </a:lnTo>
                  <a:lnTo>
                    <a:pt x="0" y="2"/>
                  </a:lnTo>
                  <a:lnTo>
                    <a:pt x="0" y="65"/>
                  </a:lnTo>
                  <a:lnTo>
                    <a:pt x="1" y="65"/>
                  </a:lnTo>
                  <a:lnTo>
                    <a:pt x="3" y="64"/>
                  </a:lnTo>
                  <a:lnTo>
                    <a:pt x="6" y="64"/>
                  </a:lnTo>
                  <a:lnTo>
                    <a:pt x="8" y="63"/>
                  </a:lnTo>
                  <a:lnTo>
                    <a:pt x="11" y="62"/>
                  </a:lnTo>
                  <a:lnTo>
                    <a:pt x="14" y="61"/>
                  </a:lnTo>
                  <a:lnTo>
                    <a:pt x="17" y="58"/>
                  </a:lnTo>
                  <a:lnTo>
                    <a:pt x="17" y="1"/>
                  </a:lnTo>
                  <a:close/>
                </a:path>
              </a:pathLst>
            </a:custGeom>
            <a:solidFill>
              <a:srgbClr val="BCE5E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71" name="Freeform 258"/>
            <p:cNvSpPr>
              <a:spLocks/>
            </p:cNvSpPr>
            <p:nvPr/>
          </p:nvSpPr>
          <p:spPr bwMode="auto">
            <a:xfrm>
              <a:off x="1138" y="1070"/>
              <a:ext cx="14" cy="46"/>
            </a:xfrm>
            <a:custGeom>
              <a:avLst/>
              <a:gdLst>
                <a:gd name="T0" fmla="*/ 14 w 14"/>
                <a:gd name="T1" fmla="*/ 1 h 46"/>
                <a:gd name="T2" fmla="*/ 14 w 14"/>
                <a:gd name="T3" fmla="*/ 0 h 46"/>
                <a:gd name="T4" fmla="*/ 13 w 14"/>
                <a:gd name="T5" fmla="*/ 0 h 46"/>
                <a:gd name="T6" fmla="*/ 11 w 14"/>
                <a:gd name="T7" fmla="*/ 0 h 46"/>
                <a:gd name="T8" fmla="*/ 9 w 14"/>
                <a:gd name="T9" fmla="*/ 0 h 46"/>
                <a:gd name="T10" fmla="*/ 8 w 14"/>
                <a:gd name="T11" fmla="*/ 0 h 46"/>
                <a:gd name="T12" fmla="*/ 6 w 14"/>
                <a:gd name="T13" fmla="*/ 0 h 46"/>
                <a:gd name="T14" fmla="*/ 2 w 14"/>
                <a:gd name="T15" fmla="*/ 0 h 46"/>
                <a:gd name="T16" fmla="*/ 0 w 14"/>
                <a:gd name="T17" fmla="*/ 2 h 46"/>
                <a:gd name="T18" fmla="*/ 0 w 14"/>
                <a:gd name="T19" fmla="*/ 46 h 46"/>
                <a:gd name="T20" fmla="*/ 1 w 14"/>
                <a:gd name="T21" fmla="*/ 46 h 46"/>
                <a:gd name="T22" fmla="*/ 1 w 14"/>
                <a:gd name="T23" fmla="*/ 46 h 46"/>
                <a:gd name="T24" fmla="*/ 3 w 14"/>
                <a:gd name="T25" fmla="*/ 46 h 46"/>
                <a:gd name="T26" fmla="*/ 4 w 14"/>
                <a:gd name="T27" fmla="*/ 44 h 46"/>
                <a:gd name="T28" fmla="*/ 7 w 14"/>
                <a:gd name="T29" fmla="*/ 44 h 46"/>
                <a:gd name="T30" fmla="*/ 9 w 14"/>
                <a:gd name="T31" fmla="*/ 43 h 46"/>
                <a:gd name="T32" fmla="*/ 11 w 14"/>
                <a:gd name="T33" fmla="*/ 42 h 46"/>
                <a:gd name="T34" fmla="*/ 14 w 14"/>
                <a:gd name="T35" fmla="*/ 41 h 46"/>
                <a:gd name="T36" fmla="*/ 14 w 14"/>
                <a:gd name="T37" fmla="*/ 1 h 4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4"/>
                <a:gd name="T58" fmla="*/ 0 h 46"/>
                <a:gd name="T59" fmla="*/ 14 w 14"/>
                <a:gd name="T60" fmla="*/ 46 h 4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4" h="46">
                  <a:moveTo>
                    <a:pt x="14" y="1"/>
                  </a:moveTo>
                  <a:lnTo>
                    <a:pt x="14" y="0"/>
                  </a:lnTo>
                  <a:lnTo>
                    <a:pt x="13" y="0"/>
                  </a:lnTo>
                  <a:lnTo>
                    <a:pt x="11" y="0"/>
                  </a:lnTo>
                  <a:lnTo>
                    <a:pt x="9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46"/>
                  </a:lnTo>
                  <a:lnTo>
                    <a:pt x="1" y="46"/>
                  </a:lnTo>
                  <a:lnTo>
                    <a:pt x="3" y="46"/>
                  </a:lnTo>
                  <a:lnTo>
                    <a:pt x="4" y="44"/>
                  </a:lnTo>
                  <a:lnTo>
                    <a:pt x="7" y="44"/>
                  </a:lnTo>
                  <a:lnTo>
                    <a:pt x="9" y="43"/>
                  </a:lnTo>
                  <a:lnTo>
                    <a:pt x="11" y="42"/>
                  </a:lnTo>
                  <a:lnTo>
                    <a:pt x="14" y="41"/>
                  </a:lnTo>
                  <a:lnTo>
                    <a:pt x="14" y="1"/>
                  </a:lnTo>
                  <a:close/>
                </a:path>
              </a:pathLst>
            </a:custGeom>
            <a:solidFill>
              <a:srgbClr val="D1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72" name="Freeform 259"/>
            <p:cNvSpPr>
              <a:spLocks/>
            </p:cNvSpPr>
            <p:nvPr/>
          </p:nvSpPr>
          <p:spPr bwMode="auto">
            <a:xfrm>
              <a:off x="1139" y="1070"/>
              <a:ext cx="9" cy="27"/>
            </a:xfrm>
            <a:custGeom>
              <a:avLst/>
              <a:gdLst>
                <a:gd name="T0" fmla="*/ 9 w 9"/>
                <a:gd name="T1" fmla="*/ 1 h 27"/>
                <a:gd name="T2" fmla="*/ 9 w 9"/>
                <a:gd name="T3" fmla="*/ 1 h 27"/>
                <a:gd name="T4" fmla="*/ 8 w 9"/>
                <a:gd name="T5" fmla="*/ 1 h 27"/>
                <a:gd name="T6" fmla="*/ 7 w 9"/>
                <a:gd name="T7" fmla="*/ 1 h 27"/>
                <a:gd name="T8" fmla="*/ 6 w 9"/>
                <a:gd name="T9" fmla="*/ 0 h 27"/>
                <a:gd name="T10" fmla="*/ 5 w 9"/>
                <a:gd name="T11" fmla="*/ 0 h 27"/>
                <a:gd name="T12" fmla="*/ 3 w 9"/>
                <a:gd name="T13" fmla="*/ 1 h 27"/>
                <a:gd name="T14" fmla="*/ 1 w 9"/>
                <a:gd name="T15" fmla="*/ 1 h 27"/>
                <a:gd name="T16" fmla="*/ 0 w 9"/>
                <a:gd name="T17" fmla="*/ 2 h 27"/>
                <a:gd name="T18" fmla="*/ 0 w 9"/>
                <a:gd name="T19" fmla="*/ 27 h 27"/>
                <a:gd name="T20" fmla="*/ 0 w 9"/>
                <a:gd name="T21" fmla="*/ 27 h 27"/>
                <a:gd name="T22" fmla="*/ 1 w 9"/>
                <a:gd name="T23" fmla="*/ 27 h 27"/>
                <a:gd name="T24" fmla="*/ 2 w 9"/>
                <a:gd name="T25" fmla="*/ 27 h 27"/>
                <a:gd name="T26" fmla="*/ 3 w 9"/>
                <a:gd name="T27" fmla="*/ 27 h 27"/>
                <a:gd name="T28" fmla="*/ 5 w 9"/>
                <a:gd name="T29" fmla="*/ 27 h 27"/>
                <a:gd name="T30" fmla="*/ 6 w 9"/>
                <a:gd name="T31" fmla="*/ 26 h 27"/>
                <a:gd name="T32" fmla="*/ 8 w 9"/>
                <a:gd name="T33" fmla="*/ 25 h 27"/>
                <a:gd name="T34" fmla="*/ 9 w 9"/>
                <a:gd name="T35" fmla="*/ 23 h 27"/>
                <a:gd name="T36" fmla="*/ 9 w 9"/>
                <a:gd name="T37" fmla="*/ 1 h 2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"/>
                <a:gd name="T58" fmla="*/ 0 h 27"/>
                <a:gd name="T59" fmla="*/ 9 w 9"/>
                <a:gd name="T60" fmla="*/ 27 h 2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" h="27">
                  <a:moveTo>
                    <a:pt x="9" y="1"/>
                  </a:moveTo>
                  <a:lnTo>
                    <a:pt x="9" y="1"/>
                  </a:lnTo>
                  <a:lnTo>
                    <a:pt x="8" y="1"/>
                  </a:lnTo>
                  <a:lnTo>
                    <a:pt x="7" y="1"/>
                  </a:lnTo>
                  <a:lnTo>
                    <a:pt x="6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27"/>
                  </a:lnTo>
                  <a:lnTo>
                    <a:pt x="1" y="27"/>
                  </a:lnTo>
                  <a:lnTo>
                    <a:pt x="2" y="27"/>
                  </a:lnTo>
                  <a:lnTo>
                    <a:pt x="3" y="27"/>
                  </a:lnTo>
                  <a:lnTo>
                    <a:pt x="5" y="27"/>
                  </a:lnTo>
                  <a:lnTo>
                    <a:pt x="6" y="26"/>
                  </a:lnTo>
                  <a:lnTo>
                    <a:pt x="8" y="25"/>
                  </a:lnTo>
                  <a:lnTo>
                    <a:pt x="9" y="23"/>
                  </a:lnTo>
                  <a:lnTo>
                    <a:pt x="9" y="1"/>
                  </a:lnTo>
                  <a:close/>
                </a:path>
              </a:pathLst>
            </a:custGeom>
            <a:solidFill>
              <a:srgbClr val="E5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73" name="Freeform 260"/>
            <p:cNvSpPr>
              <a:spLocks/>
            </p:cNvSpPr>
            <p:nvPr/>
          </p:nvSpPr>
          <p:spPr bwMode="auto">
            <a:xfrm>
              <a:off x="1250" y="1147"/>
              <a:ext cx="14" cy="14"/>
            </a:xfrm>
            <a:custGeom>
              <a:avLst/>
              <a:gdLst>
                <a:gd name="T0" fmla="*/ 7 w 14"/>
                <a:gd name="T1" fmla="*/ 14 h 14"/>
                <a:gd name="T2" fmla="*/ 8 w 14"/>
                <a:gd name="T3" fmla="*/ 14 h 14"/>
                <a:gd name="T4" fmla="*/ 9 w 14"/>
                <a:gd name="T5" fmla="*/ 13 h 14"/>
                <a:gd name="T6" fmla="*/ 10 w 14"/>
                <a:gd name="T7" fmla="*/ 13 h 14"/>
                <a:gd name="T8" fmla="*/ 11 w 14"/>
                <a:gd name="T9" fmla="*/ 12 h 14"/>
                <a:gd name="T10" fmla="*/ 13 w 14"/>
                <a:gd name="T11" fmla="*/ 11 h 14"/>
                <a:gd name="T12" fmla="*/ 13 w 14"/>
                <a:gd name="T13" fmla="*/ 10 h 14"/>
                <a:gd name="T14" fmla="*/ 14 w 14"/>
                <a:gd name="T15" fmla="*/ 8 h 14"/>
                <a:gd name="T16" fmla="*/ 14 w 14"/>
                <a:gd name="T17" fmla="*/ 7 h 14"/>
                <a:gd name="T18" fmla="*/ 14 w 14"/>
                <a:gd name="T19" fmla="*/ 6 h 14"/>
                <a:gd name="T20" fmla="*/ 13 w 14"/>
                <a:gd name="T21" fmla="*/ 5 h 14"/>
                <a:gd name="T22" fmla="*/ 13 w 14"/>
                <a:gd name="T23" fmla="*/ 4 h 14"/>
                <a:gd name="T24" fmla="*/ 11 w 14"/>
                <a:gd name="T25" fmla="*/ 3 h 14"/>
                <a:gd name="T26" fmla="*/ 10 w 14"/>
                <a:gd name="T27" fmla="*/ 1 h 14"/>
                <a:gd name="T28" fmla="*/ 9 w 14"/>
                <a:gd name="T29" fmla="*/ 0 h 14"/>
                <a:gd name="T30" fmla="*/ 8 w 14"/>
                <a:gd name="T31" fmla="*/ 0 h 14"/>
                <a:gd name="T32" fmla="*/ 7 w 14"/>
                <a:gd name="T33" fmla="*/ 0 h 14"/>
                <a:gd name="T34" fmla="*/ 6 w 14"/>
                <a:gd name="T35" fmla="*/ 0 h 14"/>
                <a:gd name="T36" fmla="*/ 4 w 14"/>
                <a:gd name="T37" fmla="*/ 0 h 14"/>
                <a:gd name="T38" fmla="*/ 3 w 14"/>
                <a:gd name="T39" fmla="*/ 1 h 14"/>
                <a:gd name="T40" fmla="*/ 2 w 14"/>
                <a:gd name="T41" fmla="*/ 3 h 14"/>
                <a:gd name="T42" fmla="*/ 1 w 14"/>
                <a:gd name="T43" fmla="*/ 4 h 14"/>
                <a:gd name="T44" fmla="*/ 1 w 14"/>
                <a:gd name="T45" fmla="*/ 5 h 14"/>
                <a:gd name="T46" fmla="*/ 0 w 14"/>
                <a:gd name="T47" fmla="*/ 6 h 14"/>
                <a:gd name="T48" fmla="*/ 0 w 14"/>
                <a:gd name="T49" fmla="*/ 7 h 14"/>
                <a:gd name="T50" fmla="*/ 0 w 14"/>
                <a:gd name="T51" fmla="*/ 8 h 14"/>
                <a:gd name="T52" fmla="*/ 1 w 14"/>
                <a:gd name="T53" fmla="*/ 10 h 14"/>
                <a:gd name="T54" fmla="*/ 1 w 14"/>
                <a:gd name="T55" fmla="*/ 11 h 14"/>
                <a:gd name="T56" fmla="*/ 2 w 14"/>
                <a:gd name="T57" fmla="*/ 12 h 14"/>
                <a:gd name="T58" fmla="*/ 3 w 14"/>
                <a:gd name="T59" fmla="*/ 13 h 14"/>
                <a:gd name="T60" fmla="*/ 4 w 14"/>
                <a:gd name="T61" fmla="*/ 13 h 14"/>
                <a:gd name="T62" fmla="*/ 6 w 14"/>
                <a:gd name="T63" fmla="*/ 14 h 14"/>
                <a:gd name="T64" fmla="*/ 7 w 14"/>
                <a:gd name="T65" fmla="*/ 14 h 1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4"/>
                <a:gd name="T100" fmla="*/ 0 h 14"/>
                <a:gd name="T101" fmla="*/ 14 w 14"/>
                <a:gd name="T102" fmla="*/ 14 h 1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4" h="14">
                  <a:moveTo>
                    <a:pt x="7" y="14"/>
                  </a:moveTo>
                  <a:lnTo>
                    <a:pt x="8" y="14"/>
                  </a:lnTo>
                  <a:lnTo>
                    <a:pt x="9" y="13"/>
                  </a:lnTo>
                  <a:lnTo>
                    <a:pt x="10" y="13"/>
                  </a:lnTo>
                  <a:lnTo>
                    <a:pt x="11" y="12"/>
                  </a:lnTo>
                  <a:lnTo>
                    <a:pt x="13" y="11"/>
                  </a:lnTo>
                  <a:lnTo>
                    <a:pt x="13" y="10"/>
                  </a:lnTo>
                  <a:lnTo>
                    <a:pt x="14" y="8"/>
                  </a:lnTo>
                  <a:lnTo>
                    <a:pt x="14" y="7"/>
                  </a:lnTo>
                  <a:lnTo>
                    <a:pt x="14" y="6"/>
                  </a:lnTo>
                  <a:lnTo>
                    <a:pt x="13" y="5"/>
                  </a:lnTo>
                  <a:lnTo>
                    <a:pt x="13" y="4"/>
                  </a:lnTo>
                  <a:lnTo>
                    <a:pt x="11" y="3"/>
                  </a:lnTo>
                  <a:lnTo>
                    <a:pt x="10" y="1"/>
                  </a:lnTo>
                  <a:lnTo>
                    <a:pt x="9" y="0"/>
                  </a:lnTo>
                  <a:lnTo>
                    <a:pt x="8" y="0"/>
                  </a:lnTo>
                  <a:lnTo>
                    <a:pt x="7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1"/>
                  </a:lnTo>
                  <a:lnTo>
                    <a:pt x="2" y="3"/>
                  </a:lnTo>
                  <a:lnTo>
                    <a:pt x="1" y="4"/>
                  </a:lnTo>
                  <a:lnTo>
                    <a:pt x="1" y="5"/>
                  </a:lnTo>
                  <a:lnTo>
                    <a:pt x="0" y="6"/>
                  </a:lnTo>
                  <a:lnTo>
                    <a:pt x="0" y="7"/>
                  </a:lnTo>
                  <a:lnTo>
                    <a:pt x="0" y="8"/>
                  </a:lnTo>
                  <a:lnTo>
                    <a:pt x="1" y="10"/>
                  </a:lnTo>
                  <a:lnTo>
                    <a:pt x="1" y="11"/>
                  </a:lnTo>
                  <a:lnTo>
                    <a:pt x="2" y="12"/>
                  </a:lnTo>
                  <a:lnTo>
                    <a:pt x="3" y="13"/>
                  </a:lnTo>
                  <a:lnTo>
                    <a:pt x="4" y="13"/>
                  </a:lnTo>
                  <a:lnTo>
                    <a:pt x="6" y="14"/>
                  </a:lnTo>
                  <a:lnTo>
                    <a:pt x="7" y="1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74" name="Freeform 261"/>
            <p:cNvSpPr>
              <a:spLocks/>
            </p:cNvSpPr>
            <p:nvPr/>
          </p:nvSpPr>
          <p:spPr bwMode="auto">
            <a:xfrm>
              <a:off x="1209" y="1147"/>
              <a:ext cx="7" cy="7"/>
            </a:xfrm>
            <a:custGeom>
              <a:avLst/>
              <a:gdLst>
                <a:gd name="T0" fmla="*/ 3 w 7"/>
                <a:gd name="T1" fmla="*/ 7 h 7"/>
                <a:gd name="T2" fmla="*/ 5 w 7"/>
                <a:gd name="T3" fmla="*/ 7 h 7"/>
                <a:gd name="T4" fmla="*/ 6 w 7"/>
                <a:gd name="T5" fmla="*/ 6 h 7"/>
                <a:gd name="T6" fmla="*/ 6 w 7"/>
                <a:gd name="T7" fmla="*/ 5 h 7"/>
                <a:gd name="T8" fmla="*/ 7 w 7"/>
                <a:gd name="T9" fmla="*/ 4 h 7"/>
                <a:gd name="T10" fmla="*/ 6 w 7"/>
                <a:gd name="T11" fmla="*/ 3 h 7"/>
                <a:gd name="T12" fmla="*/ 6 w 7"/>
                <a:gd name="T13" fmla="*/ 1 h 7"/>
                <a:gd name="T14" fmla="*/ 5 w 7"/>
                <a:gd name="T15" fmla="*/ 0 h 7"/>
                <a:gd name="T16" fmla="*/ 3 w 7"/>
                <a:gd name="T17" fmla="*/ 0 h 7"/>
                <a:gd name="T18" fmla="*/ 2 w 7"/>
                <a:gd name="T19" fmla="*/ 0 h 7"/>
                <a:gd name="T20" fmla="*/ 1 w 7"/>
                <a:gd name="T21" fmla="*/ 1 h 7"/>
                <a:gd name="T22" fmla="*/ 0 w 7"/>
                <a:gd name="T23" fmla="*/ 3 h 7"/>
                <a:gd name="T24" fmla="*/ 0 w 7"/>
                <a:gd name="T25" fmla="*/ 4 h 7"/>
                <a:gd name="T26" fmla="*/ 0 w 7"/>
                <a:gd name="T27" fmla="*/ 5 h 7"/>
                <a:gd name="T28" fmla="*/ 1 w 7"/>
                <a:gd name="T29" fmla="*/ 6 h 7"/>
                <a:gd name="T30" fmla="*/ 2 w 7"/>
                <a:gd name="T31" fmla="*/ 7 h 7"/>
                <a:gd name="T32" fmla="*/ 3 w 7"/>
                <a:gd name="T33" fmla="*/ 7 h 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"/>
                <a:gd name="T52" fmla="*/ 0 h 7"/>
                <a:gd name="T53" fmla="*/ 7 w 7"/>
                <a:gd name="T54" fmla="*/ 7 h 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" h="7">
                  <a:moveTo>
                    <a:pt x="3" y="7"/>
                  </a:moveTo>
                  <a:lnTo>
                    <a:pt x="5" y="7"/>
                  </a:lnTo>
                  <a:lnTo>
                    <a:pt x="6" y="6"/>
                  </a:lnTo>
                  <a:lnTo>
                    <a:pt x="6" y="5"/>
                  </a:lnTo>
                  <a:lnTo>
                    <a:pt x="7" y="4"/>
                  </a:lnTo>
                  <a:lnTo>
                    <a:pt x="6" y="3"/>
                  </a:lnTo>
                  <a:lnTo>
                    <a:pt x="6" y="1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7"/>
                  </a:lnTo>
                  <a:lnTo>
                    <a:pt x="3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75" name="Freeform 262"/>
            <p:cNvSpPr>
              <a:spLocks/>
            </p:cNvSpPr>
            <p:nvPr/>
          </p:nvSpPr>
          <p:spPr bwMode="auto">
            <a:xfrm>
              <a:off x="1221" y="1147"/>
              <a:ext cx="5" cy="7"/>
            </a:xfrm>
            <a:custGeom>
              <a:avLst/>
              <a:gdLst>
                <a:gd name="T0" fmla="*/ 3 w 5"/>
                <a:gd name="T1" fmla="*/ 7 h 7"/>
                <a:gd name="T2" fmla="*/ 4 w 5"/>
                <a:gd name="T3" fmla="*/ 7 h 7"/>
                <a:gd name="T4" fmla="*/ 5 w 5"/>
                <a:gd name="T5" fmla="*/ 7 h 7"/>
                <a:gd name="T6" fmla="*/ 5 w 5"/>
                <a:gd name="T7" fmla="*/ 6 h 7"/>
                <a:gd name="T8" fmla="*/ 5 w 5"/>
                <a:gd name="T9" fmla="*/ 4 h 7"/>
                <a:gd name="T10" fmla="*/ 5 w 5"/>
                <a:gd name="T11" fmla="*/ 3 h 7"/>
                <a:gd name="T12" fmla="*/ 5 w 5"/>
                <a:gd name="T13" fmla="*/ 1 h 7"/>
                <a:gd name="T14" fmla="*/ 4 w 5"/>
                <a:gd name="T15" fmla="*/ 1 h 7"/>
                <a:gd name="T16" fmla="*/ 3 w 5"/>
                <a:gd name="T17" fmla="*/ 0 h 7"/>
                <a:gd name="T18" fmla="*/ 2 w 5"/>
                <a:gd name="T19" fmla="*/ 1 h 7"/>
                <a:gd name="T20" fmla="*/ 1 w 5"/>
                <a:gd name="T21" fmla="*/ 1 h 7"/>
                <a:gd name="T22" fmla="*/ 0 w 5"/>
                <a:gd name="T23" fmla="*/ 3 h 7"/>
                <a:gd name="T24" fmla="*/ 0 w 5"/>
                <a:gd name="T25" fmla="*/ 4 h 7"/>
                <a:gd name="T26" fmla="*/ 0 w 5"/>
                <a:gd name="T27" fmla="*/ 6 h 7"/>
                <a:gd name="T28" fmla="*/ 1 w 5"/>
                <a:gd name="T29" fmla="*/ 7 h 7"/>
                <a:gd name="T30" fmla="*/ 2 w 5"/>
                <a:gd name="T31" fmla="*/ 7 h 7"/>
                <a:gd name="T32" fmla="*/ 3 w 5"/>
                <a:gd name="T33" fmla="*/ 7 h 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"/>
                <a:gd name="T52" fmla="*/ 0 h 7"/>
                <a:gd name="T53" fmla="*/ 5 w 5"/>
                <a:gd name="T54" fmla="*/ 7 h 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" h="7">
                  <a:moveTo>
                    <a:pt x="3" y="7"/>
                  </a:moveTo>
                  <a:lnTo>
                    <a:pt x="4" y="7"/>
                  </a:lnTo>
                  <a:lnTo>
                    <a:pt x="5" y="7"/>
                  </a:lnTo>
                  <a:lnTo>
                    <a:pt x="5" y="6"/>
                  </a:lnTo>
                  <a:lnTo>
                    <a:pt x="5" y="4"/>
                  </a:lnTo>
                  <a:lnTo>
                    <a:pt x="5" y="3"/>
                  </a:lnTo>
                  <a:lnTo>
                    <a:pt x="5" y="1"/>
                  </a:lnTo>
                  <a:lnTo>
                    <a:pt x="4" y="1"/>
                  </a:lnTo>
                  <a:lnTo>
                    <a:pt x="3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6"/>
                  </a:lnTo>
                  <a:lnTo>
                    <a:pt x="1" y="7"/>
                  </a:lnTo>
                  <a:lnTo>
                    <a:pt x="2" y="7"/>
                  </a:lnTo>
                  <a:lnTo>
                    <a:pt x="3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76" name="Freeform 263"/>
            <p:cNvSpPr>
              <a:spLocks/>
            </p:cNvSpPr>
            <p:nvPr/>
          </p:nvSpPr>
          <p:spPr bwMode="auto">
            <a:xfrm>
              <a:off x="1175" y="1055"/>
              <a:ext cx="19" cy="92"/>
            </a:xfrm>
            <a:custGeom>
              <a:avLst/>
              <a:gdLst>
                <a:gd name="T0" fmla="*/ 6 w 19"/>
                <a:gd name="T1" fmla="*/ 1 h 92"/>
                <a:gd name="T2" fmla="*/ 6 w 19"/>
                <a:gd name="T3" fmla="*/ 3 h 92"/>
                <a:gd name="T4" fmla="*/ 4 w 19"/>
                <a:gd name="T5" fmla="*/ 8 h 92"/>
                <a:gd name="T6" fmla="*/ 2 w 19"/>
                <a:gd name="T7" fmla="*/ 16 h 92"/>
                <a:gd name="T8" fmla="*/ 1 w 19"/>
                <a:gd name="T9" fmla="*/ 28 h 92"/>
                <a:gd name="T10" fmla="*/ 0 w 19"/>
                <a:gd name="T11" fmla="*/ 41 h 92"/>
                <a:gd name="T12" fmla="*/ 0 w 19"/>
                <a:gd name="T13" fmla="*/ 57 h 92"/>
                <a:gd name="T14" fmla="*/ 1 w 19"/>
                <a:gd name="T15" fmla="*/ 73 h 92"/>
                <a:gd name="T16" fmla="*/ 5 w 19"/>
                <a:gd name="T17" fmla="*/ 92 h 92"/>
                <a:gd name="T18" fmla="*/ 19 w 19"/>
                <a:gd name="T19" fmla="*/ 92 h 92"/>
                <a:gd name="T20" fmla="*/ 18 w 19"/>
                <a:gd name="T21" fmla="*/ 89 h 92"/>
                <a:gd name="T22" fmla="*/ 16 w 19"/>
                <a:gd name="T23" fmla="*/ 82 h 92"/>
                <a:gd name="T24" fmla="*/ 15 w 19"/>
                <a:gd name="T25" fmla="*/ 70 h 92"/>
                <a:gd name="T26" fmla="*/ 14 w 19"/>
                <a:gd name="T27" fmla="*/ 57 h 92"/>
                <a:gd name="T28" fmla="*/ 13 w 19"/>
                <a:gd name="T29" fmla="*/ 42 h 92"/>
                <a:gd name="T30" fmla="*/ 13 w 19"/>
                <a:gd name="T31" fmla="*/ 27 h 92"/>
                <a:gd name="T32" fmla="*/ 15 w 19"/>
                <a:gd name="T33" fmla="*/ 13 h 92"/>
                <a:gd name="T34" fmla="*/ 19 w 19"/>
                <a:gd name="T35" fmla="*/ 1 h 92"/>
                <a:gd name="T36" fmla="*/ 19 w 19"/>
                <a:gd name="T37" fmla="*/ 1 h 92"/>
                <a:gd name="T38" fmla="*/ 19 w 19"/>
                <a:gd name="T39" fmla="*/ 0 h 92"/>
                <a:gd name="T40" fmla="*/ 19 w 19"/>
                <a:gd name="T41" fmla="*/ 0 h 92"/>
                <a:gd name="T42" fmla="*/ 18 w 19"/>
                <a:gd name="T43" fmla="*/ 0 h 92"/>
                <a:gd name="T44" fmla="*/ 16 w 19"/>
                <a:gd name="T45" fmla="*/ 0 h 92"/>
                <a:gd name="T46" fmla="*/ 14 w 19"/>
                <a:gd name="T47" fmla="*/ 0 h 92"/>
                <a:gd name="T48" fmla="*/ 11 w 19"/>
                <a:gd name="T49" fmla="*/ 0 h 92"/>
                <a:gd name="T50" fmla="*/ 6 w 19"/>
                <a:gd name="T51" fmla="*/ 1 h 9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9"/>
                <a:gd name="T79" fmla="*/ 0 h 92"/>
                <a:gd name="T80" fmla="*/ 19 w 19"/>
                <a:gd name="T81" fmla="*/ 92 h 9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9" h="92">
                  <a:moveTo>
                    <a:pt x="6" y="1"/>
                  </a:moveTo>
                  <a:lnTo>
                    <a:pt x="6" y="3"/>
                  </a:lnTo>
                  <a:lnTo>
                    <a:pt x="4" y="8"/>
                  </a:lnTo>
                  <a:lnTo>
                    <a:pt x="2" y="16"/>
                  </a:lnTo>
                  <a:lnTo>
                    <a:pt x="1" y="28"/>
                  </a:lnTo>
                  <a:lnTo>
                    <a:pt x="0" y="41"/>
                  </a:lnTo>
                  <a:lnTo>
                    <a:pt x="0" y="57"/>
                  </a:lnTo>
                  <a:lnTo>
                    <a:pt x="1" y="73"/>
                  </a:lnTo>
                  <a:lnTo>
                    <a:pt x="5" y="92"/>
                  </a:lnTo>
                  <a:lnTo>
                    <a:pt x="19" y="92"/>
                  </a:lnTo>
                  <a:lnTo>
                    <a:pt x="18" y="89"/>
                  </a:lnTo>
                  <a:lnTo>
                    <a:pt x="16" y="82"/>
                  </a:lnTo>
                  <a:lnTo>
                    <a:pt x="15" y="70"/>
                  </a:lnTo>
                  <a:lnTo>
                    <a:pt x="14" y="57"/>
                  </a:lnTo>
                  <a:lnTo>
                    <a:pt x="13" y="42"/>
                  </a:lnTo>
                  <a:lnTo>
                    <a:pt x="13" y="27"/>
                  </a:lnTo>
                  <a:lnTo>
                    <a:pt x="15" y="13"/>
                  </a:lnTo>
                  <a:lnTo>
                    <a:pt x="19" y="1"/>
                  </a:lnTo>
                  <a:lnTo>
                    <a:pt x="19" y="0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4" y="0"/>
                  </a:lnTo>
                  <a:lnTo>
                    <a:pt x="11" y="0"/>
                  </a:lnTo>
                  <a:lnTo>
                    <a:pt x="6" y="1"/>
                  </a:lnTo>
                  <a:close/>
                </a:path>
              </a:pathLst>
            </a:custGeom>
            <a:solidFill>
              <a:srgbClr val="3F9E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77" name="Freeform 264"/>
            <p:cNvSpPr>
              <a:spLocks/>
            </p:cNvSpPr>
            <p:nvPr/>
          </p:nvSpPr>
          <p:spPr bwMode="auto">
            <a:xfrm>
              <a:off x="1273" y="1043"/>
              <a:ext cx="27" cy="104"/>
            </a:xfrm>
            <a:custGeom>
              <a:avLst/>
              <a:gdLst>
                <a:gd name="T0" fmla="*/ 27 w 27"/>
                <a:gd name="T1" fmla="*/ 0 h 104"/>
                <a:gd name="T2" fmla="*/ 26 w 27"/>
                <a:gd name="T3" fmla="*/ 1 h 104"/>
                <a:gd name="T4" fmla="*/ 25 w 27"/>
                <a:gd name="T5" fmla="*/ 4 h 104"/>
                <a:gd name="T6" fmla="*/ 22 w 27"/>
                <a:gd name="T7" fmla="*/ 10 h 104"/>
                <a:gd name="T8" fmla="*/ 20 w 27"/>
                <a:gd name="T9" fmla="*/ 19 h 104"/>
                <a:gd name="T10" fmla="*/ 18 w 27"/>
                <a:gd name="T11" fmla="*/ 32 h 104"/>
                <a:gd name="T12" fmla="*/ 16 w 27"/>
                <a:gd name="T13" fmla="*/ 49 h 104"/>
                <a:gd name="T14" fmla="*/ 18 w 27"/>
                <a:gd name="T15" fmla="*/ 74 h 104"/>
                <a:gd name="T16" fmla="*/ 20 w 27"/>
                <a:gd name="T17" fmla="*/ 104 h 104"/>
                <a:gd name="T18" fmla="*/ 5 w 27"/>
                <a:gd name="T19" fmla="*/ 104 h 104"/>
                <a:gd name="T20" fmla="*/ 5 w 27"/>
                <a:gd name="T21" fmla="*/ 101 h 104"/>
                <a:gd name="T22" fmla="*/ 4 w 27"/>
                <a:gd name="T23" fmla="*/ 92 h 104"/>
                <a:gd name="T24" fmla="*/ 2 w 27"/>
                <a:gd name="T25" fmla="*/ 80 h 104"/>
                <a:gd name="T26" fmla="*/ 1 w 27"/>
                <a:gd name="T27" fmla="*/ 64 h 104"/>
                <a:gd name="T28" fmla="*/ 0 w 27"/>
                <a:gd name="T29" fmla="*/ 47 h 104"/>
                <a:gd name="T30" fmla="*/ 1 w 27"/>
                <a:gd name="T31" fmla="*/ 31 h 104"/>
                <a:gd name="T32" fmla="*/ 4 w 27"/>
                <a:gd name="T33" fmla="*/ 14 h 104"/>
                <a:gd name="T34" fmla="*/ 9 w 27"/>
                <a:gd name="T35" fmla="*/ 0 h 104"/>
                <a:gd name="T36" fmla="*/ 27 w 27"/>
                <a:gd name="T37" fmla="*/ 0 h 10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7"/>
                <a:gd name="T58" fmla="*/ 0 h 104"/>
                <a:gd name="T59" fmla="*/ 27 w 27"/>
                <a:gd name="T60" fmla="*/ 104 h 10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7" h="104">
                  <a:moveTo>
                    <a:pt x="27" y="0"/>
                  </a:moveTo>
                  <a:lnTo>
                    <a:pt x="26" y="1"/>
                  </a:lnTo>
                  <a:lnTo>
                    <a:pt x="25" y="4"/>
                  </a:lnTo>
                  <a:lnTo>
                    <a:pt x="22" y="10"/>
                  </a:lnTo>
                  <a:lnTo>
                    <a:pt x="20" y="19"/>
                  </a:lnTo>
                  <a:lnTo>
                    <a:pt x="18" y="32"/>
                  </a:lnTo>
                  <a:lnTo>
                    <a:pt x="16" y="49"/>
                  </a:lnTo>
                  <a:lnTo>
                    <a:pt x="18" y="74"/>
                  </a:lnTo>
                  <a:lnTo>
                    <a:pt x="20" y="104"/>
                  </a:lnTo>
                  <a:lnTo>
                    <a:pt x="5" y="104"/>
                  </a:lnTo>
                  <a:lnTo>
                    <a:pt x="5" y="101"/>
                  </a:lnTo>
                  <a:lnTo>
                    <a:pt x="4" y="92"/>
                  </a:lnTo>
                  <a:lnTo>
                    <a:pt x="2" y="80"/>
                  </a:lnTo>
                  <a:lnTo>
                    <a:pt x="1" y="64"/>
                  </a:lnTo>
                  <a:lnTo>
                    <a:pt x="0" y="47"/>
                  </a:lnTo>
                  <a:lnTo>
                    <a:pt x="1" y="31"/>
                  </a:lnTo>
                  <a:lnTo>
                    <a:pt x="4" y="14"/>
                  </a:lnTo>
                  <a:lnTo>
                    <a:pt x="9" y="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3F9E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78" name="Freeform 265"/>
            <p:cNvSpPr>
              <a:spLocks/>
            </p:cNvSpPr>
            <p:nvPr/>
          </p:nvSpPr>
          <p:spPr bwMode="auto">
            <a:xfrm>
              <a:off x="1175" y="1060"/>
              <a:ext cx="18" cy="81"/>
            </a:xfrm>
            <a:custGeom>
              <a:avLst/>
              <a:gdLst>
                <a:gd name="T0" fmla="*/ 6 w 18"/>
                <a:gd name="T1" fmla="*/ 2 h 81"/>
                <a:gd name="T2" fmla="*/ 6 w 18"/>
                <a:gd name="T3" fmla="*/ 3 h 81"/>
                <a:gd name="T4" fmla="*/ 5 w 18"/>
                <a:gd name="T5" fmla="*/ 8 h 81"/>
                <a:gd name="T6" fmla="*/ 2 w 18"/>
                <a:gd name="T7" fmla="*/ 15 h 81"/>
                <a:gd name="T8" fmla="*/ 1 w 18"/>
                <a:gd name="T9" fmla="*/ 25 h 81"/>
                <a:gd name="T10" fmla="*/ 0 w 18"/>
                <a:gd name="T11" fmla="*/ 37 h 81"/>
                <a:gd name="T12" fmla="*/ 1 w 18"/>
                <a:gd name="T13" fmla="*/ 50 h 81"/>
                <a:gd name="T14" fmla="*/ 2 w 18"/>
                <a:gd name="T15" fmla="*/ 65 h 81"/>
                <a:gd name="T16" fmla="*/ 5 w 18"/>
                <a:gd name="T17" fmla="*/ 81 h 81"/>
                <a:gd name="T18" fmla="*/ 16 w 18"/>
                <a:gd name="T19" fmla="*/ 80 h 81"/>
                <a:gd name="T20" fmla="*/ 16 w 18"/>
                <a:gd name="T21" fmla="*/ 78 h 81"/>
                <a:gd name="T22" fmla="*/ 15 w 18"/>
                <a:gd name="T23" fmla="*/ 72 h 81"/>
                <a:gd name="T24" fmla="*/ 14 w 18"/>
                <a:gd name="T25" fmla="*/ 61 h 81"/>
                <a:gd name="T26" fmla="*/ 13 w 18"/>
                <a:gd name="T27" fmla="*/ 50 h 81"/>
                <a:gd name="T28" fmla="*/ 12 w 18"/>
                <a:gd name="T29" fmla="*/ 37 h 81"/>
                <a:gd name="T30" fmla="*/ 12 w 18"/>
                <a:gd name="T31" fmla="*/ 24 h 81"/>
                <a:gd name="T32" fmla="*/ 14 w 18"/>
                <a:gd name="T33" fmla="*/ 11 h 81"/>
                <a:gd name="T34" fmla="*/ 18 w 18"/>
                <a:gd name="T35" fmla="*/ 1 h 81"/>
                <a:gd name="T36" fmla="*/ 18 w 18"/>
                <a:gd name="T37" fmla="*/ 1 h 81"/>
                <a:gd name="T38" fmla="*/ 18 w 18"/>
                <a:gd name="T39" fmla="*/ 1 h 81"/>
                <a:gd name="T40" fmla="*/ 18 w 18"/>
                <a:gd name="T41" fmla="*/ 1 h 81"/>
                <a:gd name="T42" fmla="*/ 16 w 18"/>
                <a:gd name="T43" fmla="*/ 0 h 81"/>
                <a:gd name="T44" fmla="*/ 15 w 18"/>
                <a:gd name="T45" fmla="*/ 0 h 81"/>
                <a:gd name="T46" fmla="*/ 13 w 18"/>
                <a:gd name="T47" fmla="*/ 1 h 81"/>
                <a:gd name="T48" fmla="*/ 9 w 18"/>
                <a:gd name="T49" fmla="*/ 1 h 81"/>
                <a:gd name="T50" fmla="*/ 6 w 18"/>
                <a:gd name="T51" fmla="*/ 2 h 8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8"/>
                <a:gd name="T79" fmla="*/ 0 h 81"/>
                <a:gd name="T80" fmla="*/ 18 w 18"/>
                <a:gd name="T81" fmla="*/ 81 h 81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8" h="81">
                  <a:moveTo>
                    <a:pt x="6" y="2"/>
                  </a:moveTo>
                  <a:lnTo>
                    <a:pt x="6" y="3"/>
                  </a:lnTo>
                  <a:lnTo>
                    <a:pt x="5" y="8"/>
                  </a:lnTo>
                  <a:lnTo>
                    <a:pt x="2" y="15"/>
                  </a:lnTo>
                  <a:lnTo>
                    <a:pt x="1" y="25"/>
                  </a:lnTo>
                  <a:lnTo>
                    <a:pt x="0" y="37"/>
                  </a:lnTo>
                  <a:lnTo>
                    <a:pt x="1" y="50"/>
                  </a:lnTo>
                  <a:lnTo>
                    <a:pt x="2" y="65"/>
                  </a:lnTo>
                  <a:lnTo>
                    <a:pt x="5" y="81"/>
                  </a:lnTo>
                  <a:lnTo>
                    <a:pt x="16" y="80"/>
                  </a:lnTo>
                  <a:lnTo>
                    <a:pt x="16" y="78"/>
                  </a:lnTo>
                  <a:lnTo>
                    <a:pt x="15" y="72"/>
                  </a:lnTo>
                  <a:lnTo>
                    <a:pt x="14" y="61"/>
                  </a:lnTo>
                  <a:lnTo>
                    <a:pt x="13" y="50"/>
                  </a:lnTo>
                  <a:lnTo>
                    <a:pt x="12" y="37"/>
                  </a:lnTo>
                  <a:lnTo>
                    <a:pt x="12" y="24"/>
                  </a:lnTo>
                  <a:lnTo>
                    <a:pt x="14" y="11"/>
                  </a:lnTo>
                  <a:lnTo>
                    <a:pt x="18" y="1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3" y="1"/>
                  </a:lnTo>
                  <a:lnTo>
                    <a:pt x="9" y="1"/>
                  </a:lnTo>
                  <a:lnTo>
                    <a:pt x="6" y="2"/>
                  </a:lnTo>
                  <a:close/>
                </a:path>
              </a:pathLst>
            </a:custGeom>
            <a:solidFill>
              <a:srgbClr val="59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79" name="Freeform 266"/>
            <p:cNvSpPr>
              <a:spLocks/>
            </p:cNvSpPr>
            <p:nvPr/>
          </p:nvSpPr>
          <p:spPr bwMode="auto">
            <a:xfrm>
              <a:off x="1176" y="1065"/>
              <a:ext cx="14" cy="69"/>
            </a:xfrm>
            <a:custGeom>
              <a:avLst/>
              <a:gdLst>
                <a:gd name="T0" fmla="*/ 5 w 14"/>
                <a:gd name="T1" fmla="*/ 2 h 69"/>
                <a:gd name="T2" fmla="*/ 5 w 14"/>
                <a:gd name="T3" fmla="*/ 3 h 69"/>
                <a:gd name="T4" fmla="*/ 4 w 14"/>
                <a:gd name="T5" fmla="*/ 7 h 69"/>
                <a:gd name="T6" fmla="*/ 3 w 14"/>
                <a:gd name="T7" fmla="*/ 13 h 69"/>
                <a:gd name="T8" fmla="*/ 1 w 14"/>
                <a:gd name="T9" fmla="*/ 21 h 69"/>
                <a:gd name="T10" fmla="*/ 0 w 14"/>
                <a:gd name="T11" fmla="*/ 32 h 69"/>
                <a:gd name="T12" fmla="*/ 0 w 14"/>
                <a:gd name="T13" fmla="*/ 44 h 69"/>
                <a:gd name="T14" fmla="*/ 1 w 14"/>
                <a:gd name="T15" fmla="*/ 56 h 69"/>
                <a:gd name="T16" fmla="*/ 4 w 14"/>
                <a:gd name="T17" fmla="*/ 69 h 69"/>
                <a:gd name="T18" fmla="*/ 14 w 14"/>
                <a:gd name="T19" fmla="*/ 69 h 69"/>
                <a:gd name="T20" fmla="*/ 13 w 14"/>
                <a:gd name="T21" fmla="*/ 67 h 69"/>
                <a:gd name="T22" fmla="*/ 13 w 14"/>
                <a:gd name="T23" fmla="*/ 61 h 69"/>
                <a:gd name="T24" fmla="*/ 12 w 14"/>
                <a:gd name="T25" fmla="*/ 53 h 69"/>
                <a:gd name="T26" fmla="*/ 11 w 14"/>
                <a:gd name="T27" fmla="*/ 44 h 69"/>
                <a:gd name="T28" fmla="*/ 10 w 14"/>
                <a:gd name="T29" fmla="*/ 32 h 69"/>
                <a:gd name="T30" fmla="*/ 10 w 14"/>
                <a:gd name="T31" fmla="*/ 20 h 69"/>
                <a:gd name="T32" fmla="*/ 12 w 14"/>
                <a:gd name="T33" fmla="*/ 10 h 69"/>
                <a:gd name="T34" fmla="*/ 14 w 14"/>
                <a:gd name="T35" fmla="*/ 2 h 69"/>
                <a:gd name="T36" fmla="*/ 14 w 14"/>
                <a:gd name="T37" fmla="*/ 2 h 69"/>
                <a:gd name="T38" fmla="*/ 14 w 14"/>
                <a:gd name="T39" fmla="*/ 2 h 69"/>
                <a:gd name="T40" fmla="*/ 14 w 14"/>
                <a:gd name="T41" fmla="*/ 0 h 69"/>
                <a:gd name="T42" fmla="*/ 14 w 14"/>
                <a:gd name="T43" fmla="*/ 0 h 69"/>
                <a:gd name="T44" fmla="*/ 13 w 14"/>
                <a:gd name="T45" fmla="*/ 0 h 69"/>
                <a:gd name="T46" fmla="*/ 11 w 14"/>
                <a:gd name="T47" fmla="*/ 0 h 69"/>
                <a:gd name="T48" fmla="*/ 8 w 14"/>
                <a:gd name="T49" fmla="*/ 2 h 69"/>
                <a:gd name="T50" fmla="*/ 5 w 14"/>
                <a:gd name="T51" fmla="*/ 2 h 69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4"/>
                <a:gd name="T79" fmla="*/ 0 h 69"/>
                <a:gd name="T80" fmla="*/ 14 w 14"/>
                <a:gd name="T81" fmla="*/ 69 h 69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4" h="69">
                  <a:moveTo>
                    <a:pt x="5" y="2"/>
                  </a:moveTo>
                  <a:lnTo>
                    <a:pt x="5" y="3"/>
                  </a:lnTo>
                  <a:lnTo>
                    <a:pt x="4" y="7"/>
                  </a:lnTo>
                  <a:lnTo>
                    <a:pt x="3" y="13"/>
                  </a:lnTo>
                  <a:lnTo>
                    <a:pt x="1" y="21"/>
                  </a:lnTo>
                  <a:lnTo>
                    <a:pt x="0" y="32"/>
                  </a:lnTo>
                  <a:lnTo>
                    <a:pt x="0" y="44"/>
                  </a:lnTo>
                  <a:lnTo>
                    <a:pt x="1" y="56"/>
                  </a:lnTo>
                  <a:lnTo>
                    <a:pt x="4" y="69"/>
                  </a:lnTo>
                  <a:lnTo>
                    <a:pt x="14" y="69"/>
                  </a:lnTo>
                  <a:lnTo>
                    <a:pt x="13" y="67"/>
                  </a:lnTo>
                  <a:lnTo>
                    <a:pt x="13" y="61"/>
                  </a:lnTo>
                  <a:lnTo>
                    <a:pt x="12" y="53"/>
                  </a:lnTo>
                  <a:lnTo>
                    <a:pt x="11" y="44"/>
                  </a:lnTo>
                  <a:lnTo>
                    <a:pt x="10" y="32"/>
                  </a:lnTo>
                  <a:lnTo>
                    <a:pt x="10" y="20"/>
                  </a:lnTo>
                  <a:lnTo>
                    <a:pt x="12" y="10"/>
                  </a:lnTo>
                  <a:lnTo>
                    <a:pt x="14" y="2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1" y="0"/>
                  </a:lnTo>
                  <a:lnTo>
                    <a:pt x="8" y="2"/>
                  </a:lnTo>
                  <a:lnTo>
                    <a:pt x="5" y="2"/>
                  </a:lnTo>
                  <a:close/>
                </a:path>
              </a:pathLst>
            </a:custGeom>
            <a:solidFill>
              <a:srgbClr val="72C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80" name="Freeform 267"/>
            <p:cNvSpPr>
              <a:spLocks/>
            </p:cNvSpPr>
            <p:nvPr/>
          </p:nvSpPr>
          <p:spPr bwMode="auto">
            <a:xfrm>
              <a:off x="1177" y="1071"/>
              <a:ext cx="12" cy="57"/>
            </a:xfrm>
            <a:custGeom>
              <a:avLst/>
              <a:gdLst>
                <a:gd name="T0" fmla="*/ 4 w 12"/>
                <a:gd name="T1" fmla="*/ 1 h 57"/>
                <a:gd name="T2" fmla="*/ 3 w 12"/>
                <a:gd name="T3" fmla="*/ 3 h 57"/>
                <a:gd name="T4" fmla="*/ 3 w 12"/>
                <a:gd name="T5" fmla="*/ 5 h 57"/>
                <a:gd name="T6" fmla="*/ 2 w 12"/>
                <a:gd name="T7" fmla="*/ 11 h 57"/>
                <a:gd name="T8" fmla="*/ 0 w 12"/>
                <a:gd name="T9" fmla="*/ 18 h 57"/>
                <a:gd name="T10" fmla="*/ 0 w 12"/>
                <a:gd name="T11" fmla="*/ 26 h 57"/>
                <a:gd name="T12" fmla="*/ 0 w 12"/>
                <a:gd name="T13" fmla="*/ 35 h 57"/>
                <a:gd name="T14" fmla="*/ 2 w 12"/>
                <a:gd name="T15" fmla="*/ 46 h 57"/>
                <a:gd name="T16" fmla="*/ 3 w 12"/>
                <a:gd name="T17" fmla="*/ 57 h 57"/>
                <a:gd name="T18" fmla="*/ 11 w 12"/>
                <a:gd name="T19" fmla="*/ 56 h 57"/>
                <a:gd name="T20" fmla="*/ 11 w 12"/>
                <a:gd name="T21" fmla="*/ 55 h 57"/>
                <a:gd name="T22" fmla="*/ 10 w 12"/>
                <a:gd name="T23" fmla="*/ 50 h 57"/>
                <a:gd name="T24" fmla="*/ 10 w 12"/>
                <a:gd name="T25" fmla="*/ 43 h 57"/>
                <a:gd name="T26" fmla="*/ 9 w 12"/>
                <a:gd name="T27" fmla="*/ 35 h 57"/>
                <a:gd name="T28" fmla="*/ 7 w 12"/>
                <a:gd name="T29" fmla="*/ 26 h 57"/>
                <a:gd name="T30" fmla="*/ 9 w 12"/>
                <a:gd name="T31" fmla="*/ 17 h 57"/>
                <a:gd name="T32" fmla="*/ 10 w 12"/>
                <a:gd name="T33" fmla="*/ 8 h 57"/>
                <a:gd name="T34" fmla="*/ 12 w 12"/>
                <a:gd name="T35" fmla="*/ 0 h 57"/>
                <a:gd name="T36" fmla="*/ 12 w 12"/>
                <a:gd name="T37" fmla="*/ 0 h 57"/>
                <a:gd name="T38" fmla="*/ 12 w 12"/>
                <a:gd name="T39" fmla="*/ 0 h 57"/>
                <a:gd name="T40" fmla="*/ 12 w 12"/>
                <a:gd name="T41" fmla="*/ 0 h 57"/>
                <a:gd name="T42" fmla="*/ 11 w 12"/>
                <a:gd name="T43" fmla="*/ 0 h 57"/>
                <a:gd name="T44" fmla="*/ 10 w 12"/>
                <a:gd name="T45" fmla="*/ 0 h 57"/>
                <a:gd name="T46" fmla="*/ 9 w 12"/>
                <a:gd name="T47" fmla="*/ 0 h 57"/>
                <a:gd name="T48" fmla="*/ 6 w 12"/>
                <a:gd name="T49" fmla="*/ 0 h 57"/>
                <a:gd name="T50" fmla="*/ 4 w 12"/>
                <a:gd name="T51" fmla="*/ 1 h 5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2"/>
                <a:gd name="T79" fmla="*/ 0 h 57"/>
                <a:gd name="T80" fmla="*/ 12 w 12"/>
                <a:gd name="T81" fmla="*/ 57 h 57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2" h="57">
                  <a:moveTo>
                    <a:pt x="4" y="1"/>
                  </a:moveTo>
                  <a:lnTo>
                    <a:pt x="3" y="3"/>
                  </a:lnTo>
                  <a:lnTo>
                    <a:pt x="3" y="5"/>
                  </a:lnTo>
                  <a:lnTo>
                    <a:pt x="2" y="11"/>
                  </a:lnTo>
                  <a:lnTo>
                    <a:pt x="0" y="18"/>
                  </a:lnTo>
                  <a:lnTo>
                    <a:pt x="0" y="26"/>
                  </a:lnTo>
                  <a:lnTo>
                    <a:pt x="0" y="35"/>
                  </a:lnTo>
                  <a:lnTo>
                    <a:pt x="2" y="46"/>
                  </a:lnTo>
                  <a:lnTo>
                    <a:pt x="3" y="57"/>
                  </a:lnTo>
                  <a:lnTo>
                    <a:pt x="11" y="56"/>
                  </a:lnTo>
                  <a:lnTo>
                    <a:pt x="11" y="55"/>
                  </a:lnTo>
                  <a:lnTo>
                    <a:pt x="10" y="50"/>
                  </a:lnTo>
                  <a:lnTo>
                    <a:pt x="10" y="43"/>
                  </a:lnTo>
                  <a:lnTo>
                    <a:pt x="9" y="35"/>
                  </a:lnTo>
                  <a:lnTo>
                    <a:pt x="7" y="26"/>
                  </a:lnTo>
                  <a:lnTo>
                    <a:pt x="9" y="17"/>
                  </a:lnTo>
                  <a:lnTo>
                    <a:pt x="10" y="8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6" y="0"/>
                  </a:lnTo>
                  <a:lnTo>
                    <a:pt x="4" y="1"/>
                  </a:lnTo>
                  <a:close/>
                </a:path>
              </a:pathLst>
            </a:custGeom>
            <a:solidFill>
              <a:srgbClr val="8CD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81" name="Freeform 268"/>
            <p:cNvSpPr>
              <a:spLocks/>
            </p:cNvSpPr>
            <p:nvPr/>
          </p:nvSpPr>
          <p:spPr bwMode="auto">
            <a:xfrm>
              <a:off x="1177" y="1076"/>
              <a:ext cx="10" cy="45"/>
            </a:xfrm>
            <a:custGeom>
              <a:avLst/>
              <a:gdLst>
                <a:gd name="T0" fmla="*/ 4 w 10"/>
                <a:gd name="T1" fmla="*/ 1 h 45"/>
                <a:gd name="T2" fmla="*/ 3 w 10"/>
                <a:gd name="T3" fmla="*/ 2 h 45"/>
                <a:gd name="T4" fmla="*/ 3 w 10"/>
                <a:gd name="T5" fmla="*/ 5 h 45"/>
                <a:gd name="T6" fmla="*/ 2 w 10"/>
                <a:gd name="T7" fmla="*/ 9 h 45"/>
                <a:gd name="T8" fmla="*/ 2 w 10"/>
                <a:gd name="T9" fmla="*/ 14 h 45"/>
                <a:gd name="T10" fmla="*/ 0 w 10"/>
                <a:gd name="T11" fmla="*/ 21 h 45"/>
                <a:gd name="T12" fmla="*/ 0 w 10"/>
                <a:gd name="T13" fmla="*/ 28 h 45"/>
                <a:gd name="T14" fmla="*/ 2 w 10"/>
                <a:gd name="T15" fmla="*/ 37 h 45"/>
                <a:gd name="T16" fmla="*/ 3 w 10"/>
                <a:gd name="T17" fmla="*/ 45 h 45"/>
                <a:gd name="T18" fmla="*/ 10 w 10"/>
                <a:gd name="T19" fmla="*/ 45 h 45"/>
                <a:gd name="T20" fmla="*/ 10 w 10"/>
                <a:gd name="T21" fmla="*/ 44 h 45"/>
                <a:gd name="T22" fmla="*/ 9 w 10"/>
                <a:gd name="T23" fmla="*/ 41 h 45"/>
                <a:gd name="T24" fmla="*/ 7 w 10"/>
                <a:gd name="T25" fmla="*/ 35 h 45"/>
                <a:gd name="T26" fmla="*/ 7 w 10"/>
                <a:gd name="T27" fmla="*/ 28 h 45"/>
                <a:gd name="T28" fmla="*/ 6 w 10"/>
                <a:gd name="T29" fmla="*/ 21 h 45"/>
                <a:gd name="T30" fmla="*/ 7 w 10"/>
                <a:gd name="T31" fmla="*/ 14 h 45"/>
                <a:gd name="T32" fmla="*/ 7 w 10"/>
                <a:gd name="T33" fmla="*/ 7 h 45"/>
                <a:gd name="T34" fmla="*/ 10 w 10"/>
                <a:gd name="T35" fmla="*/ 1 h 45"/>
                <a:gd name="T36" fmla="*/ 10 w 10"/>
                <a:gd name="T37" fmla="*/ 1 h 45"/>
                <a:gd name="T38" fmla="*/ 10 w 10"/>
                <a:gd name="T39" fmla="*/ 1 h 45"/>
                <a:gd name="T40" fmla="*/ 10 w 10"/>
                <a:gd name="T41" fmla="*/ 1 h 45"/>
                <a:gd name="T42" fmla="*/ 10 w 10"/>
                <a:gd name="T43" fmla="*/ 0 h 45"/>
                <a:gd name="T44" fmla="*/ 9 w 10"/>
                <a:gd name="T45" fmla="*/ 0 h 45"/>
                <a:gd name="T46" fmla="*/ 7 w 10"/>
                <a:gd name="T47" fmla="*/ 1 h 45"/>
                <a:gd name="T48" fmla="*/ 6 w 10"/>
                <a:gd name="T49" fmla="*/ 1 h 45"/>
                <a:gd name="T50" fmla="*/ 4 w 10"/>
                <a:gd name="T51" fmla="*/ 1 h 4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0"/>
                <a:gd name="T79" fmla="*/ 0 h 45"/>
                <a:gd name="T80" fmla="*/ 10 w 10"/>
                <a:gd name="T81" fmla="*/ 45 h 45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0" h="45">
                  <a:moveTo>
                    <a:pt x="4" y="1"/>
                  </a:moveTo>
                  <a:lnTo>
                    <a:pt x="3" y="2"/>
                  </a:lnTo>
                  <a:lnTo>
                    <a:pt x="3" y="5"/>
                  </a:lnTo>
                  <a:lnTo>
                    <a:pt x="2" y="9"/>
                  </a:lnTo>
                  <a:lnTo>
                    <a:pt x="2" y="14"/>
                  </a:lnTo>
                  <a:lnTo>
                    <a:pt x="0" y="21"/>
                  </a:lnTo>
                  <a:lnTo>
                    <a:pt x="0" y="28"/>
                  </a:lnTo>
                  <a:lnTo>
                    <a:pt x="2" y="37"/>
                  </a:lnTo>
                  <a:lnTo>
                    <a:pt x="3" y="45"/>
                  </a:lnTo>
                  <a:lnTo>
                    <a:pt x="10" y="45"/>
                  </a:lnTo>
                  <a:lnTo>
                    <a:pt x="10" y="44"/>
                  </a:lnTo>
                  <a:lnTo>
                    <a:pt x="9" y="41"/>
                  </a:lnTo>
                  <a:lnTo>
                    <a:pt x="7" y="35"/>
                  </a:lnTo>
                  <a:lnTo>
                    <a:pt x="7" y="28"/>
                  </a:lnTo>
                  <a:lnTo>
                    <a:pt x="6" y="21"/>
                  </a:lnTo>
                  <a:lnTo>
                    <a:pt x="7" y="14"/>
                  </a:lnTo>
                  <a:lnTo>
                    <a:pt x="7" y="7"/>
                  </a:lnTo>
                  <a:lnTo>
                    <a:pt x="10" y="1"/>
                  </a:lnTo>
                  <a:lnTo>
                    <a:pt x="10" y="0"/>
                  </a:lnTo>
                  <a:lnTo>
                    <a:pt x="9" y="0"/>
                  </a:lnTo>
                  <a:lnTo>
                    <a:pt x="7" y="1"/>
                  </a:lnTo>
                  <a:lnTo>
                    <a:pt x="6" y="1"/>
                  </a:lnTo>
                  <a:lnTo>
                    <a:pt x="4" y="1"/>
                  </a:lnTo>
                  <a:close/>
                </a:path>
              </a:pathLst>
            </a:custGeom>
            <a:solidFill>
              <a:srgbClr val="A5ED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82" name="Freeform 269"/>
            <p:cNvSpPr>
              <a:spLocks/>
            </p:cNvSpPr>
            <p:nvPr/>
          </p:nvSpPr>
          <p:spPr bwMode="auto">
            <a:xfrm>
              <a:off x="1179" y="1082"/>
              <a:ext cx="7" cy="34"/>
            </a:xfrm>
            <a:custGeom>
              <a:avLst/>
              <a:gdLst>
                <a:gd name="T0" fmla="*/ 2 w 7"/>
                <a:gd name="T1" fmla="*/ 1 h 34"/>
                <a:gd name="T2" fmla="*/ 1 w 7"/>
                <a:gd name="T3" fmla="*/ 1 h 34"/>
                <a:gd name="T4" fmla="*/ 1 w 7"/>
                <a:gd name="T5" fmla="*/ 3 h 34"/>
                <a:gd name="T6" fmla="*/ 0 w 7"/>
                <a:gd name="T7" fmla="*/ 6 h 34"/>
                <a:gd name="T8" fmla="*/ 0 w 7"/>
                <a:gd name="T9" fmla="*/ 10 h 34"/>
                <a:gd name="T10" fmla="*/ 0 w 7"/>
                <a:gd name="T11" fmla="*/ 15 h 34"/>
                <a:gd name="T12" fmla="*/ 0 w 7"/>
                <a:gd name="T13" fmla="*/ 21 h 34"/>
                <a:gd name="T14" fmla="*/ 0 w 7"/>
                <a:gd name="T15" fmla="*/ 27 h 34"/>
                <a:gd name="T16" fmla="*/ 1 w 7"/>
                <a:gd name="T17" fmla="*/ 34 h 34"/>
                <a:gd name="T18" fmla="*/ 5 w 7"/>
                <a:gd name="T19" fmla="*/ 34 h 34"/>
                <a:gd name="T20" fmla="*/ 5 w 7"/>
                <a:gd name="T21" fmla="*/ 32 h 34"/>
                <a:gd name="T22" fmla="*/ 5 w 7"/>
                <a:gd name="T23" fmla="*/ 29 h 34"/>
                <a:gd name="T24" fmla="*/ 4 w 7"/>
                <a:gd name="T25" fmla="*/ 25 h 34"/>
                <a:gd name="T26" fmla="*/ 4 w 7"/>
                <a:gd name="T27" fmla="*/ 21 h 34"/>
                <a:gd name="T28" fmla="*/ 4 w 7"/>
                <a:gd name="T29" fmla="*/ 15 h 34"/>
                <a:gd name="T30" fmla="*/ 4 w 7"/>
                <a:gd name="T31" fmla="*/ 10 h 34"/>
                <a:gd name="T32" fmla="*/ 4 w 7"/>
                <a:gd name="T33" fmla="*/ 4 h 34"/>
                <a:gd name="T34" fmla="*/ 7 w 7"/>
                <a:gd name="T35" fmla="*/ 1 h 34"/>
                <a:gd name="T36" fmla="*/ 7 w 7"/>
                <a:gd name="T37" fmla="*/ 1 h 34"/>
                <a:gd name="T38" fmla="*/ 7 w 7"/>
                <a:gd name="T39" fmla="*/ 0 h 34"/>
                <a:gd name="T40" fmla="*/ 5 w 7"/>
                <a:gd name="T41" fmla="*/ 0 h 34"/>
                <a:gd name="T42" fmla="*/ 5 w 7"/>
                <a:gd name="T43" fmla="*/ 0 h 34"/>
                <a:gd name="T44" fmla="*/ 5 w 7"/>
                <a:gd name="T45" fmla="*/ 0 h 34"/>
                <a:gd name="T46" fmla="*/ 4 w 7"/>
                <a:gd name="T47" fmla="*/ 0 h 34"/>
                <a:gd name="T48" fmla="*/ 3 w 7"/>
                <a:gd name="T49" fmla="*/ 0 h 34"/>
                <a:gd name="T50" fmla="*/ 2 w 7"/>
                <a:gd name="T51" fmla="*/ 1 h 3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7"/>
                <a:gd name="T79" fmla="*/ 0 h 34"/>
                <a:gd name="T80" fmla="*/ 7 w 7"/>
                <a:gd name="T81" fmla="*/ 34 h 3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7" h="34">
                  <a:moveTo>
                    <a:pt x="2" y="1"/>
                  </a:moveTo>
                  <a:lnTo>
                    <a:pt x="1" y="1"/>
                  </a:lnTo>
                  <a:lnTo>
                    <a:pt x="1" y="3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5"/>
                  </a:lnTo>
                  <a:lnTo>
                    <a:pt x="0" y="21"/>
                  </a:lnTo>
                  <a:lnTo>
                    <a:pt x="0" y="27"/>
                  </a:lnTo>
                  <a:lnTo>
                    <a:pt x="1" y="34"/>
                  </a:lnTo>
                  <a:lnTo>
                    <a:pt x="5" y="34"/>
                  </a:lnTo>
                  <a:lnTo>
                    <a:pt x="5" y="32"/>
                  </a:lnTo>
                  <a:lnTo>
                    <a:pt x="5" y="29"/>
                  </a:lnTo>
                  <a:lnTo>
                    <a:pt x="4" y="25"/>
                  </a:lnTo>
                  <a:lnTo>
                    <a:pt x="4" y="21"/>
                  </a:lnTo>
                  <a:lnTo>
                    <a:pt x="4" y="15"/>
                  </a:lnTo>
                  <a:lnTo>
                    <a:pt x="4" y="10"/>
                  </a:lnTo>
                  <a:lnTo>
                    <a:pt x="4" y="4"/>
                  </a:lnTo>
                  <a:lnTo>
                    <a:pt x="7" y="1"/>
                  </a:lnTo>
                  <a:lnTo>
                    <a:pt x="7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1"/>
                  </a:lnTo>
                  <a:close/>
                </a:path>
              </a:pathLst>
            </a:custGeom>
            <a:solidFill>
              <a:srgbClr val="B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83" name="Freeform 270"/>
            <p:cNvSpPr>
              <a:spLocks/>
            </p:cNvSpPr>
            <p:nvPr/>
          </p:nvSpPr>
          <p:spPr bwMode="auto">
            <a:xfrm>
              <a:off x="1274" y="1049"/>
              <a:ext cx="24" cy="91"/>
            </a:xfrm>
            <a:custGeom>
              <a:avLst/>
              <a:gdLst>
                <a:gd name="T0" fmla="*/ 24 w 24"/>
                <a:gd name="T1" fmla="*/ 1 h 91"/>
                <a:gd name="T2" fmla="*/ 22 w 24"/>
                <a:gd name="T3" fmla="*/ 1 h 91"/>
                <a:gd name="T4" fmla="*/ 21 w 24"/>
                <a:gd name="T5" fmla="*/ 4 h 91"/>
                <a:gd name="T6" fmla="*/ 19 w 24"/>
                <a:gd name="T7" fmla="*/ 8 h 91"/>
                <a:gd name="T8" fmla="*/ 17 w 24"/>
                <a:gd name="T9" fmla="*/ 16 h 91"/>
                <a:gd name="T10" fmla="*/ 15 w 24"/>
                <a:gd name="T11" fmla="*/ 28 h 91"/>
                <a:gd name="T12" fmla="*/ 14 w 24"/>
                <a:gd name="T13" fmla="*/ 43 h 91"/>
                <a:gd name="T14" fmla="*/ 15 w 24"/>
                <a:gd name="T15" fmla="*/ 64 h 91"/>
                <a:gd name="T16" fmla="*/ 18 w 24"/>
                <a:gd name="T17" fmla="*/ 91 h 91"/>
                <a:gd name="T18" fmla="*/ 5 w 24"/>
                <a:gd name="T19" fmla="*/ 91 h 91"/>
                <a:gd name="T20" fmla="*/ 4 w 24"/>
                <a:gd name="T21" fmla="*/ 88 h 91"/>
                <a:gd name="T22" fmla="*/ 3 w 24"/>
                <a:gd name="T23" fmla="*/ 81 h 91"/>
                <a:gd name="T24" fmla="*/ 1 w 24"/>
                <a:gd name="T25" fmla="*/ 70 h 91"/>
                <a:gd name="T26" fmla="*/ 0 w 24"/>
                <a:gd name="T27" fmla="*/ 56 h 91"/>
                <a:gd name="T28" fmla="*/ 0 w 24"/>
                <a:gd name="T29" fmla="*/ 42 h 91"/>
                <a:gd name="T30" fmla="*/ 1 w 24"/>
                <a:gd name="T31" fmla="*/ 27 h 91"/>
                <a:gd name="T32" fmla="*/ 4 w 24"/>
                <a:gd name="T33" fmla="*/ 13 h 91"/>
                <a:gd name="T34" fmla="*/ 7 w 24"/>
                <a:gd name="T35" fmla="*/ 0 h 91"/>
                <a:gd name="T36" fmla="*/ 24 w 24"/>
                <a:gd name="T37" fmla="*/ 1 h 9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4"/>
                <a:gd name="T58" fmla="*/ 0 h 91"/>
                <a:gd name="T59" fmla="*/ 24 w 24"/>
                <a:gd name="T60" fmla="*/ 91 h 9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4" h="91">
                  <a:moveTo>
                    <a:pt x="24" y="1"/>
                  </a:moveTo>
                  <a:lnTo>
                    <a:pt x="22" y="1"/>
                  </a:lnTo>
                  <a:lnTo>
                    <a:pt x="21" y="4"/>
                  </a:lnTo>
                  <a:lnTo>
                    <a:pt x="19" y="8"/>
                  </a:lnTo>
                  <a:lnTo>
                    <a:pt x="17" y="16"/>
                  </a:lnTo>
                  <a:lnTo>
                    <a:pt x="15" y="28"/>
                  </a:lnTo>
                  <a:lnTo>
                    <a:pt x="14" y="43"/>
                  </a:lnTo>
                  <a:lnTo>
                    <a:pt x="15" y="64"/>
                  </a:lnTo>
                  <a:lnTo>
                    <a:pt x="18" y="91"/>
                  </a:lnTo>
                  <a:lnTo>
                    <a:pt x="5" y="91"/>
                  </a:lnTo>
                  <a:lnTo>
                    <a:pt x="4" y="88"/>
                  </a:lnTo>
                  <a:lnTo>
                    <a:pt x="3" y="81"/>
                  </a:lnTo>
                  <a:lnTo>
                    <a:pt x="1" y="70"/>
                  </a:lnTo>
                  <a:lnTo>
                    <a:pt x="0" y="56"/>
                  </a:lnTo>
                  <a:lnTo>
                    <a:pt x="0" y="42"/>
                  </a:lnTo>
                  <a:lnTo>
                    <a:pt x="1" y="27"/>
                  </a:lnTo>
                  <a:lnTo>
                    <a:pt x="4" y="13"/>
                  </a:lnTo>
                  <a:lnTo>
                    <a:pt x="7" y="0"/>
                  </a:lnTo>
                  <a:lnTo>
                    <a:pt x="24" y="1"/>
                  </a:lnTo>
                  <a:close/>
                </a:path>
              </a:pathLst>
            </a:custGeom>
            <a:solidFill>
              <a:srgbClr val="59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84" name="Freeform 271"/>
            <p:cNvSpPr>
              <a:spLocks/>
            </p:cNvSpPr>
            <p:nvPr/>
          </p:nvSpPr>
          <p:spPr bwMode="auto">
            <a:xfrm>
              <a:off x="1275" y="1056"/>
              <a:ext cx="19" cy="77"/>
            </a:xfrm>
            <a:custGeom>
              <a:avLst/>
              <a:gdLst>
                <a:gd name="T0" fmla="*/ 19 w 19"/>
                <a:gd name="T1" fmla="*/ 0 h 77"/>
                <a:gd name="T2" fmla="*/ 19 w 19"/>
                <a:gd name="T3" fmla="*/ 1 h 77"/>
                <a:gd name="T4" fmla="*/ 18 w 19"/>
                <a:gd name="T5" fmla="*/ 2 h 77"/>
                <a:gd name="T6" fmla="*/ 17 w 19"/>
                <a:gd name="T7" fmla="*/ 7 h 77"/>
                <a:gd name="T8" fmla="*/ 14 w 19"/>
                <a:gd name="T9" fmla="*/ 13 h 77"/>
                <a:gd name="T10" fmla="*/ 13 w 19"/>
                <a:gd name="T11" fmla="*/ 23 h 77"/>
                <a:gd name="T12" fmla="*/ 12 w 19"/>
                <a:gd name="T13" fmla="*/ 36 h 77"/>
                <a:gd name="T14" fmla="*/ 13 w 19"/>
                <a:gd name="T15" fmla="*/ 54 h 77"/>
                <a:gd name="T16" fmla="*/ 14 w 19"/>
                <a:gd name="T17" fmla="*/ 77 h 77"/>
                <a:gd name="T18" fmla="*/ 4 w 19"/>
                <a:gd name="T19" fmla="*/ 77 h 77"/>
                <a:gd name="T20" fmla="*/ 4 w 19"/>
                <a:gd name="T21" fmla="*/ 75 h 77"/>
                <a:gd name="T22" fmla="*/ 3 w 19"/>
                <a:gd name="T23" fmla="*/ 69 h 77"/>
                <a:gd name="T24" fmla="*/ 2 w 19"/>
                <a:gd name="T25" fmla="*/ 60 h 77"/>
                <a:gd name="T26" fmla="*/ 0 w 19"/>
                <a:gd name="T27" fmla="*/ 48 h 77"/>
                <a:gd name="T28" fmla="*/ 0 w 19"/>
                <a:gd name="T29" fmla="*/ 35 h 77"/>
                <a:gd name="T30" fmla="*/ 0 w 19"/>
                <a:gd name="T31" fmla="*/ 22 h 77"/>
                <a:gd name="T32" fmla="*/ 3 w 19"/>
                <a:gd name="T33" fmla="*/ 11 h 77"/>
                <a:gd name="T34" fmla="*/ 6 w 19"/>
                <a:gd name="T35" fmla="*/ 0 h 77"/>
                <a:gd name="T36" fmla="*/ 19 w 19"/>
                <a:gd name="T37" fmla="*/ 0 h 7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9"/>
                <a:gd name="T58" fmla="*/ 0 h 77"/>
                <a:gd name="T59" fmla="*/ 19 w 19"/>
                <a:gd name="T60" fmla="*/ 77 h 7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9" h="77">
                  <a:moveTo>
                    <a:pt x="19" y="0"/>
                  </a:moveTo>
                  <a:lnTo>
                    <a:pt x="19" y="1"/>
                  </a:lnTo>
                  <a:lnTo>
                    <a:pt x="18" y="2"/>
                  </a:lnTo>
                  <a:lnTo>
                    <a:pt x="17" y="7"/>
                  </a:lnTo>
                  <a:lnTo>
                    <a:pt x="14" y="13"/>
                  </a:lnTo>
                  <a:lnTo>
                    <a:pt x="13" y="23"/>
                  </a:lnTo>
                  <a:lnTo>
                    <a:pt x="12" y="36"/>
                  </a:lnTo>
                  <a:lnTo>
                    <a:pt x="13" y="54"/>
                  </a:lnTo>
                  <a:lnTo>
                    <a:pt x="14" y="77"/>
                  </a:lnTo>
                  <a:lnTo>
                    <a:pt x="4" y="77"/>
                  </a:lnTo>
                  <a:lnTo>
                    <a:pt x="4" y="75"/>
                  </a:lnTo>
                  <a:lnTo>
                    <a:pt x="3" y="69"/>
                  </a:lnTo>
                  <a:lnTo>
                    <a:pt x="2" y="60"/>
                  </a:lnTo>
                  <a:lnTo>
                    <a:pt x="0" y="48"/>
                  </a:lnTo>
                  <a:lnTo>
                    <a:pt x="0" y="35"/>
                  </a:lnTo>
                  <a:lnTo>
                    <a:pt x="0" y="22"/>
                  </a:lnTo>
                  <a:lnTo>
                    <a:pt x="3" y="11"/>
                  </a:lnTo>
                  <a:lnTo>
                    <a:pt x="6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72C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85" name="Freeform 272"/>
            <p:cNvSpPr>
              <a:spLocks/>
            </p:cNvSpPr>
            <p:nvPr/>
          </p:nvSpPr>
          <p:spPr bwMode="auto">
            <a:xfrm>
              <a:off x="1277" y="1062"/>
              <a:ext cx="15" cy="64"/>
            </a:xfrm>
            <a:custGeom>
              <a:avLst/>
              <a:gdLst>
                <a:gd name="T0" fmla="*/ 15 w 15"/>
                <a:gd name="T1" fmla="*/ 0 h 64"/>
                <a:gd name="T2" fmla="*/ 15 w 15"/>
                <a:gd name="T3" fmla="*/ 1 h 64"/>
                <a:gd name="T4" fmla="*/ 14 w 15"/>
                <a:gd name="T5" fmla="*/ 2 h 64"/>
                <a:gd name="T6" fmla="*/ 12 w 15"/>
                <a:gd name="T7" fmla="*/ 6 h 64"/>
                <a:gd name="T8" fmla="*/ 11 w 15"/>
                <a:gd name="T9" fmla="*/ 12 h 64"/>
                <a:gd name="T10" fmla="*/ 10 w 15"/>
                <a:gd name="T11" fmla="*/ 20 h 64"/>
                <a:gd name="T12" fmla="*/ 9 w 15"/>
                <a:gd name="T13" fmla="*/ 30 h 64"/>
                <a:gd name="T14" fmla="*/ 10 w 15"/>
                <a:gd name="T15" fmla="*/ 45 h 64"/>
                <a:gd name="T16" fmla="*/ 11 w 15"/>
                <a:gd name="T17" fmla="*/ 64 h 64"/>
                <a:gd name="T18" fmla="*/ 2 w 15"/>
                <a:gd name="T19" fmla="*/ 64 h 64"/>
                <a:gd name="T20" fmla="*/ 2 w 15"/>
                <a:gd name="T21" fmla="*/ 62 h 64"/>
                <a:gd name="T22" fmla="*/ 1 w 15"/>
                <a:gd name="T23" fmla="*/ 57 h 64"/>
                <a:gd name="T24" fmla="*/ 0 w 15"/>
                <a:gd name="T25" fmla="*/ 49 h 64"/>
                <a:gd name="T26" fmla="*/ 0 w 15"/>
                <a:gd name="T27" fmla="*/ 40 h 64"/>
                <a:gd name="T28" fmla="*/ 0 w 15"/>
                <a:gd name="T29" fmla="*/ 29 h 64"/>
                <a:gd name="T30" fmla="*/ 0 w 15"/>
                <a:gd name="T31" fmla="*/ 19 h 64"/>
                <a:gd name="T32" fmla="*/ 1 w 15"/>
                <a:gd name="T33" fmla="*/ 8 h 64"/>
                <a:gd name="T34" fmla="*/ 4 w 15"/>
                <a:gd name="T35" fmla="*/ 0 h 64"/>
                <a:gd name="T36" fmla="*/ 15 w 15"/>
                <a:gd name="T37" fmla="*/ 0 h 6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5"/>
                <a:gd name="T58" fmla="*/ 0 h 64"/>
                <a:gd name="T59" fmla="*/ 15 w 15"/>
                <a:gd name="T60" fmla="*/ 64 h 6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5" h="64">
                  <a:moveTo>
                    <a:pt x="15" y="0"/>
                  </a:moveTo>
                  <a:lnTo>
                    <a:pt x="15" y="1"/>
                  </a:lnTo>
                  <a:lnTo>
                    <a:pt x="14" y="2"/>
                  </a:lnTo>
                  <a:lnTo>
                    <a:pt x="12" y="6"/>
                  </a:lnTo>
                  <a:lnTo>
                    <a:pt x="11" y="12"/>
                  </a:lnTo>
                  <a:lnTo>
                    <a:pt x="10" y="20"/>
                  </a:lnTo>
                  <a:lnTo>
                    <a:pt x="9" y="30"/>
                  </a:lnTo>
                  <a:lnTo>
                    <a:pt x="10" y="45"/>
                  </a:lnTo>
                  <a:lnTo>
                    <a:pt x="11" y="64"/>
                  </a:lnTo>
                  <a:lnTo>
                    <a:pt x="2" y="64"/>
                  </a:lnTo>
                  <a:lnTo>
                    <a:pt x="2" y="62"/>
                  </a:lnTo>
                  <a:lnTo>
                    <a:pt x="1" y="57"/>
                  </a:lnTo>
                  <a:lnTo>
                    <a:pt x="0" y="49"/>
                  </a:lnTo>
                  <a:lnTo>
                    <a:pt x="0" y="40"/>
                  </a:lnTo>
                  <a:lnTo>
                    <a:pt x="0" y="29"/>
                  </a:lnTo>
                  <a:lnTo>
                    <a:pt x="0" y="19"/>
                  </a:lnTo>
                  <a:lnTo>
                    <a:pt x="1" y="8"/>
                  </a:lnTo>
                  <a:lnTo>
                    <a:pt x="4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8CD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86" name="Freeform 273"/>
            <p:cNvSpPr>
              <a:spLocks/>
            </p:cNvSpPr>
            <p:nvPr/>
          </p:nvSpPr>
          <p:spPr bwMode="auto">
            <a:xfrm>
              <a:off x="1277" y="1068"/>
              <a:ext cx="12" cy="51"/>
            </a:xfrm>
            <a:custGeom>
              <a:avLst/>
              <a:gdLst>
                <a:gd name="T0" fmla="*/ 12 w 12"/>
                <a:gd name="T1" fmla="*/ 1 h 51"/>
                <a:gd name="T2" fmla="*/ 12 w 12"/>
                <a:gd name="T3" fmla="*/ 1 h 51"/>
                <a:gd name="T4" fmla="*/ 11 w 12"/>
                <a:gd name="T5" fmla="*/ 2 h 51"/>
                <a:gd name="T6" fmla="*/ 10 w 12"/>
                <a:gd name="T7" fmla="*/ 4 h 51"/>
                <a:gd name="T8" fmla="*/ 9 w 12"/>
                <a:gd name="T9" fmla="*/ 9 h 51"/>
                <a:gd name="T10" fmla="*/ 9 w 12"/>
                <a:gd name="T11" fmla="*/ 16 h 51"/>
                <a:gd name="T12" fmla="*/ 8 w 12"/>
                <a:gd name="T13" fmla="*/ 24 h 51"/>
                <a:gd name="T14" fmla="*/ 8 w 12"/>
                <a:gd name="T15" fmla="*/ 36 h 51"/>
                <a:gd name="T16" fmla="*/ 9 w 12"/>
                <a:gd name="T17" fmla="*/ 51 h 51"/>
                <a:gd name="T18" fmla="*/ 2 w 12"/>
                <a:gd name="T19" fmla="*/ 51 h 51"/>
                <a:gd name="T20" fmla="*/ 2 w 12"/>
                <a:gd name="T21" fmla="*/ 50 h 51"/>
                <a:gd name="T22" fmla="*/ 2 w 12"/>
                <a:gd name="T23" fmla="*/ 45 h 51"/>
                <a:gd name="T24" fmla="*/ 1 w 12"/>
                <a:gd name="T25" fmla="*/ 39 h 51"/>
                <a:gd name="T26" fmla="*/ 1 w 12"/>
                <a:gd name="T27" fmla="*/ 31 h 51"/>
                <a:gd name="T28" fmla="*/ 0 w 12"/>
                <a:gd name="T29" fmla="*/ 23 h 51"/>
                <a:gd name="T30" fmla="*/ 1 w 12"/>
                <a:gd name="T31" fmla="*/ 15 h 51"/>
                <a:gd name="T32" fmla="*/ 2 w 12"/>
                <a:gd name="T33" fmla="*/ 7 h 51"/>
                <a:gd name="T34" fmla="*/ 4 w 12"/>
                <a:gd name="T35" fmla="*/ 0 h 51"/>
                <a:gd name="T36" fmla="*/ 12 w 12"/>
                <a:gd name="T37" fmla="*/ 1 h 5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2"/>
                <a:gd name="T58" fmla="*/ 0 h 51"/>
                <a:gd name="T59" fmla="*/ 12 w 12"/>
                <a:gd name="T60" fmla="*/ 51 h 5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2" h="51">
                  <a:moveTo>
                    <a:pt x="12" y="1"/>
                  </a:moveTo>
                  <a:lnTo>
                    <a:pt x="12" y="1"/>
                  </a:lnTo>
                  <a:lnTo>
                    <a:pt x="11" y="2"/>
                  </a:lnTo>
                  <a:lnTo>
                    <a:pt x="10" y="4"/>
                  </a:lnTo>
                  <a:lnTo>
                    <a:pt x="9" y="9"/>
                  </a:lnTo>
                  <a:lnTo>
                    <a:pt x="9" y="16"/>
                  </a:lnTo>
                  <a:lnTo>
                    <a:pt x="8" y="24"/>
                  </a:lnTo>
                  <a:lnTo>
                    <a:pt x="8" y="36"/>
                  </a:lnTo>
                  <a:lnTo>
                    <a:pt x="9" y="51"/>
                  </a:lnTo>
                  <a:lnTo>
                    <a:pt x="2" y="51"/>
                  </a:lnTo>
                  <a:lnTo>
                    <a:pt x="2" y="50"/>
                  </a:lnTo>
                  <a:lnTo>
                    <a:pt x="2" y="45"/>
                  </a:lnTo>
                  <a:lnTo>
                    <a:pt x="1" y="39"/>
                  </a:lnTo>
                  <a:lnTo>
                    <a:pt x="1" y="31"/>
                  </a:lnTo>
                  <a:lnTo>
                    <a:pt x="0" y="23"/>
                  </a:lnTo>
                  <a:lnTo>
                    <a:pt x="1" y="15"/>
                  </a:lnTo>
                  <a:lnTo>
                    <a:pt x="2" y="7"/>
                  </a:lnTo>
                  <a:lnTo>
                    <a:pt x="4" y="0"/>
                  </a:lnTo>
                  <a:lnTo>
                    <a:pt x="12" y="1"/>
                  </a:lnTo>
                  <a:close/>
                </a:path>
              </a:pathLst>
            </a:custGeom>
            <a:solidFill>
              <a:srgbClr val="A5ED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87" name="Freeform 274"/>
            <p:cNvSpPr>
              <a:spLocks/>
            </p:cNvSpPr>
            <p:nvPr/>
          </p:nvSpPr>
          <p:spPr bwMode="auto">
            <a:xfrm>
              <a:off x="1278" y="1075"/>
              <a:ext cx="9" cy="37"/>
            </a:xfrm>
            <a:custGeom>
              <a:avLst/>
              <a:gdLst>
                <a:gd name="T0" fmla="*/ 9 w 9"/>
                <a:gd name="T1" fmla="*/ 0 h 37"/>
                <a:gd name="T2" fmla="*/ 9 w 9"/>
                <a:gd name="T3" fmla="*/ 0 h 37"/>
                <a:gd name="T4" fmla="*/ 8 w 9"/>
                <a:gd name="T5" fmla="*/ 1 h 37"/>
                <a:gd name="T6" fmla="*/ 8 w 9"/>
                <a:gd name="T7" fmla="*/ 3 h 37"/>
                <a:gd name="T8" fmla="*/ 7 w 9"/>
                <a:gd name="T9" fmla="*/ 6 h 37"/>
                <a:gd name="T10" fmla="*/ 6 w 9"/>
                <a:gd name="T11" fmla="*/ 10 h 37"/>
                <a:gd name="T12" fmla="*/ 6 w 9"/>
                <a:gd name="T13" fmla="*/ 17 h 37"/>
                <a:gd name="T14" fmla="*/ 6 w 9"/>
                <a:gd name="T15" fmla="*/ 25 h 37"/>
                <a:gd name="T16" fmla="*/ 7 w 9"/>
                <a:gd name="T17" fmla="*/ 37 h 37"/>
                <a:gd name="T18" fmla="*/ 2 w 9"/>
                <a:gd name="T19" fmla="*/ 37 h 37"/>
                <a:gd name="T20" fmla="*/ 1 w 9"/>
                <a:gd name="T21" fmla="*/ 36 h 37"/>
                <a:gd name="T22" fmla="*/ 1 w 9"/>
                <a:gd name="T23" fmla="*/ 32 h 37"/>
                <a:gd name="T24" fmla="*/ 1 w 9"/>
                <a:gd name="T25" fmla="*/ 28 h 37"/>
                <a:gd name="T26" fmla="*/ 0 w 9"/>
                <a:gd name="T27" fmla="*/ 23 h 37"/>
                <a:gd name="T28" fmla="*/ 0 w 9"/>
                <a:gd name="T29" fmla="*/ 16 h 37"/>
                <a:gd name="T30" fmla="*/ 0 w 9"/>
                <a:gd name="T31" fmla="*/ 10 h 37"/>
                <a:gd name="T32" fmla="*/ 1 w 9"/>
                <a:gd name="T33" fmla="*/ 4 h 37"/>
                <a:gd name="T34" fmla="*/ 3 w 9"/>
                <a:gd name="T35" fmla="*/ 0 h 37"/>
                <a:gd name="T36" fmla="*/ 9 w 9"/>
                <a:gd name="T37" fmla="*/ 0 h 3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"/>
                <a:gd name="T58" fmla="*/ 0 h 37"/>
                <a:gd name="T59" fmla="*/ 9 w 9"/>
                <a:gd name="T60" fmla="*/ 37 h 3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" h="37">
                  <a:moveTo>
                    <a:pt x="9" y="0"/>
                  </a:moveTo>
                  <a:lnTo>
                    <a:pt x="9" y="0"/>
                  </a:lnTo>
                  <a:lnTo>
                    <a:pt x="8" y="1"/>
                  </a:lnTo>
                  <a:lnTo>
                    <a:pt x="8" y="3"/>
                  </a:lnTo>
                  <a:lnTo>
                    <a:pt x="7" y="6"/>
                  </a:lnTo>
                  <a:lnTo>
                    <a:pt x="6" y="10"/>
                  </a:lnTo>
                  <a:lnTo>
                    <a:pt x="6" y="17"/>
                  </a:lnTo>
                  <a:lnTo>
                    <a:pt x="6" y="25"/>
                  </a:lnTo>
                  <a:lnTo>
                    <a:pt x="7" y="37"/>
                  </a:lnTo>
                  <a:lnTo>
                    <a:pt x="2" y="37"/>
                  </a:lnTo>
                  <a:lnTo>
                    <a:pt x="1" y="36"/>
                  </a:lnTo>
                  <a:lnTo>
                    <a:pt x="1" y="32"/>
                  </a:lnTo>
                  <a:lnTo>
                    <a:pt x="1" y="28"/>
                  </a:lnTo>
                  <a:lnTo>
                    <a:pt x="0" y="23"/>
                  </a:lnTo>
                  <a:lnTo>
                    <a:pt x="0" y="16"/>
                  </a:lnTo>
                  <a:lnTo>
                    <a:pt x="0" y="10"/>
                  </a:lnTo>
                  <a:lnTo>
                    <a:pt x="1" y="4"/>
                  </a:lnTo>
                  <a:lnTo>
                    <a:pt x="3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B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88" name="Rectangle 275"/>
            <p:cNvSpPr>
              <a:spLocks noChangeArrowheads="1"/>
            </p:cNvSpPr>
            <p:nvPr/>
          </p:nvSpPr>
          <p:spPr bwMode="auto">
            <a:xfrm>
              <a:off x="1155" y="1065"/>
              <a:ext cx="4" cy="11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89" name="Freeform 276"/>
            <p:cNvSpPr>
              <a:spLocks/>
            </p:cNvSpPr>
            <p:nvPr/>
          </p:nvSpPr>
          <p:spPr bwMode="auto">
            <a:xfrm>
              <a:off x="1197" y="1063"/>
              <a:ext cx="46" cy="55"/>
            </a:xfrm>
            <a:custGeom>
              <a:avLst/>
              <a:gdLst>
                <a:gd name="T0" fmla="*/ 4 w 46"/>
                <a:gd name="T1" fmla="*/ 6 h 55"/>
                <a:gd name="T2" fmla="*/ 4 w 46"/>
                <a:gd name="T3" fmla="*/ 7 h 55"/>
                <a:gd name="T4" fmla="*/ 3 w 46"/>
                <a:gd name="T5" fmla="*/ 9 h 55"/>
                <a:gd name="T6" fmla="*/ 1 w 46"/>
                <a:gd name="T7" fmla="*/ 14 h 55"/>
                <a:gd name="T8" fmla="*/ 0 w 46"/>
                <a:gd name="T9" fmla="*/ 21 h 55"/>
                <a:gd name="T10" fmla="*/ 0 w 46"/>
                <a:gd name="T11" fmla="*/ 28 h 55"/>
                <a:gd name="T12" fmla="*/ 0 w 46"/>
                <a:gd name="T13" fmla="*/ 36 h 55"/>
                <a:gd name="T14" fmla="*/ 0 w 46"/>
                <a:gd name="T15" fmla="*/ 46 h 55"/>
                <a:gd name="T16" fmla="*/ 3 w 46"/>
                <a:gd name="T17" fmla="*/ 55 h 55"/>
                <a:gd name="T18" fmla="*/ 3 w 46"/>
                <a:gd name="T19" fmla="*/ 55 h 55"/>
                <a:gd name="T20" fmla="*/ 3 w 46"/>
                <a:gd name="T21" fmla="*/ 54 h 55"/>
                <a:gd name="T22" fmla="*/ 3 w 46"/>
                <a:gd name="T23" fmla="*/ 51 h 55"/>
                <a:gd name="T24" fmla="*/ 3 w 46"/>
                <a:gd name="T25" fmla="*/ 49 h 55"/>
                <a:gd name="T26" fmla="*/ 3 w 46"/>
                <a:gd name="T27" fmla="*/ 46 h 55"/>
                <a:gd name="T28" fmla="*/ 4 w 46"/>
                <a:gd name="T29" fmla="*/ 43 h 55"/>
                <a:gd name="T30" fmla="*/ 4 w 46"/>
                <a:gd name="T31" fmla="*/ 39 h 55"/>
                <a:gd name="T32" fmla="*/ 5 w 46"/>
                <a:gd name="T33" fmla="*/ 35 h 55"/>
                <a:gd name="T34" fmla="*/ 6 w 46"/>
                <a:gd name="T35" fmla="*/ 32 h 55"/>
                <a:gd name="T36" fmla="*/ 7 w 46"/>
                <a:gd name="T37" fmla="*/ 28 h 55"/>
                <a:gd name="T38" fmla="*/ 8 w 46"/>
                <a:gd name="T39" fmla="*/ 25 h 55"/>
                <a:gd name="T40" fmla="*/ 11 w 46"/>
                <a:gd name="T41" fmla="*/ 21 h 55"/>
                <a:gd name="T42" fmla="*/ 14 w 46"/>
                <a:gd name="T43" fmla="*/ 19 h 55"/>
                <a:gd name="T44" fmla="*/ 17 w 46"/>
                <a:gd name="T45" fmla="*/ 16 h 55"/>
                <a:gd name="T46" fmla="*/ 21 w 46"/>
                <a:gd name="T47" fmla="*/ 15 h 55"/>
                <a:gd name="T48" fmla="*/ 26 w 46"/>
                <a:gd name="T49" fmla="*/ 14 h 55"/>
                <a:gd name="T50" fmla="*/ 26 w 46"/>
                <a:gd name="T51" fmla="*/ 13 h 55"/>
                <a:gd name="T52" fmla="*/ 26 w 46"/>
                <a:gd name="T53" fmla="*/ 13 h 55"/>
                <a:gd name="T54" fmla="*/ 28 w 46"/>
                <a:gd name="T55" fmla="*/ 12 h 55"/>
                <a:gd name="T56" fmla="*/ 29 w 46"/>
                <a:gd name="T57" fmla="*/ 11 h 55"/>
                <a:gd name="T58" fmla="*/ 33 w 46"/>
                <a:gd name="T59" fmla="*/ 9 h 55"/>
                <a:gd name="T60" fmla="*/ 36 w 46"/>
                <a:gd name="T61" fmla="*/ 7 h 55"/>
                <a:gd name="T62" fmla="*/ 41 w 46"/>
                <a:gd name="T63" fmla="*/ 5 h 55"/>
                <a:gd name="T64" fmla="*/ 46 w 46"/>
                <a:gd name="T65" fmla="*/ 2 h 55"/>
                <a:gd name="T66" fmla="*/ 46 w 46"/>
                <a:gd name="T67" fmla="*/ 2 h 55"/>
                <a:gd name="T68" fmla="*/ 45 w 46"/>
                <a:gd name="T69" fmla="*/ 2 h 55"/>
                <a:gd name="T70" fmla="*/ 43 w 46"/>
                <a:gd name="T71" fmla="*/ 2 h 55"/>
                <a:gd name="T72" fmla="*/ 42 w 46"/>
                <a:gd name="T73" fmla="*/ 2 h 55"/>
                <a:gd name="T74" fmla="*/ 40 w 46"/>
                <a:gd name="T75" fmla="*/ 1 h 55"/>
                <a:gd name="T76" fmla="*/ 38 w 46"/>
                <a:gd name="T77" fmla="*/ 1 h 55"/>
                <a:gd name="T78" fmla="*/ 35 w 46"/>
                <a:gd name="T79" fmla="*/ 1 h 55"/>
                <a:gd name="T80" fmla="*/ 32 w 46"/>
                <a:gd name="T81" fmla="*/ 1 h 55"/>
                <a:gd name="T82" fmla="*/ 28 w 46"/>
                <a:gd name="T83" fmla="*/ 0 h 55"/>
                <a:gd name="T84" fmla="*/ 26 w 46"/>
                <a:gd name="T85" fmla="*/ 1 h 55"/>
                <a:gd name="T86" fmla="*/ 22 w 46"/>
                <a:gd name="T87" fmla="*/ 1 h 55"/>
                <a:gd name="T88" fmla="*/ 19 w 46"/>
                <a:gd name="T89" fmla="*/ 1 h 55"/>
                <a:gd name="T90" fmla="*/ 14 w 46"/>
                <a:gd name="T91" fmla="*/ 2 h 55"/>
                <a:gd name="T92" fmla="*/ 11 w 46"/>
                <a:gd name="T93" fmla="*/ 2 h 55"/>
                <a:gd name="T94" fmla="*/ 7 w 46"/>
                <a:gd name="T95" fmla="*/ 4 h 55"/>
                <a:gd name="T96" fmla="*/ 4 w 46"/>
                <a:gd name="T97" fmla="*/ 6 h 5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"/>
                <a:gd name="T148" fmla="*/ 0 h 55"/>
                <a:gd name="T149" fmla="*/ 46 w 46"/>
                <a:gd name="T150" fmla="*/ 55 h 5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" h="55">
                  <a:moveTo>
                    <a:pt x="4" y="6"/>
                  </a:moveTo>
                  <a:lnTo>
                    <a:pt x="4" y="7"/>
                  </a:lnTo>
                  <a:lnTo>
                    <a:pt x="3" y="9"/>
                  </a:lnTo>
                  <a:lnTo>
                    <a:pt x="1" y="14"/>
                  </a:lnTo>
                  <a:lnTo>
                    <a:pt x="0" y="21"/>
                  </a:lnTo>
                  <a:lnTo>
                    <a:pt x="0" y="28"/>
                  </a:lnTo>
                  <a:lnTo>
                    <a:pt x="0" y="36"/>
                  </a:lnTo>
                  <a:lnTo>
                    <a:pt x="0" y="46"/>
                  </a:lnTo>
                  <a:lnTo>
                    <a:pt x="3" y="55"/>
                  </a:lnTo>
                  <a:lnTo>
                    <a:pt x="3" y="54"/>
                  </a:lnTo>
                  <a:lnTo>
                    <a:pt x="3" y="51"/>
                  </a:lnTo>
                  <a:lnTo>
                    <a:pt x="3" y="49"/>
                  </a:lnTo>
                  <a:lnTo>
                    <a:pt x="3" y="46"/>
                  </a:lnTo>
                  <a:lnTo>
                    <a:pt x="4" y="43"/>
                  </a:lnTo>
                  <a:lnTo>
                    <a:pt x="4" y="39"/>
                  </a:lnTo>
                  <a:lnTo>
                    <a:pt x="5" y="35"/>
                  </a:lnTo>
                  <a:lnTo>
                    <a:pt x="6" y="32"/>
                  </a:lnTo>
                  <a:lnTo>
                    <a:pt x="7" y="28"/>
                  </a:lnTo>
                  <a:lnTo>
                    <a:pt x="8" y="25"/>
                  </a:lnTo>
                  <a:lnTo>
                    <a:pt x="11" y="21"/>
                  </a:lnTo>
                  <a:lnTo>
                    <a:pt x="14" y="19"/>
                  </a:lnTo>
                  <a:lnTo>
                    <a:pt x="17" y="16"/>
                  </a:lnTo>
                  <a:lnTo>
                    <a:pt x="21" y="15"/>
                  </a:lnTo>
                  <a:lnTo>
                    <a:pt x="26" y="14"/>
                  </a:lnTo>
                  <a:lnTo>
                    <a:pt x="26" y="13"/>
                  </a:lnTo>
                  <a:lnTo>
                    <a:pt x="28" y="12"/>
                  </a:lnTo>
                  <a:lnTo>
                    <a:pt x="29" y="11"/>
                  </a:lnTo>
                  <a:lnTo>
                    <a:pt x="33" y="9"/>
                  </a:lnTo>
                  <a:lnTo>
                    <a:pt x="36" y="7"/>
                  </a:lnTo>
                  <a:lnTo>
                    <a:pt x="41" y="5"/>
                  </a:lnTo>
                  <a:lnTo>
                    <a:pt x="46" y="2"/>
                  </a:lnTo>
                  <a:lnTo>
                    <a:pt x="45" y="2"/>
                  </a:lnTo>
                  <a:lnTo>
                    <a:pt x="43" y="2"/>
                  </a:lnTo>
                  <a:lnTo>
                    <a:pt x="42" y="2"/>
                  </a:lnTo>
                  <a:lnTo>
                    <a:pt x="40" y="1"/>
                  </a:lnTo>
                  <a:lnTo>
                    <a:pt x="38" y="1"/>
                  </a:lnTo>
                  <a:lnTo>
                    <a:pt x="35" y="1"/>
                  </a:lnTo>
                  <a:lnTo>
                    <a:pt x="32" y="1"/>
                  </a:lnTo>
                  <a:lnTo>
                    <a:pt x="28" y="0"/>
                  </a:lnTo>
                  <a:lnTo>
                    <a:pt x="26" y="1"/>
                  </a:lnTo>
                  <a:lnTo>
                    <a:pt x="22" y="1"/>
                  </a:lnTo>
                  <a:lnTo>
                    <a:pt x="19" y="1"/>
                  </a:lnTo>
                  <a:lnTo>
                    <a:pt x="14" y="2"/>
                  </a:lnTo>
                  <a:lnTo>
                    <a:pt x="11" y="2"/>
                  </a:lnTo>
                  <a:lnTo>
                    <a:pt x="7" y="4"/>
                  </a:lnTo>
                  <a:lnTo>
                    <a:pt x="4" y="6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90" name="Freeform 277"/>
            <p:cNvSpPr>
              <a:spLocks/>
            </p:cNvSpPr>
            <p:nvPr/>
          </p:nvSpPr>
          <p:spPr bwMode="auto">
            <a:xfrm>
              <a:off x="1133" y="1104"/>
              <a:ext cx="37" cy="10"/>
            </a:xfrm>
            <a:custGeom>
              <a:avLst/>
              <a:gdLst>
                <a:gd name="T0" fmla="*/ 0 w 37"/>
                <a:gd name="T1" fmla="*/ 7 h 10"/>
                <a:gd name="T2" fmla="*/ 0 w 37"/>
                <a:gd name="T3" fmla="*/ 7 h 10"/>
                <a:gd name="T4" fmla="*/ 0 w 37"/>
                <a:gd name="T5" fmla="*/ 6 h 10"/>
                <a:gd name="T6" fmla="*/ 1 w 37"/>
                <a:gd name="T7" fmla="*/ 6 h 10"/>
                <a:gd name="T8" fmla="*/ 1 w 37"/>
                <a:gd name="T9" fmla="*/ 5 h 10"/>
                <a:gd name="T10" fmla="*/ 2 w 37"/>
                <a:gd name="T11" fmla="*/ 3 h 10"/>
                <a:gd name="T12" fmla="*/ 4 w 37"/>
                <a:gd name="T13" fmla="*/ 3 h 10"/>
                <a:gd name="T14" fmla="*/ 5 w 37"/>
                <a:gd name="T15" fmla="*/ 2 h 10"/>
                <a:gd name="T16" fmla="*/ 7 w 37"/>
                <a:gd name="T17" fmla="*/ 1 h 10"/>
                <a:gd name="T18" fmla="*/ 9 w 37"/>
                <a:gd name="T19" fmla="*/ 1 h 10"/>
                <a:gd name="T20" fmla="*/ 12 w 37"/>
                <a:gd name="T21" fmla="*/ 0 h 10"/>
                <a:gd name="T22" fmla="*/ 15 w 37"/>
                <a:gd name="T23" fmla="*/ 0 h 10"/>
                <a:gd name="T24" fmla="*/ 19 w 37"/>
                <a:gd name="T25" fmla="*/ 0 h 10"/>
                <a:gd name="T26" fmla="*/ 22 w 37"/>
                <a:gd name="T27" fmla="*/ 0 h 10"/>
                <a:gd name="T28" fmla="*/ 27 w 37"/>
                <a:gd name="T29" fmla="*/ 1 h 10"/>
                <a:gd name="T30" fmla="*/ 32 w 37"/>
                <a:gd name="T31" fmla="*/ 2 h 10"/>
                <a:gd name="T32" fmla="*/ 37 w 37"/>
                <a:gd name="T33" fmla="*/ 3 h 10"/>
                <a:gd name="T34" fmla="*/ 37 w 37"/>
                <a:gd name="T35" fmla="*/ 6 h 10"/>
                <a:gd name="T36" fmla="*/ 36 w 37"/>
                <a:gd name="T37" fmla="*/ 6 h 10"/>
                <a:gd name="T38" fmla="*/ 36 w 37"/>
                <a:gd name="T39" fmla="*/ 6 h 10"/>
                <a:gd name="T40" fmla="*/ 34 w 37"/>
                <a:gd name="T41" fmla="*/ 5 h 10"/>
                <a:gd name="T42" fmla="*/ 33 w 37"/>
                <a:gd name="T43" fmla="*/ 5 h 10"/>
                <a:gd name="T44" fmla="*/ 30 w 37"/>
                <a:gd name="T45" fmla="*/ 3 h 10"/>
                <a:gd name="T46" fmla="*/ 28 w 37"/>
                <a:gd name="T47" fmla="*/ 3 h 10"/>
                <a:gd name="T48" fmla="*/ 25 w 37"/>
                <a:gd name="T49" fmla="*/ 3 h 10"/>
                <a:gd name="T50" fmla="*/ 22 w 37"/>
                <a:gd name="T51" fmla="*/ 2 h 10"/>
                <a:gd name="T52" fmla="*/ 19 w 37"/>
                <a:gd name="T53" fmla="*/ 2 h 10"/>
                <a:gd name="T54" fmla="*/ 15 w 37"/>
                <a:gd name="T55" fmla="*/ 2 h 10"/>
                <a:gd name="T56" fmla="*/ 13 w 37"/>
                <a:gd name="T57" fmla="*/ 3 h 10"/>
                <a:gd name="T58" fmla="*/ 9 w 37"/>
                <a:gd name="T59" fmla="*/ 3 h 10"/>
                <a:gd name="T60" fmla="*/ 7 w 37"/>
                <a:gd name="T61" fmla="*/ 5 h 10"/>
                <a:gd name="T62" fmla="*/ 5 w 37"/>
                <a:gd name="T63" fmla="*/ 6 h 10"/>
                <a:gd name="T64" fmla="*/ 2 w 37"/>
                <a:gd name="T65" fmla="*/ 8 h 10"/>
                <a:gd name="T66" fmla="*/ 0 w 37"/>
                <a:gd name="T67" fmla="*/ 10 h 10"/>
                <a:gd name="T68" fmla="*/ 0 w 37"/>
                <a:gd name="T69" fmla="*/ 7 h 1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7"/>
                <a:gd name="T106" fmla="*/ 0 h 10"/>
                <a:gd name="T107" fmla="*/ 37 w 37"/>
                <a:gd name="T108" fmla="*/ 10 h 1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7" h="10">
                  <a:moveTo>
                    <a:pt x="0" y="7"/>
                  </a:moveTo>
                  <a:lnTo>
                    <a:pt x="0" y="7"/>
                  </a:lnTo>
                  <a:lnTo>
                    <a:pt x="0" y="6"/>
                  </a:lnTo>
                  <a:lnTo>
                    <a:pt x="1" y="6"/>
                  </a:lnTo>
                  <a:lnTo>
                    <a:pt x="1" y="5"/>
                  </a:lnTo>
                  <a:lnTo>
                    <a:pt x="2" y="3"/>
                  </a:lnTo>
                  <a:lnTo>
                    <a:pt x="4" y="3"/>
                  </a:lnTo>
                  <a:lnTo>
                    <a:pt x="5" y="2"/>
                  </a:lnTo>
                  <a:lnTo>
                    <a:pt x="7" y="1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2" y="0"/>
                  </a:lnTo>
                  <a:lnTo>
                    <a:pt x="27" y="1"/>
                  </a:lnTo>
                  <a:lnTo>
                    <a:pt x="32" y="2"/>
                  </a:lnTo>
                  <a:lnTo>
                    <a:pt x="37" y="3"/>
                  </a:lnTo>
                  <a:lnTo>
                    <a:pt x="37" y="6"/>
                  </a:lnTo>
                  <a:lnTo>
                    <a:pt x="36" y="6"/>
                  </a:lnTo>
                  <a:lnTo>
                    <a:pt x="34" y="5"/>
                  </a:lnTo>
                  <a:lnTo>
                    <a:pt x="33" y="5"/>
                  </a:lnTo>
                  <a:lnTo>
                    <a:pt x="30" y="3"/>
                  </a:lnTo>
                  <a:lnTo>
                    <a:pt x="28" y="3"/>
                  </a:lnTo>
                  <a:lnTo>
                    <a:pt x="25" y="3"/>
                  </a:lnTo>
                  <a:lnTo>
                    <a:pt x="22" y="2"/>
                  </a:lnTo>
                  <a:lnTo>
                    <a:pt x="19" y="2"/>
                  </a:lnTo>
                  <a:lnTo>
                    <a:pt x="15" y="2"/>
                  </a:lnTo>
                  <a:lnTo>
                    <a:pt x="13" y="3"/>
                  </a:lnTo>
                  <a:lnTo>
                    <a:pt x="9" y="3"/>
                  </a:lnTo>
                  <a:lnTo>
                    <a:pt x="7" y="5"/>
                  </a:lnTo>
                  <a:lnTo>
                    <a:pt x="5" y="6"/>
                  </a:lnTo>
                  <a:lnTo>
                    <a:pt x="2" y="8"/>
                  </a:lnTo>
                  <a:lnTo>
                    <a:pt x="0" y="1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91" name="Freeform 278"/>
            <p:cNvSpPr>
              <a:spLocks/>
            </p:cNvSpPr>
            <p:nvPr/>
          </p:nvSpPr>
          <p:spPr bwMode="auto">
            <a:xfrm>
              <a:off x="1133" y="1079"/>
              <a:ext cx="37" cy="11"/>
            </a:xfrm>
            <a:custGeom>
              <a:avLst/>
              <a:gdLst>
                <a:gd name="T0" fmla="*/ 0 w 37"/>
                <a:gd name="T1" fmla="*/ 7 h 11"/>
                <a:gd name="T2" fmla="*/ 0 w 37"/>
                <a:gd name="T3" fmla="*/ 7 h 11"/>
                <a:gd name="T4" fmla="*/ 0 w 37"/>
                <a:gd name="T5" fmla="*/ 6 h 11"/>
                <a:gd name="T6" fmla="*/ 1 w 37"/>
                <a:gd name="T7" fmla="*/ 6 h 11"/>
                <a:gd name="T8" fmla="*/ 1 w 37"/>
                <a:gd name="T9" fmla="*/ 5 h 11"/>
                <a:gd name="T10" fmla="*/ 2 w 37"/>
                <a:gd name="T11" fmla="*/ 4 h 11"/>
                <a:gd name="T12" fmla="*/ 4 w 37"/>
                <a:gd name="T13" fmla="*/ 4 h 11"/>
                <a:gd name="T14" fmla="*/ 5 w 37"/>
                <a:gd name="T15" fmla="*/ 3 h 11"/>
                <a:gd name="T16" fmla="*/ 7 w 37"/>
                <a:gd name="T17" fmla="*/ 2 h 11"/>
                <a:gd name="T18" fmla="*/ 9 w 37"/>
                <a:gd name="T19" fmla="*/ 2 h 11"/>
                <a:gd name="T20" fmla="*/ 12 w 37"/>
                <a:gd name="T21" fmla="*/ 0 h 11"/>
                <a:gd name="T22" fmla="*/ 15 w 37"/>
                <a:gd name="T23" fmla="*/ 0 h 11"/>
                <a:gd name="T24" fmla="*/ 19 w 37"/>
                <a:gd name="T25" fmla="*/ 0 h 11"/>
                <a:gd name="T26" fmla="*/ 22 w 37"/>
                <a:gd name="T27" fmla="*/ 0 h 11"/>
                <a:gd name="T28" fmla="*/ 27 w 37"/>
                <a:gd name="T29" fmla="*/ 2 h 11"/>
                <a:gd name="T30" fmla="*/ 32 w 37"/>
                <a:gd name="T31" fmla="*/ 3 h 11"/>
                <a:gd name="T32" fmla="*/ 37 w 37"/>
                <a:gd name="T33" fmla="*/ 4 h 11"/>
                <a:gd name="T34" fmla="*/ 37 w 37"/>
                <a:gd name="T35" fmla="*/ 6 h 11"/>
                <a:gd name="T36" fmla="*/ 36 w 37"/>
                <a:gd name="T37" fmla="*/ 6 h 11"/>
                <a:gd name="T38" fmla="*/ 36 w 37"/>
                <a:gd name="T39" fmla="*/ 6 h 11"/>
                <a:gd name="T40" fmla="*/ 34 w 37"/>
                <a:gd name="T41" fmla="*/ 5 h 11"/>
                <a:gd name="T42" fmla="*/ 33 w 37"/>
                <a:gd name="T43" fmla="*/ 5 h 11"/>
                <a:gd name="T44" fmla="*/ 30 w 37"/>
                <a:gd name="T45" fmla="*/ 5 h 11"/>
                <a:gd name="T46" fmla="*/ 28 w 37"/>
                <a:gd name="T47" fmla="*/ 4 h 11"/>
                <a:gd name="T48" fmla="*/ 25 w 37"/>
                <a:gd name="T49" fmla="*/ 4 h 11"/>
                <a:gd name="T50" fmla="*/ 22 w 37"/>
                <a:gd name="T51" fmla="*/ 3 h 11"/>
                <a:gd name="T52" fmla="*/ 19 w 37"/>
                <a:gd name="T53" fmla="*/ 3 h 11"/>
                <a:gd name="T54" fmla="*/ 15 w 37"/>
                <a:gd name="T55" fmla="*/ 3 h 11"/>
                <a:gd name="T56" fmla="*/ 13 w 37"/>
                <a:gd name="T57" fmla="*/ 4 h 11"/>
                <a:gd name="T58" fmla="*/ 9 w 37"/>
                <a:gd name="T59" fmla="*/ 4 h 11"/>
                <a:gd name="T60" fmla="*/ 7 w 37"/>
                <a:gd name="T61" fmla="*/ 5 h 11"/>
                <a:gd name="T62" fmla="*/ 5 w 37"/>
                <a:gd name="T63" fmla="*/ 6 h 11"/>
                <a:gd name="T64" fmla="*/ 2 w 37"/>
                <a:gd name="T65" fmla="*/ 9 h 11"/>
                <a:gd name="T66" fmla="*/ 0 w 37"/>
                <a:gd name="T67" fmla="*/ 11 h 11"/>
                <a:gd name="T68" fmla="*/ 0 w 37"/>
                <a:gd name="T69" fmla="*/ 7 h 1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7"/>
                <a:gd name="T106" fmla="*/ 0 h 11"/>
                <a:gd name="T107" fmla="*/ 37 w 37"/>
                <a:gd name="T108" fmla="*/ 11 h 11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7" h="11">
                  <a:moveTo>
                    <a:pt x="0" y="7"/>
                  </a:moveTo>
                  <a:lnTo>
                    <a:pt x="0" y="7"/>
                  </a:lnTo>
                  <a:lnTo>
                    <a:pt x="0" y="6"/>
                  </a:lnTo>
                  <a:lnTo>
                    <a:pt x="1" y="6"/>
                  </a:lnTo>
                  <a:lnTo>
                    <a:pt x="1" y="5"/>
                  </a:lnTo>
                  <a:lnTo>
                    <a:pt x="2" y="4"/>
                  </a:lnTo>
                  <a:lnTo>
                    <a:pt x="4" y="4"/>
                  </a:lnTo>
                  <a:lnTo>
                    <a:pt x="5" y="3"/>
                  </a:lnTo>
                  <a:lnTo>
                    <a:pt x="7" y="2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2" y="0"/>
                  </a:lnTo>
                  <a:lnTo>
                    <a:pt x="27" y="2"/>
                  </a:lnTo>
                  <a:lnTo>
                    <a:pt x="32" y="3"/>
                  </a:lnTo>
                  <a:lnTo>
                    <a:pt x="37" y="4"/>
                  </a:lnTo>
                  <a:lnTo>
                    <a:pt x="37" y="6"/>
                  </a:lnTo>
                  <a:lnTo>
                    <a:pt x="36" y="6"/>
                  </a:lnTo>
                  <a:lnTo>
                    <a:pt x="34" y="5"/>
                  </a:lnTo>
                  <a:lnTo>
                    <a:pt x="33" y="5"/>
                  </a:lnTo>
                  <a:lnTo>
                    <a:pt x="30" y="5"/>
                  </a:lnTo>
                  <a:lnTo>
                    <a:pt x="28" y="4"/>
                  </a:lnTo>
                  <a:lnTo>
                    <a:pt x="25" y="4"/>
                  </a:lnTo>
                  <a:lnTo>
                    <a:pt x="22" y="3"/>
                  </a:lnTo>
                  <a:lnTo>
                    <a:pt x="19" y="3"/>
                  </a:lnTo>
                  <a:lnTo>
                    <a:pt x="15" y="3"/>
                  </a:lnTo>
                  <a:lnTo>
                    <a:pt x="13" y="4"/>
                  </a:lnTo>
                  <a:lnTo>
                    <a:pt x="9" y="4"/>
                  </a:lnTo>
                  <a:lnTo>
                    <a:pt x="7" y="5"/>
                  </a:lnTo>
                  <a:lnTo>
                    <a:pt x="5" y="6"/>
                  </a:lnTo>
                  <a:lnTo>
                    <a:pt x="2" y="9"/>
                  </a:lnTo>
                  <a:lnTo>
                    <a:pt x="0" y="11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92" name="Freeform 279"/>
            <p:cNvSpPr>
              <a:spLocks/>
            </p:cNvSpPr>
            <p:nvPr/>
          </p:nvSpPr>
          <p:spPr bwMode="auto">
            <a:xfrm>
              <a:off x="1168" y="1068"/>
              <a:ext cx="61" cy="113"/>
            </a:xfrm>
            <a:custGeom>
              <a:avLst/>
              <a:gdLst>
                <a:gd name="T0" fmla="*/ 0 w 61"/>
                <a:gd name="T1" fmla="*/ 0 h 113"/>
                <a:gd name="T2" fmla="*/ 0 w 61"/>
                <a:gd name="T3" fmla="*/ 110 h 113"/>
                <a:gd name="T4" fmla="*/ 19 w 61"/>
                <a:gd name="T5" fmla="*/ 113 h 113"/>
                <a:gd name="T6" fmla="*/ 18 w 61"/>
                <a:gd name="T7" fmla="*/ 98 h 113"/>
                <a:gd name="T8" fmla="*/ 61 w 61"/>
                <a:gd name="T9" fmla="*/ 105 h 113"/>
                <a:gd name="T10" fmla="*/ 61 w 61"/>
                <a:gd name="T11" fmla="*/ 99 h 113"/>
                <a:gd name="T12" fmla="*/ 30 w 61"/>
                <a:gd name="T13" fmla="*/ 96 h 113"/>
                <a:gd name="T14" fmla="*/ 29 w 61"/>
                <a:gd name="T15" fmla="*/ 83 h 113"/>
                <a:gd name="T16" fmla="*/ 9 w 61"/>
                <a:gd name="T17" fmla="*/ 83 h 113"/>
                <a:gd name="T18" fmla="*/ 8 w 61"/>
                <a:gd name="T19" fmla="*/ 80 h 113"/>
                <a:gd name="T20" fmla="*/ 7 w 61"/>
                <a:gd name="T21" fmla="*/ 76 h 113"/>
                <a:gd name="T22" fmla="*/ 6 w 61"/>
                <a:gd name="T23" fmla="*/ 69 h 113"/>
                <a:gd name="T24" fmla="*/ 4 w 61"/>
                <a:gd name="T25" fmla="*/ 59 h 113"/>
                <a:gd name="T26" fmla="*/ 2 w 61"/>
                <a:gd name="T27" fmla="*/ 48 h 113"/>
                <a:gd name="T28" fmla="*/ 1 w 61"/>
                <a:gd name="T29" fmla="*/ 34 h 113"/>
                <a:gd name="T30" fmla="*/ 2 w 61"/>
                <a:gd name="T31" fmla="*/ 20 h 113"/>
                <a:gd name="T32" fmla="*/ 6 w 61"/>
                <a:gd name="T33" fmla="*/ 3 h 113"/>
                <a:gd name="T34" fmla="*/ 0 w 61"/>
                <a:gd name="T35" fmla="*/ 0 h 11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1"/>
                <a:gd name="T55" fmla="*/ 0 h 113"/>
                <a:gd name="T56" fmla="*/ 61 w 61"/>
                <a:gd name="T57" fmla="*/ 113 h 11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1" h="113">
                  <a:moveTo>
                    <a:pt x="0" y="0"/>
                  </a:moveTo>
                  <a:lnTo>
                    <a:pt x="0" y="110"/>
                  </a:lnTo>
                  <a:lnTo>
                    <a:pt x="19" y="113"/>
                  </a:lnTo>
                  <a:lnTo>
                    <a:pt x="18" y="98"/>
                  </a:lnTo>
                  <a:lnTo>
                    <a:pt x="61" y="105"/>
                  </a:lnTo>
                  <a:lnTo>
                    <a:pt x="61" y="99"/>
                  </a:lnTo>
                  <a:lnTo>
                    <a:pt x="30" y="96"/>
                  </a:lnTo>
                  <a:lnTo>
                    <a:pt x="29" y="83"/>
                  </a:lnTo>
                  <a:lnTo>
                    <a:pt x="9" y="83"/>
                  </a:lnTo>
                  <a:lnTo>
                    <a:pt x="8" y="80"/>
                  </a:lnTo>
                  <a:lnTo>
                    <a:pt x="7" y="76"/>
                  </a:lnTo>
                  <a:lnTo>
                    <a:pt x="6" y="69"/>
                  </a:lnTo>
                  <a:lnTo>
                    <a:pt x="4" y="59"/>
                  </a:lnTo>
                  <a:lnTo>
                    <a:pt x="2" y="48"/>
                  </a:lnTo>
                  <a:lnTo>
                    <a:pt x="1" y="34"/>
                  </a:lnTo>
                  <a:lnTo>
                    <a:pt x="2" y="20"/>
                  </a:lnTo>
                  <a:lnTo>
                    <a:pt x="6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1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93" name="Freeform 280"/>
            <p:cNvSpPr>
              <a:spLocks/>
            </p:cNvSpPr>
            <p:nvPr/>
          </p:nvSpPr>
          <p:spPr bwMode="auto">
            <a:xfrm>
              <a:off x="1198" y="1042"/>
              <a:ext cx="79" cy="15"/>
            </a:xfrm>
            <a:custGeom>
              <a:avLst/>
              <a:gdLst>
                <a:gd name="T0" fmla="*/ 0 w 79"/>
                <a:gd name="T1" fmla="*/ 15 h 15"/>
                <a:gd name="T2" fmla="*/ 0 w 79"/>
                <a:gd name="T3" fmla="*/ 15 h 15"/>
                <a:gd name="T4" fmla="*/ 3 w 79"/>
                <a:gd name="T5" fmla="*/ 14 h 15"/>
                <a:gd name="T6" fmla="*/ 4 w 79"/>
                <a:gd name="T7" fmla="*/ 14 h 15"/>
                <a:gd name="T8" fmla="*/ 7 w 79"/>
                <a:gd name="T9" fmla="*/ 13 h 15"/>
                <a:gd name="T10" fmla="*/ 11 w 79"/>
                <a:gd name="T11" fmla="*/ 12 h 15"/>
                <a:gd name="T12" fmla="*/ 14 w 79"/>
                <a:gd name="T13" fmla="*/ 11 h 15"/>
                <a:gd name="T14" fmla="*/ 19 w 79"/>
                <a:gd name="T15" fmla="*/ 9 h 15"/>
                <a:gd name="T16" fmla="*/ 24 w 79"/>
                <a:gd name="T17" fmla="*/ 8 h 15"/>
                <a:gd name="T18" fmla="*/ 30 w 79"/>
                <a:gd name="T19" fmla="*/ 8 h 15"/>
                <a:gd name="T20" fmla="*/ 35 w 79"/>
                <a:gd name="T21" fmla="*/ 7 h 15"/>
                <a:gd name="T22" fmla="*/ 42 w 79"/>
                <a:gd name="T23" fmla="*/ 7 h 15"/>
                <a:gd name="T24" fmla="*/ 48 w 79"/>
                <a:gd name="T25" fmla="*/ 6 h 15"/>
                <a:gd name="T26" fmla="*/ 55 w 79"/>
                <a:gd name="T27" fmla="*/ 7 h 15"/>
                <a:gd name="T28" fmla="*/ 62 w 79"/>
                <a:gd name="T29" fmla="*/ 7 h 15"/>
                <a:gd name="T30" fmla="*/ 69 w 79"/>
                <a:gd name="T31" fmla="*/ 8 h 15"/>
                <a:gd name="T32" fmla="*/ 76 w 79"/>
                <a:gd name="T33" fmla="*/ 9 h 15"/>
                <a:gd name="T34" fmla="*/ 79 w 79"/>
                <a:gd name="T35" fmla="*/ 0 h 15"/>
                <a:gd name="T36" fmla="*/ 79 w 79"/>
                <a:gd name="T37" fmla="*/ 0 h 15"/>
                <a:gd name="T38" fmla="*/ 76 w 79"/>
                <a:gd name="T39" fmla="*/ 0 h 15"/>
                <a:gd name="T40" fmla="*/ 74 w 79"/>
                <a:gd name="T41" fmla="*/ 0 h 15"/>
                <a:gd name="T42" fmla="*/ 70 w 79"/>
                <a:gd name="T43" fmla="*/ 0 h 15"/>
                <a:gd name="T44" fmla="*/ 66 w 79"/>
                <a:gd name="T45" fmla="*/ 0 h 15"/>
                <a:gd name="T46" fmla="*/ 61 w 79"/>
                <a:gd name="T47" fmla="*/ 0 h 15"/>
                <a:gd name="T48" fmla="*/ 56 w 79"/>
                <a:gd name="T49" fmla="*/ 0 h 15"/>
                <a:gd name="T50" fmla="*/ 51 w 79"/>
                <a:gd name="T51" fmla="*/ 1 h 15"/>
                <a:gd name="T52" fmla="*/ 44 w 79"/>
                <a:gd name="T53" fmla="*/ 1 h 15"/>
                <a:gd name="T54" fmla="*/ 38 w 79"/>
                <a:gd name="T55" fmla="*/ 1 h 15"/>
                <a:gd name="T56" fmla="*/ 31 w 79"/>
                <a:gd name="T57" fmla="*/ 2 h 15"/>
                <a:gd name="T58" fmla="*/ 25 w 79"/>
                <a:gd name="T59" fmla="*/ 4 h 15"/>
                <a:gd name="T60" fmla="*/ 18 w 79"/>
                <a:gd name="T61" fmla="*/ 5 h 15"/>
                <a:gd name="T62" fmla="*/ 12 w 79"/>
                <a:gd name="T63" fmla="*/ 6 h 15"/>
                <a:gd name="T64" fmla="*/ 6 w 79"/>
                <a:gd name="T65" fmla="*/ 7 h 15"/>
                <a:gd name="T66" fmla="*/ 0 w 79"/>
                <a:gd name="T67" fmla="*/ 8 h 15"/>
                <a:gd name="T68" fmla="*/ 0 w 79"/>
                <a:gd name="T69" fmla="*/ 15 h 1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79"/>
                <a:gd name="T106" fmla="*/ 0 h 15"/>
                <a:gd name="T107" fmla="*/ 79 w 79"/>
                <a:gd name="T108" fmla="*/ 15 h 1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79" h="15">
                  <a:moveTo>
                    <a:pt x="0" y="15"/>
                  </a:moveTo>
                  <a:lnTo>
                    <a:pt x="0" y="15"/>
                  </a:lnTo>
                  <a:lnTo>
                    <a:pt x="3" y="14"/>
                  </a:lnTo>
                  <a:lnTo>
                    <a:pt x="4" y="14"/>
                  </a:lnTo>
                  <a:lnTo>
                    <a:pt x="7" y="13"/>
                  </a:lnTo>
                  <a:lnTo>
                    <a:pt x="11" y="12"/>
                  </a:lnTo>
                  <a:lnTo>
                    <a:pt x="14" y="11"/>
                  </a:lnTo>
                  <a:lnTo>
                    <a:pt x="19" y="9"/>
                  </a:lnTo>
                  <a:lnTo>
                    <a:pt x="24" y="8"/>
                  </a:lnTo>
                  <a:lnTo>
                    <a:pt x="30" y="8"/>
                  </a:lnTo>
                  <a:lnTo>
                    <a:pt x="35" y="7"/>
                  </a:lnTo>
                  <a:lnTo>
                    <a:pt x="42" y="7"/>
                  </a:lnTo>
                  <a:lnTo>
                    <a:pt x="48" y="6"/>
                  </a:lnTo>
                  <a:lnTo>
                    <a:pt x="55" y="7"/>
                  </a:lnTo>
                  <a:lnTo>
                    <a:pt x="62" y="7"/>
                  </a:lnTo>
                  <a:lnTo>
                    <a:pt x="69" y="8"/>
                  </a:lnTo>
                  <a:lnTo>
                    <a:pt x="76" y="9"/>
                  </a:lnTo>
                  <a:lnTo>
                    <a:pt x="79" y="0"/>
                  </a:lnTo>
                  <a:lnTo>
                    <a:pt x="76" y="0"/>
                  </a:lnTo>
                  <a:lnTo>
                    <a:pt x="74" y="0"/>
                  </a:lnTo>
                  <a:lnTo>
                    <a:pt x="70" y="0"/>
                  </a:lnTo>
                  <a:lnTo>
                    <a:pt x="66" y="0"/>
                  </a:lnTo>
                  <a:lnTo>
                    <a:pt x="61" y="0"/>
                  </a:lnTo>
                  <a:lnTo>
                    <a:pt x="56" y="0"/>
                  </a:lnTo>
                  <a:lnTo>
                    <a:pt x="51" y="1"/>
                  </a:lnTo>
                  <a:lnTo>
                    <a:pt x="44" y="1"/>
                  </a:lnTo>
                  <a:lnTo>
                    <a:pt x="38" y="1"/>
                  </a:lnTo>
                  <a:lnTo>
                    <a:pt x="31" y="2"/>
                  </a:lnTo>
                  <a:lnTo>
                    <a:pt x="25" y="4"/>
                  </a:lnTo>
                  <a:lnTo>
                    <a:pt x="18" y="5"/>
                  </a:lnTo>
                  <a:lnTo>
                    <a:pt x="12" y="6"/>
                  </a:lnTo>
                  <a:lnTo>
                    <a:pt x="6" y="7"/>
                  </a:lnTo>
                  <a:lnTo>
                    <a:pt x="0" y="8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94" name="Freeform 281"/>
            <p:cNvSpPr>
              <a:spLocks/>
            </p:cNvSpPr>
            <p:nvPr/>
          </p:nvSpPr>
          <p:spPr bwMode="auto">
            <a:xfrm>
              <a:off x="1153" y="1183"/>
              <a:ext cx="132" cy="45"/>
            </a:xfrm>
            <a:custGeom>
              <a:avLst/>
              <a:gdLst>
                <a:gd name="T0" fmla="*/ 55 w 132"/>
                <a:gd name="T1" fmla="*/ 44 h 45"/>
                <a:gd name="T2" fmla="*/ 56 w 132"/>
                <a:gd name="T3" fmla="*/ 42 h 45"/>
                <a:gd name="T4" fmla="*/ 56 w 132"/>
                <a:gd name="T5" fmla="*/ 42 h 45"/>
                <a:gd name="T6" fmla="*/ 57 w 132"/>
                <a:gd name="T7" fmla="*/ 42 h 45"/>
                <a:gd name="T8" fmla="*/ 59 w 132"/>
                <a:gd name="T9" fmla="*/ 41 h 45"/>
                <a:gd name="T10" fmla="*/ 61 w 132"/>
                <a:gd name="T11" fmla="*/ 41 h 45"/>
                <a:gd name="T12" fmla="*/ 63 w 132"/>
                <a:gd name="T13" fmla="*/ 40 h 45"/>
                <a:gd name="T14" fmla="*/ 65 w 132"/>
                <a:gd name="T15" fmla="*/ 39 h 45"/>
                <a:gd name="T16" fmla="*/ 68 w 132"/>
                <a:gd name="T17" fmla="*/ 38 h 45"/>
                <a:gd name="T18" fmla="*/ 71 w 132"/>
                <a:gd name="T19" fmla="*/ 37 h 45"/>
                <a:gd name="T20" fmla="*/ 73 w 132"/>
                <a:gd name="T21" fmla="*/ 34 h 45"/>
                <a:gd name="T22" fmla="*/ 76 w 132"/>
                <a:gd name="T23" fmla="*/ 33 h 45"/>
                <a:gd name="T24" fmla="*/ 78 w 132"/>
                <a:gd name="T25" fmla="*/ 31 h 45"/>
                <a:gd name="T26" fmla="*/ 80 w 132"/>
                <a:gd name="T27" fmla="*/ 30 h 45"/>
                <a:gd name="T28" fmla="*/ 82 w 132"/>
                <a:gd name="T29" fmla="*/ 27 h 45"/>
                <a:gd name="T30" fmla="*/ 84 w 132"/>
                <a:gd name="T31" fmla="*/ 26 h 45"/>
                <a:gd name="T32" fmla="*/ 85 w 132"/>
                <a:gd name="T33" fmla="*/ 24 h 45"/>
                <a:gd name="T34" fmla="*/ 0 w 132"/>
                <a:gd name="T35" fmla="*/ 3 h 45"/>
                <a:gd name="T36" fmla="*/ 6 w 132"/>
                <a:gd name="T37" fmla="*/ 0 h 45"/>
                <a:gd name="T38" fmla="*/ 132 w 132"/>
                <a:gd name="T39" fmla="*/ 32 h 45"/>
                <a:gd name="T40" fmla="*/ 126 w 132"/>
                <a:gd name="T41" fmla="*/ 34 h 45"/>
                <a:gd name="T42" fmla="*/ 90 w 132"/>
                <a:gd name="T43" fmla="*/ 25 h 45"/>
                <a:gd name="T44" fmla="*/ 90 w 132"/>
                <a:gd name="T45" fmla="*/ 25 h 45"/>
                <a:gd name="T46" fmla="*/ 90 w 132"/>
                <a:gd name="T47" fmla="*/ 26 h 45"/>
                <a:gd name="T48" fmla="*/ 89 w 132"/>
                <a:gd name="T49" fmla="*/ 26 h 45"/>
                <a:gd name="T50" fmla="*/ 89 w 132"/>
                <a:gd name="T51" fmla="*/ 27 h 45"/>
                <a:gd name="T52" fmla="*/ 87 w 132"/>
                <a:gd name="T53" fmla="*/ 28 h 45"/>
                <a:gd name="T54" fmla="*/ 86 w 132"/>
                <a:gd name="T55" fmla="*/ 30 h 45"/>
                <a:gd name="T56" fmla="*/ 85 w 132"/>
                <a:gd name="T57" fmla="*/ 31 h 45"/>
                <a:gd name="T58" fmla="*/ 83 w 132"/>
                <a:gd name="T59" fmla="*/ 32 h 45"/>
                <a:gd name="T60" fmla="*/ 80 w 132"/>
                <a:gd name="T61" fmla="*/ 33 h 45"/>
                <a:gd name="T62" fmla="*/ 78 w 132"/>
                <a:gd name="T63" fmla="*/ 34 h 45"/>
                <a:gd name="T64" fmla="*/ 76 w 132"/>
                <a:gd name="T65" fmla="*/ 37 h 45"/>
                <a:gd name="T66" fmla="*/ 72 w 132"/>
                <a:gd name="T67" fmla="*/ 38 h 45"/>
                <a:gd name="T68" fmla="*/ 70 w 132"/>
                <a:gd name="T69" fmla="*/ 40 h 45"/>
                <a:gd name="T70" fmla="*/ 65 w 132"/>
                <a:gd name="T71" fmla="*/ 41 h 45"/>
                <a:gd name="T72" fmla="*/ 62 w 132"/>
                <a:gd name="T73" fmla="*/ 42 h 45"/>
                <a:gd name="T74" fmla="*/ 57 w 132"/>
                <a:gd name="T75" fmla="*/ 45 h 45"/>
                <a:gd name="T76" fmla="*/ 55 w 132"/>
                <a:gd name="T77" fmla="*/ 44 h 4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32"/>
                <a:gd name="T118" fmla="*/ 0 h 45"/>
                <a:gd name="T119" fmla="*/ 132 w 132"/>
                <a:gd name="T120" fmla="*/ 45 h 45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32" h="45">
                  <a:moveTo>
                    <a:pt x="55" y="44"/>
                  </a:moveTo>
                  <a:lnTo>
                    <a:pt x="56" y="42"/>
                  </a:lnTo>
                  <a:lnTo>
                    <a:pt x="57" y="42"/>
                  </a:lnTo>
                  <a:lnTo>
                    <a:pt x="59" y="41"/>
                  </a:lnTo>
                  <a:lnTo>
                    <a:pt x="61" y="41"/>
                  </a:lnTo>
                  <a:lnTo>
                    <a:pt x="63" y="40"/>
                  </a:lnTo>
                  <a:lnTo>
                    <a:pt x="65" y="39"/>
                  </a:lnTo>
                  <a:lnTo>
                    <a:pt x="68" y="38"/>
                  </a:lnTo>
                  <a:lnTo>
                    <a:pt x="71" y="37"/>
                  </a:lnTo>
                  <a:lnTo>
                    <a:pt x="73" y="34"/>
                  </a:lnTo>
                  <a:lnTo>
                    <a:pt x="76" y="33"/>
                  </a:lnTo>
                  <a:lnTo>
                    <a:pt x="78" y="31"/>
                  </a:lnTo>
                  <a:lnTo>
                    <a:pt x="80" y="30"/>
                  </a:lnTo>
                  <a:lnTo>
                    <a:pt x="82" y="27"/>
                  </a:lnTo>
                  <a:lnTo>
                    <a:pt x="84" y="26"/>
                  </a:lnTo>
                  <a:lnTo>
                    <a:pt x="85" y="24"/>
                  </a:lnTo>
                  <a:lnTo>
                    <a:pt x="0" y="3"/>
                  </a:lnTo>
                  <a:lnTo>
                    <a:pt x="6" y="0"/>
                  </a:lnTo>
                  <a:lnTo>
                    <a:pt x="132" y="32"/>
                  </a:lnTo>
                  <a:lnTo>
                    <a:pt x="126" y="34"/>
                  </a:lnTo>
                  <a:lnTo>
                    <a:pt x="90" y="25"/>
                  </a:lnTo>
                  <a:lnTo>
                    <a:pt x="90" y="26"/>
                  </a:lnTo>
                  <a:lnTo>
                    <a:pt x="89" y="26"/>
                  </a:lnTo>
                  <a:lnTo>
                    <a:pt x="89" y="27"/>
                  </a:lnTo>
                  <a:lnTo>
                    <a:pt x="87" y="28"/>
                  </a:lnTo>
                  <a:lnTo>
                    <a:pt x="86" y="30"/>
                  </a:lnTo>
                  <a:lnTo>
                    <a:pt x="85" y="31"/>
                  </a:lnTo>
                  <a:lnTo>
                    <a:pt x="83" y="32"/>
                  </a:lnTo>
                  <a:lnTo>
                    <a:pt x="80" y="33"/>
                  </a:lnTo>
                  <a:lnTo>
                    <a:pt x="78" y="34"/>
                  </a:lnTo>
                  <a:lnTo>
                    <a:pt x="76" y="37"/>
                  </a:lnTo>
                  <a:lnTo>
                    <a:pt x="72" y="38"/>
                  </a:lnTo>
                  <a:lnTo>
                    <a:pt x="70" y="40"/>
                  </a:lnTo>
                  <a:lnTo>
                    <a:pt x="65" y="41"/>
                  </a:lnTo>
                  <a:lnTo>
                    <a:pt x="62" y="42"/>
                  </a:lnTo>
                  <a:lnTo>
                    <a:pt x="57" y="45"/>
                  </a:lnTo>
                  <a:lnTo>
                    <a:pt x="55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95" name="Freeform 282"/>
            <p:cNvSpPr>
              <a:spLocks/>
            </p:cNvSpPr>
            <p:nvPr/>
          </p:nvSpPr>
          <p:spPr bwMode="auto">
            <a:xfrm>
              <a:off x="1125" y="1195"/>
              <a:ext cx="135" cy="40"/>
            </a:xfrm>
            <a:custGeom>
              <a:avLst/>
              <a:gdLst>
                <a:gd name="T0" fmla="*/ 0 w 135"/>
                <a:gd name="T1" fmla="*/ 0 h 40"/>
                <a:gd name="T2" fmla="*/ 132 w 135"/>
                <a:gd name="T3" fmla="*/ 40 h 40"/>
                <a:gd name="T4" fmla="*/ 135 w 135"/>
                <a:gd name="T5" fmla="*/ 40 h 40"/>
                <a:gd name="T6" fmla="*/ 5 w 135"/>
                <a:gd name="T7" fmla="*/ 0 h 40"/>
                <a:gd name="T8" fmla="*/ 0 w 135"/>
                <a:gd name="T9" fmla="*/ 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5"/>
                <a:gd name="T16" fmla="*/ 0 h 40"/>
                <a:gd name="T17" fmla="*/ 135 w 135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5" h="40">
                  <a:moveTo>
                    <a:pt x="0" y="0"/>
                  </a:moveTo>
                  <a:lnTo>
                    <a:pt x="132" y="40"/>
                  </a:lnTo>
                  <a:lnTo>
                    <a:pt x="135" y="4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96" name="Freeform 283"/>
            <p:cNvSpPr>
              <a:spLocks/>
            </p:cNvSpPr>
            <p:nvPr/>
          </p:nvSpPr>
          <p:spPr bwMode="auto">
            <a:xfrm>
              <a:off x="1148" y="1189"/>
              <a:ext cx="132" cy="36"/>
            </a:xfrm>
            <a:custGeom>
              <a:avLst/>
              <a:gdLst>
                <a:gd name="T0" fmla="*/ 0 w 132"/>
                <a:gd name="T1" fmla="*/ 0 h 36"/>
                <a:gd name="T2" fmla="*/ 130 w 132"/>
                <a:gd name="T3" fmla="*/ 36 h 36"/>
                <a:gd name="T4" fmla="*/ 132 w 132"/>
                <a:gd name="T5" fmla="*/ 35 h 36"/>
                <a:gd name="T6" fmla="*/ 4 w 132"/>
                <a:gd name="T7" fmla="*/ 0 h 36"/>
                <a:gd name="T8" fmla="*/ 0 w 132"/>
                <a:gd name="T9" fmla="*/ 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2"/>
                <a:gd name="T16" fmla="*/ 0 h 36"/>
                <a:gd name="T17" fmla="*/ 132 w 132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2" h="36">
                  <a:moveTo>
                    <a:pt x="0" y="0"/>
                  </a:moveTo>
                  <a:lnTo>
                    <a:pt x="130" y="36"/>
                  </a:lnTo>
                  <a:lnTo>
                    <a:pt x="132" y="35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97" name="Freeform 284"/>
            <p:cNvSpPr>
              <a:spLocks/>
            </p:cNvSpPr>
            <p:nvPr/>
          </p:nvSpPr>
          <p:spPr bwMode="auto">
            <a:xfrm>
              <a:off x="1138" y="1192"/>
              <a:ext cx="133" cy="38"/>
            </a:xfrm>
            <a:custGeom>
              <a:avLst/>
              <a:gdLst>
                <a:gd name="T0" fmla="*/ 0 w 133"/>
                <a:gd name="T1" fmla="*/ 0 h 38"/>
                <a:gd name="T2" fmla="*/ 130 w 133"/>
                <a:gd name="T3" fmla="*/ 38 h 38"/>
                <a:gd name="T4" fmla="*/ 133 w 133"/>
                <a:gd name="T5" fmla="*/ 38 h 38"/>
                <a:gd name="T6" fmla="*/ 3 w 133"/>
                <a:gd name="T7" fmla="*/ 0 h 38"/>
                <a:gd name="T8" fmla="*/ 0 w 133"/>
                <a:gd name="T9" fmla="*/ 0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3"/>
                <a:gd name="T16" fmla="*/ 0 h 38"/>
                <a:gd name="T17" fmla="*/ 133 w 133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3" h="38">
                  <a:moveTo>
                    <a:pt x="0" y="0"/>
                  </a:moveTo>
                  <a:lnTo>
                    <a:pt x="130" y="38"/>
                  </a:lnTo>
                  <a:lnTo>
                    <a:pt x="133" y="38"/>
                  </a:lnTo>
                  <a:lnTo>
                    <a:pt x="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98" name="Freeform 285"/>
            <p:cNvSpPr>
              <a:spLocks/>
            </p:cNvSpPr>
            <p:nvPr/>
          </p:nvSpPr>
          <p:spPr bwMode="auto">
            <a:xfrm>
              <a:off x="1699" y="1106"/>
              <a:ext cx="249" cy="209"/>
            </a:xfrm>
            <a:custGeom>
              <a:avLst/>
              <a:gdLst>
                <a:gd name="T0" fmla="*/ 70 w 249"/>
                <a:gd name="T1" fmla="*/ 14 h 209"/>
                <a:gd name="T2" fmla="*/ 70 w 249"/>
                <a:gd name="T3" fmla="*/ 14 h 209"/>
                <a:gd name="T4" fmla="*/ 72 w 249"/>
                <a:gd name="T5" fmla="*/ 14 h 209"/>
                <a:gd name="T6" fmla="*/ 75 w 249"/>
                <a:gd name="T7" fmla="*/ 13 h 209"/>
                <a:gd name="T8" fmla="*/ 78 w 249"/>
                <a:gd name="T9" fmla="*/ 12 h 209"/>
                <a:gd name="T10" fmla="*/ 83 w 249"/>
                <a:gd name="T11" fmla="*/ 11 h 209"/>
                <a:gd name="T12" fmla="*/ 88 w 249"/>
                <a:gd name="T13" fmla="*/ 10 h 209"/>
                <a:gd name="T14" fmla="*/ 95 w 249"/>
                <a:gd name="T15" fmla="*/ 8 h 209"/>
                <a:gd name="T16" fmla="*/ 103 w 249"/>
                <a:gd name="T17" fmla="*/ 6 h 209"/>
                <a:gd name="T18" fmla="*/ 111 w 249"/>
                <a:gd name="T19" fmla="*/ 5 h 209"/>
                <a:gd name="T20" fmla="*/ 120 w 249"/>
                <a:gd name="T21" fmla="*/ 4 h 209"/>
                <a:gd name="T22" fmla="*/ 132 w 249"/>
                <a:gd name="T23" fmla="*/ 3 h 209"/>
                <a:gd name="T24" fmla="*/ 144 w 249"/>
                <a:gd name="T25" fmla="*/ 1 h 209"/>
                <a:gd name="T26" fmla="*/ 156 w 249"/>
                <a:gd name="T27" fmla="*/ 0 h 209"/>
                <a:gd name="T28" fmla="*/ 169 w 249"/>
                <a:gd name="T29" fmla="*/ 0 h 209"/>
                <a:gd name="T30" fmla="*/ 184 w 249"/>
                <a:gd name="T31" fmla="*/ 0 h 209"/>
                <a:gd name="T32" fmla="*/ 201 w 249"/>
                <a:gd name="T33" fmla="*/ 0 h 209"/>
                <a:gd name="T34" fmla="*/ 208 w 249"/>
                <a:gd name="T35" fmla="*/ 28 h 209"/>
                <a:gd name="T36" fmla="*/ 210 w 249"/>
                <a:gd name="T37" fmla="*/ 29 h 209"/>
                <a:gd name="T38" fmla="*/ 216 w 249"/>
                <a:gd name="T39" fmla="*/ 34 h 209"/>
                <a:gd name="T40" fmla="*/ 222 w 249"/>
                <a:gd name="T41" fmla="*/ 40 h 209"/>
                <a:gd name="T42" fmla="*/ 225 w 249"/>
                <a:gd name="T43" fmla="*/ 51 h 209"/>
                <a:gd name="T44" fmla="*/ 239 w 249"/>
                <a:gd name="T45" fmla="*/ 117 h 209"/>
                <a:gd name="T46" fmla="*/ 246 w 249"/>
                <a:gd name="T47" fmla="*/ 145 h 209"/>
                <a:gd name="T48" fmla="*/ 246 w 249"/>
                <a:gd name="T49" fmla="*/ 146 h 209"/>
                <a:gd name="T50" fmla="*/ 248 w 249"/>
                <a:gd name="T51" fmla="*/ 152 h 209"/>
                <a:gd name="T52" fmla="*/ 248 w 249"/>
                <a:gd name="T53" fmla="*/ 160 h 209"/>
                <a:gd name="T54" fmla="*/ 244 w 249"/>
                <a:gd name="T55" fmla="*/ 171 h 209"/>
                <a:gd name="T56" fmla="*/ 0 w 249"/>
                <a:gd name="T57" fmla="*/ 164 h 209"/>
                <a:gd name="T58" fmla="*/ 25 w 249"/>
                <a:gd name="T59" fmla="*/ 151 h 209"/>
                <a:gd name="T60" fmla="*/ 25 w 249"/>
                <a:gd name="T61" fmla="*/ 28 h 209"/>
                <a:gd name="T62" fmla="*/ 26 w 249"/>
                <a:gd name="T63" fmla="*/ 27 h 209"/>
                <a:gd name="T64" fmla="*/ 28 w 249"/>
                <a:gd name="T65" fmla="*/ 26 h 209"/>
                <a:gd name="T66" fmla="*/ 32 w 249"/>
                <a:gd name="T67" fmla="*/ 25 h 209"/>
                <a:gd name="T68" fmla="*/ 36 w 249"/>
                <a:gd name="T69" fmla="*/ 24 h 209"/>
                <a:gd name="T70" fmla="*/ 42 w 249"/>
                <a:gd name="T71" fmla="*/ 22 h 209"/>
                <a:gd name="T72" fmla="*/ 49 w 249"/>
                <a:gd name="T73" fmla="*/ 22 h 209"/>
                <a:gd name="T74" fmla="*/ 57 w 249"/>
                <a:gd name="T75" fmla="*/ 24 h 209"/>
                <a:gd name="T76" fmla="*/ 68 w 249"/>
                <a:gd name="T77" fmla="*/ 27 h 209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249"/>
                <a:gd name="T118" fmla="*/ 0 h 209"/>
                <a:gd name="T119" fmla="*/ 249 w 249"/>
                <a:gd name="T120" fmla="*/ 209 h 209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249" h="209">
                  <a:moveTo>
                    <a:pt x="68" y="27"/>
                  </a:moveTo>
                  <a:lnTo>
                    <a:pt x="70" y="14"/>
                  </a:lnTo>
                  <a:lnTo>
                    <a:pt x="71" y="14"/>
                  </a:lnTo>
                  <a:lnTo>
                    <a:pt x="72" y="14"/>
                  </a:lnTo>
                  <a:lnTo>
                    <a:pt x="74" y="13"/>
                  </a:lnTo>
                  <a:lnTo>
                    <a:pt x="75" y="13"/>
                  </a:lnTo>
                  <a:lnTo>
                    <a:pt x="76" y="13"/>
                  </a:lnTo>
                  <a:lnTo>
                    <a:pt x="78" y="12"/>
                  </a:lnTo>
                  <a:lnTo>
                    <a:pt x="81" y="12"/>
                  </a:lnTo>
                  <a:lnTo>
                    <a:pt x="83" y="11"/>
                  </a:lnTo>
                  <a:lnTo>
                    <a:pt x="85" y="11"/>
                  </a:lnTo>
                  <a:lnTo>
                    <a:pt x="88" y="10"/>
                  </a:lnTo>
                  <a:lnTo>
                    <a:pt x="91" y="8"/>
                  </a:lnTo>
                  <a:lnTo>
                    <a:pt x="95" y="8"/>
                  </a:lnTo>
                  <a:lnTo>
                    <a:pt x="98" y="7"/>
                  </a:lnTo>
                  <a:lnTo>
                    <a:pt x="103" y="6"/>
                  </a:lnTo>
                  <a:lnTo>
                    <a:pt x="106" y="6"/>
                  </a:lnTo>
                  <a:lnTo>
                    <a:pt x="111" y="5"/>
                  </a:lnTo>
                  <a:lnTo>
                    <a:pt x="116" y="5"/>
                  </a:lnTo>
                  <a:lnTo>
                    <a:pt x="120" y="4"/>
                  </a:lnTo>
                  <a:lnTo>
                    <a:pt x="126" y="3"/>
                  </a:lnTo>
                  <a:lnTo>
                    <a:pt x="132" y="3"/>
                  </a:lnTo>
                  <a:lnTo>
                    <a:pt x="137" y="1"/>
                  </a:lnTo>
                  <a:lnTo>
                    <a:pt x="144" y="1"/>
                  </a:lnTo>
                  <a:lnTo>
                    <a:pt x="149" y="1"/>
                  </a:lnTo>
                  <a:lnTo>
                    <a:pt x="156" y="0"/>
                  </a:lnTo>
                  <a:lnTo>
                    <a:pt x="162" y="0"/>
                  </a:lnTo>
                  <a:lnTo>
                    <a:pt x="169" y="0"/>
                  </a:lnTo>
                  <a:lnTo>
                    <a:pt x="177" y="0"/>
                  </a:lnTo>
                  <a:lnTo>
                    <a:pt x="184" y="0"/>
                  </a:lnTo>
                  <a:lnTo>
                    <a:pt x="193" y="0"/>
                  </a:lnTo>
                  <a:lnTo>
                    <a:pt x="201" y="0"/>
                  </a:lnTo>
                  <a:lnTo>
                    <a:pt x="210" y="5"/>
                  </a:lnTo>
                  <a:lnTo>
                    <a:pt x="208" y="28"/>
                  </a:lnTo>
                  <a:lnTo>
                    <a:pt x="208" y="29"/>
                  </a:lnTo>
                  <a:lnTo>
                    <a:pt x="210" y="29"/>
                  </a:lnTo>
                  <a:lnTo>
                    <a:pt x="212" y="32"/>
                  </a:lnTo>
                  <a:lnTo>
                    <a:pt x="216" y="34"/>
                  </a:lnTo>
                  <a:lnTo>
                    <a:pt x="219" y="37"/>
                  </a:lnTo>
                  <a:lnTo>
                    <a:pt x="222" y="40"/>
                  </a:lnTo>
                  <a:lnTo>
                    <a:pt x="224" y="45"/>
                  </a:lnTo>
                  <a:lnTo>
                    <a:pt x="225" y="51"/>
                  </a:lnTo>
                  <a:lnTo>
                    <a:pt x="245" y="69"/>
                  </a:lnTo>
                  <a:lnTo>
                    <a:pt x="239" y="117"/>
                  </a:lnTo>
                  <a:lnTo>
                    <a:pt x="208" y="133"/>
                  </a:lnTo>
                  <a:lnTo>
                    <a:pt x="246" y="145"/>
                  </a:lnTo>
                  <a:lnTo>
                    <a:pt x="246" y="146"/>
                  </a:lnTo>
                  <a:lnTo>
                    <a:pt x="248" y="149"/>
                  </a:lnTo>
                  <a:lnTo>
                    <a:pt x="248" y="152"/>
                  </a:lnTo>
                  <a:lnTo>
                    <a:pt x="249" y="156"/>
                  </a:lnTo>
                  <a:lnTo>
                    <a:pt x="248" y="160"/>
                  </a:lnTo>
                  <a:lnTo>
                    <a:pt x="246" y="165"/>
                  </a:lnTo>
                  <a:lnTo>
                    <a:pt x="244" y="171"/>
                  </a:lnTo>
                  <a:lnTo>
                    <a:pt x="144" y="209"/>
                  </a:lnTo>
                  <a:lnTo>
                    <a:pt x="0" y="164"/>
                  </a:lnTo>
                  <a:lnTo>
                    <a:pt x="2" y="159"/>
                  </a:lnTo>
                  <a:lnTo>
                    <a:pt x="25" y="151"/>
                  </a:lnTo>
                  <a:lnTo>
                    <a:pt x="25" y="28"/>
                  </a:lnTo>
                  <a:lnTo>
                    <a:pt x="26" y="27"/>
                  </a:lnTo>
                  <a:lnTo>
                    <a:pt x="27" y="27"/>
                  </a:lnTo>
                  <a:lnTo>
                    <a:pt x="28" y="26"/>
                  </a:lnTo>
                  <a:lnTo>
                    <a:pt x="30" y="26"/>
                  </a:lnTo>
                  <a:lnTo>
                    <a:pt x="32" y="25"/>
                  </a:lnTo>
                  <a:lnTo>
                    <a:pt x="34" y="24"/>
                  </a:lnTo>
                  <a:lnTo>
                    <a:pt x="36" y="24"/>
                  </a:lnTo>
                  <a:lnTo>
                    <a:pt x="40" y="22"/>
                  </a:lnTo>
                  <a:lnTo>
                    <a:pt x="42" y="22"/>
                  </a:lnTo>
                  <a:lnTo>
                    <a:pt x="46" y="22"/>
                  </a:lnTo>
                  <a:lnTo>
                    <a:pt x="49" y="22"/>
                  </a:lnTo>
                  <a:lnTo>
                    <a:pt x="53" y="22"/>
                  </a:lnTo>
                  <a:lnTo>
                    <a:pt x="57" y="24"/>
                  </a:lnTo>
                  <a:lnTo>
                    <a:pt x="61" y="25"/>
                  </a:lnTo>
                  <a:lnTo>
                    <a:pt x="68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99" name="Freeform 286"/>
            <p:cNvSpPr>
              <a:spLocks/>
            </p:cNvSpPr>
            <p:nvPr/>
          </p:nvSpPr>
          <p:spPr bwMode="auto">
            <a:xfrm>
              <a:off x="1785" y="1121"/>
              <a:ext cx="80" cy="92"/>
            </a:xfrm>
            <a:custGeom>
              <a:avLst/>
              <a:gdLst>
                <a:gd name="T0" fmla="*/ 79 w 80"/>
                <a:gd name="T1" fmla="*/ 4 h 92"/>
                <a:gd name="T2" fmla="*/ 79 w 80"/>
                <a:gd name="T3" fmla="*/ 4 h 92"/>
                <a:gd name="T4" fmla="*/ 77 w 80"/>
                <a:gd name="T5" fmla="*/ 4 h 92"/>
                <a:gd name="T6" fmla="*/ 75 w 80"/>
                <a:gd name="T7" fmla="*/ 3 h 92"/>
                <a:gd name="T8" fmla="*/ 73 w 80"/>
                <a:gd name="T9" fmla="*/ 3 h 92"/>
                <a:gd name="T10" fmla="*/ 69 w 80"/>
                <a:gd name="T11" fmla="*/ 2 h 92"/>
                <a:gd name="T12" fmla="*/ 66 w 80"/>
                <a:gd name="T13" fmla="*/ 2 h 92"/>
                <a:gd name="T14" fmla="*/ 61 w 80"/>
                <a:gd name="T15" fmla="*/ 2 h 92"/>
                <a:gd name="T16" fmla="*/ 56 w 80"/>
                <a:gd name="T17" fmla="*/ 0 h 92"/>
                <a:gd name="T18" fmla="*/ 51 w 80"/>
                <a:gd name="T19" fmla="*/ 0 h 92"/>
                <a:gd name="T20" fmla="*/ 45 w 80"/>
                <a:gd name="T21" fmla="*/ 2 h 92"/>
                <a:gd name="T22" fmla="*/ 39 w 80"/>
                <a:gd name="T23" fmla="*/ 2 h 92"/>
                <a:gd name="T24" fmla="*/ 32 w 80"/>
                <a:gd name="T25" fmla="*/ 3 h 92"/>
                <a:gd name="T26" fmla="*/ 26 w 80"/>
                <a:gd name="T27" fmla="*/ 4 h 92"/>
                <a:gd name="T28" fmla="*/ 19 w 80"/>
                <a:gd name="T29" fmla="*/ 6 h 92"/>
                <a:gd name="T30" fmla="*/ 12 w 80"/>
                <a:gd name="T31" fmla="*/ 9 h 92"/>
                <a:gd name="T32" fmla="*/ 5 w 80"/>
                <a:gd name="T33" fmla="*/ 12 h 92"/>
                <a:gd name="T34" fmla="*/ 5 w 80"/>
                <a:gd name="T35" fmla="*/ 13 h 92"/>
                <a:gd name="T36" fmla="*/ 4 w 80"/>
                <a:gd name="T37" fmla="*/ 18 h 92"/>
                <a:gd name="T38" fmla="*/ 2 w 80"/>
                <a:gd name="T39" fmla="*/ 26 h 92"/>
                <a:gd name="T40" fmla="*/ 0 w 80"/>
                <a:gd name="T41" fmla="*/ 36 h 92"/>
                <a:gd name="T42" fmla="*/ 0 w 80"/>
                <a:gd name="T43" fmla="*/ 47 h 92"/>
                <a:gd name="T44" fmla="*/ 0 w 80"/>
                <a:gd name="T45" fmla="*/ 61 h 92"/>
                <a:gd name="T46" fmla="*/ 3 w 80"/>
                <a:gd name="T47" fmla="*/ 75 h 92"/>
                <a:gd name="T48" fmla="*/ 6 w 80"/>
                <a:gd name="T49" fmla="*/ 89 h 92"/>
                <a:gd name="T50" fmla="*/ 7 w 80"/>
                <a:gd name="T51" fmla="*/ 89 h 92"/>
                <a:gd name="T52" fmla="*/ 9 w 80"/>
                <a:gd name="T53" fmla="*/ 89 h 92"/>
                <a:gd name="T54" fmla="*/ 10 w 80"/>
                <a:gd name="T55" fmla="*/ 89 h 92"/>
                <a:gd name="T56" fmla="*/ 12 w 80"/>
                <a:gd name="T57" fmla="*/ 89 h 92"/>
                <a:gd name="T58" fmla="*/ 16 w 80"/>
                <a:gd name="T59" fmla="*/ 88 h 92"/>
                <a:gd name="T60" fmla="*/ 19 w 80"/>
                <a:gd name="T61" fmla="*/ 88 h 92"/>
                <a:gd name="T62" fmla="*/ 23 w 80"/>
                <a:gd name="T63" fmla="*/ 88 h 92"/>
                <a:gd name="T64" fmla="*/ 27 w 80"/>
                <a:gd name="T65" fmla="*/ 88 h 92"/>
                <a:gd name="T66" fmla="*/ 33 w 80"/>
                <a:gd name="T67" fmla="*/ 88 h 92"/>
                <a:gd name="T68" fmla="*/ 39 w 80"/>
                <a:gd name="T69" fmla="*/ 88 h 92"/>
                <a:gd name="T70" fmla="*/ 45 w 80"/>
                <a:gd name="T71" fmla="*/ 88 h 92"/>
                <a:gd name="T72" fmla="*/ 51 w 80"/>
                <a:gd name="T73" fmla="*/ 88 h 92"/>
                <a:gd name="T74" fmla="*/ 58 w 80"/>
                <a:gd name="T75" fmla="*/ 89 h 92"/>
                <a:gd name="T76" fmla="*/ 65 w 80"/>
                <a:gd name="T77" fmla="*/ 89 h 92"/>
                <a:gd name="T78" fmla="*/ 72 w 80"/>
                <a:gd name="T79" fmla="*/ 90 h 92"/>
                <a:gd name="T80" fmla="*/ 80 w 80"/>
                <a:gd name="T81" fmla="*/ 92 h 92"/>
                <a:gd name="T82" fmla="*/ 80 w 80"/>
                <a:gd name="T83" fmla="*/ 89 h 92"/>
                <a:gd name="T84" fmla="*/ 79 w 80"/>
                <a:gd name="T85" fmla="*/ 82 h 92"/>
                <a:gd name="T86" fmla="*/ 77 w 80"/>
                <a:gd name="T87" fmla="*/ 71 h 92"/>
                <a:gd name="T88" fmla="*/ 76 w 80"/>
                <a:gd name="T89" fmla="*/ 58 h 92"/>
                <a:gd name="T90" fmla="*/ 76 w 80"/>
                <a:gd name="T91" fmla="*/ 44 h 92"/>
                <a:gd name="T92" fmla="*/ 76 w 80"/>
                <a:gd name="T93" fmla="*/ 30 h 92"/>
                <a:gd name="T94" fmla="*/ 77 w 80"/>
                <a:gd name="T95" fmla="*/ 16 h 92"/>
                <a:gd name="T96" fmla="*/ 79 w 80"/>
                <a:gd name="T97" fmla="*/ 4 h 9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80"/>
                <a:gd name="T148" fmla="*/ 0 h 92"/>
                <a:gd name="T149" fmla="*/ 80 w 80"/>
                <a:gd name="T150" fmla="*/ 92 h 9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80" h="92">
                  <a:moveTo>
                    <a:pt x="79" y="4"/>
                  </a:moveTo>
                  <a:lnTo>
                    <a:pt x="79" y="4"/>
                  </a:lnTo>
                  <a:lnTo>
                    <a:pt x="77" y="4"/>
                  </a:lnTo>
                  <a:lnTo>
                    <a:pt x="75" y="3"/>
                  </a:lnTo>
                  <a:lnTo>
                    <a:pt x="73" y="3"/>
                  </a:lnTo>
                  <a:lnTo>
                    <a:pt x="69" y="2"/>
                  </a:lnTo>
                  <a:lnTo>
                    <a:pt x="66" y="2"/>
                  </a:lnTo>
                  <a:lnTo>
                    <a:pt x="61" y="2"/>
                  </a:lnTo>
                  <a:lnTo>
                    <a:pt x="56" y="0"/>
                  </a:lnTo>
                  <a:lnTo>
                    <a:pt x="51" y="0"/>
                  </a:lnTo>
                  <a:lnTo>
                    <a:pt x="45" y="2"/>
                  </a:lnTo>
                  <a:lnTo>
                    <a:pt x="39" y="2"/>
                  </a:lnTo>
                  <a:lnTo>
                    <a:pt x="32" y="3"/>
                  </a:lnTo>
                  <a:lnTo>
                    <a:pt x="26" y="4"/>
                  </a:lnTo>
                  <a:lnTo>
                    <a:pt x="19" y="6"/>
                  </a:lnTo>
                  <a:lnTo>
                    <a:pt x="12" y="9"/>
                  </a:lnTo>
                  <a:lnTo>
                    <a:pt x="5" y="12"/>
                  </a:lnTo>
                  <a:lnTo>
                    <a:pt x="5" y="13"/>
                  </a:lnTo>
                  <a:lnTo>
                    <a:pt x="4" y="18"/>
                  </a:lnTo>
                  <a:lnTo>
                    <a:pt x="2" y="26"/>
                  </a:lnTo>
                  <a:lnTo>
                    <a:pt x="0" y="36"/>
                  </a:lnTo>
                  <a:lnTo>
                    <a:pt x="0" y="47"/>
                  </a:lnTo>
                  <a:lnTo>
                    <a:pt x="0" y="61"/>
                  </a:lnTo>
                  <a:lnTo>
                    <a:pt x="3" y="75"/>
                  </a:lnTo>
                  <a:lnTo>
                    <a:pt x="6" y="89"/>
                  </a:lnTo>
                  <a:lnTo>
                    <a:pt x="7" y="89"/>
                  </a:lnTo>
                  <a:lnTo>
                    <a:pt x="9" y="89"/>
                  </a:lnTo>
                  <a:lnTo>
                    <a:pt x="10" y="89"/>
                  </a:lnTo>
                  <a:lnTo>
                    <a:pt x="12" y="89"/>
                  </a:lnTo>
                  <a:lnTo>
                    <a:pt x="16" y="88"/>
                  </a:lnTo>
                  <a:lnTo>
                    <a:pt x="19" y="88"/>
                  </a:lnTo>
                  <a:lnTo>
                    <a:pt x="23" y="88"/>
                  </a:lnTo>
                  <a:lnTo>
                    <a:pt x="27" y="88"/>
                  </a:lnTo>
                  <a:lnTo>
                    <a:pt x="33" y="88"/>
                  </a:lnTo>
                  <a:lnTo>
                    <a:pt x="39" y="88"/>
                  </a:lnTo>
                  <a:lnTo>
                    <a:pt x="45" y="88"/>
                  </a:lnTo>
                  <a:lnTo>
                    <a:pt x="51" y="88"/>
                  </a:lnTo>
                  <a:lnTo>
                    <a:pt x="58" y="89"/>
                  </a:lnTo>
                  <a:lnTo>
                    <a:pt x="65" y="89"/>
                  </a:lnTo>
                  <a:lnTo>
                    <a:pt x="72" y="90"/>
                  </a:lnTo>
                  <a:lnTo>
                    <a:pt x="80" y="92"/>
                  </a:lnTo>
                  <a:lnTo>
                    <a:pt x="80" y="89"/>
                  </a:lnTo>
                  <a:lnTo>
                    <a:pt x="79" y="82"/>
                  </a:lnTo>
                  <a:lnTo>
                    <a:pt x="77" y="71"/>
                  </a:lnTo>
                  <a:lnTo>
                    <a:pt x="76" y="58"/>
                  </a:lnTo>
                  <a:lnTo>
                    <a:pt x="76" y="44"/>
                  </a:lnTo>
                  <a:lnTo>
                    <a:pt x="76" y="30"/>
                  </a:lnTo>
                  <a:lnTo>
                    <a:pt x="77" y="16"/>
                  </a:lnTo>
                  <a:lnTo>
                    <a:pt x="79" y="4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00" name="Freeform 287"/>
            <p:cNvSpPr>
              <a:spLocks/>
            </p:cNvSpPr>
            <p:nvPr/>
          </p:nvSpPr>
          <p:spPr bwMode="auto">
            <a:xfrm>
              <a:off x="1794" y="1147"/>
              <a:ext cx="131" cy="90"/>
            </a:xfrm>
            <a:custGeom>
              <a:avLst/>
              <a:gdLst>
                <a:gd name="T0" fmla="*/ 1 w 131"/>
                <a:gd name="T1" fmla="*/ 68 h 90"/>
                <a:gd name="T2" fmla="*/ 0 w 131"/>
                <a:gd name="T3" fmla="*/ 78 h 90"/>
                <a:gd name="T4" fmla="*/ 86 w 131"/>
                <a:gd name="T5" fmla="*/ 90 h 90"/>
                <a:gd name="T6" fmla="*/ 86 w 131"/>
                <a:gd name="T7" fmla="*/ 90 h 90"/>
                <a:gd name="T8" fmla="*/ 88 w 131"/>
                <a:gd name="T9" fmla="*/ 89 h 90"/>
                <a:gd name="T10" fmla="*/ 91 w 131"/>
                <a:gd name="T11" fmla="*/ 88 h 90"/>
                <a:gd name="T12" fmla="*/ 94 w 131"/>
                <a:gd name="T13" fmla="*/ 85 h 90"/>
                <a:gd name="T14" fmla="*/ 98 w 131"/>
                <a:gd name="T15" fmla="*/ 83 h 90"/>
                <a:gd name="T16" fmla="*/ 102 w 131"/>
                <a:gd name="T17" fmla="*/ 80 h 90"/>
                <a:gd name="T18" fmla="*/ 107 w 131"/>
                <a:gd name="T19" fmla="*/ 75 h 90"/>
                <a:gd name="T20" fmla="*/ 112 w 131"/>
                <a:gd name="T21" fmla="*/ 71 h 90"/>
                <a:gd name="T22" fmla="*/ 116 w 131"/>
                <a:gd name="T23" fmla="*/ 66 h 90"/>
                <a:gd name="T24" fmla="*/ 121 w 131"/>
                <a:gd name="T25" fmla="*/ 60 h 90"/>
                <a:gd name="T26" fmla="*/ 124 w 131"/>
                <a:gd name="T27" fmla="*/ 54 h 90"/>
                <a:gd name="T28" fmla="*/ 128 w 131"/>
                <a:gd name="T29" fmla="*/ 47 h 90"/>
                <a:gd name="T30" fmla="*/ 130 w 131"/>
                <a:gd name="T31" fmla="*/ 40 h 90"/>
                <a:gd name="T32" fmla="*/ 131 w 131"/>
                <a:gd name="T33" fmla="*/ 32 h 90"/>
                <a:gd name="T34" fmla="*/ 131 w 131"/>
                <a:gd name="T35" fmla="*/ 22 h 90"/>
                <a:gd name="T36" fmla="*/ 129 w 131"/>
                <a:gd name="T37" fmla="*/ 13 h 90"/>
                <a:gd name="T38" fmla="*/ 129 w 131"/>
                <a:gd name="T39" fmla="*/ 13 h 90"/>
                <a:gd name="T40" fmla="*/ 128 w 131"/>
                <a:gd name="T41" fmla="*/ 11 h 90"/>
                <a:gd name="T42" fmla="*/ 127 w 131"/>
                <a:gd name="T43" fmla="*/ 10 h 90"/>
                <a:gd name="T44" fmla="*/ 126 w 131"/>
                <a:gd name="T45" fmla="*/ 7 h 90"/>
                <a:gd name="T46" fmla="*/ 123 w 131"/>
                <a:gd name="T47" fmla="*/ 4 h 90"/>
                <a:gd name="T48" fmla="*/ 120 w 131"/>
                <a:gd name="T49" fmla="*/ 3 h 90"/>
                <a:gd name="T50" fmla="*/ 116 w 131"/>
                <a:gd name="T51" fmla="*/ 0 h 90"/>
                <a:gd name="T52" fmla="*/ 113 w 131"/>
                <a:gd name="T53" fmla="*/ 0 h 90"/>
                <a:gd name="T54" fmla="*/ 113 w 131"/>
                <a:gd name="T55" fmla="*/ 1 h 90"/>
                <a:gd name="T56" fmla="*/ 114 w 131"/>
                <a:gd name="T57" fmla="*/ 5 h 90"/>
                <a:gd name="T58" fmla="*/ 116 w 131"/>
                <a:gd name="T59" fmla="*/ 12 h 90"/>
                <a:gd name="T60" fmla="*/ 117 w 131"/>
                <a:gd name="T61" fmla="*/ 19 h 90"/>
                <a:gd name="T62" fmla="*/ 117 w 131"/>
                <a:gd name="T63" fmla="*/ 29 h 90"/>
                <a:gd name="T64" fmla="*/ 116 w 131"/>
                <a:gd name="T65" fmla="*/ 40 h 90"/>
                <a:gd name="T66" fmla="*/ 114 w 131"/>
                <a:gd name="T67" fmla="*/ 52 h 90"/>
                <a:gd name="T68" fmla="*/ 108 w 131"/>
                <a:gd name="T69" fmla="*/ 63 h 90"/>
                <a:gd name="T70" fmla="*/ 108 w 131"/>
                <a:gd name="T71" fmla="*/ 63 h 90"/>
                <a:gd name="T72" fmla="*/ 108 w 131"/>
                <a:gd name="T73" fmla="*/ 64 h 90"/>
                <a:gd name="T74" fmla="*/ 107 w 131"/>
                <a:gd name="T75" fmla="*/ 64 h 90"/>
                <a:gd name="T76" fmla="*/ 106 w 131"/>
                <a:gd name="T77" fmla="*/ 66 h 90"/>
                <a:gd name="T78" fmla="*/ 105 w 131"/>
                <a:gd name="T79" fmla="*/ 67 h 90"/>
                <a:gd name="T80" fmla="*/ 102 w 131"/>
                <a:gd name="T81" fmla="*/ 68 h 90"/>
                <a:gd name="T82" fmla="*/ 100 w 131"/>
                <a:gd name="T83" fmla="*/ 69 h 90"/>
                <a:gd name="T84" fmla="*/ 98 w 131"/>
                <a:gd name="T85" fmla="*/ 70 h 90"/>
                <a:gd name="T86" fmla="*/ 95 w 131"/>
                <a:gd name="T87" fmla="*/ 70 h 90"/>
                <a:gd name="T88" fmla="*/ 92 w 131"/>
                <a:gd name="T89" fmla="*/ 71 h 90"/>
                <a:gd name="T90" fmla="*/ 89 w 131"/>
                <a:gd name="T91" fmla="*/ 73 h 90"/>
                <a:gd name="T92" fmla="*/ 85 w 131"/>
                <a:gd name="T93" fmla="*/ 73 h 90"/>
                <a:gd name="T94" fmla="*/ 81 w 131"/>
                <a:gd name="T95" fmla="*/ 73 h 90"/>
                <a:gd name="T96" fmla="*/ 78 w 131"/>
                <a:gd name="T97" fmla="*/ 73 h 90"/>
                <a:gd name="T98" fmla="*/ 73 w 131"/>
                <a:gd name="T99" fmla="*/ 73 h 90"/>
                <a:gd name="T100" fmla="*/ 68 w 131"/>
                <a:gd name="T101" fmla="*/ 71 h 90"/>
                <a:gd name="T102" fmla="*/ 68 w 131"/>
                <a:gd name="T103" fmla="*/ 83 h 90"/>
                <a:gd name="T104" fmla="*/ 3 w 131"/>
                <a:gd name="T105" fmla="*/ 76 h 90"/>
                <a:gd name="T106" fmla="*/ 1 w 131"/>
                <a:gd name="T107" fmla="*/ 68 h 9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31"/>
                <a:gd name="T163" fmla="*/ 0 h 90"/>
                <a:gd name="T164" fmla="*/ 131 w 131"/>
                <a:gd name="T165" fmla="*/ 90 h 9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31" h="90">
                  <a:moveTo>
                    <a:pt x="1" y="68"/>
                  </a:moveTo>
                  <a:lnTo>
                    <a:pt x="0" y="78"/>
                  </a:lnTo>
                  <a:lnTo>
                    <a:pt x="86" y="90"/>
                  </a:lnTo>
                  <a:lnTo>
                    <a:pt x="88" y="89"/>
                  </a:lnTo>
                  <a:lnTo>
                    <a:pt x="91" y="88"/>
                  </a:lnTo>
                  <a:lnTo>
                    <a:pt x="94" y="85"/>
                  </a:lnTo>
                  <a:lnTo>
                    <a:pt x="98" y="83"/>
                  </a:lnTo>
                  <a:lnTo>
                    <a:pt x="102" y="80"/>
                  </a:lnTo>
                  <a:lnTo>
                    <a:pt x="107" y="75"/>
                  </a:lnTo>
                  <a:lnTo>
                    <a:pt x="112" y="71"/>
                  </a:lnTo>
                  <a:lnTo>
                    <a:pt x="116" y="66"/>
                  </a:lnTo>
                  <a:lnTo>
                    <a:pt x="121" y="60"/>
                  </a:lnTo>
                  <a:lnTo>
                    <a:pt x="124" y="54"/>
                  </a:lnTo>
                  <a:lnTo>
                    <a:pt x="128" y="47"/>
                  </a:lnTo>
                  <a:lnTo>
                    <a:pt x="130" y="40"/>
                  </a:lnTo>
                  <a:lnTo>
                    <a:pt x="131" y="32"/>
                  </a:lnTo>
                  <a:lnTo>
                    <a:pt x="131" y="22"/>
                  </a:lnTo>
                  <a:lnTo>
                    <a:pt x="129" y="13"/>
                  </a:lnTo>
                  <a:lnTo>
                    <a:pt x="128" y="11"/>
                  </a:lnTo>
                  <a:lnTo>
                    <a:pt x="127" y="10"/>
                  </a:lnTo>
                  <a:lnTo>
                    <a:pt x="126" y="7"/>
                  </a:lnTo>
                  <a:lnTo>
                    <a:pt x="123" y="4"/>
                  </a:lnTo>
                  <a:lnTo>
                    <a:pt x="120" y="3"/>
                  </a:lnTo>
                  <a:lnTo>
                    <a:pt x="116" y="0"/>
                  </a:lnTo>
                  <a:lnTo>
                    <a:pt x="113" y="0"/>
                  </a:lnTo>
                  <a:lnTo>
                    <a:pt x="113" y="1"/>
                  </a:lnTo>
                  <a:lnTo>
                    <a:pt x="114" y="5"/>
                  </a:lnTo>
                  <a:lnTo>
                    <a:pt x="116" y="12"/>
                  </a:lnTo>
                  <a:lnTo>
                    <a:pt x="117" y="19"/>
                  </a:lnTo>
                  <a:lnTo>
                    <a:pt x="117" y="29"/>
                  </a:lnTo>
                  <a:lnTo>
                    <a:pt x="116" y="40"/>
                  </a:lnTo>
                  <a:lnTo>
                    <a:pt x="114" y="52"/>
                  </a:lnTo>
                  <a:lnTo>
                    <a:pt x="108" y="63"/>
                  </a:lnTo>
                  <a:lnTo>
                    <a:pt x="108" y="64"/>
                  </a:lnTo>
                  <a:lnTo>
                    <a:pt x="107" y="64"/>
                  </a:lnTo>
                  <a:lnTo>
                    <a:pt x="106" y="66"/>
                  </a:lnTo>
                  <a:lnTo>
                    <a:pt x="105" y="67"/>
                  </a:lnTo>
                  <a:lnTo>
                    <a:pt x="102" y="68"/>
                  </a:lnTo>
                  <a:lnTo>
                    <a:pt x="100" y="69"/>
                  </a:lnTo>
                  <a:lnTo>
                    <a:pt x="98" y="70"/>
                  </a:lnTo>
                  <a:lnTo>
                    <a:pt x="95" y="70"/>
                  </a:lnTo>
                  <a:lnTo>
                    <a:pt x="92" y="71"/>
                  </a:lnTo>
                  <a:lnTo>
                    <a:pt x="89" y="73"/>
                  </a:lnTo>
                  <a:lnTo>
                    <a:pt x="85" y="73"/>
                  </a:lnTo>
                  <a:lnTo>
                    <a:pt x="81" y="73"/>
                  </a:lnTo>
                  <a:lnTo>
                    <a:pt x="78" y="73"/>
                  </a:lnTo>
                  <a:lnTo>
                    <a:pt x="73" y="73"/>
                  </a:lnTo>
                  <a:lnTo>
                    <a:pt x="68" y="71"/>
                  </a:lnTo>
                  <a:lnTo>
                    <a:pt x="68" y="83"/>
                  </a:lnTo>
                  <a:lnTo>
                    <a:pt x="3" y="76"/>
                  </a:lnTo>
                  <a:lnTo>
                    <a:pt x="1" y="68"/>
                  </a:lnTo>
                  <a:close/>
                </a:path>
              </a:pathLst>
            </a:custGeom>
            <a:solidFill>
              <a:srgbClr val="99D8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01" name="Freeform 288"/>
            <p:cNvSpPr>
              <a:spLocks/>
            </p:cNvSpPr>
            <p:nvPr/>
          </p:nvSpPr>
          <p:spPr bwMode="auto">
            <a:xfrm>
              <a:off x="1777" y="1236"/>
              <a:ext cx="97" cy="30"/>
            </a:xfrm>
            <a:custGeom>
              <a:avLst/>
              <a:gdLst>
                <a:gd name="T0" fmla="*/ 97 w 97"/>
                <a:gd name="T1" fmla="*/ 10 h 30"/>
                <a:gd name="T2" fmla="*/ 1 w 97"/>
                <a:gd name="T3" fmla="*/ 0 h 30"/>
                <a:gd name="T4" fmla="*/ 0 w 97"/>
                <a:gd name="T5" fmla="*/ 10 h 30"/>
                <a:gd name="T6" fmla="*/ 94 w 97"/>
                <a:gd name="T7" fmla="*/ 30 h 30"/>
                <a:gd name="T8" fmla="*/ 97 w 97"/>
                <a:gd name="T9" fmla="*/ 10 h 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7"/>
                <a:gd name="T16" fmla="*/ 0 h 30"/>
                <a:gd name="T17" fmla="*/ 97 w 97"/>
                <a:gd name="T18" fmla="*/ 30 h 3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7" h="30">
                  <a:moveTo>
                    <a:pt x="97" y="10"/>
                  </a:moveTo>
                  <a:lnTo>
                    <a:pt x="1" y="0"/>
                  </a:lnTo>
                  <a:lnTo>
                    <a:pt x="0" y="10"/>
                  </a:lnTo>
                  <a:lnTo>
                    <a:pt x="94" y="30"/>
                  </a:lnTo>
                  <a:lnTo>
                    <a:pt x="97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02" name="Freeform 289"/>
            <p:cNvSpPr>
              <a:spLocks/>
            </p:cNvSpPr>
            <p:nvPr/>
          </p:nvSpPr>
          <p:spPr bwMode="auto">
            <a:xfrm>
              <a:off x="1825" y="1245"/>
              <a:ext cx="42" cy="14"/>
            </a:xfrm>
            <a:custGeom>
              <a:avLst/>
              <a:gdLst>
                <a:gd name="T0" fmla="*/ 42 w 42"/>
                <a:gd name="T1" fmla="*/ 6 h 14"/>
                <a:gd name="T2" fmla="*/ 1 w 42"/>
                <a:gd name="T3" fmla="*/ 0 h 14"/>
                <a:gd name="T4" fmla="*/ 0 w 42"/>
                <a:gd name="T5" fmla="*/ 6 h 14"/>
                <a:gd name="T6" fmla="*/ 40 w 42"/>
                <a:gd name="T7" fmla="*/ 14 h 14"/>
                <a:gd name="T8" fmla="*/ 42 w 42"/>
                <a:gd name="T9" fmla="*/ 6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2"/>
                <a:gd name="T16" fmla="*/ 0 h 14"/>
                <a:gd name="T17" fmla="*/ 42 w 42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2" h="14">
                  <a:moveTo>
                    <a:pt x="42" y="6"/>
                  </a:moveTo>
                  <a:lnTo>
                    <a:pt x="1" y="0"/>
                  </a:lnTo>
                  <a:lnTo>
                    <a:pt x="0" y="6"/>
                  </a:lnTo>
                  <a:lnTo>
                    <a:pt x="40" y="14"/>
                  </a:lnTo>
                  <a:lnTo>
                    <a:pt x="42" y="6"/>
                  </a:lnTo>
                  <a:close/>
                </a:path>
              </a:pathLst>
            </a:custGeom>
            <a:solidFill>
              <a:srgbClr val="99D8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03" name="Freeform 290"/>
            <p:cNvSpPr>
              <a:spLocks/>
            </p:cNvSpPr>
            <p:nvPr/>
          </p:nvSpPr>
          <p:spPr bwMode="auto">
            <a:xfrm>
              <a:off x="1783" y="1238"/>
              <a:ext cx="28" cy="11"/>
            </a:xfrm>
            <a:custGeom>
              <a:avLst/>
              <a:gdLst>
                <a:gd name="T0" fmla="*/ 28 w 28"/>
                <a:gd name="T1" fmla="*/ 5 h 11"/>
                <a:gd name="T2" fmla="*/ 0 w 28"/>
                <a:gd name="T3" fmla="*/ 0 h 11"/>
                <a:gd name="T4" fmla="*/ 0 w 28"/>
                <a:gd name="T5" fmla="*/ 6 h 11"/>
                <a:gd name="T6" fmla="*/ 27 w 28"/>
                <a:gd name="T7" fmla="*/ 11 h 11"/>
                <a:gd name="T8" fmla="*/ 28 w 28"/>
                <a:gd name="T9" fmla="*/ 5 h 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11"/>
                <a:gd name="T17" fmla="*/ 28 w 28"/>
                <a:gd name="T18" fmla="*/ 11 h 1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11">
                  <a:moveTo>
                    <a:pt x="28" y="5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27" y="11"/>
                  </a:lnTo>
                  <a:lnTo>
                    <a:pt x="28" y="5"/>
                  </a:lnTo>
                  <a:close/>
                </a:path>
              </a:pathLst>
            </a:custGeom>
            <a:solidFill>
              <a:srgbClr val="99D8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04" name="Freeform 291"/>
            <p:cNvSpPr>
              <a:spLocks/>
            </p:cNvSpPr>
            <p:nvPr/>
          </p:nvSpPr>
          <p:spPr bwMode="auto">
            <a:xfrm>
              <a:off x="1714" y="1249"/>
              <a:ext cx="162" cy="54"/>
            </a:xfrm>
            <a:custGeom>
              <a:avLst/>
              <a:gdLst>
                <a:gd name="T0" fmla="*/ 0 w 162"/>
                <a:gd name="T1" fmla="*/ 16 h 54"/>
                <a:gd name="T2" fmla="*/ 0 w 162"/>
                <a:gd name="T3" fmla="*/ 16 h 54"/>
                <a:gd name="T4" fmla="*/ 1 w 162"/>
                <a:gd name="T5" fmla="*/ 16 h 54"/>
                <a:gd name="T6" fmla="*/ 3 w 162"/>
                <a:gd name="T7" fmla="*/ 16 h 54"/>
                <a:gd name="T8" fmla="*/ 5 w 162"/>
                <a:gd name="T9" fmla="*/ 15 h 54"/>
                <a:gd name="T10" fmla="*/ 7 w 162"/>
                <a:gd name="T11" fmla="*/ 15 h 54"/>
                <a:gd name="T12" fmla="*/ 11 w 162"/>
                <a:gd name="T13" fmla="*/ 14 h 54"/>
                <a:gd name="T14" fmla="*/ 14 w 162"/>
                <a:gd name="T15" fmla="*/ 14 h 54"/>
                <a:gd name="T16" fmla="*/ 18 w 162"/>
                <a:gd name="T17" fmla="*/ 13 h 54"/>
                <a:gd name="T18" fmla="*/ 21 w 162"/>
                <a:gd name="T19" fmla="*/ 12 h 54"/>
                <a:gd name="T20" fmla="*/ 25 w 162"/>
                <a:gd name="T21" fmla="*/ 10 h 54"/>
                <a:gd name="T22" fmla="*/ 28 w 162"/>
                <a:gd name="T23" fmla="*/ 9 h 54"/>
                <a:gd name="T24" fmla="*/ 32 w 162"/>
                <a:gd name="T25" fmla="*/ 8 h 54"/>
                <a:gd name="T26" fmla="*/ 35 w 162"/>
                <a:gd name="T27" fmla="*/ 6 h 54"/>
                <a:gd name="T28" fmla="*/ 38 w 162"/>
                <a:gd name="T29" fmla="*/ 4 h 54"/>
                <a:gd name="T30" fmla="*/ 41 w 162"/>
                <a:gd name="T31" fmla="*/ 2 h 54"/>
                <a:gd name="T32" fmla="*/ 43 w 162"/>
                <a:gd name="T33" fmla="*/ 0 h 54"/>
                <a:gd name="T34" fmla="*/ 162 w 162"/>
                <a:gd name="T35" fmla="*/ 28 h 54"/>
                <a:gd name="T36" fmla="*/ 162 w 162"/>
                <a:gd name="T37" fmla="*/ 28 h 54"/>
                <a:gd name="T38" fmla="*/ 161 w 162"/>
                <a:gd name="T39" fmla="*/ 28 h 54"/>
                <a:gd name="T40" fmla="*/ 160 w 162"/>
                <a:gd name="T41" fmla="*/ 29 h 54"/>
                <a:gd name="T42" fmla="*/ 159 w 162"/>
                <a:gd name="T43" fmla="*/ 30 h 54"/>
                <a:gd name="T44" fmla="*/ 158 w 162"/>
                <a:gd name="T45" fmla="*/ 33 h 54"/>
                <a:gd name="T46" fmla="*/ 155 w 162"/>
                <a:gd name="T47" fmla="*/ 34 h 54"/>
                <a:gd name="T48" fmla="*/ 153 w 162"/>
                <a:gd name="T49" fmla="*/ 36 h 54"/>
                <a:gd name="T50" fmla="*/ 151 w 162"/>
                <a:gd name="T51" fmla="*/ 38 h 54"/>
                <a:gd name="T52" fmla="*/ 147 w 162"/>
                <a:gd name="T53" fmla="*/ 41 h 54"/>
                <a:gd name="T54" fmla="*/ 145 w 162"/>
                <a:gd name="T55" fmla="*/ 43 h 54"/>
                <a:gd name="T56" fmla="*/ 141 w 162"/>
                <a:gd name="T57" fmla="*/ 45 h 54"/>
                <a:gd name="T58" fmla="*/ 138 w 162"/>
                <a:gd name="T59" fmla="*/ 48 h 54"/>
                <a:gd name="T60" fmla="*/ 136 w 162"/>
                <a:gd name="T61" fmla="*/ 49 h 54"/>
                <a:gd name="T62" fmla="*/ 132 w 162"/>
                <a:gd name="T63" fmla="*/ 51 h 54"/>
                <a:gd name="T64" fmla="*/ 129 w 162"/>
                <a:gd name="T65" fmla="*/ 52 h 54"/>
                <a:gd name="T66" fmla="*/ 126 w 162"/>
                <a:gd name="T67" fmla="*/ 54 h 54"/>
                <a:gd name="T68" fmla="*/ 0 w 162"/>
                <a:gd name="T69" fmla="*/ 16 h 5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62"/>
                <a:gd name="T106" fmla="*/ 0 h 54"/>
                <a:gd name="T107" fmla="*/ 162 w 162"/>
                <a:gd name="T108" fmla="*/ 54 h 5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62" h="54">
                  <a:moveTo>
                    <a:pt x="0" y="16"/>
                  </a:moveTo>
                  <a:lnTo>
                    <a:pt x="0" y="16"/>
                  </a:lnTo>
                  <a:lnTo>
                    <a:pt x="1" y="16"/>
                  </a:lnTo>
                  <a:lnTo>
                    <a:pt x="3" y="16"/>
                  </a:lnTo>
                  <a:lnTo>
                    <a:pt x="5" y="15"/>
                  </a:lnTo>
                  <a:lnTo>
                    <a:pt x="7" y="15"/>
                  </a:lnTo>
                  <a:lnTo>
                    <a:pt x="11" y="14"/>
                  </a:lnTo>
                  <a:lnTo>
                    <a:pt x="14" y="14"/>
                  </a:lnTo>
                  <a:lnTo>
                    <a:pt x="18" y="13"/>
                  </a:lnTo>
                  <a:lnTo>
                    <a:pt x="21" y="12"/>
                  </a:lnTo>
                  <a:lnTo>
                    <a:pt x="25" y="10"/>
                  </a:lnTo>
                  <a:lnTo>
                    <a:pt x="28" y="9"/>
                  </a:lnTo>
                  <a:lnTo>
                    <a:pt x="32" y="8"/>
                  </a:lnTo>
                  <a:lnTo>
                    <a:pt x="35" y="6"/>
                  </a:lnTo>
                  <a:lnTo>
                    <a:pt x="38" y="4"/>
                  </a:lnTo>
                  <a:lnTo>
                    <a:pt x="41" y="2"/>
                  </a:lnTo>
                  <a:lnTo>
                    <a:pt x="43" y="0"/>
                  </a:lnTo>
                  <a:lnTo>
                    <a:pt x="162" y="28"/>
                  </a:lnTo>
                  <a:lnTo>
                    <a:pt x="161" y="28"/>
                  </a:lnTo>
                  <a:lnTo>
                    <a:pt x="160" y="29"/>
                  </a:lnTo>
                  <a:lnTo>
                    <a:pt x="159" y="30"/>
                  </a:lnTo>
                  <a:lnTo>
                    <a:pt x="158" y="33"/>
                  </a:lnTo>
                  <a:lnTo>
                    <a:pt x="155" y="34"/>
                  </a:lnTo>
                  <a:lnTo>
                    <a:pt x="153" y="36"/>
                  </a:lnTo>
                  <a:lnTo>
                    <a:pt x="151" y="38"/>
                  </a:lnTo>
                  <a:lnTo>
                    <a:pt x="147" y="41"/>
                  </a:lnTo>
                  <a:lnTo>
                    <a:pt x="145" y="43"/>
                  </a:lnTo>
                  <a:lnTo>
                    <a:pt x="141" y="45"/>
                  </a:lnTo>
                  <a:lnTo>
                    <a:pt x="138" y="48"/>
                  </a:lnTo>
                  <a:lnTo>
                    <a:pt x="136" y="49"/>
                  </a:lnTo>
                  <a:lnTo>
                    <a:pt x="132" y="51"/>
                  </a:lnTo>
                  <a:lnTo>
                    <a:pt x="129" y="52"/>
                  </a:lnTo>
                  <a:lnTo>
                    <a:pt x="126" y="54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99D8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05" name="Freeform 292"/>
            <p:cNvSpPr>
              <a:spLocks/>
            </p:cNvSpPr>
            <p:nvPr/>
          </p:nvSpPr>
          <p:spPr bwMode="auto">
            <a:xfrm>
              <a:off x="1876" y="1243"/>
              <a:ext cx="58" cy="26"/>
            </a:xfrm>
            <a:custGeom>
              <a:avLst/>
              <a:gdLst>
                <a:gd name="T0" fmla="*/ 6 w 58"/>
                <a:gd name="T1" fmla="*/ 26 h 26"/>
                <a:gd name="T2" fmla="*/ 58 w 58"/>
                <a:gd name="T3" fmla="*/ 10 h 26"/>
                <a:gd name="T4" fmla="*/ 26 w 58"/>
                <a:gd name="T5" fmla="*/ 0 h 26"/>
                <a:gd name="T6" fmla="*/ 0 w 58"/>
                <a:gd name="T7" fmla="*/ 3 h 26"/>
                <a:gd name="T8" fmla="*/ 0 w 58"/>
                <a:gd name="T9" fmla="*/ 25 h 26"/>
                <a:gd name="T10" fmla="*/ 6 w 58"/>
                <a:gd name="T11" fmla="*/ 26 h 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8"/>
                <a:gd name="T19" fmla="*/ 0 h 26"/>
                <a:gd name="T20" fmla="*/ 58 w 58"/>
                <a:gd name="T21" fmla="*/ 26 h 2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8" h="26">
                  <a:moveTo>
                    <a:pt x="6" y="26"/>
                  </a:moveTo>
                  <a:lnTo>
                    <a:pt x="58" y="10"/>
                  </a:lnTo>
                  <a:lnTo>
                    <a:pt x="26" y="0"/>
                  </a:lnTo>
                  <a:lnTo>
                    <a:pt x="0" y="3"/>
                  </a:lnTo>
                  <a:lnTo>
                    <a:pt x="0" y="25"/>
                  </a:lnTo>
                  <a:lnTo>
                    <a:pt x="6" y="26"/>
                  </a:lnTo>
                  <a:close/>
                </a:path>
              </a:pathLst>
            </a:custGeom>
            <a:solidFill>
              <a:srgbClr val="001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06" name="Freeform 293"/>
            <p:cNvSpPr>
              <a:spLocks/>
            </p:cNvSpPr>
            <p:nvPr/>
          </p:nvSpPr>
          <p:spPr bwMode="auto">
            <a:xfrm>
              <a:off x="1726" y="1132"/>
              <a:ext cx="31" cy="124"/>
            </a:xfrm>
            <a:custGeom>
              <a:avLst/>
              <a:gdLst>
                <a:gd name="T0" fmla="*/ 31 w 31"/>
                <a:gd name="T1" fmla="*/ 3 h 124"/>
                <a:gd name="T2" fmla="*/ 31 w 31"/>
                <a:gd name="T3" fmla="*/ 2 h 124"/>
                <a:gd name="T4" fmla="*/ 30 w 31"/>
                <a:gd name="T5" fmla="*/ 2 h 124"/>
                <a:gd name="T6" fmla="*/ 30 w 31"/>
                <a:gd name="T7" fmla="*/ 2 h 124"/>
                <a:gd name="T8" fmla="*/ 29 w 31"/>
                <a:gd name="T9" fmla="*/ 2 h 124"/>
                <a:gd name="T10" fmla="*/ 27 w 31"/>
                <a:gd name="T11" fmla="*/ 1 h 124"/>
                <a:gd name="T12" fmla="*/ 26 w 31"/>
                <a:gd name="T13" fmla="*/ 1 h 124"/>
                <a:gd name="T14" fmla="*/ 23 w 31"/>
                <a:gd name="T15" fmla="*/ 0 h 124"/>
                <a:gd name="T16" fmla="*/ 22 w 31"/>
                <a:gd name="T17" fmla="*/ 0 h 124"/>
                <a:gd name="T18" fmla="*/ 20 w 31"/>
                <a:gd name="T19" fmla="*/ 0 h 124"/>
                <a:gd name="T20" fmla="*/ 17 w 31"/>
                <a:gd name="T21" fmla="*/ 0 h 124"/>
                <a:gd name="T22" fmla="*/ 14 w 31"/>
                <a:gd name="T23" fmla="*/ 0 h 124"/>
                <a:gd name="T24" fmla="*/ 12 w 31"/>
                <a:gd name="T25" fmla="*/ 1 h 124"/>
                <a:gd name="T26" fmla="*/ 9 w 31"/>
                <a:gd name="T27" fmla="*/ 1 h 124"/>
                <a:gd name="T28" fmla="*/ 6 w 31"/>
                <a:gd name="T29" fmla="*/ 2 h 124"/>
                <a:gd name="T30" fmla="*/ 3 w 31"/>
                <a:gd name="T31" fmla="*/ 3 h 124"/>
                <a:gd name="T32" fmla="*/ 0 w 31"/>
                <a:gd name="T33" fmla="*/ 6 h 124"/>
                <a:gd name="T34" fmla="*/ 0 w 31"/>
                <a:gd name="T35" fmla="*/ 124 h 124"/>
                <a:gd name="T36" fmla="*/ 1 w 31"/>
                <a:gd name="T37" fmla="*/ 124 h 124"/>
                <a:gd name="T38" fmla="*/ 1 w 31"/>
                <a:gd name="T39" fmla="*/ 124 h 124"/>
                <a:gd name="T40" fmla="*/ 2 w 31"/>
                <a:gd name="T41" fmla="*/ 124 h 124"/>
                <a:gd name="T42" fmla="*/ 3 w 31"/>
                <a:gd name="T43" fmla="*/ 124 h 124"/>
                <a:gd name="T44" fmla="*/ 5 w 31"/>
                <a:gd name="T45" fmla="*/ 123 h 124"/>
                <a:gd name="T46" fmla="*/ 7 w 31"/>
                <a:gd name="T47" fmla="*/ 123 h 124"/>
                <a:gd name="T48" fmla="*/ 8 w 31"/>
                <a:gd name="T49" fmla="*/ 123 h 124"/>
                <a:gd name="T50" fmla="*/ 10 w 31"/>
                <a:gd name="T51" fmla="*/ 121 h 124"/>
                <a:gd name="T52" fmla="*/ 13 w 31"/>
                <a:gd name="T53" fmla="*/ 121 h 124"/>
                <a:gd name="T54" fmla="*/ 15 w 31"/>
                <a:gd name="T55" fmla="*/ 120 h 124"/>
                <a:gd name="T56" fmla="*/ 17 w 31"/>
                <a:gd name="T57" fmla="*/ 119 h 124"/>
                <a:gd name="T58" fmla="*/ 21 w 31"/>
                <a:gd name="T59" fmla="*/ 118 h 124"/>
                <a:gd name="T60" fmla="*/ 23 w 31"/>
                <a:gd name="T61" fmla="*/ 117 h 124"/>
                <a:gd name="T62" fmla="*/ 26 w 31"/>
                <a:gd name="T63" fmla="*/ 116 h 124"/>
                <a:gd name="T64" fmla="*/ 29 w 31"/>
                <a:gd name="T65" fmla="*/ 113 h 124"/>
                <a:gd name="T66" fmla="*/ 31 w 31"/>
                <a:gd name="T67" fmla="*/ 112 h 124"/>
                <a:gd name="T68" fmla="*/ 31 w 31"/>
                <a:gd name="T69" fmla="*/ 3 h 12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1"/>
                <a:gd name="T106" fmla="*/ 0 h 124"/>
                <a:gd name="T107" fmla="*/ 31 w 31"/>
                <a:gd name="T108" fmla="*/ 124 h 12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1" h="124">
                  <a:moveTo>
                    <a:pt x="31" y="3"/>
                  </a:moveTo>
                  <a:lnTo>
                    <a:pt x="31" y="2"/>
                  </a:lnTo>
                  <a:lnTo>
                    <a:pt x="30" y="2"/>
                  </a:lnTo>
                  <a:lnTo>
                    <a:pt x="29" y="2"/>
                  </a:lnTo>
                  <a:lnTo>
                    <a:pt x="27" y="1"/>
                  </a:lnTo>
                  <a:lnTo>
                    <a:pt x="26" y="1"/>
                  </a:lnTo>
                  <a:lnTo>
                    <a:pt x="23" y="0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17" y="0"/>
                  </a:lnTo>
                  <a:lnTo>
                    <a:pt x="14" y="0"/>
                  </a:lnTo>
                  <a:lnTo>
                    <a:pt x="12" y="1"/>
                  </a:lnTo>
                  <a:lnTo>
                    <a:pt x="9" y="1"/>
                  </a:lnTo>
                  <a:lnTo>
                    <a:pt x="6" y="2"/>
                  </a:lnTo>
                  <a:lnTo>
                    <a:pt x="3" y="3"/>
                  </a:lnTo>
                  <a:lnTo>
                    <a:pt x="0" y="6"/>
                  </a:lnTo>
                  <a:lnTo>
                    <a:pt x="0" y="124"/>
                  </a:lnTo>
                  <a:lnTo>
                    <a:pt x="1" y="124"/>
                  </a:lnTo>
                  <a:lnTo>
                    <a:pt x="2" y="124"/>
                  </a:lnTo>
                  <a:lnTo>
                    <a:pt x="3" y="124"/>
                  </a:lnTo>
                  <a:lnTo>
                    <a:pt x="5" y="123"/>
                  </a:lnTo>
                  <a:lnTo>
                    <a:pt x="7" y="123"/>
                  </a:lnTo>
                  <a:lnTo>
                    <a:pt x="8" y="123"/>
                  </a:lnTo>
                  <a:lnTo>
                    <a:pt x="10" y="121"/>
                  </a:lnTo>
                  <a:lnTo>
                    <a:pt x="13" y="121"/>
                  </a:lnTo>
                  <a:lnTo>
                    <a:pt x="15" y="120"/>
                  </a:lnTo>
                  <a:lnTo>
                    <a:pt x="17" y="119"/>
                  </a:lnTo>
                  <a:lnTo>
                    <a:pt x="21" y="118"/>
                  </a:lnTo>
                  <a:lnTo>
                    <a:pt x="23" y="117"/>
                  </a:lnTo>
                  <a:lnTo>
                    <a:pt x="26" y="116"/>
                  </a:lnTo>
                  <a:lnTo>
                    <a:pt x="29" y="113"/>
                  </a:lnTo>
                  <a:lnTo>
                    <a:pt x="31" y="112"/>
                  </a:lnTo>
                  <a:lnTo>
                    <a:pt x="31" y="3"/>
                  </a:lnTo>
                  <a:close/>
                </a:path>
              </a:pathLst>
            </a:custGeom>
            <a:solidFill>
              <a:srgbClr val="7FBF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07" name="Freeform 294"/>
            <p:cNvSpPr>
              <a:spLocks/>
            </p:cNvSpPr>
            <p:nvPr/>
          </p:nvSpPr>
          <p:spPr bwMode="auto">
            <a:xfrm>
              <a:off x="1727" y="1133"/>
              <a:ext cx="27" cy="104"/>
            </a:xfrm>
            <a:custGeom>
              <a:avLst/>
              <a:gdLst>
                <a:gd name="T0" fmla="*/ 27 w 27"/>
                <a:gd name="T1" fmla="*/ 2 h 104"/>
                <a:gd name="T2" fmla="*/ 27 w 27"/>
                <a:gd name="T3" fmla="*/ 2 h 104"/>
                <a:gd name="T4" fmla="*/ 26 w 27"/>
                <a:gd name="T5" fmla="*/ 2 h 104"/>
                <a:gd name="T6" fmla="*/ 26 w 27"/>
                <a:gd name="T7" fmla="*/ 2 h 104"/>
                <a:gd name="T8" fmla="*/ 25 w 27"/>
                <a:gd name="T9" fmla="*/ 1 h 104"/>
                <a:gd name="T10" fmla="*/ 23 w 27"/>
                <a:gd name="T11" fmla="*/ 1 h 104"/>
                <a:gd name="T12" fmla="*/ 22 w 27"/>
                <a:gd name="T13" fmla="*/ 0 h 104"/>
                <a:gd name="T14" fmla="*/ 20 w 27"/>
                <a:gd name="T15" fmla="*/ 0 h 104"/>
                <a:gd name="T16" fmla="*/ 19 w 27"/>
                <a:gd name="T17" fmla="*/ 0 h 104"/>
                <a:gd name="T18" fmla="*/ 16 w 27"/>
                <a:gd name="T19" fmla="*/ 0 h 104"/>
                <a:gd name="T20" fmla="*/ 14 w 27"/>
                <a:gd name="T21" fmla="*/ 0 h 104"/>
                <a:gd name="T22" fmla="*/ 12 w 27"/>
                <a:gd name="T23" fmla="*/ 0 h 104"/>
                <a:gd name="T24" fmla="*/ 9 w 27"/>
                <a:gd name="T25" fmla="*/ 0 h 104"/>
                <a:gd name="T26" fmla="*/ 8 w 27"/>
                <a:gd name="T27" fmla="*/ 1 h 104"/>
                <a:gd name="T28" fmla="*/ 5 w 27"/>
                <a:gd name="T29" fmla="*/ 2 h 104"/>
                <a:gd name="T30" fmla="*/ 2 w 27"/>
                <a:gd name="T31" fmla="*/ 4 h 104"/>
                <a:gd name="T32" fmla="*/ 0 w 27"/>
                <a:gd name="T33" fmla="*/ 5 h 104"/>
                <a:gd name="T34" fmla="*/ 0 w 27"/>
                <a:gd name="T35" fmla="*/ 104 h 104"/>
                <a:gd name="T36" fmla="*/ 0 w 27"/>
                <a:gd name="T37" fmla="*/ 104 h 104"/>
                <a:gd name="T38" fmla="*/ 1 w 27"/>
                <a:gd name="T39" fmla="*/ 104 h 104"/>
                <a:gd name="T40" fmla="*/ 1 w 27"/>
                <a:gd name="T41" fmla="*/ 104 h 104"/>
                <a:gd name="T42" fmla="*/ 2 w 27"/>
                <a:gd name="T43" fmla="*/ 104 h 104"/>
                <a:gd name="T44" fmla="*/ 4 w 27"/>
                <a:gd name="T45" fmla="*/ 104 h 104"/>
                <a:gd name="T46" fmla="*/ 6 w 27"/>
                <a:gd name="T47" fmla="*/ 104 h 104"/>
                <a:gd name="T48" fmla="*/ 7 w 27"/>
                <a:gd name="T49" fmla="*/ 103 h 104"/>
                <a:gd name="T50" fmla="*/ 9 w 27"/>
                <a:gd name="T51" fmla="*/ 103 h 104"/>
                <a:gd name="T52" fmla="*/ 11 w 27"/>
                <a:gd name="T53" fmla="*/ 102 h 104"/>
                <a:gd name="T54" fmla="*/ 13 w 27"/>
                <a:gd name="T55" fmla="*/ 102 h 104"/>
                <a:gd name="T56" fmla="*/ 15 w 27"/>
                <a:gd name="T57" fmla="*/ 101 h 104"/>
                <a:gd name="T58" fmla="*/ 18 w 27"/>
                <a:gd name="T59" fmla="*/ 99 h 104"/>
                <a:gd name="T60" fmla="*/ 20 w 27"/>
                <a:gd name="T61" fmla="*/ 98 h 104"/>
                <a:gd name="T62" fmla="*/ 22 w 27"/>
                <a:gd name="T63" fmla="*/ 97 h 104"/>
                <a:gd name="T64" fmla="*/ 25 w 27"/>
                <a:gd name="T65" fmla="*/ 96 h 104"/>
                <a:gd name="T66" fmla="*/ 27 w 27"/>
                <a:gd name="T67" fmla="*/ 94 h 104"/>
                <a:gd name="T68" fmla="*/ 27 w 27"/>
                <a:gd name="T69" fmla="*/ 2 h 10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7"/>
                <a:gd name="T106" fmla="*/ 0 h 104"/>
                <a:gd name="T107" fmla="*/ 27 w 27"/>
                <a:gd name="T108" fmla="*/ 104 h 10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7" h="104">
                  <a:moveTo>
                    <a:pt x="27" y="2"/>
                  </a:moveTo>
                  <a:lnTo>
                    <a:pt x="27" y="2"/>
                  </a:lnTo>
                  <a:lnTo>
                    <a:pt x="26" y="2"/>
                  </a:lnTo>
                  <a:lnTo>
                    <a:pt x="25" y="1"/>
                  </a:lnTo>
                  <a:lnTo>
                    <a:pt x="23" y="1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19" y="0"/>
                  </a:lnTo>
                  <a:lnTo>
                    <a:pt x="16" y="0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9" y="0"/>
                  </a:lnTo>
                  <a:lnTo>
                    <a:pt x="8" y="1"/>
                  </a:lnTo>
                  <a:lnTo>
                    <a:pt x="5" y="2"/>
                  </a:lnTo>
                  <a:lnTo>
                    <a:pt x="2" y="4"/>
                  </a:lnTo>
                  <a:lnTo>
                    <a:pt x="0" y="5"/>
                  </a:lnTo>
                  <a:lnTo>
                    <a:pt x="0" y="104"/>
                  </a:lnTo>
                  <a:lnTo>
                    <a:pt x="1" y="104"/>
                  </a:lnTo>
                  <a:lnTo>
                    <a:pt x="2" y="104"/>
                  </a:lnTo>
                  <a:lnTo>
                    <a:pt x="4" y="104"/>
                  </a:lnTo>
                  <a:lnTo>
                    <a:pt x="6" y="104"/>
                  </a:lnTo>
                  <a:lnTo>
                    <a:pt x="7" y="103"/>
                  </a:lnTo>
                  <a:lnTo>
                    <a:pt x="9" y="103"/>
                  </a:lnTo>
                  <a:lnTo>
                    <a:pt x="11" y="102"/>
                  </a:lnTo>
                  <a:lnTo>
                    <a:pt x="13" y="102"/>
                  </a:lnTo>
                  <a:lnTo>
                    <a:pt x="15" y="101"/>
                  </a:lnTo>
                  <a:lnTo>
                    <a:pt x="18" y="99"/>
                  </a:lnTo>
                  <a:lnTo>
                    <a:pt x="20" y="98"/>
                  </a:lnTo>
                  <a:lnTo>
                    <a:pt x="22" y="97"/>
                  </a:lnTo>
                  <a:lnTo>
                    <a:pt x="25" y="96"/>
                  </a:lnTo>
                  <a:lnTo>
                    <a:pt x="27" y="94"/>
                  </a:lnTo>
                  <a:lnTo>
                    <a:pt x="27" y="2"/>
                  </a:lnTo>
                  <a:close/>
                </a:path>
              </a:pathLst>
            </a:custGeom>
            <a:solidFill>
              <a:srgbClr val="93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08" name="Freeform 295"/>
            <p:cNvSpPr>
              <a:spLocks/>
            </p:cNvSpPr>
            <p:nvPr/>
          </p:nvSpPr>
          <p:spPr bwMode="auto">
            <a:xfrm>
              <a:off x="1728" y="1134"/>
              <a:ext cx="22" cy="84"/>
            </a:xfrm>
            <a:custGeom>
              <a:avLst/>
              <a:gdLst>
                <a:gd name="T0" fmla="*/ 22 w 22"/>
                <a:gd name="T1" fmla="*/ 3 h 84"/>
                <a:gd name="T2" fmla="*/ 22 w 22"/>
                <a:gd name="T3" fmla="*/ 3 h 84"/>
                <a:gd name="T4" fmla="*/ 21 w 22"/>
                <a:gd name="T5" fmla="*/ 1 h 84"/>
                <a:gd name="T6" fmla="*/ 21 w 22"/>
                <a:gd name="T7" fmla="*/ 1 h 84"/>
                <a:gd name="T8" fmla="*/ 20 w 22"/>
                <a:gd name="T9" fmla="*/ 1 h 84"/>
                <a:gd name="T10" fmla="*/ 19 w 22"/>
                <a:gd name="T11" fmla="*/ 1 h 84"/>
                <a:gd name="T12" fmla="*/ 18 w 22"/>
                <a:gd name="T13" fmla="*/ 0 h 84"/>
                <a:gd name="T14" fmla="*/ 17 w 22"/>
                <a:gd name="T15" fmla="*/ 0 h 84"/>
                <a:gd name="T16" fmla="*/ 15 w 22"/>
                <a:gd name="T17" fmla="*/ 0 h 84"/>
                <a:gd name="T18" fmla="*/ 14 w 22"/>
                <a:gd name="T19" fmla="*/ 0 h 84"/>
                <a:gd name="T20" fmla="*/ 12 w 22"/>
                <a:gd name="T21" fmla="*/ 0 h 84"/>
                <a:gd name="T22" fmla="*/ 10 w 22"/>
                <a:gd name="T23" fmla="*/ 0 h 84"/>
                <a:gd name="T24" fmla="*/ 8 w 22"/>
                <a:gd name="T25" fmla="*/ 0 h 84"/>
                <a:gd name="T26" fmla="*/ 6 w 22"/>
                <a:gd name="T27" fmla="*/ 1 h 84"/>
                <a:gd name="T28" fmla="*/ 4 w 22"/>
                <a:gd name="T29" fmla="*/ 1 h 84"/>
                <a:gd name="T30" fmla="*/ 3 w 22"/>
                <a:gd name="T31" fmla="*/ 3 h 84"/>
                <a:gd name="T32" fmla="*/ 0 w 22"/>
                <a:gd name="T33" fmla="*/ 4 h 84"/>
                <a:gd name="T34" fmla="*/ 0 w 22"/>
                <a:gd name="T35" fmla="*/ 84 h 84"/>
                <a:gd name="T36" fmla="*/ 0 w 22"/>
                <a:gd name="T37" fmla="*/ 84 h 84"/>
                <a:gd name="T38" fmla="*/ 0 w 22"/>
                <a:gd name="T39" fmla="*/ 84 h 84"/>
                <a:gd name="T40" fmla="*/ 1 w 22"/>
                <a:gd name="T41" fmla="*/ 84 h 84"/>
                <a:gd name="T42" fmla="*/ 3 w 22"/>
                <a:gd name="T43" fmla="*/ 84 h 84"/>
                <a:gd name="T44" fmla="*/ 4 w 22"/>
                <a:gd name="T45" fmla="*/ 84 h 84"/>
                <a:gd name="T46" fmla="*/ 5 w 22"/>
                <a:gd name="T47" fmla="*/ 84 h 84"/>
                <a:gd name="T48" fmla="*/ 6 w 22"/>
                <a:gd name="T49" fmla="*/ 84 h 84"/>
                <a:gd name="T50" fmla="*/ 7 w 22"/>
                <a:gd name="T51" fmla="*/ 83 h 84"/>
                <a:gd name="T52" fmla="*/ 10 w 22"/>
                <a:gd name="T53" fmla="*/ 83 h 84"/>
                <a:gd name="T54" fmla="*/ 11 w 22"/>
                <a:gd name="T55" fmla="*/ 82 h 84"/>
                <a:gd name="T56" fmla="*/ 13 w 22"/>
                <a:gd name="T57" fmla="*/ 82 h 84"/>
                <a:gd name="T58" fmla="*/ 14 w 22"/>
                <a:gd name="T59" fmla="*/ 81 h 84"/>
                <a:gd name="T60" fmla="*/ 17 w 22"/>
                <a:gd name="T61" fmla="*/ 80 h 84"/>
                <a:gd name="T62" fmla="*/ 19 w 22"/>
                <a:gd name="T63" fmla="*/ 79 h 84"/>
                <a:gd name="T64" fmla="*/ 20 w 22"/>
                <a:gd name="T65" fmla="*/ 77 h 84"/>
                <a:gd name="T66" fmla="*/ 22 w 22"/>
                <a:gd name="T67" fmla="*/ 76 h 84"/>
                <a:gd name="T68" fmla="*/ 22 w 22"/>
                <a:gd name="T69" fmla="*/ 3 h 8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2"/>
                <a:gd name="T106" fmla="*/ 0 h 84"/>
                <a:gd name="T107" fmla="*/ 22 w 22"/>
                <a:gd name="T108" fmla="*/ 84 h 8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2" h="84">
                  <a:moveTo>
                    <a:pt x="22" y="3"/>
                  </a:moveTo>
                  <a:lnTo>
                    <a:pt x="22" y="3"/>
                  </a:lnTo>
                  <a:lnTo>
                    <a:pt x="21" y="1"/>
                  </a:lnTo>
                  <a:lnTo>
                    <a:pt x="20" y="1"/>
                  </a:lnTo>
                  <a:lnTo>
                    <a:pt x="19" y="1"/>
                  </a:lnTo>
                  <a:lnTo>
                    <a:pt x="18" y="0"/>
                  </a:lnTo>
                  <a:lnTo>
                    <a:pt x="17" y="0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8" y="0"/>
                  </a:lnTo>
                  <a:lnTo>
                    <a:pt x="6" y="1"/>
                  </a:lnTo>
                  <a:lnTo>
                    <a:pt x="4" y="1"/>
                  </a:lnTo>
                  <a:lnTo>
                    <a:pt x="3" y="3"/>
                  </a:lnTo>
                  <a:lnTo>
                    <a:pt x="0" y="4"/>
                  </a:lnTo>
                  <a:lnTo>
                    <a:pt x="0" y="84"/>
                  </a:lnTo>
                  <a:lnTo>
                    <a:pt x="1" y="84"/>
                  </a:lnTo>
                  <a:lnTo>
                    <a:pt x="3" y="84"/>
                  </a:lnTo>
                  <a:lnTo>
                    <a:pt x="4" y="84"/>
                  </a:lnTo>
                  <a:lnTo>
                    <a:pt x="5" y="84"/>
                  </a:lnTo>
                  <a:lnTo>
                    <a:pt x="6" y="84"/>
                  </a:lnTo>
                  <a:lnTo>
                    <a:pt x="7" y="83"/>
                  </a:lnTo>
                  <a:lnTo>
                    <a:pt x="10" y="83"/>
                  </a:lnTo>
                  <a:lnTo>
                    <a:pt x="11" y="82"/>
                  </a:lnTo>
                  <a:lnTo>
                    <a:pt x="13" y="82"/>
                  </a:lnTo>
                  <a:lnTo>
                    <a:pt x="14" y="81"/>
                  </a:lnTo>
                  <a:lnTo>
                    <a:pt x="17" y="80"/>
                  </a:lnTo>
                  <a:lnTo>
                    <a:pt x="19" y="79"/>
                  </a:lnTo>
                  <a:lnTo>
                    <a:pt x="20" y="77"/>
                  </a:lnTo>
                  <a:lnTo>
                    <a:pt x="22" y="76"/>
                  </a:lnTo>
                  <a:lnTo>
                    <a:pt x="22" y="3"/>
                  </a:lnTo>
                  <a:close/>
                </a:path>
              </a:pathLst>
            </a:custGeom>
            <a:solidFill>
              <a:srgbClr val="A8D8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09" name="Freeform 296"/>
            <p:cNvSpPr>
              <a:spLocks/>
            </p:cNvSpPr>
            <p:nvPr/>
          </p:nvSpPr>
          <p:spPr bwMode="auto">
            <a:xfrm>
              <a:off x="1729" y="1135"/>
              <a:ext cx="18" cy="66"/>
            </a:xfrm>
            <a:custGeom>
              <a:avLst/>
              <a:gdLst>
                <a:gd name="T0" fmla="*/ 18 w 18"/>
                <a:gd name="T1" fmla="*/ 2 h 66"/>
                <a:gd name="T2" fmla="*/ 18 w 18"/>
                <a:gd name="T3" fmla="*/ 2 h 66"/>
                <a:gd name="T4" fmla="*/ 17 w 18"/>
                <a:gd name="T5" fmla="*/ 2 h 66"/>
                <a:gd name="T6" fmla="*/ 14 w 18"/>
                <a:gd name="T7" fmla="*/ 0 h 66"/>
                <a:gd name="T8" fmla="*/ 12 w 18"/>
                <a:gd name="T9" fmla="*/ 0 h 66"/>
                <a:gd name="T10" fmla="*/ 10 w 18"/>
                <a:gd name="T11" fmla="*/ 0 h 66"/>
                <a:gd name="T12" fmla="*/ 6 w 18"/>
                <a:gd name="T13" fmla="*/ 0 h 66"/>
                <a:gd name="T14" fmla="*/ 3 w 18"/>
                <a:gd name="T15" fmla="*/ 2 h 66"/>
                <a:gd name="T16" fmla="*/ 0 w 18"/>
                <a:gd name="T17" fmla="*/ 3 h 66"/>
                <a:gd name="T18" fmla="*/ 0 w 18"/>
                <a:gd name="T19" fmla="*/ 66 h 66"/>
                <a:gd name="T20" fmla="*/ 0 w 18"/>
                <a:gd name="T21" fmla="*/ 66 h 66"/>
                <a:gd name="T22" fmla="*/ 2 w 18"/>
                <a:gd name="T23" fmla="*/ 66 h 66"/>
                <a:gd name="T24" fmla="*/ 4 w 18"/>
                <a:gd name="T25" fmla="*/ 65 h 66"/>
                <a:gd name="T26" fmla="*/ 6 w 18"/>
                <a:gd name="T27" fmla="*/ 65 h 66"/>
                <a:gd name="T28" fmla="*/ 9 w 18"/>
                <a:gd name="T29" fmla="*/ 64 h 66"/>
                <a:gd name="T30" fmla="*/ 12 w 18"/>
                <a:gd name="T31" fmla="*/ 62 h 66"/>
                <a:gd name="T32" fmla="*/ 14 w 18"/>
                <a:gd name="T33" fmla="*/ 61 h 66"/>
                <a:gd name="T34" fmla="*/ 18 w 18"/>
                <a:gd name="T35" fmla="*/ 59 h 66"/>
                <a:gd name="T36" fmla="*/ 18 w 18"/>
                <a:gd name="T37" fmla="*/ 2 h 6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8"/>
                <a:gd name="T58" fmla="*/ 0 h 66"/>
                <a:gd name="T59" fmla="*/ 18 w 18"/>
                <a:gd name="T60" fmla="*/ 66 h 6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8" h="66">
                  <a:moveTo>
                    <a:pt x="18" y="2"/>
                  </a:moveTo>
                  <a:lnTo>
                    <a:pt x="18" y="2"/>
                  </a:lnTo>
                  <a:lnTo>
                    <a:pt x="17" y="2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3" y="2"/>
                  </a:lnTo>
                  <a:lnTo>
                    <a:pt x="0" y="3"/>
                  </a:lnTo>
                  <a:lnTo>
                    <a:pt x="0" y="66"/>
                  </a:lnTo>
                  <a:lnTo>
                    <a:pt x="2" y="66"/>
                  </a:lnTo>
                  <a:lnTo>
                    <a:pt x="4" y="65"/>
                  </a:lnTo>
                  <a:lnTo>
                    <a:pt x="6" y="65"/>
                  </a:lnTo>
                  <a:lnTo>
                    <a:pt x="9" y="64"/>
                  </a:lnTo>
                  <a:lnTo>
                    <a:pt x="12" y="62"/>
                  </a:lnTo>
                  <a:lnTo>
                    <a:pt x="14" y="61"/>
                  </a:lnTo>
                  <a:lnTo>
                    <a:pt x="18" y="59"/>
                  </a:lnTo>
                  <a:lnTo>
                    <a:pt x="18" y="2"/>
                  </a:lnTo>
                  <a:close/>
                </a:path>
              </a:pathLst>
            </a:custGeom>
            <a:solidFill>
              <a:srgbClr val="BCE5E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10" name="Freeform 297"/>
            <p:cNvSpPr>
              <a:spLocks/>
            </p:cNvSpPr>
            <p:nvPr/>
          </p:nvSpPr>
          <p:spPr bwMode="auto">
            <a:xfrm>
              <a:off x="1729" y="1137"/>
              <a:ext cx="14" cy="45"/>
            </a:xfrm>
            <a:custGeom>
              <a:avLst/>
              <a:gdLst>
                <a:gd name="T0" fmla="*/ 14 w 14"/>
                <a:gd name="T1" fmla="*/ 1 h 45"/>
                <a:gd name="T2" fmla="*/ 14 w 14"/>
                <a:gd name="T3" fmla="*/ 0 h 45"/>
                <a:gd name="T4" fmla="*/ 13 w 14"/>
                <a:gd name="T5" fmla="*/ 0 h 45"/>
                <a:gd name="T6" fmla="*/ 12 w 14"/>
                <a:gd name="T7" fmla="*/ 0 h 45"/>
                <a:gd name="T8" fmla="*/ 10 w 14"/>
                <a:gd name="T9" fmla="*/ 0 h 45"/>
                <a:gd name="T10" fmla="*/ 9 w 14"/>
                <a:gd name="T11" fmla="*/ 0 h 45"/>
                <a:gd name="T12" fmla="*/ 6 w 14"/>
                <a:gd name="T13" fmla="*/ 0 h 45"/>
                <a:gd name="T14" fmla="*/ 3 w 14"/>
                <a:gd name="T15" fmla="*/ 0 h 45"/>
                <a:gd name="T16" fmla="*/ 0 w 14"/>
                <a:gd name="T17" fmla="*/ 2 h 45"/>
                <a:gd name="T18" fmla="*/ 0 w 14"/>
                <a:gd name="T19" fmla="*/ 45 h 45"/>
                <a:gd name="T20" fmla="*/ 2 w 14"/>
                <a:gd name="T21" fmla="*/ 45 h 45"/>
                <a:gd name="T22" fmla="*/ 2 w 14"/>
                <a:gd name="T23" fmla="*/ 45 h 45"/>
                <a:gd name="T24" fmla="*/ 4 w 14"/>
                <a:gd name="T25" fmla="*/ 45 h 45"/>
                <a:gd name="T26" fmla="*/ 5 w 14"/>
                <a:gd name="T27" fmla="*/ 44 h 45"/>
                <a:gd name="T28" fmla="*/ 7 w 14"/>
                <a:gd name="T29" fmla="*/ 44 h 45"/>
                <a:gd name="T30" fmla="*/ 10 w 14"/>
                <a:gd name="T31" fmla="*/ 43 h 45"/>
                <a:gd name="T32" fmla="*/ 12 w 14"/>
                <a:gd name="T33" fmla="*/ 42 h 45"/>
                <a:gd name="T34" fmla="*/ 14 w 14"/>
                <a:gd name="T35" fmla="*/ 41 h 45"/>
                <a:gd name="T36" fmla="*/ 14 w 14"/>
                <a:gd name="T37" fmla="*/ 1 h 4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4"/>
                <a:gd name="T58" fmla="*/ 0 h 45"/>
                <a:gd name="T59" fmla="*/ 14 w 14"/>
                <a:gd name="T60" fmla="*/ 45 h 4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4" h="45">
                  <a:moveTo>
                    <a:pt x="14" y="1"/>
                  </a:moveTo>
                  <a:lnTo>
                    <a:pt x="14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6" y="0"/>
                  </a:lnTo>
                  <a:lnTo>
                    <a:pt x="3" y="0"/>
                  </a:lnTo>
                  <a:lnTo>
                    <a:pt x="0" y="2"/>
                  </a:lnTo>
                  <a:lnTo>
                    <a:pt x="0" y="45"/>
                  </a:lnTo>
                  <a:lnTo>
                    <a:pt x="2" y="45"/>
                  </a:lnTo>
                  <a:lnTo>
                    <a:pt x="4" y="45"/>
                  </a:lnTo>
                  <a:lnTo>
                    <a:pt x="5" y="44"/>
                  </a:lnTo>
                  <a:lnTo>
                    <a:pt x="7" y="44"/>
                  </a:lnTo>
                  <a:lnTo>
                    <a:pt x="10" y="43"/>
                  </a:lnTo>
                  <a:lnTo>
                    <a:pt x="12" y="42"/>
                  </a:lnTo>
                  <a:lnTo>
                    <a:pt x="14" y="41"/>
                  </a:lnTo>
                  <a:lnTo>
                    <a:pt x="14" y="1"/>
                  </a:lnTo>
                  <a:close/>
                </a:path>
              </a:pathLst>
            </a:custGeom>
            <a:solidFill>
              <a:srgbClr val="D1F2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11" name="Freeform 298"/>
            <p:cNvSpPr>
              <a:spLocks/>
            </p:cNvSpPr>
            <p:nvPr/>
          </p:nvSpPr>
          <p:spPr bwMode="auto">
            <a:xfrm>
              <a:off x="1731" y="1137"/>
              <a:ext cx="9" cy="27"/>
            </a:xfrm>
            <a:custGeom>
              <a:avLst/>
              <a:gdLst>
                <a:gd name="T0" fmla="*/ 9 w 9"/>
                <a:gd name="T1" fmla="*/ 1 h 27"/>
                <a:gd name="T2" fmla="*/ 9 w 9"/>
                <a:gd name="T3" fmla="*/ 1 h 27"/>
                <a:gd name="T4" fmla="*/ 8 w 9"/>
                <a:gd name="T5" fmla="*/ 1 h 27"/>
                <a:gd name="T6" fmla="*/ 7 w 9"/>
                <a:gd name="T7" fmla="*/ 1 h 27"/>
                <a:gd name="T8" fmla="*/ 5 w 9"/>
                <a:gd name="T9" fmla="*/ 0 h 27"/>
                <a:gd name="T10" fmla="*/ 4 w 9"/>
                <a:gd name="T11" fmla="*/ 0 h 27"/>
                <a:gd name="T12" fmla="*/ 3 w 9"/>
                <a:gd name="T13" fmla="*/ 1 h 27"/>
                <a:gd name="T14" fmla="*/ 1 w 9"/>
                <a:gd name="T15" fmla="*/ 1 h 27"/>
                <a:gd name="T16" fmla="*/ 0 w 9"/>
                <a:gd name="T17" fmla="*/ 2 h 27"/>
                <a:gd name="T18" fmla="*/ 0 w 9"/>
                <a:gd name="T19" fmla="*/ 27 h 27"/>
                <a:gd name="T20" fmla="*/ 0 w 9"/>
                <a:gd name="T21" fmla="*/ 27 h 27"/>
                <a:gd name="T22" fmla="*/ 1 w 9"/>
                <a:gd name="T23" fmla="*/ 27 h 27"/>
                <a:gd name="T24" fmla="*/ 2 w 9"/>
                <a:gd name="T25" fmla="*/ 27 h 27"/>
                <a:gd name="T26" fmla="*/ 3 w 9"/>
                <a:gd name="T27" fmla="*/ 27 h 27"/>
                <a:gd name="T28" fmla="*/ 4 w 9"/>
                <a:gd name="T29" fmla="*/ 27 h 27"/>
                <a:gd name="T30" fmla="*/ 5 w 9"/>
                <a:gd name="T31" fmla="*/ 25 h 27"/>
                <a:gd name="T32" fmla="*/ 8 w 9"/>
                <a:gd name="T33" fmla="*/ 24 h 27"/>
                <a:gd name="T34" fmla="*/ 9 w 9"/>
                <a:gd name="T35" fmla="*/ 23 h 27"/>
                <a:gd name="T36" fmla="*/ 9 w 9"/>
                <a:gd name="T37" fmla="*/ 1 h 2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"/>
                <a:gd name="T58" fmla="*/ 0 h 27"/>
                <a:gd name="T59" fmla="*/ 9 w 9"/>
                <a:gd name="T60" fmla="*/ 27 h 2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" h="27">
                  <a:moveTo>
                    <a:pt x="9" y="1"/>
                  </a:moveTo>
                  <a:lnTo>
                    <a:pt x="9" y="1"/>
                  </a:lnTo>
                  <a:lnTo>
                    <a:pt x="8" y="1"/>
                  </a:lnTo>
                  <a:lnTo>
                    <a:pt x="7" y="1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1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27"/>
                  </a:lnTo>
                  <a:lnTo>
                    <a:pt x="1" y="27"/>
                  </a:lnTo>
                  <a:lnTo>
                    <a:pt x="2" y="27"/>
                  </a:lnTo>
                  <a:lnTo>
                    <a:pt x="3" y="27"/>
                  </a:lnTo>
                  <a:lnTo>
                    <a:pt x="4" y="27"/>
                  </a:lnTo>
                  <a:lnTo>
                    <a:pt x="5" y="25"/>
                  </a:lnTo>
                  <a:lnTo>
                    <a:pt x="8" y="24"/>
                  </a:lnTo>
                  <a:lnTo>
                    <a:pt x="9" y="23"/>
                  </a:lnTo>
                  <a:lnTo>
                    <a:pt x="9" y="1"/>
                  </a:lnTo>
                  <a:close/>
                </a:path>
              </a:pathLst>
            </a:custGeom>
            <a:solidFill>
              <a:srgbClr val="E5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12" name="Freeform 299"/>
            <p:cNvSpPr>
              <a:spLocks/>
            </p:cNvSpPr>
            <p:nvPr/>
          </p:nvSpPr>
          <p:spPr bwMode="auto">
            <a:xfrm>
              <a:off x="1841" y="1214"/>
              <a:ext cx="14" cy="14"/>
            </a:xfrm>
            <a:custGeom>
              <a:avLst/>
              <a:gdLst>
                <a:gd name="T0" fmla="*/ 7 w 14"/>
                <a:gd name="T1" fmla="*/ 14 h 14"/>
                <a:gd name="T2" fmla="*/ 9 w 14"/>
                <a:gd name="T3" fmla="*/ 14 h 14"/>
                <a:gd name="T4" fmla="*/ 10 w 14"/>
                <a:gd name="T5" fmla="*/ 13 h 14"/>
                <a:gd name="T6" fmla="*/ 11 w 14"/>
                <a:gd name="T7" fmla="*/ 13 h 14"/>
                <a:gd name="T8" fmla="*/ 12 w 14"/>
                <a:gd name="T9" fmla="*/ 11 h 14"/>
                <a:gd name="T10" fmla="*/ 13 w 14"/>
                <a:gd name="T11" fmla="*/ 10 h 14"/>
                <a:gd name="T12" fmla="*/ 13 w 14"/>
                <a:gd name="T13" fmla="*/ 9 h 14"/>
                <a:gd name="T14" fmla="*/ 14 w 14"/>
                <a:gd name="T15" fmla="*/ 8 h 14"/>
                <a:gd name="T16" fmla="*/ 14 w 14"/>
                <a:gd name="T17" fmla="*/ 7 h 14"/>
                <a:gd name="T18" fmla="*/ 14 w 14"/>
                <a:gd name="T19" fmla="*/ 6 h 14"/>
                <a:gd name="T20" fmla="*/ 13 w 14"/>
                <a:gd name="T21" fmla="*/ 4 h 14"/>
                <a:gd name="T22" fmla="*/ 13 w 14"/>
                <a:gd name="T23" fmla="*/ 3 h 14"/>
                <a:gd name="T24" fmla="*/ 12 w 14"/>
                <a:gd name="T25" fmla="*/ 2 h 14"/>
                <a:gd name="T26" fmla="*/ 11 w 14"/>
                <a:gd name="T27" fmla="*/ 1 h 14"/>
                <a:gd name="T28" fmla="*/ 10 w 14"/>
                <a:gd name="T29" fmla="*/ 0 h 14"/>
                <a:gd name="T30" fmla="*/ 9 w 14"/>
                <a:gd name="T31" fmla="*/ 0 h 14"/>
                <a:gd name="T32" fmla="*/ 7 w 14"/>
                <a:gd name="T33" fmla="*/ 0 h 14"/>
                <a:gd name="T34" fmla="*/ 6 w 14"/>
                <a:gd name="T35" fmla="*/ 0 h 14"/>
                <a:gd name="T36" fmla="*/ 5 w 14"/>
                <a:gd name="T37" fmla="*/ 0 h 14"/>
                <a:gd name="T38" fmla="*/ 4 w 14"/>
                <a:gd name="T39" fmla="*/ 1 h 14"/>
                <a:gd name="T40" fmla="*/ 3 w 14"/>
                <a:gd name="T41" fmla="*/ 2 h 14"/>
                <a:gd name="T42" fmla="*/ 2 w 14"/>
                <a:gd name="T43" fmla="*/ 3 h 14"/>
                <a:gd name="T44" fmla="*/ 2 w 14"/>
                <a:gd name="T45" fmla="*/ 4 h 14"/>
                <a:gd name="T46" fmla="*/ 0 w 14"/>
                <a:gd name="T47" fmla="*/ 6 h 14"/>
                <a:gd name="T48" fmla="*/ 0 w 14"/>
                <a:gd name="T49" fmla="*/ 7 h 14"/>
                <a:gd name="T50" fmla="*/ 0 w 14"/>
                <a:gd name="T51" fmla="*/ 8 h 14"/>
                <a:gd name="T52" fmla="*/ 2 w 14"/>
                <a:gd name="T53" fmla="*/ 9 h 14"/>
                <a:gd name="T54" fmla="*/ 2 w 14"/>
                <a:gd name="T55" fmla="*/ 10 h 14"/>
                <a:gd name="T56" fmla="*/ 3 w 14"/>
                <a:gd name="T57" fmla="*/ 11 h 14"/>
                <a:gd name="T58" fmla="*/ 4 w 14"/>
                <a:gd name="T59" fmla="*/ 13 h 14"/>
                <a:gd name="T60" fmla="*/ 5 w 14"/>
                <a:gd name="T61" fmla="*/ 13 h 14"/>
                <a:gd name="T62" fmla="*/ 6 w 14"/>
                <a:gd name="T63" fmla="*/ 14 h 14"/>
                <a:gd name="T64" fmla="*/ 7 w 14"/>
                <a:gd name="T65" fmla="*/ 14 h 1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4"/>
                <a:gd name="T100" fmla="*/ 0 h 14"/>
                <a:gd name="T101" fmla="*/ 14 w 14"/>
                <a:gd name="T102" fmla="*/ 14 h 1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4" h="14">
                  <a:moveTo>
                    <a:pt x="7" y="14"/>
                  </a:moveTo>
                  <a:lnTo>
                    <a:pt x="9" y="14"/>
                  </a:lnTo>
                  <a:lnTo>
                    <a:pt x="10" y="13"/>
                  </a:lnTo>
                  <a:lnTo>
                    <a:pt x="11" y="13"/>
                  </a:lnTo>
                  <a:lnTo>
                    <a:pt x="12" y="11"/>
                  </a:lnTo>
                  <a:lnTo>
                    <a:pt x="13" y="10"/>
                  </a:lnTo>
                  <a:lnTo>
                    <a:pt x="13" y="9"/>
                  </a:lnTo>
                  <a:lnTo>
                    <a:pt x="14" y="8"/>
                  </a:lnTo>
                  <a:lnTo>
                    <a:pt x="14" y="7"/>
                  </a:lnTo>
                  <a:lnTo>
                    <a:pt x="14" y="6"/>
                  </a:lnTo>
                  <a:lnTo>
                    <a:pt x="13" y="4"/>
                  </a:lnTo>
                  <a:lnTo>
                    <a:pt x="13" y="3"/>
                  </a:lnTo>
                  <a:lnTo>
                    <a:pt x="12" y="2"/>
                  </a:lnTo>
                  <a:lnTo>
                    <a:pt x="11" y="1"/>
                  </a:lnTo>
                  <a:lnTo>
                    <a:pt x="10" y="0"/>
                  </a:lnTo>
                  <a:lnTo>
                    <a:pt x="9" y="0"/>
                  </a:lnTo>
                  <a:lnTo>
                    <a:pt x="7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4" y="1"/>
                  </a:lnTo>
                  <a:lnTo>
                    <a:pt x="3" y="2"/>
                  </a:lnTo>
                  <a:lnTo>
                    <a:pt x="2" y="3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7"/>
                  </a:lnTo>
                  <a:lnTo>
                    <a:pt x="0" y="8"/>
                  </a:lnTo>
                  <a:lnTo>
                    <a:pt x="2" y="9"/>
                  </a:lnTo>
                  <a:lnTo>
                    <a:pt x="2" y="10"/>
                  </a:lnTo>
                  <a:lnTo>
                    <a:pt x="3" y="11"/>
                  </a:lnTo>
                  <a:lnTo>
                    <a:pt x="4" y="13"/>
                  </a:lnTo>
                  <a:lnTo>
                    <a:pt x="5" y="13"/>
                  </a:lnTo>
                  <a:lnTo>
                    <a:pt x="6" y="14"/>
                  </a:lnTo>
                  <a:lnTo>
                    <a:pt x="7" y="1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13" name="Freeform 300"/>
            <p:cNvSpPr>
              <a:spLocks/>
            </p:cNvSpPr>
            <p:nvPr/>
          </p:nvSpPr>
          <p:spPr bwMode="auto">
            <a:xfrm>
              <a:off x="1801" y="1214"/>
              <a:ext cx="7" cy="7"/>
            </a:xfrm>
            <a:custGeom>
              <a:avLst/>
              <a:gdLst>
                <a:gd name="T0" fmla="*/ 3 w 7"/>
                <a:gd name="T1" fmla="*/ 7 h 7"/>
                <a:gd name="T2" fmla="*/ 4 w 7"/>
                <a:gd name="T3" fmla="*/ 7 h 7"/>
                <a:gd name="T4" fmla="*/ 5 w 7"/>
                <a:gd name="T5" fmla="*/ 6 h 7"/>
                <a:gd name="T6" fmla="*/ 5 w 7"/>
                <a:gd name="T7" fmla="*/ 4 h 7"/>
                <a:gd name="T8" fmla="*/ 7 w 7"/>
                <a:gd name="T9" fmla="*/ 3 h 7"/>
                <a:gd name="T10" fmla="*/ 5 w 7"/>
                <a:gd name="T11" fmla="*/ 2 h 7"/>
                <a:gd name="T12" fmla="*/ 5 w 7"/>
                <a:gd name="T13" fmla="*/ 1 h 7"/>
                <a:gd name="T14" fmla="*/ 4 w 7"/>
                <a:gd name="T15" fmla="*/ 0 h 7"/>
                <a:gd name="T16" fmla="*/ 3 w 7"/>
                <a:gd name="T17" fmla="*/ 0 h 7"/>
                <a:gd name="T18" fmla="*/ 2 w 7"/>
                <a:gd name="T19" fmla="*/ 0 h 7"/>
                <a:gd name="T20" fmla="*/ 1 w 7"/>
                <a:gd name="T21" fmla="*/ 1 h 7"/>
                <a:gd name="T22" fmla="*/ 0 w 7"/>
                <a:gd name="T23" fmla="*/ 2 h 7"/>
                <a:gd name="T24" fmla="*/ 0 w 7"/>
                <a:gd name="T25" fmla="*/ 3 h 7"/>
                <a:gd name="T26" fmla="*/ 0 w 7"/>
                <a:gd name="T27" fmla="*/ 4 h 7"/>
                <a:gd name="T28" fmla="*/ 1 w 7"/>
                <a:gd name="T29" fmla="*/ 6 h 7"/>
                <a:gd name="T30" fmla="*/ 2 w 7"/>
                <a:gd name="T31" fmla="*/ 7 h 7"/>
                <a:gd name="T32" fmla="*/ 3 w 7"/>
                <a:gd name="T33" fmla="*/ 7 h 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"/>
                <a:gd name="T52" fmla="*/ 0 h 7"/>
                <a:gd name="T53" fmla="*/ 7 w 7"/>
                <a:gd name="T54" fmla="*/ 7 h 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" h="7">
                  <a:moveTo>
                    <a:pt x="3" y="7"/>
                  </a:moveTo>
                  <a:lnTo>
                    <a:pt x="4" y="7"/>
                  </a:lnTo>
                  <a:lnTo>
                    <a:pt x="5" y="6"/>
                  </a:lnTo>
                  <a:lnTo>
                    <a:pt x="5" y="4"/>
                  </a:lnTo>
                  <a:lnTo>
                    <a:pt x="7" y="3"/>
                  </a:lnTo>
                  <a:lnTo>
                    <a:pt x="5" y="2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1" y="6"/>
                  </a:lnTo>
                  <a:lnTo>
                    <a:pt x="2" y="7"/>
                  </a:lnTo>
                  <a:lnTo>
                    <a:pt x="3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14" name="Freeform 301"/>
            <p:cNvSpPr>
              <a:spLocks/>
            </p:cNvSpPr>
            <p:nvPr/>
          </p:nvSpPr>
          <p:spPr bwMode="auto">
            <a:xfrm>
              <a:off x="1812" y="1214"/>
              <a:ext cx="6" cy="7"/>
            </a:xfrm>
            <a:custGeom>
              <a:avLst/>
              <a:gdLst>
                <a:gd name="T0" fmla="*/ 4 w 6"/>
                <a:gd name="T1" fmla="*/ 7 h 7"/>
                <a:gd name="T2" fmla="*/ 5 w 6"/>
                <a:gd name="T3" fmla="*/ 7 h 7"/>
                <a:gd name="T4" fmla="*/ 6 w 6"/>
                <a:gd name="T5" fmla="*/ 7 h 7"/>
                <a:gd name="T6" fmla="*/ 6 w 6"/>
                <a:gd name="T7" fmla="*/ 6 h 7"/>
                <a:gd name="T8" fmla="*/ 6 w 6"/>
                <a:gd name="T9" fmla="*/ 3 h 7"/>
                <a:gd name="T10" fmla="*/ 6 w 6"/>
                <a:gd name="T11" fmla="*/ 2 h 7"/>
                <a:gd name="T12" fmla="*/ 6 w 6"/>
                <a:gd name="T13" fmla="*/ 1 h 7"/>
                <a:gd name="T14" fmla="*/ 5 w 6"/>
                <a:gd name="T15" fmla="*/ 1 h 7"/>
                <a:gd name="T16" fmla="*/ 4 w 6"/>
                <a:gd name="T17" fmla="*/ 0 h 7"/>
                <a:gd name="T18" fmla="*/ 3 w 6"/>
                <a:gd name="T19" fmla="*/ 1 h 7"/>
                <a:gd name="T20" fmla="*/ 1 w 6"/>
                <a:gd name="T21" fmla="*/ 1 h 7"/>
                <a:gd name="T22" fmla="*/ 0 w 6"/>
                <a:gd name="T23" fmla="*/ 2 h 7"/>
                <a:gd name="T24" fmla="*/ 0 w 6"/>
                <a:gd name="T25" fmla="*/ 3 h 7"/>
                <a:gd name="T26" fmla="*/ 0 w 6"/>
                <a:gd name="T27" fmla="*/ 6 h 7"/>
                <a:gd name="T28" fmla="*/ 1 w 6"/>
                <a:gd name="T29" fmla="*/ 7 h 7"/>
                <a:gd name="T30" fmla="*/ 3 w 6"/>
                <a:gd name="T31" fmla="*/ 7 h 7"/>
                <a:gd name="T32" fmla="*/ 4 w 6"/>
                <a:gd name="T33" fmla="*/ 7 h 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"/>
                <a:gd name="T52" fmla="*/ 0 h 7"/>
                <a:gd name="T53" fmla="*/ 6 w 6"/>
                <a:gd name="T54" fmla="*/ 7 h 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" h="7">
                  <a:moveTo>
                    <a:pt x="4" y="7"/>
                  </a:moveTo>
                  <a:lnTo>
                    <a:pt x="5" y="7"/>
                  </a:lnTo>
                  <a:lnTo>
                    <a:pt x="6" y="7"/>
                  </a:lnTo>
                  <a:lnTo>
                    <a:pt x="6" y="6"/>
                  </a:lnTo>
                  <a:lnTo>
                    <a:pt x="6" y="3"/>
                  </a:lnTo>
                  <a:lnTo>
                    <a:pt x="6" y="2"/>
                  </a:lnTo>
                  <a:lnTo>
                    <a:pt x="6" y="1"/>
                  </a:lnTo>
                  <a:lnTo>
                    <a:pt x="5" y="1"/>
                  </a:lnTo>
                  <a:lnTo>
                    <a:pt x="4" y="0"/>
                  </a:lnTo>
                  <a:lnTo>
                    <a:pt x="3" y="1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6"/>
                  </a:lnTo>
                  <a:lnTo>
                    <a:pt x="1" y="7"/>
                  </a:lnTo>
                  <a:lnTo>
                    <a:pt x="3" y="7"/>
                  </a:lnTo>
                  <a:lnTo>
                    <a:pt x="4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15" name="Freeform 302"/>
            <p:cNvSpPr>
              <a:spLocks/>
            </p:cNvSpPr>
            <p:nvPr/>
          </p:nvSpPr>
          <p:spPr bwMode="auto">
            <a:xfrm>
              <a:off x="1767" y="1121"/>
              <a:ext cx="18" cy="93"/>
            </a:xfrm>
            <a:custGeom>
              <a:avLst/>
              <a:gdLst>
                <a:gd name="T0" fmla="*/ 6 w 18"/>
                <a:gd name="T1" fmla="*/ 2 h 93"/>
                <a:gd name="T2" fmla="*/ 6 w 18"/>
                <a:gd name="T3" fmla="*/ 4 h 93"/>
                <a:gd name="T4" fmla="*/ 3 w 18"/>
                <a:gd name="T5" fmla="*/ 9 h 93"/>
                <a:gd name="T6" fmla="*/ 2 w 18"/>
                <a:gd name="T7" fmla="*/ 17 h 93"/>
                <a:gd name="T8" fmla="*/ 1 w 18"/>
                <a:gd name="T9" fmla="*/ 29 h 93"/>
                <a:gd name="T10" fmla="*/ 0 w 18"/>
                <a:gd name="T11" fmla="*/ 41 h 93"/>
                <a:gd name="T12" fmla="*/ 0 w 18"/>
                <a:gd name="T13" fmla="*/ 58 h 93"/>
                <a:gd name="T14" fmla="*/ 1 w 18"/>
                <a:gd name="T15" fmla="*/ 74 h 93"/>
                <a:gd name="T16" fmla="*/ 4 w 18"/>
                <a:gd name="T17" fmla="*/ 93 h 93"/>
                <a:gd name="T18" fmla="*/ 18 w 18"/>
                <a:gd name="T19" fmla="*/ 93 h 93"/>
                <a:gd name="T20" fmla="*/ 17 w 18"/>
                <a:gd name="T21" fmla="*/ 89 h 93"/>
                <a:gd name="T22" fmla="*/ 16 w 18"/>
                <a:gd name="T23" fmla="*/ 82 h 93"/>
                <a:gd name="T24" fmla="*/ 15 w 18"/>
                <a:gd name="T25" fmla="*/ 71 h 93"/>
                <a:gd name="T26" fmla="*/ 14 w 18"/>
                <a:gd name="T27" fmla="*/ 58 h 93"/>
                <a:gd name="T28" fmla="*/ 13 w 18"/>
                <a:gd name="T29" fmla="*/ 43 h 93"/>
                <a:gd name="T30" fmla="*/ 13 w 18"/>
                <a:gd name="T31" fmla="*/ 27 h 93"/>
                <a:gd name="T32" fmla="*/ 15 w 18"/>
                <a:gd name="T33" fmla="*/ 13 h 93"/>
                <a:gd name="T34" fmla="*/ 18 w 18"/>
                <a:gd name="T35" fmla="*/ 2 h 93"/>
                <a:gd name="T36" fmla="*/ 18 w 18"/>
                <a:gd name="T37" fmla="*/ 2 h 93"/>
                <a:gd name="T38" fmla="*/ 18 w 18"/>
                <a:gd name="T39" fmla="*/ 0 h 93"/>
                <a:gd name="T40" fmla="*/ 18 w 18"/>
                <a:gd name="T41" fmla="*/ 0 h 93"/>
                <a:gd name="T42" fmla="*/ 17 w 18"/>
                <a:gd name="T43" fmla="*/ 0 h 93"/>
                <a:gd name="T44" fmla="*/ 16 w 18"/>
                <a:gd name="T45" fmla="*/ 0 h 93"/>
                <a:gd name="T46" fmla="*/ 14 w 18"/>
                <a:gd name="T47" fmla="*/ 0 h 93"/>
                <a:gd name="T48" fmla="*/ 10 w 18"/>
                <a:gd name="T49" fmla="*/ 0 h 93"/>
                <a:gd name="T50" fmla="*/ 6 w 18"/>
                <a:gd name="T51" fmla="*/ 2 h 9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8"/>
                <a:gd name="T79" fmla="*/ 0 h 93"/>
                <a:gd name="T80" fmla="*/ 18 w 18"/>
                <a:gd name="T81" fmla="*/ 93 h 9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8" h="93">
                  <a:moveTo>
                    <a:pt x="6" y="2"/>
                  </a:moveTo>
                  <a:lnTo>
                    <a:pt x="6" y="4"/>
                  </a:lnTo>
                  <a:lnTo>
                    <a:pt x="3" y="9"/>
                  </a:lnTo>
                  <a:lnTo>
                    <a:pt x="2" y="17"/>
                  </a:lnTo>
                  <a:lnTo>
                    <a:pt x="1" y="29"/>
                  </a:lnTo>
                  <a:lnTo>
                    <a:pt x="0" y="41"/>
                  </a:lnTo>
                  <a:lnTo>
                    <a:pt x="0" y="58"/>
                  </a:lnTo>
                  <a:lnTo>
                    <a:pt x="1" y="74"/>
                  </a:lnTo>
                  <a:lnTo>
                    <a:pt x="4" y="93"/>
                  </a:lnTo>
                  <a:lnTo>
                    <a:pt x="18" y="93"/>
                  </a:lnTo>
                  <a:lnTo>
                    <a:pt x="17" y="89"/>
                  </a:lnTo>
                  <a:lnTo>
                    <a:pt x="16" y="82"/>
                  </a:lnTo>
                  <a:lnTo>
                    <a:pt x="15" y="71"/>
                  </a:lnTo>
                  <a:lnTo>
                    <a:pt x="14" y="58"/>
                  </a:lnTo>
                  <a:lnTo>
                    <a:pt x="13" y="43"/>
                  </a:lnTo>
                  <a:lnTo>
                    <a:pt x="13" y="27"/>
                  </a:lnTo>
                  <a:lnTo>
                    <a:pt x="15" y="13"/>
                  </a:lnTo>
                  <a:lnTo>
                    <a:pt x="18" y="2"/>
                  </a:lnTo>
                  <a:lnTo>
                    <a:pt x="18" y="0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6" y="2"/>
                  </a:lnTo>
                  <a:close/>
                </a:path>
              </a:pathLst>
            </a:custGeom>
            <a:solidFill>
              <a:srgbClr val="3F9E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16" name="Freeform 303"/>
            <p:cNvSpPr>
              <a:spLocks/>
            </p:cNvSpPr>
            <p:nvPr/>
          </p:nvSpPr>
          <p:spPr bwMode="auto">
            <a:xfrm>
              <a:off x="1865" y="1110"/>
              <a:ext cx="27" cy="104"/>
            </a:xfrm>
            <a:custGeom>
              <a:avLst/>
              <a:gdLst>
                <a:gd name="T0" fmla="*/ 27 w 27"/>
                <a:gd name="T1" fmla="*/ 0 h 104"/>
                <a:gd name="T2" fmla="*/ 25 w 27"/>
                <a:gd name="T3" fmla="*/ 1 h 104"/>
                <a:gd name="T4" fmla="*/ 24 w 27"/>
                <a:gd name="T5" fmla="*/ 3 h 104"/>
                <a:gd name="T6" fmla="*/ 22 w 27"/>
                <a:gd name="T7" fmla="*/ 9 h 104"/>
                <a:gd name="T8" fmla="*/ 20 w 27"/>
                <a:gd name="T9" fmla="*/ 18 h 104"/>
                <a:gd name="T10" fmla="*/ 17 w 27"/>
                <a:gd name="T11" fmla="*/ 31 h 104"/>
                <a:gd name="T12" fmla="*/ 16 w 27"/>
                <a:gd name="T13" fmla="*/ 49 h 104"/>
                <a:gd name="T14" fmla="*/ 17 w 27"/>
                <a:gd name="T15" fmla="*/ 73 h 104"/>
                <a:gd name="T16" fmla="*/ 20 w 27"/>
                <a:gd name="T17" fmla="*/ 104 h 104"/>
                <a:gd name="T18" fmla="*/ 4 w 27"/>
                <a:gd name="T19" fmla="*/ 104 h 104"/>
                <a:gd name="T20" fmla="*/ 4 w 27"/>
                <a:gd name="T21" fmla="*/ 100 h 104"/>
                <a:gd name="T22" fmla="*/ 3 w 27"/>
                <a:gd name="T23" fmla="*/ 92 h 104"/>
                <a:gd name="T24" fmla="*/ 2 w 27"/>
                <a:gd name="T25" fmla="*/ 79 h 104"/>
                <a:gd name="T26" fmla="*/ 1 w 27"/>
                <a:gd name="T27" fmla="*/ 64 h 104"/>
                <a:gd name="T28" fmla="*/ 0 w 27"/>
                <a:gd name="T29" fmla="*/ 47 h 104"/>
                <a:gd name="T30" fmla="*/ 1 w 27"/>
                <a:gd name="T31" fmla="*/ 30 h 104"/>
                <a:gd name="T32" fmla="*/ 3 w 27"/>
                <a:gd name="T33" fmla="*/ 14 h 104"/>
                <a:gd name="T34" fmla="*/ 9 w 27"/>
                <a:gd name="T35" fmla="*/ 0 h 104"/>
                <a:gd name="T36" fmla="*/ 27 w 27"/>
                <a:gd name="T37" fmla="*/ 0 h 10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7"/>
                <a:gd name="T58" fmla="*/ 0 h 104"/>
                <a:gd name="T59" fmla="*/ 27 w 27"/>
                <a:gd name="T60" fmla="*/ 104 h 10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7" h="104">
                  <a:moveTo>
                    <a:pt x="27" y="0"/>
                  </a:moveTo>
                  <a:lnTo>
                    <a:pt x="25" y="1"/>
                  </a:lnTo>
                  <a:lnTo>
                    <a:pt x="24" y="3"/>
                  </a:lnTo>
                  <a:lnTo>
                    <a:pt x="22" y="9"/>
                  </a:lnTo>
                  <a:lnTo>
                    <a:pt x="20" y="18"/>
                  </a:lnTo>
                  <a:lnTo>
                    <a:pt x="17" y="31"/>
                  </a:lnTo>
                  <a:lnTo>
                    <a:pt x="16" y="49"/>
                  </a:lnTo>
                  <a:lnTo>
                    <a:pt x="17" y="73"/>
                  </a:lnTo>
                  <a:lnTo>
                    <a:pt x="20" y="104"/>
                  </a:lnTo>
                  <a:lnTo>
                    <a:pt x="4" y="104"/>
                  </a:lnTo>
                  <a:lnTo>
                    <a:pt x="4" y="100"/>
                  </a:lnTo>
                  <a:lnTo>
                    <a:pt x="3" y="92"/>
                  </a:lnTo>
                  <a:lnTo>
                    <a:pt x="2" y="79"/>
                  </a:lnTo>
                  <a:lnTo>
                    <a:pt x="1" y="64"/>
                  </a:lnTo>
                  <a:lnTo>
                    <a:pt x="0" y="47"/>
                  </a:lnTo>
                  <a:lnTo>
                    <a:pt x="1" y="30"/>
                  </a:lnTo>
                  <a:lnTo>
                    <a:pt x="3" y="14"/>
                  </a:lnTo>
                  <a:lnTo>
                    <a:pt x="9" y="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3F9E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17" name="Freeform 304"/>
            <p:cNvSpPr>
              <a:spLocks/>
            </p:cNvSpPr>
            <p:nvPr/>
          </p:nvSpPr>
          <p:spPr bwMode="auto">
            <a:xfrm>
              <a:off x="1767" y="1126"/>
              <a:ext cx="17" cy="82"/>
            </a:xfrm>
            <a:custGeom>
              <a:avLst/>
              <a:gdLst>
                <a:gd name="T0" fmla="*/ 6 w 17"/>
                <a:gd name="T1" fmla="*/ 2 h 82"/>
                <a:gd name="T2" fmla="*/ 6 w 17"/>
                <a:gd name="T3" fmla="*/ 4 h 82"/>
                <a:gd name="T4" fmla="*/ 4 w 17"/>
                <a:gd name="T5" fmla="*/ 8 h 82"/>
                <a:gd name="T6" fmla="*/ 2 w 17"/>
                <a:gd name="T7" fmla="*/ 15 h 82"/>
                <a:gd name="T8" fmla="*/ 1 w 17"/>
                <a:gd name="T9" fmla="*/ 26 h 82"/>
                <a:gd name="T10" fmla="*/ 0 w 17"/>
                <a:gd name="T11" fmla="*/ 38 h 82"/>
                <a:gd name="T12" fmla="*/ 1 w 17"/>
                <a:gd name="T13" fmla="*/ 50 h 82"/>
                <a:gd name="T14" fmla="*/ 2 w 17"/>
                <a:gd name="T15" fmla="*/ 66 h 82"/>
                <a:gd name="T16" fmla="*/ 4 w 17"/>
                <a:gd name="T17" fmla="*/ 82 h 82"/>
                <a:gd name="T18" fmla="*/ 16 w 17"/>
                <a:gd name="T19" fmla="*/ 81 h 82"/>
                <a:gd name="T20" fmla="*/ 16 w 17"/>
                <a:gd name="T21" fmla="*/ 78 h 82"/>
                <a:gd name="T22" fmla="*/ 15 w 17"/>
                <a:gd name="T23" fmla="*/ 73 h 82"/>
                <a:gd name="T24" fmla="*/ 14 w 17"/>
                <a:gd name="T25" fmla="*/ 62 h 82"/>
                <a:gd name="T26" fmla="*/ 13 w 17"/>
                <a:gd name="T27" fmla="*/ 50 h 82"/>
                <a:gd name="T28" fmla="*/ 11 w 17"/>
                <a:gd name="T29" fmla="*/ 38 h 82"/>
                <a:gd name="T30" fmla="*/ 11 w 17"/>
                <a:gd name="T31" fmla="*/ 25 h 82"/>
                <a:gd name="T32" fmla="*/ 14 w 17"/>
                <a:gd name="T33" fmla="*/ 12 h 82"/>
                <a:gd name="T34" fmla="*/ 17 w 17"/>
                <a:gd name="T35" fmla="*/ 1 h 82"/>
                <a:gd name="T36" fmla="*/ 17 w 17"/>
                <a:gd name="T37" fmla="*/ 1 h 82"/>
                <a:gd name="T38" fmla="*/ 17 w 17"/>
                <a:gd name="T39" fmla="*/ 1 h 82"/>
                <a:gd name="T40" fmla="*/ 17 w 17"/>
                <a:gd name="T41" fmla="*/ 1 h 82"/>
                <a:gd name="T42" fmla="*/ 16 w 17"/>
                <a:gd name="T43" fmla="*/ 0 h 82"/>
                <a:gd name="T44" fmla="*/ 15 w 17"/>
                <a:gd name="T45" fmla="*/ 0 h 82"/>
                <a:gd name="T46" fmla="*/ 13 w 17"/>
                <a:gd name="T47" fmla="*/ 1 h 82"/>
                <a:gd name="T48" fmla="*/ 9 w 17"/>
                <a:gd name="T49" fmla="*/ 1 h 82"/>
                <a:gd name="T50" fmla="*/ 6 w 17"/>
                <a:gd name="T51" fmla="*/ 2 h 8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7"/>
                <a:gd name="T79" fmla="*/ 0 h 82"/>
                <a:gd name="T80" fmla="*/ 17 w 17"/>
                <a:gd name="T81" fmla="*/ 82 h 8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7" h="82">
                  <a:moveTo>
                    <a:pt x="6" y="2"/>
                  </a:moveTo>
                  <a:lnTo>
                    <a:pt x="6" y="4"/>
                  </a:lnTo>
                  <a:lnTo>
                    <a:pt x="4" y="8"/>
                  </a:lnTo>
                  <a:lnTo>
                    <a:pt x="2" y="15"/>
                  </a:lnTo>
                  <a:lnTo>
                    <a:pt x="1" y="26"/>
                  </a:lnTo>
                  <a:lnTo>
                    <a:pt x="0" y="38"/>
                  </a:lnTo>
                  <a:lnTo>
                    <a:pt x="1" y="50"/>
                  </a:lnTo>
                  <a:lnTo>
                    <a:pt x="2" y="66"/>
                  </a:lnTo>
                  <a:lnTo>
                    <a:pt x="4" y="82"/>
                  </a:lnTo>
                  <a:lnTo>
                    <a:pt x="16" y="81"/>
                  </a:lnTo>
                  <a:lnTo>
                    <a:pt x="16" y="78"/>
                  </a:lnTo>
                  <a:lnTo>
                    <a:pt x="15" y="73"/>
                  </a:lnTo>
                  <a:lnTo>
                    <a:pt x="14" y="62"/>
                  </a:lnTo>
                  <a:lnTo>
                    <a:pt x="13" y="50"/>
                  </a:lnTo>
                  <a:lnTo>
                    <a:pt x="11" y="38"/>
                  </a:lnTo>
                  <a:lnTo>
                    <a:pt x="11" y="25"/>
                  </a:lnTo>
                  <a:lnTo>
                    <a:pt x="14" y="12"/>
                  </a:lnTo>
                  <a:lnTo>
                    <a:pt x="17" y="1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3" y="1"/>
                  </a:lnTo>
                  <a:lnTo>
                    <a:pt x="9" y="1"/>
                  </a:lnTo>
                  <a:lnTo>
                    <a:pt x="6" y="2"/>
                  </a:lnTo>
                  <a:close/>
                </a:path>
              </a:pathLst>
            </a:custGeom>
            <a:solidFill>
              <a:srgbClr val="59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18" name="Freeform 305"/>
            <p:cNvSpPr>
              <a:spLocks/>
            </p:cNvSpPr>
            <p:nvPr/>
          </p:nvSpPr>
          <p:spPr bwMode="auto">
            <a:xfrm>
              <a:off x="1768" y="1132"/>
              <a:ext cx="14" cy="69"/>
            </a:xfrm>
            <a:custGeom>
              <a:avLst/>
              <a:gdLst>
                <a:gd name="T0" fmla="*/ 5 w 14"/>
                <a:gd name="T1" fmla="*/ 1 h 69"/>
                <a:gd name="T2" fmla="*/ 5 w 14"/>
                <a:gd name="T3" fmla="*/ 2 h 69"/>
                <a:gd name="T4" fmla="*/ 3 w 14"/>
                <a:gd name="T5" fmla="*/ 7 h 69"/>
                <a:gd name="T6" fmla="*/ 2 w 14"/>
                <a:gd name="T7" fmla="*/ 13 h 69"/>
                <a:gd name="T8" fmla="*/ 1 w 14"/>
                <a:gd name="T9" fmla="*/ 21 h 69"/>
                <a:gd name="T10" fmla="*/ 0 w 14"/>
                <a:gd name="T11" fmla="*/ 32 h 69"/>
                <a:gd name="T12" fmla="*/ 0 w 14"/>
                <a:gd name="T13" fmla="*/ 43 h 69"/>
                <a:gd name="T14" fmla="*/ 1 w 14"/>
                <a:gd name="T15" fmla="*/ 56 h 69"/>
                <a:gd name="T16" fmla="*/ 3 w 14"/>
                <a:gd name="T17" fmla="*/ 69 h 69"/>
                <a:gd name="T18" fmla="*/ 14 w 14"/>
                <a:gd name="T19" fmla="*/ 69 h 69"/>
                <a:gd name="T20" fmla="*/ 13 w 14"/>
                <a:gd name="T21" fmla="*/ 67 h 69"/>
                <a:gd name="T22" fmla="*/ 13 w 14"/>
                <a:gd name="T23" fmla="*/ 61 h 69"/>
                <a:gd name="T24" fmla="*/ 12 w 14"/>
                <a:gd name="T25" fmla="*/ 53 h 69"/>
                <a:gd name="T26" fmla="*/ 10 w 14"/>
                <a:gd name="T27" fmla="*/ 43 h 69"/>
                <a:gd name="T28" fmla="*/ 9 w 14"/>
                <a:gd name="T29" fmla="*/ 32 h 69"/>
                <a:gd name="T30" fmla="*/ 9 w 14"/>
                <a:gd name="T31" fmla="*/ 20 h 69"/>
                <a:gd name="T32" fmla="*/ 12 w 14"/>
                <a:gd name="T33" fmla="*/ 9 h 69"/>
                <a:gd name="T34" fmla="*/ 14 w 14"/>
                <a:gd name="T35" fmla="*/ 1 h 69"/>
                <a:gd name="T36" fmla="*/ 14 w 14"/>
                <a:gd name="T37" fmla="*/ 1 h 69"/>
                <a:gd name="T38" fmla="*/ 14 w 14"/>
                <a:gd name="T39" fmla="*/ 1 h 69"/>
                <a:gd name="T40" fmla="*/ 14 w 14"/>
                <a:gd name="T41" fmla="*/ 0 h 69"/>
                <a:gd name="T42" fmla="*/ 14 w 14"/>
                <a:gd name="T43" fmla="*/ 0 h 69"/>
                <a:gd name="T44" fmla="*/ 13 w 14"/>
                <a:gd name="T45" fmla="*/ 0 h 69"/>
                <a:gd name="T46" fmla="*/ 10 w 14"/>
                <a:gd name="T47" fmla="*/ 0 h 69"/>
                <a:gd name="T48" fmla="*/ 8 w 14"/>
                <a:gd name="T49" fmla="*/ 1 h 69"/>
                <a:gd name="T50" fmla="*/ 5 w 14"/>
                <a:gd name="T51" fmla="*/ 1 h 69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4"/>
                <a:gd name="T79" fmla="*/ 0 h 69"/>
                <a:gd name="T80" fmla="*/ 14 w 14"/>
                <a:gd name="T81" fmla="*/ 69 h 69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4" h="69">
                  <a:moveTo>
                    <a:pt x="5" y="1"/>
                  </a:moveTo>
                  <a:lnTo>
                    <a:pt x="5" y="2"/>
                  </a:lnTo>
                  <a:lnTo>
                    <a:pt x="3" y="7"/>
                  </a:lnTo>
                  <a:lnTo>
                    <a:pt x="2" y="13"/>
                  </a:lnTo>
                  <a:lnTo>
                    <a:pt x="1" y="21"/>
                  </a:lnTo>
                  <a:lnTo>
                    <a:pt x="0" y="32"/>
                  </a:lnTo>
                  <a:lnTo>
                    <a:pt x="0" y="43"/>
                  </a:lnTo>
                  <a:lnTo>
                    <a:pt x="1" y="56"/>
                  </a:lnTo>
                  <a:lnTo>
                    <a:pt x="3" y="69"/>
                  </a:lnTo>
                  <a:lnTo>
                    <a:pt x="14" y="69"/>
                  </a:lnTo>
                  <a:lnTo>
                    <a:pt x="13" y="67"/>
                  </a:lnTo>
                  <a:lnTo>
                    <a:pt x="13" y="61"/>
                  </a:lnTo>
                  <a:lnTo>
                    <a:pt x="12" y="53"/>
                  </a:lnTo>
                  <a:lnTo>
                    <a:pt x="10" y="43"/>
                  </a:lnTo>
                  <a:lnTo>
                    <a:pt x="9" y="32"/>
                  </a:lnTo>
                  <a:lnTo>
                    <a:pt x="9" y="20"/>
                  </a:lnTo>
                  <a:lnTo>
                    <a:pt x="12" y="9"/>
                  </a:lnTo>
                  <a:lnTo>
                    <a:pt x="14" y="1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0" y="0"/>
                  </a:lnTo>
                  <a:lnTo>
                    <a:pt x="8" y="1"/>
                  </a:lnTo>
                  <a:lnTo>
                    <a:pt x="5" y="1"/>
                  </a:lnTo>
                  <a:close/>
                </a:path>
              </a:pathLst>
            </a:custGeom>
            <a:solidFill>
              <a:srgbClr val="72C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19" name="Freeform 306"/>
            <p:cNvSpPr>
              <a:spLocks/>
            </p:cNvSpPr>
            <p:nvPr/>
          </p:nvSpPr>
          <p:spPr bwMode="auto">
            <a:xfrm>
              <a:off x="1769" y="1138"/>
              <a:ext cx="12" cy="57"/>
            </a:xfrm>
            <a:custGeom>
              <a:avLst/>
              <a:gdLst>
                <a:gd name="T0" fmla="*/ 4 w 12"/>
                <a:gd name="T1" fmla="*/ 1 h 57"/>
                <a:gd name="T2" fmla="*/ 2 w 12"/>
                <a:gd name="T3" fmla="*/ 2 h 57"/>
                <a:gd name="T4" fmla="*/ 2 w 12"/>
                <a:gd name="T5" fmla="*/ 5 h 57"/>
                <a:gd name="T6" fmla="*/ 1 w 12"/>
                <a:gd name="T7" fmla="*/ 10 h 57"/>
                <a:gd name="T8" fmla="*/ 0 w 12"/>
                <a:gd name="T9" fmla="*/ 17 h 57"/>
                <a:gd name="T10" fmla="*/ 0 w 12"/>
                <a:gd name="T11" fmla="*/ 26 h 57"/>
                <a:gd name="T12" fmla="*/ 0 w 12"/>
                <a:gd name="T13" fmla="*/ 35 h 57"/>
                <a:gd name="T14" fmla="*/ 1 w 12"/>
                <a:gd name="T15" fmla="*/ 45 h 57"/>
                <a:gd name="T16" fmla="*/ 2 w 12"/>
                <a:gd name="T17" fmla="*/ 57 h 57"/>
                <a:gd name="T18" fmla="*/ 11 w 12"/>
                <a:gd name="T19" fmla="*/ 56 h 57"/>
                <a:gd name="T20" fmla="*/ 11 w 12"/>
                <a:gd name="T21" fmla="*/ 55 h 57"/>
                <a:gd name="T22" fmla="*/ 9 w 12"/>
                <a:gd name="T23" fmla="*/ 50 h 57"/>
                <a:gd name="T24" fmla="*/ 9 w 12"/>
                <a:gd name="T25" fmla="*/ 43 h 57"/>
                <a:gd name="T26" fmla="*/ 8 w 12"/>
                <a:gd name="T27" fmla="*/ 35 h 57"/>
                <a:gd name="T28" fmla="*/ 7 w 12"/>
                <a:gd name="T29" fmla="*/ 26 h 57"/>
                <a:gd name="T30" fmla="*/ 8 w 12"/>
                <a:gd name="T31" fmla="*/ 16 h 57"/>
                <a:gd name="T32" fmla="*/ 9 w 12"/>
                <a:gd name="T33" fmla="*/ 8 h 57"/>
                <a:gd name="T34" fmla="*/ 12 w 12"/>
                <a:gd name="T35" fmla="*/ 0 h 57"/>
                <a:gd name="T36" fmla="*/ 12 w 12"/>
                <a:gd name="T37" fmla="*/ 0 h 57"/>
                <a:gd name="T38" fmla="*/ 12 w 12"/>
                <a:gd name="T39" fmla="*/ 0 h 57"/>
                <a:gd name="T40" fmla="*/ 12 w 12"/>
                <a:gd name="T41" fmla="*/ 0 h 57"/>
                <a:gd name="T42" fmla="*/ 11 w 12"/>
                <a:gd name="T43" fmla="*/ 0 h 57"/>
                <a:gd name="T44" fmla="*/ 9 w 12"/>
                <a:gd name="T45" fmla="*/ 0 h 57"/>
                <a:gd name="T46" fmla="*/ 8 w 12"/>
                <a:gd name="T47" fmla="*/ 0 h 57"/>
                <a:gd name="T48" fmla="*/ 6 w 12"/>
                <a:gd name="T49" fmla="*/ 0 h 57"/>
                <a:gd name="T50" fmla="*/ 4 w 12"/>
                <a:gd name="T51" fmla="*/ 1 h 5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2"/>
                <a:gd name="T79" fmla="*/ 0 h 57"/>
                <a:gd name="T80" fmla="*/ 12 w 12"/>
                <a:gd name="T81" fmla="*/ 57 h 57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2" h="57">
                  <a:moveTo>
                    <a:pt x="4" y="1"/>
                  </a:moveTo>
                  <a:lnTo>
                    <a:pt x="2" y="2"/>
                  </a:lnTo>
                  <a:lnTo>
                    <a:pt x="2" y="5"/>
                  </a:lnTo>
                  <a:lnTo>
                    <a:pt x="1" y="10"/>
                  </a:lnTo>
                  <a:lnTo>
                    <a:pt x="0" y="17"/>
                  </a:lnTo>
                  <a:lnTo>
                    <a:pt x="0" y="26"/>
                  </a:lnTo>
                  <a:lnTo>
                    <a:pt x="0" y="35"/>
                  </a:lnTo>
                  <a:lnTo>
                    <a:pt x="1" y="45"/>
                  </a:lnTo>
                  <a:lnTo>
                    <a:pt x="2" y="57"/>
                  </a:lnTo>
                  <a:lnTo>
                    <a:pt x="11" y="56"/>
                  </a:lnTo>
                  <a:lnTo>
                    <a:pt x="11" y="55"/>
                  </a:lnTo>
                  <a:lnTo>
                    <a:pt x="9" y="50"/>
                  </a:lnTo>
                  <a:lnTo>
                    <a:pt x="9" y="43"/>
                  </a:lnTo>
                  <a:lnTo>
                    <a:pt x="8" y="35"/>
                  </a:lnTo>
                  <a:lnTo>
                    <a:pt x="7" y="26"/>
                  </a:lnTo>
                  <a:lnTo>
                    <a:pt x="8" y="16"/>
                  </a:lnTo>
                  <a:lnTo>
                    <a:pt x="9" y="8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9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1"/>
                  </a:lnTo>
                  <a:close/>
                </a:path>
              </a:pathLst>
            </a:custGeom>
            <a:solidFill>
              <a:srgbClr val="8CD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20" name="Freeform 307"/>
            <p:cNvSpPr>
              <a:spLocks/>
            </p:cNvSpPr>
            <p:nvPr/>
          </p:nvSpPr>
          <p:spPr bwMode="auto">
            <a:xfrm>
              <a:off x="1769" y="1143"/>
              <a:ext cx="9" cy="45"/>
            </a:xfrm>
            <a:custGeom>
              <a:avLst/>
              <a:gdLst>
                <a:gd name="T0" fmla="*/ 4 w 9"/>
                <a:gd name="T1" fmla="*/ 1 h 45"/>
                <a:gd name="T2" fmla="*/ 2 w 9"/>
                <a:gd name="T3" fmla="*/ 2 h 45"/>
                <a:gd name="T4" fmla="*/ 2 w 9"/>
                <a:gd name="T5" fmla="*/ 4 h 45"/>
                <a:gd name="T6" fmla="*/ 1 w 9"/>
                <a:gd name="T7" fmla="*/ 9 h 45"/>
                <a:gd name="T8" fmla="*/ 1 w 9"/>
                <a:gd name="T9" fmla="*/ 14 h 45"/>
                <a:gd name="T10" fmla="*/ 0 w 9"/>
                <a:gd name="T11" fmla="*/ 21 h 45"/>
                <a:gd name="T12" fmla="*/ 0 w 9"/>
                <a:gd name="T13" fmla="*/ 28 h 45"/>
                <a:gd name="T14" fmla="*/ 1 w 9"/>
                <a:gd name="T15" fmla="*/ 37 h 45"/>
                <a:gd name="T16" fmla="*/ 2 w 9"/>
                <a:gd name="T17" fmla="*/ 45 h 45"/>
                <a:gd name="T18" fmla="*/ 9 w 9"/>
                <a:gd name="T19" fmla="*/ 45 h 45"/>
                <a:gd name="T20" fmla="*/ 9 w 9"/>
                <a:gd name="T21" fmla="*/ 44 h 45"/>
                <a:gd name="T22" fmla="*/ 8 w 9"/>
                <a:gd name="T23" fmla="*/ 40 h 45"/>
                <a:gd name="T24" fmla="*/ 7 w 9"/>
                <a:gd name="T25" fmla="*/ 35 h 45"/>
                <a:gd name="T26" fmla="*/ 7 w 9"/>
                <a:gd name="T27" fmla="*/ 28 h 45"/>
                <a:gd name="T28" fmla="*/ 6 w 9"/>
                <a:gd name="T29" fmla="*/ 21 h 45"/>
                <a:gd name="T30" fmla="*/ 7 w 9"/>
                <a:gd name="T31" fmla="*/ 14 h 45"/>
                <a:gd name="T32" fmla="*/ 7 w 9"/>
                <a:gd name="T33" fmla="*/ 7 h 45"/>
                <a:gd name="T34" fmla="*/ 9 w 9"/>
                <a:gd name="T35" fmla="*/ 1 h 45"/>
                <a:gd name="T36" fmla="*/ 9 w 9"/>
                <a:gd name="T37" fmla="*/ 1 h 45"/>
                <a:gd name="T38" fmla="*/ 9 w 9"/>
                <a:gd name="T39" fmla="*/ 1 h 45"/>
                <a:gd name="T40" fmla="*/ 9 w 9"/>
                <a:gd name="T41" fmla="*/ 1 h 45"/>
                <a:gd name="T42" fmla="*/ 9 w 9"/>
                <a:gd name="T43" fmla="*/ 0 h 45"/>
                <a:gd name="T44" fmla="*/ 8 w 9"/>
                <a:gd name="T45" fmla="*/ 0 h 45"/>
                <a:gd name="T46" fmla="*/ 7 w 9"/>
                <a:gd name="T47" fmla="*/ 1 h 45"/>
                <a:gd name="T48" fmla="*/ 6 w 9"/>
                <a:gd name="T49" fmla="*/ 1 h 45"/>
                <a:gd name="T50" fmla="*/ 4 w 9"/>
                <a:gd name="T51" fmla="*/ 1 h 4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9"/>
                <a:gd name="T79" fmla="*/ 0 h 45"/>
                <a:gd name="T80" fmla="*/ 9 w 9"/>
                <a:gd name="T81" fmla="*/ 45 h 45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9" h="45">
                  <a:moveTo>
                    <a:pt x="4" y="1"/>
                  </a:moveTo>
                  <a:lnTo>
                    <a:pt x="2" y="2"/>
                  </a:lnTo>
                  <a:lnTo>
                    <a:pt x="2" y="4"/>
                  </a:lnTo>
                  <a:lnTo>
                    <a:pt x="1" y="9"/>
                  </a:lnTo>
                  <a:lnTo>
                    <a:pt x="1" y="14"/>
                  </a:lnTo>
                  <a:lnTo>
                    <a:pt x="0" y="21"/>
                  </a:lnTo>
                  <a:lnTo>
                    <a:pt x="0" y="28"/>
                  </a:lnTo>
                  <a:lnTo>
                    <a:pt x="1" y="37"/>
                  </a:lnTo>
                  <a:lnTo>
                    <a:pt x="2" y="45"/>
                  </a:lnTo>
                  <a:lnTo>
                    <a:pt x="9" y="45"/>
                  </a:lnTo>
                  <a:lnTo>
                    <a:pt x="9" y="44"/>
                  </a:lnTo>
                  <a:lnTo>
                    <a:pt x="8" y="40"/>
                  </a:lnTo>
                  <a:lnTo>
                    <a:pt x="7" y="35"/>
                  </a:lnTo>
                  <a:lnTo>
                    <a:pt x="7" y="28"/>
                  </a:lnTo>
                  <a:lnTo>
                    <a:pt x="6" y="21"/>
                  </a:lnTo>
                  <a:lnTo>
                    <a:pt x="7" y="14"/>
                  </a:lnTo>
                  <a:lnTo>
                    <a:pt x="7" y="7"/>
                  </a:lnTo>
                  <a:lnTo>
                    <a:pt x="9" y="1"/>
                  </a:lnTo>
                  <a:lnTo>
                    <a:pt x="9" y="0"/>
                  </a:lnTo>
                  <a:lnTo>
                    <a:pt x="8" y="0"/>
                  </a:lnTo>
                  <a:lnTo>
                    <a:pt x="7" y="1"/>
                  </a:lnTo>
                  <a:lnTo>
                    <a:pt x="6" y="1"/>
                  </a:lnTo>
                  <a:lnTo>
                    <a:pt x="4" y="1"/>
                  </a:lnTo>
                  <a:close/>
                </a:path>
              </a:pathLst>
            </a:custGeom>
            <a:solidFill>
              <a:srgbClr val="A5ED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21" name="Freeform 308"/>
            <p:cNvSpPr>
              <a:spLocks/>
            </p:cNvSpPr>
            <p:nvPr/>
          </p:nvSpPr>
          <p:spPr bwMode="auto">
            <a:xfrm>
              <a:off x="1770" y="1148"/>
              <a:ext cx="7" cy="34"/>
            </a:xfrm>
            <a:custGeom>
              <a:avLst/>
              <a:gdLst>
                <a:gd name="T0" fmla="*/ 3 w 7"/>
                <a:gd name="T1" fmla="*/ 2 h 34"/>
                <a:gd name="T2" fmla="*/ 1 w 7"/>
                <a:gd name="T3" fmla="*/ 2 h 34"/>
                <a:gd name="T4" fmla="*/ 1 w 7"/>
                <a:gd name="T5" fmla="*/ 4 h 34"/>
                <a:gd name="T6" fmla="*/ 0 w 7"/>
                <a:gd name="T7" fmla="*/ 6 h 34"/>
                <a:gd name="T8" fmla="*/ 0 w 7"/>
                <a:gd name="T9" fmla="*/ 11 h 34"/>
                <a:gd name="T10" fmla="*/ 0 w 7"/>
                <a:gd name="T11" fmla="*/ 16 h 34"/>
                <a:gd name="T12" fmla="*/ 0 w 7"/>
                <a:gd name="T13" fmla="*/ 21 h 34"/>
                <a:gd name="T14" fmla="*/ 0 w 7"/>
                <a:gd name="T15" fmla="*/ 27 h 34"/>
                <a:gd name="T16" fmla="*/ 1 w 7"/>
                <a:gd name="T17" fmla="*/ 34 h 34"/>
                <a:gd name="T18" fmla="*/ 6 w 7"/>
                <a:gd name="T19" fmla="*/ 34 h 34"/>
                <a:gd name="T20" fmla="*/ 6 w 7"/>
                <a:gd name="T21" fmla="*/ 33 h 34"/>
                <a:gd name="T22" fmla="*/ 6 w 7"/>
                <a:gd name="T23" fmla="*/ 30 h 34"/>
                <a:gd name="T24" fmla="*/ 5 w 7"/>
                <a:gd name="T25" fmla="*/ 26 h 34"/>
                <a:gd name="T26" fmla="*/ 5 w 7"/>
                <a:gd name="T27" fmla="*/ 21 h 34"/>
                <a:gd name="T28" fmla="*/ 5 w 7"/>
                <a:gd name="T29" fmla="*/ 16 h 34"/>
                <a:gd name="T30" fmla="*/ 5 w 7"/>
                <a:gd name="T31" fmla="*/ 11 h 34"/>
                <a:gd name="T32" fmla="*/ 5 w 7"/>
                <a:gd name="T33" fmla="*/ 5 h 34"/>
                <a:gd name="T34" fmla="*/ 7 w 7"/>
                <a:gd name="T35" fmla="*/ 2 h 34"/>
                <a:gd name="T36" fmla="*/ 7 w 7"/>
                <a:gd name="T37" fmla="*/ 2 h 34"/>
                <a:gd name="T38" fmla="*/ 7 w 7"/>
                <a:gd name="T39" fmla="*/ 0 h 34"/>
                <a:gd name="T40" fmla="*/ 6 w 7"/>
                <a:gd name="T41" fmla="*/ 0 h 34"/>
                <a:gd name="T42" fmla="*/ 6 w 7"/>
                <a:gd name="T43" fmla="*/ 0 h 34"/>
                <a:gd name="T44" fmla="*/ 6 w 7"/>
                <a:gd name="T45" fmla="*/ 0 h 34"/>
                <a:gd name="T46" fmla="*/ 5 w 7"/>
                <a:gd name="T47" fmla="*/ 0 h 34"/>
                <a:gd name="T48" fmla="*/ 4 w 7"/>
                <a:gd name="T49" fmla="*/ 0 h 34"/>
                <a:gd name="T50" fmla="*/ 3 w 7"/>
                <a:gd name="T51" fmla="*/ 2 h 3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7"/>
                <a:gd name="T79" fmla="*/ 0 h 34"/>
                <a:gd name="T80" fmla="*/ 7 w 7"/>
                <a:gd name="T81" fmla="*/ 34 h 3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7" h="34">
                  <a:moveTo>
                    <a:pt x="3" y="2"/>
                  </a:moveTo>
                  <a:lnTo>
                    <a:pt x="1" y="2"/>
                  </a:lnTo>
                  <a:lnTo>
                    <a:pt x="1" y="4"/>
                  </a:lnTo>
                  <a:lnTo>
                    <a:pt x="0" y="6"/>
                  </a:lnTo>
                  <a:lnTo>
                    <a:pt x="0" y="11"/>
                  </a:lnTo>
                  <a:lnTo>
                    <a:pt x="0" y="16"/>
                  </a:lnTo>
                  <a:lnTo>
                    <a:pt x="0" y="21"/>
                  </a:lnTo>
                  <a:lnTo>
                    <a:pt x="0" y="27"/>
                  </a:lnTo>
                  <a:lnTo>
                    <a:pt x="1" y="34"/>
                  </a:lnTo>
                  <a:lnTo>
                    <a:pt x="6" y="34"/>
                  </a:lnTo>
                  <a:lnTo>
                    <a:pt x="6" y="33"/>
                  </a:lnTo>
                  <a:lnTo>
                    <a:pt x="6" y="30"/>
                  </a:lnTo>
                  <a:lnTo>
                    <a:pt x="5" y="26"/>
                  </a:lnTo>
                  <a:lnTo>
                    <a:pt x="5" y="21"/>
                  </a:lnTo>
                  <a:lnTo>
                    <a:pt x="5" y="16"/>
                  </a:lnTo>
                  <a:lnTo>
                    <a:pt x="5" y="11"/>
                  </a:lnTo>
                  <a:lnTo>
                    <a:pt x="5" y="5"/>
                  </a:lnTo>
                  <a:lnTo>
                    <a:pt x="7" y="2"/>
                  </a:lnTo>
                  <a:lnTo>
                    <a:pt x="7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2"/>
                  </a:lnTo>
                  <a:close/>
                </a:path>
              </a:pathLst>
            </a:custGeom>
            <a:solidFill>
              <a:srgbClr val="B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22" name="Freeform 309"/>
            <p:cNvSpPr>
              <a:spLocks/>
            </p:cNvSpPr>
            <p:nvPr/>
          </p:nvSpPr>
          <p:spPr bwMode="auto">
            <a:xfrm>
              <a:off x="1866" y="1116"/>
              <a:ext cx="23" cy="91"/>
            </a:xfrm>
            <a:custGeom>
              <a:avLst/>
              <a:gdLst>
                <a:gd name="T0" fmla="*/ 23 w 23"/>
                <a:gd name="T1" fmla="*/ 1 h 91"/>
                <a:gd name="T2" fmla="*/ 22 w 23"/>
                <a:gd name="T3" fmla="*/ 1 h 91"/>
                <a:gd name="T4" fmla="*/ 21 w 23"/>
                <a:gd name="T5" fmla="*/ 3 h 91"/>
                <a:gd name="T6" fmla="*/ 19 w 23"/>
                <a:gd name="T7" fmla="*/ 8 h 91"/>
                <a:gd name="T8" fmla="*/ 16 w 23"/>
                <a:gd name="T9" fmla="*/ 16 h 91"/>
                <a:gd name="T10" fmla="*/ 15 w 23"/>
                <a:gd name="T11" fmla="*/ 28 h 91"/>
                <a:gd name="T12" fmla="*/ 14 w 23"/>
                <a:gd name="T13" fmla="*/ 43 h 91"/>
                <a:gd name="T14" fmla="*/ 15 w 23"/>
                <a:gd name="T15" fmla="*/ 64 h 91"/>
                <a:gd name="T16" fmla="*/ 17 w 23"/>
                <a:gd name="T17" fmla="*/ 91 h 91"/>
                <a:gd name="T18" fmla="*/ 5 w 23"/>
                <a:gd name="T19" fmla="*/ 91 h 91"/>
                <a:gd name="T20" fmla="*/ 3 w 23"/>
                <a:gd name="T21" fmla="*/ 87 h 91"/>
                <a:gd name="T22" fmla="*/ 2 w 23"/>
                <a:gd name="T23" fmla="*/ 80 h 91"/>
                <a:gd name="T24" fmla="*/ 1 w 23"/>
                <a:gd name="T25" fmla="*/ 70 h 91"/>
                <a:gd name="T26" fmla="*/ 0 w 23"/>
                <a:gd name="T27" fmla="*/ 56 h 91"/>
                <a:gd name="T28" fmla="*/ 0 w 23"/>
                <a:gd name="T29" fmla="*/ 42 h 91"/>
                <a:gd name="T30" fmla="*/ 1 w 23"/>
                <a:gd name="T31" fmla="*/ 27 h 91"/>
                <a:gd name="T32" fmla="*/ 3 w 23"/>
                <a:gd name="T33" fmla="*/ 12 h 91"/>
                <a:gd name="T34" fmla="*/ 7 w 23"/>
                <a:gd name="T35" fmla="*/ 0 h 91"/>
                <a:gd name="T36" fmla="*/ 23 w 23"/>
                <a:gd name="T37" fmla="*/ 1 h 9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3"/>
                <a:gd name="T58" fmla="*/ 0 h 91"/>
                <a:gd name="T59" fmla="*/ 23 w 23"/>
                <a:gd name="T60" fmla="*/ 91 h 9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3" h="91">
                  <a:moveTo>
                    <a:pt x="23" y="1"/>
                  </a:moveTo>
                  <a:lnTo>
                    <a:pt x="22" y="1"/>
                  </a:lnTo>
                  <a:lnTo>
                    <a:pt x="21" y="3"/>
                  </a:lnTo>
                  <a:lnTo>
                    <a:pt x="19" y="8"/>
                  </a:lnTo>
                  <a:lnTo>
                    <a:pt x="16" y="16"/>
                  </a:lnTo>
                  <a:lnTo>
                    <a:pt x="15" y="28"/>
                  </a:lnTo>
                  <a:lnTo>
                    <a:pt x="14" y="43"/>
                  </a:lnTo>
                  <a:lnTo>
                    <a:pt x="15" y="64"/>
                  </a:lnTo>
                  <a:lnTo>
                    <a:pt x="17" y="91"/>
                  </a:lnTo>
                  <a:lnTo>
                    <a:pt x="5" y="91"/>
                  </a:lnTo>
                  <a:lnTo>
                    <a:pt x="3" y="87"/>
                  </a:lnTo>
                  <a:lnTo>
                    <a:pt x="2" y="80"/>
                  </a:lnTo>
                  <a:lnTo>
                    <a:pt x="1" y="70"/>
                  </a:lnTo>
                  <a:lnTo>
                    <a:pt x="0" y="56"/>
                  </a:lnTo>
                  <a:lnTo>
                    <a:pt x="0" y="42"/>
                  </a:lnTo>
                  <a:lnTo>
                    <a:pt x="1" y="27"/>
                  </a:lnTo>
                  <a:lnTo>
                    <a:pt x="3" y="12"/>
                  </a:lnTo>
                  <a:lnTo>
                    <a:pt x="7" y="0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rgbClr val="59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23" name="Freeform 310"/>
            <p:cNvSpPr>
              <a:spLocks/>
            </p:cNvSpPr>
            <p:nvPr/>
          </p:nvSpPr>
          <p:spPr bwMode="auto">
            <a:xfrm>
              <a:off x="1867" y="1123"/>
              <a:ext cx="19" cy="77"/>
            </a:xfrm>
            <a:custGeom>
              <a:avLst/>
              <a:gdLst>
                <a:gd name="T0" fmla="*/ 19 w 19"/>
                <a:gd name="T1" fmla="*/ 0 h 77"/>
                <a:gd name="T2" fmla="*/ 19 w 19"/>
                <a:gd name="T3" fmla="*/ 1 h 77"/>
                <a:gd name="T4" fmla="*/ 18 w 19"/>
                <a:gd name="T5" fmla="*/ 2 h 77"/>
                <a:gd name="T6" fmla="*/ 16 w 19"/>
                <a:gd name="T7" fmla="*/ 7 h 77"/>
                <a:gd name="T8" fmla="*/ 14 w 19"/>
                <a:gd name="T9" fmla="*/ 12 h 77"/>
                <a:gd name="T10" fmla="*/ 13 w 19"/>
                <a:gd name="T11" fmla="*/ 23 h 77"/>
                <a:gd name="T12" fmla="*/ 12 w 19"/>
                <a:gd name="T13" fmla="*/ 36 h 77"/>
                <a:gd name="T14" fmla="*/ 13 w 19"/>
                <a:gd name="T15" fmla="*/ 53 h 77"/>
                <a:gd name="T16" fmla="*/ 14 w 19"/>
                <a:gd name="T17" fmla="*/ 77 h 77"/>
                <a:gd name="T18" fmla="*/ 4 w 19"/>
                <a:gd name="T19" fmla="*/ 77 h 77"/>
                <a:gd name="T20" fmla="*/ 4 w 19"/>
                <a:gd name="T21" fmla="*/ 74 h 77"/>
                <a:gd name="T22" fmla="*/ 2 w 19"/>
                <a:gd name="T23" fmla="*/ 69 h 77"/>
                <a:gd name="T24" fmla="*/ 1 w 19"/>
                <a:gd name="T25" fmla="*/ 59 h 77"/>
                <a:gd name="T26" fmla="*/ 0 w 19"/>
                <a:gd name="T27" fmla="*/ 48 h 77"/>
                <a:gd name="T28" fmla="*/ 0 w 19"/>
                <a:gd name="T29" fmla="*/ 35 h 77"/>
                <a:gd name="T30" fmla="*/ 0 w 19"/>
                <a:gd name="T31" fmla="*/ 22 h 77"/>
                <a:gd name="T32" fmla="*/ 2 w 19"/>
                <a:gd name="T33" fmla="*/ 10 h 77"/>
                <a:gd name="T34" fmla="*/ 6 w 19"/>
                <a:gd name="T35" fmla="*/ 0 h 77"/>
                <a:gd name="T36" fmla="*/ 19 w 19"/>
                <a:gd name="T37" fmla="*/ 0 h 7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9"/>
                <a:gd name="T58" fmla="*/ 0 h 77"/>
                <a:gd name="T59" fmla="*/ 19 w 19"/>
                <a:gd name="T60" fmla="*/ 77 h 7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9" h="77">
                  <a:moveTo>
                    <a:pt x="19" y="0"/>
                  </a:moveTo>
                  <a:lnTo>
                    <a:pt x="19" y="1"/>
                  </a:lnTo>
                  <a:lnTo>
                    <a:pt x="18" y="2"/>
                  </a:lnTo>
                  <a:lnTo>
                    <a:pt x="16" y="7"/>
                  </a:lnTo>
                  <a:lnTo>
                    <a:pt x="14" y="12"/>
                  </a:lnTo>
                  <a:lnTo>
                    <a:pt x="13" y="23"/>
                  </a:lnTo>
                  <a:lnTo>
                    <a:pt x="12" y="36"/>
                  </a:lnTo>
                  <a:lnTo>
                    <a:pt x="13" y="53"/>
                  </a:lnTo>
                  <a:lnTo>
                    <a:pt x="14" y="77"/>
                  </a:lnTo>
                  <a:lnTo>
                    <a:pt x="4" y="77"/>
                  </a:lnTo>
                  <a:lnTo>
                    <a:pt x="4" y="74"/>
                  </a:lnTo>
                  <a:lnTo>
                    <a:pt x="2" y="69"/>
                  </a:lnTo>
                  <a:lnTo>
                    <a:pt x="1" y="59"/>
                  </a:lnTo>
                  <a:lnTo>
                    <a:pt x="0" y="48"/>
                  </a:lnTo>
                  <a:lnTo>
                    <a:pt x="0" y="35"/>
                  </a:lnTo>
                  <a:lnTo>
                    <a:pt x="0" y="22"/>
                  </a:lnTo>
                  <a:lnTo>
                    <a:pt x="2" y="10"/>
                  </a:lnTo>
                  <a:lnTo>
                    <a:pt x="6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72C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24" name="Freeform 311"/>
            <p:cNvSpPr>
              <a:spLocks/>
            </p:cNvSpPr>
            <p:nvPr/>
          </p:nvSpPr>
          <p:spPr bwMode="auto">
            <a:xfrm>
              <a:off x="1868" y="1128"/>
              <a:ext cx="15" cy="65"/>
            </a:xfrm>
            <a:custGeom>
              <a:avLst/>
              <a:gdLst>
                <a:gd name="T0" fmla="*/ 15 w 15"/>
                <a:gd name="T1" fmla="*/ 0 h 65"/>
                <a:gd name="T2" fmla="*/ 15 w 15"/>
                <a:gd name="T3" fmla="*/ 2 h 65"/>
                <a:gd name="T4" fmla="*/ 14 w 15"/>
                <a:gd name="T5" fmla="*/ 3 h 65"/>
                <a:gd name="T6" fmla="*/ 13 w 15"/>
                <a:gd name="T7" fmla="*/ 6 h 65"/>
                <a:gd name="T8" fmla="*/ 12 w 15"/>
                <a:gd name="T9" fmla="*/ 12 h 65"/>
                <a:gd name="T10" fmla="*/ 11 w 15"/>
                <a:gd name="T11" fmla="*/ 20 h 65"/>
                <a:gd name="T12" fmla="*/ 10 w 15"/>
                <a:gd name="T13" fmla="*/ 31 h 65"/>
                <a:gd name="T14" fmla="*/ 11 w 15"/>
                <a:gd name="T15" fmla="*/ 46 h 65"/>
                <a:gd name="T16" fmla="*/ 12 w 15"/>
                <a:gd name="T17" fmla="*/ 65 h 65"/>
                <a:gd name="T18" fmla="*/ 3 w 15"/>
                <a:gd name="T19" fmla="*/ 65 h 65"/>
                <a:gd name="T20" fmla="*/ 3 w 15"/>
                <a:gd name="T21" fmla="*/ 62 h 65"/>
                <a:gd name="T22" fmla="*/ 1 w 15"/>
                <a:gd name="T23" fmla="*/ 58 h 65"/>
                <a:gd name="T24" fmla="*/ 0 w 15"/>
                <a:gd name="T25" fmla="*/ 50 h 65"/>
                <a:gd name="T26" fmla="*/ 0 w 15"/>
                <a:gd name="T27" fmla="*/ 40 h 65"/>
                <a:gd name="T28" fmla="*/ 0 w 15"/>
                <a:gd name="T29" fmla="*/ 30 h 65"/>
                <a:gd name="T30" fmla="*/ 0 w 15"/>
                <a:gd name="T31" fmla="*/ 19 h 65"/>
                <a:gd name="T32" fmla="*/ 1 w 15"/>
                <a:gd name="T33" fmla="*/ 9 h 65"/>
                <a:gd name="T34" fmla="*/ 5 w 15"/>
                <a:gd name="T35" fmla="*/ 0 h 65"/>
                <a:gd name="T36" fmla="*/ 15 w 15"/>
                <a:gd name="T37" fmla="*/ 0 h 6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5"/>
                <a:gd name="T58" fmla="*/ 0 h 65"/>
                <a:gd name="T59" fmla="*/ 15 w 15"/>
                <a:gd name="T60" fmla="*/ 65 h 6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5" h="65">
                  <a:moveTo>
                    <a:pt x="15" y="0"/>
                  </a:moveTo>
                  <a:lnTo>
                    <a:pt x="15" y="2"/>
                  </a:lnTo>
                  <a:lnTo>
                    <a:pt x="14" y="3"/>
                  </a:lnTo>
                  <a:lnTo>
                    <a:pt x="13" y="6"/>
                  </a:lnTo>
                  <a:lnTo>
                    <a:pt x="12" y="12"/>
                  </a:lnTo>
                  <a:lnTo>
                    <a:pt x="11" y="20"/>
                  </a:lnTo>
                  <a:lnTo>
                    <a:pt x="10" y="31"/>
                  </a:lnTo>
                  <a:lnTo>
                    <a:pt x="11" y="46"/>
                  </a:lnTo>
                  <a:lnTo>
                    <a:pt x="12" y="65"/>
                  </a:lnTo>
                  <a:lnTo>
                    <a:pt x="3" y="65"/>
                  </a:lnTo>
                  <a:lnTo>
                    <a:pt x="3" y="62"/>
                  </a:lnTo>
                  <a:lnTo>
                    <a:pt x="1" y="58"/>
                  </a:lnTo>
                  <a:lnTo>
                    <a:pt x="0" y="50"/>
                  </a:lnTo>
                  <a:lnTo>
                    <a:pt x="0" y="40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" y="9"/>
                  </a:lnTo>
                  <a:lnTo>
                    <a:pt x="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8CD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25" name="Freeform 312"/>
            <p:cNvSpPr>
              <a:spLocks/>
            </p:cNvSpPr>
            <p:nvPr/>
          </p:nvSpPr>
          <p:spPr bwMode="auto">
            <a:xfrm>
              <a:off x="1868" y="1134"/>
              <a:ext cx="13" cy="52"/>
            </a:xfrm>
            <a:custGeom>
              <a:avLst/>
              <a:gdLst>
                <a:gd name="T0" fmla="*/ 13 w 13"/>
                <a:gd name="T1" fmla="*/ 1 h 52"/>
                <a:gd name="T2" fmla="*/ 13 w 13"/>
                <a:gd name="T3" fmla="*/ 1 h 52"/>
                <a:gd name="T4" fmla="*/ 12 w 13"/>
                <a:gd name="T5" fmla="*/ 3 h 52"/>
                <a:gd name="T6" fmla="*/ 11 w 13"/>
                <a:gd name="T7" fmla="*/ 5 h 52"/>
                <a:gd name="T8" fmla="*/ 10 w 13"/>
                <a:gd name="T9" fmla="*/ 10 h 52"/>
                <a:gd name="T10" fmla="*/ 10 w 13"/>
                <a:gd name="T11" fmla="*/ 17 h 52"/>
                <a:gd name="T12" fmla="*/ 8 w 13"/>
                <a:gd name="T13" fmla="*/ 25 h 52"/>
                <a:gd name="T14" fmla="*/ 8 w 13"/>
                <a:gd name="T15" fmla="*/ 37 h 52"/>
                <a:gd name="T16" fmla="*/ 10 w 13"/>
                <a:gd name="T17" fmla="*/ 52 h 52"/>
                <a:gd name="T18" fmla="*/ 3 w 13"/>
                <a:gd name="T19" fmla="*/ 52 h 52"/>
                <a:gd name="T20" fmla="*/ 3 w 13"/>
                <a:gd name="T21" fmla="*/ 51 h 52"/>
                <a:gd name="T22" fmla="*/ 3 w 13"/>
                <a:gd name="T23" fmla="*/ 46 h 52"/>
                <a:gd name="T24" fmla="*/ 1 w 13"/>
                <a:gd name="T25" fmla="*/ 40 h 52"/>
                <a:gd name="T26" fmla="*/ 1 w 13"/>
                <a:gd name="T27" fmla="*/ 32 h 52"/>
                <a:gd name="T28" fmla="*/ 0 w 13"/>
                <a:gd name="T29" fmla="*/ 24 h 52"/>
                <a:gd name="T30" fmla="*/ 1 w 13"/>
                <a:gd name="T31" fmla="*/ 16 h 52"/>
                <a:gd name="T32" fmla="*/ 3 w 13"/>
                <a:gd name="T33" fmla="*/ 7 h 52"/>
                <a:gd name="T34" fmla="*/ 5 w 13"/>
                <a:gd name="T35" fmla="*/ 0 h 52"/>
                <a:gd name="T36" fmla="*/ 13 w 13"/>
                <a:gd name="T37" fmla="*/ 1 h 5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3"/>
                <a:gd name="T58" fmla="*/ 0 h 52"/>
                <a:gd name="T59" fmla="*/ 13 w 13"/>
                <a:gd name="T60" fmla="*/ 52 h 5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3" h="52">
                  <a:moveTo>
                    <a:pt x="13" y="1"/>
                  </a:moveTo>
                  <a:lnTo>
                    <a:pt x="13" y="1"/>
                  </a:lnTo>
                  <a:lnTo>
                    <a:pt x="12" y="3"/>
                  </a:lnTo>
                  <a:lnTo>
                    <a:pt x="11" y="5"/>
                  </a:lnTo>
                  <a:lnTo>
                    <a:pt x="10" y="10"/>
                  </a:lnTo>
                  <a:lnTo>
                    <a:pt x="10" y="17"/>
                  </a:lnTo>
                  <a:lnTo>
                    <a:pt x="8" y="25"/>
                  </a:lnTo>
                  <a:lnTo>
                    <a:pt x="8" y="37"/>
                  </a:lnTo>
                  <a:lnTo>
                    <a:pt x="10" y="52"/>
                  </a:lnTo>
                  <a:lnTo>
                    <a:pt x="3" y="52"/>
                  </a:lnTo>
                  <a:lnTo>
                    <a:pt x="3" y="51"/>
                  </a:lnTo>
                  <a:lnTo>
                    <a:pt x="3" y="46"/>
                  </a:lnTo>
                  <a:lnTo>
                    <a:pt x="1" y="40"/>
                  </a:lnTo>
                  <a:lnTo>
                    <a:pt x="1" y="32"/>
                  </a:lnTo>
                  <a:lnTo>
                    <a:pt x="0" y="24"/>
                  </a:lnTo>
                  <a:lnTo>
                    <a:pt x="1" y="16"/>
                  </a:lnTo>
                  <a:lnTo>
                    <a:pt x="3" y="7"/>
                  </a:lnTo>
                  <a:lnTo>
                    <a:pt x="5" y="0"/>
                  </a:lnTo>
                  <a:lnTo>
                    <a:pt x="13" y="1"/>
                  </a:lnTo>
                  <a:close/>
                </a:path>
              </a:pathLst>
            </a:custGeom>
            <a:solidFill>
              <a:srgbClr val="A5ED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26" name="Freeform 313"/>
            <p:cNvSpPr>
              <a:spLocks/>
            </p:cNvSpPr>
            <p:nvPr/>
          </p:nvSpPr>
          <p:spPr bwMode="auto">
            <a:xfrm>
              <a:off x="1869" y="1141"/>
              <a:ext cx="10" cy="38"/>
            </a:xfrm>
            <a:custGeom>
              <a:avLst/>
              <a:gdLst>
                <a:gd name="T0" fmla="*/ 10 w 10"/>
                <a:gd name="T1" fmla="*/ 0 h 38"/>
                <a:gd name="T2" fmla="*/ 10 w 10"/>
                <a:gd name="T3" fmla="*/ 0 h 38"/>
                <a:gd name="T4" fmla="*/ 9 w 10"/>
                <a:gd name="T5" fmla="*/ 2 h 38"/>
                <a:gd name="T6" fmla="*/ 9 w 10"/>
                <a:gd name="T7" fmla="*/ 4 h 38"/>
                <a:gd name="T8" fmla="*/ 7 w 10"/>
                <a:gd name="T9" fmla="*/ 6 h 38"/>
                <a:gd name="T10" fmla="*/ 6 w 10"/>
                <a:gd name="T11" fmla="*/ 11 h 38"/>
                <a:gd name="T12" fmla="*/ 6 w 10"/>
                <a:gd name="T13" fmla="*/ 18 h 38"/>
                <a:gd name="T14" fmla="*/ 6 w 10"/>
                <a:gd name="T15" fmla="*/ 26 h 38"/>
                <a:gd name="T16" fmla="*/ 7 w 10"/>
                <a:gd name="T17" fmla="*/ 38 h 38"/>
                <a:gd name="T18" fmla="*/ 3 w 10"/>
                <a:gd name="T19" fmla="*/ 38 h 38"/>
                <a:gd name="T20" fmla="*/ 2 w 10"/>
                <a:gd name="T21" fmla="*/ 37 h 38"/>
                <a:gd name="T22" fmla="*/ 2 w 10"/>
                <a:gd name="T23" fmla="*/ 33 h 38"/>
                <a:gd name="T24" fmla="*/ 2 w 10"/>
                <a:gd name="T25" fmla="*/ 28 h 38"/>
                <a:gd name="T26" fmla="*/ 0 w 10"/>
                <a:gd name="T27" fmla="*/ 24 h 38"/>
                <a:gd name="T28" fmla="*/ 0 w 10"/>
                <a:gd name="T29" fmla="*/ 17 h 38"/>
                <a:gd name="T30" fmla="*/ 0 w 10"/>
                <a:gd name="T31" fmla="*/ 11 h 38"/>
                <a:gd name="T32" fmla="*/ 2 w 10"/>
                <a:gd name="T33" fmla="*/ 5 h 38"/>
                <a:gd name="T34" fmla="*/ 4 w 10"/>
                <a:gd name="T35" fmla="*/ 0 h 38"/>
                <a:gd name="T36" fmla="*/ 10 w 10"/>
                <a:gd name="T37" fmla="*/ 0 h 3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0"/>
                <a:gd name="T58" fmla="*/ 0 h 38"/>
                <a:gd name="T59" fmla="*/ 10 w 10"/>
                <a:gd name="T60" fmla="*/ 38 h 3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0" h="38">
                  <a:moveTo>
                    <a:pt x="10" y="0"/>
                  </a:moveTo>
                  <a:lnTo>
                    <a:pt x="10" y="0"/>
                  </a:lnTo>
                  <a:lnTo>
                    <a:pt x="9" y="2"/>
                  </a:lnTo>
                  <a:lnTo>
                    <a:pt x="9" y="4"/>
                  </a:lnTo>
                  <a:lnTo>
                    <a:pt x="7" y="6"/>
                  </a:lnTo>
                  <a:lnTo>
                    <a:pt x="6" y="11"/>
                  </a:lnTo>
                  <a:lnTo>
                    <a:pt x="6" y="18"/>
                  </a:lnTo>
                  <a:lnTo>
                    <a:pt x="6" y="26"/>
                  </a:lnTo>
                  <a:lnTo>
                    <a:pt x="7" y="38"/>
                  </a:lnTo>
                  <a:lnTo>
                    <a:pt x="3" y="38"/>
                  </a:lnTo>
                  <a:lnTo>
                    <a:pt x="2" y="37"/>
                  </a:lnTo>
                  <a:lnTo>
                    <a:pt x="2" y="33"/>
                  </a:lnTo>
                  <a:lnTo>
                    <a:pt x="2" y="28"/>
                  </a:lnTo>
                  <a:lnTo>
                    <a:pt x="0" y="24"/>
                  </a:lnTo>
                  <a:lnTo>
                    <a:pt x="0" y="17"/>
                  </a:lnTo>
                  <a:lnTo>
                    <a:pt x="0" y="11"/>
                  </a:lnTo>
                  <a:lnTo>
                    <a:pt x="2" y="5"/>
                  </a:lnTo>
                  <a:lnTo>
                    <a:pt x="4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B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27" name="Freeform 314"/>
            <p:cNvSpPr>
              <a:spLocks/>
            </p:cNvSpPr>
            <p:nvPr/>
          </p:nvSpPr>
          <p:spPr bwMode="auto">
            <a:xfrm>
              <a:off x="1789" y="1130"/>
              <a:ext cx="45" cy="55"/>
            </a:xfrm>
            <a:custGeom>
              <a:avLst/>
              <a:gdLst>
                <a:gd name="T0" fmla="*/ 3 w 45"/>
                <a:gd name="T1" fmla="*/ 5 h 55"/>
                <a:gd name="T2" fmla="*/ 3 w 45"/>
                <a:gd name="T3" fmla="*/ 7 h 55"/>
                <a:gd name="T4" fmla="*/ 2 w 45"/>
                <a:gd name="T5" fmla="*/ 9 h 55"/>
                <a:gd name="T6" fmla="*/ 1 w 45"/>
                <a:gd name="T7" fmla="*/ 14 h 55"/>
                <a:gd name="T8" fmla="*/ 0 w 45"/>
                <a:gd name="T9" fmla="*/ 21 h 55"/>
                <a:gd name="T10" fmla="*/ 0 w 45"/>
                <a:gd name="T11" fmla="*/ 28 h 55"/>
                <a:gd name="T12" fmla="*/ 0 w 45"/>
                <a:gd name="T13" fmla="*/ 36 h 55"/>
                <a:gd name="T14" fmla="*/ 0 w 45"/>
                <a:gd name="T15" fmla="*/ 45 h 55"/>
                <a:gd name="T16" fmla="*/ 2 w 45"/>
                <a:gd name="T17" fmla="*/ 55 h 55"/>
                <a:gd name="T18" fmla="*/ 2 w 45"/>
                <a:gd name="T19" fmla="*/ 55 h 55"/>
                <a:gd name="T20" fmla="*/ 2 w 45"/>
                <a:gd name="T21" fmla="*/ 53 h 55"/>
                <a:gd name="T22" fmla="*/ 2 w 45"/>
                <a:gd name="T23" fmla="*/ 51 h 55"/>
                <a:gd name="T24" fmla="*/ 2 w 45"/>
                <a:gd name="T25" fmla="*/ 49 h 55"/>
                <a:gd name="T26" fmla="*/ 2 w 45"/>
                <a:gd name="T27" fmla="*/ 45 h 55"/>
                <a:gd name="T28" fmla="*/ 3 w 45"/>
                <a:gd name="T29" fmla="*/ 43 h 55"/>
                <a:gd name="T30" fmla="*/ 3 w 45"/>
                <a:gd name="T31" fmla="*/ 38 h 55"/>
                <a:gd name="T32" fmla="*/ 5 w 45"/>
                <a:gd name="T33" fmla="*/ 35 h 55"/>
                <a:gd name="T34" fmla="*/ 6 w 45"/>
                <a:gd name="T35" fmla="*/ 31 h 55"/>
                <a:gd name="T36" fmla="*/ 7 w 45"/>
                <a:gd name="T37" fmla="*/ 28 h 55"/>
                <a:gd name="T38" fmla="*/ 8 w 45"/>
                <a:gd name="T39" fmla="*/ 24 h 55"/>
                <a:gd name="T40" fmla="*/ 10 w 45"/>
                <a:gd name="T41" fmla="*/ 21 h 55"/>
                <a:gd name="T42" fmla="*/ 14 w 45"/>
                <a:gd name="T43" fmla="*/ 18 h 55"/>
                <a:gd name="T44" fmla="*/ 16 w 45"/>
                <a:gd name="T45" fmla="*/ 16 h 55"/>
                <a:gd name="T46" fmla="*/ 21 w 45"/>
                <a:gd name="T47" fmla="*/ 15 h 55"/>
                <a:gd name="T48" fmla="*/ 26 w 45"/>
                <a:gd name="T49" fmla="*/ 14 h 55"/>
                <a:gd name="T50" fmla="*/ 26 w 45"/>
                <a:gd name="T51" fmla="*/ 13 h 55"/>
                <a:gd name="T52" fmla="*/ 26 w 45"/>
                <a:gd name="T53" fmla="*/ 13 h 55"/>
                <a:gd name="T54" fmla="*/ 28 w 45"/>
                <a:gd name="T55" fmla="*/ 11 h 55"/>
                <a:gd name="T56" fmla="*/ 29 w 45"/>
                <a:gd name="T57" fmla="*/ 10 h 55"/>
                <a:gd name="T58" fmla="*/ 33 w 45"/>
                <a:gd name="T59" fmla="*/ 9 h 55"/>
                <a:gd name="T60" fmla="*/ 36 w 45"/>
                <a:gd name="T61" fmla="*/ 7 h 55"/>
                <a:gd name="T62" fmla="*/ 41 w 45"/>
                <a:gd name="T63" fmla="*/ 4 h 55"/>
                <a:gd name="T64" fmla="*/ 45 w 45"/>
                <a:gd name="T65" fmla="*/ 2 h 55"/>
                <a:gd name="T66" fmla="*/ 45 w 45"/>
                <a:gd name="T67" fmla="*/ 2 h 55"/>
                <a:gd name="T68" fmla="*/ 44 w 45"/>
                <a:gd name="T69" fmla="*/ 2 h 55"/>
                <a:gd name="T70" fmla="*/ 43 w 45"/>
                <a:gd name="T71" fmla="*/ 2 h 55"/>
                <a:gd name="T72" fmla="*/ 42 w 45"/>
                <a:gd name="T73" fmla="*/ 2 h 55"/>
                <a:gd name="T74" fmla="*/ 40 w 45"/>
                <a:gd name="T75" fmla="*/ 1 h 55"/>
                <a:gd name="T76" fmla="*/ 37 w 45"/>
                <a:gd name="T77" fmla="*/ 1 h 55"/>
                <a:gd name="T78" fmla="*/ 35 w 45"/>
                <a:gd name="T79" fmla="*/ 1 h 55"/>
                <a:gd name="T80" fmla="*/ 31 w 45"/>
                <a:gd name="T81" fmla="*/ 1 h 55"/>
                <a:gd name="T82" fmla="*/ 28 w 45"/>
                <a:gd name="T83" fmla="*/ 0 h 55"/>
                <a:gd name="T84" fmla="*/ 26 w 45"/>
                <a:gd name="T85" fmla="*/ 1 h 55"/>
                <a:gd name="T86" fmla="*/ 22 w 45"/>
                <a:gd name="T87" fmla="*/ 1 h 55"/>
                <a:gd name="T88" fmla="*/ 19 w 45"/>
                <a:gd name="T89" fmla="*/ 1 h 55"/>
                <a:gd name="T90" fmla="*/ 14 w 45"/>
                <a:gd name="T91" fmla="*/ 2 h 55"/>
                <a:gd name="T92" fmla="*/ 10 w 45"/>
                <a:gd name="T93" fmla="*/ 2 h 55"/>
                <a:gd name="T94" fmla="*/ 7 w 45"/>
                <a:gd name="T95" fmla="*/ 3 h 55"/>
                <a:gd name="T96" fmla="*/ 3 w 45"/>
                <a:gd name="T97" fmla="*/ 5 h 5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5"/>
                <a:gd name="T148" fmla="*/ 0 h 55"/>
                <a:gd name="T149" fmla="*/ 45 w 45"/>
                <a:gd name="T150" fmla="*/ 55 h 5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5" h="55">
                  <a:moveTo>
                    <a:pt x="3" y="5"/>
                  </a:moveTo>
                  <a:lnTo>
                    <a:pt x="3" y="7"/>
                  </a:lnTo>
                  <a:lnTo>
                    <a:pt x="2" y="9"/>
                  </a:lnTo>
                  <a:lnTo>
                    <a:pt x="1" y="14"/>
                  </a:lnTo>
                  <a:lnTo>
                    <a:pt x="0" y="21"/>
                  </a:lnTo>
                  <a:lnTo>
                    <a:pt x="0" y="28"/>
                  </a:lnTo>
                  <a:lnTo>
                    <a:pt x="0" y="36"/>
                  </a:lnTo>
                  <a:lnTo>
                    <a:pt x="0" y="45"/>
                  </a:lnTo>
                  <a:lnTo>
                    <a:pt x="2" y="55"/>
                  </a:lnTo>
                  <a:lnTo>
                    <a:pt x="2" y="53"/>
                  </a:lnTo>
                  <a:lnTo>
                    <a:pt x="2" y="51"/>
                  </a:lnTo>
                  <a:lnTo>
                    <a:pt x="2" y="49"/>
                  </a:lnTo>
                  <a:lnTo>
                    <a:pt x="2" y="45"/>
                  </a:lnTo>
                  <a:lnTo>
                    <a:pt x="3" y="43"/>
                  </a:lnTo>
                  <a:lnTo>
                    <a:pt x="3" y="38"/>
                  </a:lnTo>
                  <a:lnTo>
                    <a:pt x="5" y="35"/>
                  </a:lnTo>
                  <a:lnTo>
                    <a:pt x="6" y="31"/>
                  </a:lnTo>
                  <a:lnTo>
                    <a:pt x="7" y="28"/>
                  </a:lnTo>
                  <a:lnTo>
                    <a:pt x="8" y="24"/>
                  </a:lnTo>
                  <a:lnTo>
                    <a:pt x="10" y="21"/>
                  </a:lnTo>
                  <a:lnTo>
                    <a:pt x="14" y="18"/>
                  </a:lnTo>
                  <a:lnTo>
                    <a:pt x="16" y="16"/>
                  </a:lnTo>
                  <a:lnTo>
                    <a:pt x="21" y="15"/>
                  </a:lnTo>
                  <a:lnTo>
                    <a:pt x="26" y="14"/>
                  </a:lnTo>
                  <a:lnTo>
                    <a:pt x="26" y="13"/>
                  </a:lnTo>
                  <a:lnTo>
                    <a:pt x="28" y="11"/>
                  </a:lnTo>
                  <a:lnTo>
                    <a:pt x="29" y="10"/>
                  </a:lnTo>
                  <a:lnTo>
                    <a:pt x="33" y="9"/>
                  </a:lnTo>
                  <a:lnTo>
                    <a:pt x="36" y="7"/>
                  </a:lnTo>
                  <a:lnTo>
                    <a:pt x="41" y="4"/>
                  </a:lnTo>
                  <a:lnTo>
                    <a:pt x="45" y="2"/>
                  </a:lnTo>
                  <a:lnTo>
                    <a:pt x="44" y="2"/>
                  </a:lnTo>
                  <a:lnTo>
                    <a:pt x="43" y="2"/>
                  </a:lnTo>
                  <a:lnTo>
                    <a:pt x="42" y="2"/>
                  </a:lnTo>
                  <a:lnTo>
                    <a:pt x="40" y="1"/>
                  </a:lnTo>
                  <a:lnTo>
                    <a:pt x="37" y="1"/>
                  </a:lnTo>
                  <a:lnTo>
                    <a:pt x="35" y="1"/>
                  </a:lnTo>
                  <a:lnTo>
                    <a:pt x="31" y="1"/>
                  </a:lnTo>
                  <a:lnTo>
                    <a:pt x="28" y="0"/>
                  </a:lnTo>
                  <a:lnTo>
                    <a:pt x="26" y="1"/>
                  </a:lnTo>
                  <a:lnTo>
                    <a:pt x="22" y="1"/>
                  </a:lnTo>
                  <a:lnTo>
                    <a:pt x="19" y="1"/>
                  </a:lnTo>
                  <a:lnTo>
                    <a:pt x="14" y="2"/>
                  </a:lnTo>
                  <a:lnTo>
                    <a:pt x="10" y="2"/>
                  </a:lnTo>
                  <a:lnTo>
                    <a:pt x="7" y="3"/>
                  </a:lnTo>
                  <a:lnTo>
                    <a:pt x="3" y="5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28" name="Freeform 315"/>
            <p:cNvSpPr>
              <a:spLocks/>
            </p:cNvSpPr>
            <p:nvPr/>
          </p:nvSpPr>
          <p:spPr bwMode="auto">
            <a:xfrm>
              <a:off x="1725" y="1171"/>
              <a:ext cx="37" cy="10"/>
            </a:xfrm>
            <a:custGeom>
              <a:avLst/>
              <a:gdLst>
                <a:gd name="T0" fmla="*/ 0 w 37"/>
                <a:gd name="T1" fmla="*/ 7 h 10"/>
                <a:gd name="T2" fmla="*/ 0 w 37"/>
                <a:gd name="T3" fmla="*/ 7 h 10"/>
                <a:gd name="T4" fmla="*/ 0 w 37"/>
                <a:gd name="T5" fmla="*/ 5 h 10"/>
                <a:gd name="T6" fmla="*/ 1 w 37"/>
                <a:gd name="T7" fmla="*/ 5 h 10"/>
                <a:gd name="T8" fmla="*/ 1 w 37"/>
                <a:gd name="T9" fmla="*/ 4 h 10"/>
                <a:gd name="T10" fmla="*/ 2 w 37"/>
                <a:gd name="T11" fmla="*/ 3 h 10"/>
                <a:gd name="T12" fmla="*/ 3 w 37"/>
                <a:gd name="T13" fmla="*/ 3 h 10"/>
                <a:gd name="T14" fmla="*/ 4 w 37"/>
                <a:gd name="T15" fmla="*/ 2 h 10"/>
                <a:gd name="T16" fmla="*/ 7 w 37"/>
                <a:gd name="T17" fmla="*/ 1 h 10"/>
                <a:gd name="T18" fmla="*/ 9 w 37"/>
                <a:gd name="T19" fmla="*/ 1 h 10"/>
                <a:gd name="T20" fmla="*/ 11 w 37"/>
                <a:gd name="T21" fmla="*/ 0 h 10"/>
                <a:gd name="T22" fmla="*/ 15 w 37"/>
                <a:gd name="T23" fmla="*/ 0 h 10"/>
                <a:gd name="T24" fmla="*/ 18 w 37"/>
                <a:gd name="T25" fmla="*/ 0 h 10"/>
                <a:gd name="T26" fmla="*/ 22 w 37"/>
                <a:gd name="T27" fmla="*/ 0 h 10"/>
                <a:gd name="T28" fmla="*/ 27 w 37"/>
                <a:gd name="T29" fmla="*/ 1 h 10"/>
                <a:gd name="T30" fmla="*/ 31 w 37"/>
                <a:gd name="T31" fmla="*/ 2 h 10"/>
                <a:gd name="T32" fmla="*/ 37 w 37"/>
                <a:gd name="T33" fmla="*/ 3 h 10"/>
                <a:gd name="T34" fmla="*/ 37 w 37"/>
                <a:gd name="T35" fmla="*/ 5 h 10"/>
                <a:gd name="T36" fmla="*/ 36 w 37"/>
                <a:gd name="T37" fmla="*/ 5 h 10"/>
                <a:gd name="T38" fmla="*/ 36 w 37"/>
                <a:gd name="T39" fmla="*/ 5 h 10"/>
                <a:gd name="T40" fmla="*/ 34 w 37"/>
                <a:gd name="T41" fmla="*/ 4 h 10"/>
                <a:gd name="T42" fmla="*/ 32 w 37"/>
                <a:gd name="T43" fmla="*/ 4 h 10"/>
                <a:gd name="T44" fmla="*/ 30 w 37"/>
                <a:gd name="T45" fmla="*/ 3 h 10"/>
                <a:gd name="T46" fmla="*/ 28 w 37"/>
                <a:gd name="T47" fmla="*/ 3 h 10"/>
                <a:gd name="T48" fmla="*/ 24 w 37"/>
                <a:gd name="T49" fmla="*/ 3 h 10"/>
                <a:gd name="T50" fmla="*/ 22 w 37"/>
                <a:gd name="T51" fmla="*/ 2 h 10"/>
                <a:gd name="T52" fmla="*/ 18 w 37"/>
                <a:gd name="T53" fmla="*/ 2 h 10"/>
                <a:gd name="T54" fmla="*/ 15 w 37"/>
                <a:gd name="T55" fmla="*/ 2 h 10"/>
                <a:gd name="T56" fmla="*/ 13 w 37"/>
                <a:gd name="T57" fmla="*/ 3 h 10"/>
                <a:gd name="T58" fmla="*/ 9 w 37"/>
                <a:gd name="T59" fmla="*/ 3 h 10"/>
                <a:gd name="T60" fmla="*/ 7 w 37"/>
                <a:gd name="T61" fmla="*/ 4 h 10"/>
                <a:gd name="T62" fmla="*/ 4 w 37"/>
                <a:gd name="T63" fmla="*/ 5 h 10"/>
                <a:gd name="T64" fmla="*/ 2 w 37"/>
                <a:gd name="T65" fmla="*/ 8 h 10"/>
                <a:gd name="T66" fmla="*/ 0 w 37"/>
                <a:gd name="T67" fmla="*/ 10 h 10"/>
                <a:gd name="T68" fmla="*/ 0 w 37"/>
                <a:gd name="T69" fmla="*/ 7 h 1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7"/>
                <a:gd name="T106" fmla="*/ 0 h 10"/>
                <a:gd name="T107" fmla="*/ 37 w 37"/>
                <a:gd name="T108" fmla="*/ 10 h 1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7" h="10">
                  <a:moveTo>
                    <a:pt x="0" y="7"/>
                  </a:moveTo>
                  <a:lnTo>
                    <a:pt x="0" y="7"/>
                  </a:lnTo>
                  <a:lnTo>
                    <a:pt x="0" y="5"/>
                  </a:lnTo>
                  <a:lnTo>
                    <a:pt x="1" y="5"/>
                  </a:lnTo>
                  <a:lnTo>
                    <a:pt x="1" y="4"/>
                  </a:lnTo>
                  <a:lnTo>
                    <a:pt x="2" y="3"/>
                  </a:lnTo>
                  <a:lnTo>
                    <a:pt x="3" y="3"/>
                  </a:lnTo>
                  <a:lnTo>
                    <a:pt x="4" y="2"/>
                  </a:lnTo>
                  <a:lnTo>
                    <a:pt x="7" y="1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7" y="1"/>
                  </a:lnTo>
                  <a:lnTo>
                    <a:pt x="31" y="2"/>
                  </a:lnTo>
                  <a:lnTo>
                    <a:pt x="37" y="3"/>
                  </a:lnTo>
                  <a:lnTo>
                    <a:pt x="37" y="5"/>
                  </a:lnTo>
                  <a:lnTo>
                    <a:pt x="36" y="5"/>
                  </a:lnTo>
                  <a:lnTo>
                    <a:pt x="34" y="4"/>
                  </a:lnTo>
                  <a:lnTo>
                    <a:pt x="32" y="4"/>
                  </a:lnTo>
                  <a:lnTo>
                    <a:pt x="30" y="3"/>
                  </a:lnTo>
                  <a:lnTo>
                    <a:pt x="28" y="3"/>
                  </a:lnTo>
                  <a:lnTo>
                    <a:pt x="24" y="3"/>
                  </a:lnTo>
                  <a:lnTo>
                    <a:pt x="22" y="2"/>
                  </a:lnTo>
                  <a:lnTo>
                    <a:pt x="18" y="2"/>
                  </a:lnTo>
                  <a:lnTo>
                    <a:pt x="15" y="2"/>
                  </a:lnTo>
                  <a:lnTo>
                    <a:pt x="13" y="3"/>
                  </a:lnTo>
                  <a:lnTo>
                    <a:pt x="9" y="3"/>
                  </a:lnTo>
                  <a:lnTo>
                    <a:pt x="7" y="4"/>
                  </a:lnTo>
                  <a:lnTo>
                    <a:pt x="4" y="5"/>
                  </a:lnTo>
                  <a:lnTo>
                    <a:pt x="2" y="8"/>
                  </a:lnTo>
                  <a:lnTo>
                    <a:pt x="0" y="1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29" name="Freeform 316"/>
            <p:cNvSpPr>
              <a:spLocks/>
            </p:cNvSpPr>
            <p:nvPr/>
          </p:nvSpPr>
          <p:spPr bwMode="auto">
            <a:xfrm>
              <a:off x="1725" y="1146"/>
              <a:ext cx="37" cy="11"/>
            </a:xfrm>
            <a:custGeom>
              <a:avLst/>
              <a:gdLst>
                <a:gd name="T0" fmla="*/ 0 w 37"/>
                <a:gd name="T1" fmla="*/ 7 h 11"/>
                <a:gd name="T2" fmla="*/ 0 w 37"/>
                <a:gd name="T3" fmla="*/ 7 h 11"/>
                <a:gd name="T4" fmla="*/ 0 w 37"/>
                <a:gd name="T5" fmla="*/ 6 h 11"/>
                <a:gd name="T6" fmla="*/ 1 w 37"/>
                <a:gd name="T7" fmla="*/ 6 h 11"/>
                <a:gd name="T8" fmla="*/ 1 w 37"/>
                <a:gd name="T9" fmla="*/ 5 h 11"/>
                <a:gd name="T10" fmla="*/ 2 w 37"/>
                <a:gd name="T11" fmla="*/ 4 h 11"/>
                <a:gd name="T12" fmla="*/ 3 w 37"/>
                <a:gd name="T13" fmla="*/ 4 h 11"/>
                <a:gd name="T14" fmla="*/ 4 w 37"/>
                <a:gd name="T15" fmla="*/ 2 h 11"/>
                <a:gd name="T16" fmla="*/ 7 w 37"/>
                <a:gd name="T17" fmla="*/ 1 h 11"/>
                <a:gd name="T18" fmla="*/ 9 w 37"/>
                <a:gd name="T19" fmla="*/ 1 h 11"/>
                <a:gd name="T20" fmla="*/ 11 w 37"/>
                <a:gd name="T21" fmla="*/ 0 h 11"/>
                <a:gd name="T22" fmla="*/ 15 w 37"/>
                <a:gd name="T23" fmla="*/ 0 h 11"/>
                <a:gd name="T24" fmla="*/ 18 w 37"/>
                <a:gd name="T25" fmla="*/ 0 h 11"/>
                <a:gd name="T26" fmla="*/ 22 w 37"/>
                <a:gd name="T27" fmla="*/ 0 h 11"/>
                <a:gd name="T28" fmla="*/ 27 w 37"/>
                <a:gd name="T29" fmla="*/ 1 h 11"/>
                <a:gd name="T30" fmla="*/ 31 w 37"/>
                <a:gd name="T31" fmla="*/ 2 h 11"/>
                <a:gd name="T32" fmla="*/ 37 w 37"/>
                <a:gd name="T33" fmla="*/ 4 h 11"/>
                <a:gd name="T34" fmla="*/ 37 w 37"/>
                <a:gd name="T35" fmla="*/ 6 h 11"/>
                <a:gd name="T36" fmla="*/ 36 w 37"/>
                <a:gd name="T37" fmla="*/ 6 h 11"/>
                <a:gd name="T38" fmla="*/ 36 w 37"/>
                <a:gd name="T39" fmla="*/ 6 h 11"/>
                <a:gd name="T40" fmla="*/ 34 w 37"/>
                <a:gd name="T41" fmla="*/ 5 h 11"/>
                <a:gd name="T42" fmla="*/ 32 w 37"/>
                <a:gd name="T43" fmla="*/ 5 h 11"/>
                <a:gd name="T44" fmla="*/ 30 w 37"/>
                <a:gd name="T45" fmla="*/ 5 h 11"/>
                <a:gd name="T46" fmla="*/ 28 w 37"/>
                <a:gd name="T47" fmla="*/ 4 h 11"/>
                <a:gd name="T48" fmla="*/ 24 w 37"/>
                <a:gd name="T49" fmla="*/ 4 h 11"/>
                <a:gd name="T50" fmla="*/ 22 w 37"/>
                <a:gd name="T51" fmla="*/ 2 h 11"/>
                <a:gd name="T52" fmla="*/ 18 w 37"/>
                <a:gd name="T53" fmla="*/ 2 h 11"/>
                <a:gd name="T54" fmla="*/ 15 w 37"/>
                <a:gd name="T55" fmla="*/ 2 h 11"/>
                <a:gd name="T56" fmla="*/ 13 w 37"/>
                <a:gd name="T57" fmla="*/ 4 h 11"/>
                <a:gd name="T58" fmla="*/ 9 w 37"/>
                <a:gd name="T59" fmla="*/ 4 h 11"/>
                <a:gd name="T60" fmla="*/ 7 w 37"/>
                <a:gd name="T61" fmla="*/ 5 h 11"/>
                <a:gd name="T62" fmla="*/ 4 w 37"/>
                <a:gd name="T63" fmla="*/ 6 h 11"/>
                <a:gd name="T64" fmla="*/ 2 w 37"/>
                <a:gd name="T65" fmla="*/ 8 h 11"/>
                <a:gd name="T66" fmla="*/ 0 w 37"/>
                <a:gd name="T67" fmla="*/ 11 h 11"/>
                <a:gd name="T68" fmla="*/ 0 w 37"/>
                <a:gd name="T69" fmla="*/ 7 h 1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7"/>
                <a:gd name="T106" fmla="*/ 0 h 11"/>
                <a:gd name="T107" fmla="*/ 37 w 37"/>
                <a:gd name="T108" fmla="*/ 11 h 11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7" h="11">
                  <a:moveTo>
                    <a:pt x="0" y="7"/>
                  </a:moveTo>
                  <a:lnTo>
                    <a:pt x="0" y="7"/>
                  </a:lnTo>
                  <a:lnTo>
                    <a:pt x="0" y="6"/>
                  </a:lnTo>
                  <a:lnTo>
                    <a:pt x="1" y="6"/>
                  </a:lnTo>
                  <a:lnTo>
                    <a:pt x="1" y="5"/>
                  </a:lnTo>
                  <a:lnTo>
                    <a:pt x="2" y="4"/>
                  </a:lnTo>
                  <a:lnTo>
                    <a:pt x="3" y="4"/>
                  </a:lnTo>
                  <a:lnTo>
                    <a:pt x="4" y="2"/>
                  </a:lnTo>
                  <a:lnTo>
                    <a:pt x="7" y="1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7" y="1"/>
                  </a:lnTo>
                  <a:lnTo>
                    <a:pt x="31" y="2"/>
                  </a:lnTo>
                  <a:lnTo>
                    <a:pt x="37" y="4"/>
                  </a:lnTo>
                  <a:lnTo>
                    <a:pt x="37" y="6"/>
                  </a:lnTo>
                  <a:lnTo>
                    <a:pt x="36" y="6"/>
                  </a:lnTo>
                  <a:lnTo>
                    <a:pt x="34" y="5"/>
                  </a:lnTo>
                  <a:lnTo>
                    <a:pt x="32" y="5"/>
                  </a:lnTo>
                  <a:lnTo>
                    <a:pt x="30" y="5"/>
                  </a:lnTo>
                  <a:lnTo>
                    <a:pt x="28" y="4"/>
                  </a:lnTo>
                  <a:lnTo>
                    <a:pt x="24" y="4"/>
                  </a:lnTo>
                  <a:lnTo>
                    <a:pt x="22" y="2"/>
                  </a:lnTo>
                  <a:lnTo>
                    <a:pt x="18" y="2"/>
                  </a:lnTo>
                  <a:lnTo>
                    <a:pt x="15" y="2"/>
                  </a:lnTo>
                  <a:lnTo>
                    <a:pt x="13" y="4"/>
                  </a:lnTo>
                  <a:lnTo>
                    <a:pt x="9" y="4"/>
                  </a:lnTo>
                  <a:lnTo>
                    <a:pt x="7" y="5"/>
                  </a:lnTo>
                  <a:lnTo>
                    <a:pt x="4" y="6"/>
                  </a:lnTo>
                  <a:lnTo>
                    <a:pt x="2" y="8"/>
                  </a:lnTo>
                  <a:lnTo>
                    <a:pt x="0" y="11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30" name="Freeform 317"/>
            <p:cNvSpPr>
              <a:spLocks/>
            </p:cNvSpPr>
            <p:nvPr/>
          </p:nvSpPr>
          <p:spPr bwMode="auto">
            <a:xfrm>
              <a:off x="1760" y="1134"/>
              <a:ext cx="60" cy="114"/>
            </a:xfrm>
            <a:custGeom>
              <a:avLst/>
              <a:gdLst>
                <a:gd name="T0" fmla="*/ 0 w 60"/>
                <a:gd name="T1" fmla="*/ 0 h 114"/>
                <a:gd name="T2" fmla="*/ 0 w 60"/>
                <a:gd name="T3" fmla="*/ 110 h 114"/>
                <a:gd name="T4" fmla="*/ 18 w 60"/>
                <a:gd name="T5" fmla="*/ 114 h 114"/>
                <a:gd name="T6" fmla="*/ 17 w 60"/>
                <a:gd name="T7" fmla="*/ 98 h 114"/>
                <a:gd name="T8" fmla="*/ 60 w 60"/>
                <a:gd name="T9" fmla="*/ 105 h 114"/>
                <a:gd name="T10" fmla="*/ 60 w 60"/>
                <a:gd name="T11" fmla="*/ 100 h 114"/>
                <a:gd name="T12" fmla="*/ 30 w 60"/>
                <a:gd name="T13" fmla="*/ 96 h 114"/>
                <a:gd name="T14" fmla="*/ 29 w 60"/>
                <a:gd name="T15" fmla="*/ 83 h 114"/>
                <a:gd name="T16" fmla="*/ 9 w 60"/>
                <a:gd name="T17" fmla="*/ 83 h 114"/>
                <a:gd name="T18" fmla="*/ 8 w 60"/>
                <a:gd name="T19" fmla="*/ 81 h 114"/>
                <a:gd name="T20" fmla="*/ 7 w 60"/>
                <a:gd name="T21" fmla="*/ 76 h 114"/>
                <a:gd name="T22" fmla="*/ 6 w 60"/>
                <a:gd name="T23" fmla="*/ 69 h 114"/>
                <a:gd name="T24" fmla="*/ 3 w 60"/>
                <a:gd name="T25" fmla="*/ 60 h 114"/>
                <a:gd name="T26" fmla="*/ 2 w 60"/>
                <a:gd name="T27" fmla="*/ 48 h 114"/>
                <a:gd name="T28" fmla="*/ 1 w 60"/>
                <a:gd name="T29" fmla="*/ 34 h 114"/>
                <a:gd name="T30" fmla="*/ 2 w 60"/>
                <a:gd name="T31" fmla="*/ 20 h 114"/>
                <a:gd name="T32" fmla="*/ 6 w 60"/>
                <a:gd name="T33" fmla="*/ 4 h 114"/>
                <a:gd name="T34" fmla="*/ 0 w 60"/>
                <a:gd name="T35" fmla="*/ 0 h 11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0"/>
                <a:gd name="T55" fmla="*/ 0 h 114"/>
                <a:gd name="T56" fmla="*/ 60 w 60"/>
                <a:gd name="T57" fmla="*/ 114 h 11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0" h="114">
                  <a:moveTo>
                    <a:pt x="0" y="0"/>
                  </a:moveTo>
                  <a:lnTo>
                    <a:pt x="0" y="110"/>
                  </a:lnTo>
                  <a:lnTo>
                    <a:pt x="18" y="114"/>
                  </a:lnTo>
                  <a:lnTo>
                    <a:pt x="17" y="98"/>
                  </a:lnTo>
                  <a:lnTo>
                    <a:pt x="60" y="105"/>
                  </a:lnTo>
                  <a:lnTo>
                    <a:pt x="60" y="100"/>
                  </a:lnTo>
                  <a:lnTo>
                    <a:pt x="30" y="96"/>
                  </a:lnTo>
                  <a:lnTo>
                    <a:pt x="29" y="83"/>
                  </a:lnTo>
                  <a:lnTo>
                    <a:pt x="9" y="83"/>
                  </a:lnTo>
                  <a:lnTo>
                    <a:pt x="8" y="81"/>
                  </a:lnTo>
                  <a:lnTo>
                    <a:pt x="7" y="76"/>
                  </a:lnTo>
                  <a:lnTo>
                    <a:pt x="6" y="69"/>
                  </a:lnTo>
                  <a:lnTo>
                    <a:pt x="3" y="60"/>
                  </a:lnTo>
                  <a:lnTo>
                    <a:pt x="2" y="48"/>
                  </a:lnTo>
                  <a:lnTo>
                    <a:pt x="1" y="34"/>
                  </a:lnTo>
                  <a:lnTo>
                    <a:pt x="2" y="20"/>
                  </a:lnTo>
                  <a:lnTo>
                    <a:pt x="6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1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31" name="Freeform 318"/>
            <p:cNvSpPr>
              <a:spLocks/>
            </p:cNvSpPr>
            <p:nvPr/>
          </p:nvSpPr>
          <p:spPr bwMode="auto">
            <a:xfrm>
              <a:off x="1790" y="1109"/>
              <a:ext cx="78" cy="15"/>
            </a:xfrm>
            <a:custGeom>
              <a:avLst/>
              <a:gdLst>
                <a:gd name="T0" fmla="*/ 0 w 78"/>
                <a:gd name="T1" fmla="*/ 15 h 15"/>
                <a:gd name="T2" fmla="*/ 0 w 78"/>
                <a:gd name="T3" fmla="*/ 15 h 15"/>
                <a:gd name="T4" fmla="*/ 2 w 78"/>
                <a:gd name="T5" fmla="*/ 14 h 15"/>
                <a:gd name="T6" fmla="*/ 4 w 78"/>
                <a:gd name="T7" fmla="*/ 14 h 15"/>
                <a:gd name="T8" fmla="*/ 7 w 78"/>
                <a:gd name="T9" fmla="*/ 12 h 15"/>
                <a:gd name="T10" fmla="*/ 11 w 78"/>
                <a:gd name="T11" fmla="*/ 11 h 15"/>
                <a:gd name="T12" fmla="*/ 14 w 78"/>
                <a:gd name="T13" fmla="*/ 10 h 15"/>
                <a:gd name="T14" fmla="*/ 19 w 78"/>
                <a:gd name="T15" fmla="*/ 9 h 15"/>
                <a:gd name="T16" fmla="*/ 23 w 78"/>
                <a:gd name="T17" fmla="*/ 8 h 15"/>
                <a:gd name="T18" fmla="*/ 29 w 78"/>
                <a:gd name="T19" fmla="*/ 8 h 15"/>
                <a:gd name="T20" fmla="*/ 35 w 78"/>
                <a:gd name="T21" fmla="*/ 7 h 15"/>
                <a:gd name="T22" fmla="*/ 42 w 78"/>
                <a:gd name="T23" fmla="*/ 7 h 15"/>
                <a:gd name="T24" fmla="*/ 48 w 78"/>
                <a:gd name="T25" fmla="*/ 5 h 15"/>
                <a:gd name="T26" fmla="*/ 55 w 78"/>
                <a:gd name="T27" fmla="*/ 7 h 15"/>
                <a:gd name="T28" fmla="*/ 62 w 78"/>
                <a:gd name="T29" fmla="*/ 7 h 15"/>
                <a:gd name="T30" fmla="*/ 69 w 78"/>
                <a:gd name="T31" fmla="*/ 8 h 15"/>
                <a:gd name="T32" fmla="*/ 76 w 78"/>
                <a:gd name="T33" fmla="*/ 9 h 15"/>
                <a:gd name="T34" fmla="*/ 78 w 78"/>
                <a:gd name="T35" fmla="*/ 0 h 15"/>
                <a:gd name="T36" fmla="*/ 78 w 78"/>
                <a:gd name="T37" fmla="*/ 0 h 15"/>
                <a:gd name="T38" fmla="*/ 76 w 78"/>
                <a:gd name="T39" fmla="*/ 0 h 15"/>
                <a:gd name="T40" fmla="*/ 74 w 78"/>
                <a:gd name="T41" fmla="*/ 0 h 15"/>
                <a:gd name="T42" fmla="*/ 70 w 78"/>
                <a:gd name="T43" fmla="*/ 0 h 15"/>
                <a:gd name="T44" fmla="*/ 65 w 78"/>
                <a:gd name="T45" fmla="*/ 0 h 15"/>
                <a:gd name="T46" fmla="*/ 61 w 78"/>
                <a:gd name="T47" fmla="*/ 0 h 15"/>
                <a:gd name="T48" fmla="*/ 56 w 78"/>
                <a:gd name="T49" fmla="*/ 0 h 15"/>
                <a:gd name="T50" fmla="*/ 50 w 78"/>
                <a:gd name="T51" fmla="*/ 1 h 15"/>
                <a:gd name="T52" fmla="*/ 43 w 78"/>
                <a:gd name="T53" fmla="*/ 1 h 15"/>
                <a:gd name="T54" fmla="*/ 37 w 78"/>
                <a:gd name="T55" fmla="*/ 1 h 15"/>
                <a:gd name="T56" fmla="*/ 30 w 78"/>
                <a:gd name="T57" fmla="*/ 2 h 15"/>
                <a:gd name="T58" fmla="*/ 25 w 78"/>
                <a:gd name="T59" fmla="*/ 3 h 15"/>
                <a:gd name="T60" fmla="*/ 18 w 78"/>
                <a:gd name="T61" fmla="*/ 4 h 15"/>
                <a:gd name="T62" fmla="*/ 12 w 78"/>
                <a:gd name="T63" fmla="*/ 5 h 15"/>
                <a:gd name="T64" fmla="*/ 6 w 78"/>
                <a:gd name="T65" fmla="*/ 7 h 15"/>
                <a:gd name="T66" fmla="*/ 0 w 78"/>
                <a:gd name="T67" fmla="*/ 8 h 15"/>
                <a:gd name="T68" fmla="*/ 0 w 78"/>
                <a:gd name="T69" fmla="*/ 15 h 1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78"/>
                <a:gd name="T106" fmla="*/ 0 h 15"/>
                <a:gd name="T107" fmla="*/ 78 w 78"/>
                <a:gd name="T108" fmla="*/ 15 h 1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78" h="15">
                  <a:moveTo>
                    <a:pt x="0" y="15"/>
                  </a:moveTo>
                  <a:lnTo>
                    <a:pt x="0" y="15"/>
                  </a:lnTo>
                  <a:lnTo>
                    <a:pt x="2" y="14"/>
                  </a:lnTo>
                  <a:lnTo>
                    <a:pt x="4" y="14"/>
                  </a:lnTo>
                  <a:lnTo>
                    <a:pt x="7" y="12"/>
                  </a:lnTo>
                  <a:lnTo>
                    <a:pt x="11" y="11"/>
                  </a:lnTo>
                  <a:lnTo>
                    <a:pt x="14" y="10"/>
                  </a:lnTo>
                  <a:lnTo>
                    <a:pt x="19" y="9"/>
                  </a:lnTo>
                  <a:lnTo>
                    <a:pt x="23" y="8"/>
                  </a:lnTo>
                  <a:lnTo>
                    <a:pt x="29" y="8"/>
                  </a:lnTo>
                  <a:lnTo>
                    <a:pt x="35" y="7"/>
                  </a:lnTo>
                  <a:lnTo>
                    <a:pt x="42" y="7"/>
                  </a:lnTo>
                  <a:lnTo>
                    <a:pt x="48" y="5"/>
                  </a:lnTo>
                  <a:lnTo>
                    <a:pt x="55" y="7"/>
                  </a:lnTo>
                  <a:lnTo>
                    <a:pt x="62" y="7"/>
                  </a:lnTo>
                  <a:lnTo>
                    <a:pt x="69" y="8"/>
                  </a:lnTo>
                  <a:lnTo>
                    <a:pt x="76" y="9"/>
                  </a:lnTo>
                  <a:lnTo>
                    <a:pt x="78" y="0"/>
                  </a:lnTo>
                  <a:lnTo>
                    <a:pt x="76" y="0"/>
                  </a:lnTo>
                  <a:lnTo>
                    <a:pt x="74" y="0"/>
                  </a:lnTo>
                  <a:lnTo>
                    <a:pt x="70" y="0"/>
                  </a:lnTo>
                  <a:lnTo>
                    <a:pt x="65" y="0"/>
                  </a:lnTo>
                  <a:lnTo>
                    <a:pt x="61" y="0"/>
                  </a:lnTo>
                  <a:lnTo>
                    <a:pt x="56" y="0"/>
                  </a:lnTo>
                  <a:lnTo>
                    <a:pt x="50" y="1"/>
                  </a:lnTo>
                  <a:lnTo>
                    <a:pt x="43" y="1"/>
                  </a:lnTo>
                  <a:lnTo>
                    <a:pt x="37" y="1"/>
                  </a:lnTo>
                  <a:lnTo>
                    <a:pt x="30" y="2"/>
                  </a:lnTo>
                  <a:lnTo>
                    <a:pt x="25" y="3"/>
                  </a:lnTo>
                  <a:lnTo>
                    <a:pt x="18" y="4"/>
                  </a:lnTo>
                  <a:lnTo>
                    <a:pt x="12" y="5"/>
                  </a:lnTo>
                  <a:lnTo>
                    <a:pt x="6" y="7"/>
                  </a:lnTo>
                  <a:lnTo>
                    <a:pt x="0" y="8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32" name="Freeform 319"/>
            <p:cNvSpPr>
              <a:spLocks/>
            </p:cNvSpPr>
            <p:nvPr/>
          </p:nvSpPr>
          <p:spPr bwMode="auto">
            <a:xfrm>
              <a:off x="1745" y="1250"/>
              <a:ext cx="131" cy="44"/>
            </a:xfrm>
            <a:custGeom>
              <a:avLst/>
              <a:gdLst>
                <a:gd name="T0" fmla="*/ 54 w 131"/>
                <a:gd name="T1" fmla="*/ 43 h 44"/>
                <a:gd name="T2" fmla="*/ 56 w 131"/>
                <a:gd name="T3" fmla="*/ 42 h 44"/>
                <a:gd name="T4" fmla="*/ 56 w 131"/>
                <a:gd name="T5" fmla="*/ 42 h 44"/>
                <a:gd name="T6" fmla="*/ 57 w 131"/>
                <a:gd name="T7" fmla="*/ 42 h 44"/>
                <a:gd name="T8" fmla="*/ 59 w 131"/>
                <a:gd name="T9" fmla="*/ 41 h 44"/>
                <a:gd name="T10" fmla="*/ 60 w 131"/>
                <a:gd name="T11" fmla="*/ 41 h 44"/>
                <a:gd name="T12" fmla="*/ 63 w 131"/>
                <a:gd name="T13" fmla="*/ 40 h 44"/>
                <a:gd name="T14" fmla="*/ 65 w 131"/>
                <a:gd name="T15" fmla="*/ 39 h 44"/>
                <a:gd name="T16" fmla="*/ 67 w 131"/>
                <a:gd name="T17" fmla="*/ 37 h 44"/>
                <a:gd name="T18" fmla="*/ 71 w 131"/>
                <a:gd name="T19" fmla="*/ 36 h 44"/>
                <a:gd name="T20" fmla="*/ 73 w 131"/>
                <a:gd name="T21" fmla="*/ 34 h 44"/>
                <a:gd name="T22" fmla="*/ 75 w 131"/>
                <a:gd name="T23" fmla="*/ 33 h 44"/>
                <a:gd name="T24" fmla="*/ 78 w 131"/>
                <a:gd name="T25" fmla="*/ 30 h 44"/>
                <a:gd name="T26" fmla="*/ 80 w 131"/>
                <a:gd name="T27" fmla="*/ 29 h 44"/>
                <a:gd name="T28" fmla="*/ 81 w 131"/>
                <a:gd name="T29" fmla="*/ 27 h 44"/>
                <a:gd name="T30" fmla="*/ 84 w 131"/>
                <a:gd name="T31" fmla="*/ 26 h 44"/>
                <a:gd name="T32" fmla="*/ 85 w 131"/>
                <a:gd name="T33" fmla="*/ 23 h 44"/>
                <a:gd name="T34" fmla="*/ 0 w 131"/>
                <a:gd name="T35" fmla="*/ 2 h 44"/>
                <a:gd name="T36" fmla="*/ 5 w 131"/>
                <a:gd name="T37" fmla="*/ 0 h 44"/>
                <a:gd name="T38" fmla="*/ 131 w 131"/>
                <a:gd name="T39" fmla="*/ 32 h 44"/>
                <a:gd name="T40" fmla="*/ 126 w 131"/>
                <a:gd name="T41" fmla="*/ 34 h 44"/>
                <a:gd name="T42" fmla="*/ 89 w 131"/>
                <a:gd name="T43" fmla="*/ 25 h 44"/>
                <a:gd name="T44" fmla="*/ 89 w 131"/>
                <a:gd name="T45" fmla="*/ 25 h 44"/>
                <a:gd name="T46" fmla="*/ 89 w 131"/>
                <a:gd name="T47" fmla="*/ 26 h 44"/>
                <a:gd name="T48" fmla="*/ 88 w 131"/>
                <a:gd name="T49" fmla="*/ 26 h 44"/>
                <a:gd name="T50" fmla="*/ 88 w 131"/>
                <a:gd name="T51" fmla="*/ 27 h 44"/>
                <a:gd name="T52" fmla="*/ 87 w 131"/>
                <a:gd name="T53" fmla="*/ 28 h 44"/>
                <a:gd name="T54" fmla="*/ 86 w 131"/>
                <a:gd name="T55" fmla="*/ 29 h 44"/>
                <a:gd name="T56" fmla="*/ 85 w 131"/>
                <a:gd name="T57" fmla="*/ 30 h 44"/>
                <a:gd name="T58" fmla="*/ 82 w 131"/>
                <a:gd name="T59" fmla="*/ 32 h 44"/>
                <a:gd name="T60" fmla="*/ 80 w 131"/>
                <a:gd name="T61" fmla="*/ 33 h 44"/>
                <a:gd name="T62" fmla="*/ 78 w 131"/>
                <a:gd name="T63" fmla="*/ 34 h 44"/>
                <a:gd name="T64" fmla="*/ 75 w 131"/>
                <a:gd name="T65" fmla="*/ 36 h 44"/>
                <a:gd name="T66" fmla="*/ 72 w 131"/>
                <a:gd name="T67" fmla="*/ 37 h 44"/>
                <a:gd name="T68" fmla="*/ 70 w 131"/>
                <a:gd name="T69" fmla="*/ 40 h 44"/>
                <a:gd name="T70" fmla="*/ 65 w 131"/>
                <a:gd name="T71" fmla="*/ 41 h 44"/>
                <a:gd name="T72" fmla="*/ 61 w 131"/>
                <a:gd name="T73" fmla="*/ 42 h 44"/>
                <a:gd name="T74" fmla="*/ 57 w 131"/>
                <a:gd name="T75" fmla="*/ 44 h 44"/>
                <a:gd name="T76" fmla="*/ 54 w 131"/>
                <a:gd name="T77" fmla="*/ 43 h 4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31"/>
                <a:gd name="T118" fmla="*/ 0 h 44"/>
                <a:gd name="T119" fmla="*/ 131 w 131"/>
                <a:gd name="T120" fmla="*/ 44 h 44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31" h="44">
                  <a:moveTo>
                    <a:pt x="54" y="43"/>
                  </a:moveTo>
                  <a:lnTo>
                    <a:pt x="56" y="42"/>
                  </a:lnTo>
                  <a:lnTo>
                    <a:pt x="57" y="42"/>
                  </a:lnTo>
                  <a:lnTo>
                    <a:pt x="59" y="41"/>
                  </a:lnTo>
                  <a:lnTo>
                    <a:pt x="60" y="41"/>
                  </a:lnTo>
                  <a:lnTo>
                    <a:pt x="63" y="40"/>
                  </a:lnTo>
                  <a:lnTo>
                    <a:pt x="65" y="39"/>
                  </a:lnTo>
                  <a:lnTo>
                    <a:pt x="67" y="37"/>
                  </a:lnTo>
                  <a:lnTo>
                    <a:pt x="71" y="36"/>
                  </a:lnTo>
                  <a:lnTo>
                    <a:pt x="73" y="34"/>
                  </a:lnTo>
                  <a:lnTo>
                    <a:pt x="75" y="33"/>
                  </a:lnTo>
                  <a:lnTo>
                    <a:pt x="78" y="30"/>
                  </a:lnTo>
                  <a:lnTo>
                    <a:pt x="80" y="29"/>
                  </a:lnTo>
                  <a:lnTo>
                    <a:pt x="81" y="27"/>
                  </a:lnTo>
                  <a:lnTo>
                    <a:pt x="84" y="26"/>
                  </a:lnTo>
                  <a:lnTo>
                    <a:pt x="85" y="23"/>
                  </a:lnTo>
                  <a:lnTo>
                    <a:pt x="0" y="2"/>
                  </a:lnTo>
                  <a:lnTo>
                    <a:pt x="5" y="0"/>
                  </a:lnTo>
                  <a:lnTo>
                    <a:pt x="131" y="32"/>
                  </a:lnTo>
                  <a:lnTo>
                    <a:pt x="126" y="34"/>
                  </a:lnTo>
                  <a:lnTo>
                    <a:pt x="89" y="25"/>
                  </a:lnTo>
                  <a:lnTo>
                    <a:pt x="89" y="26"/>
                  </a:lnTo>
                  <a:lnTo>
                    <a:pt x="88" y="26"/>
                  </a:lnTo>
                  <a:lnTo>
                    <a:pt x="88" y="27"/>
                  </a:lnTo>
                  <a:lnTo>
                    <a:pt x="87" y="28"/>
                  </a:lnTo>
                  <a:lnTo>
                    <a:pt x="86" y="29"/>
                  </a:lnTo>
                  <a:lnTo>
                    <a:pt x="85" y="30"/>
                  </a:lnTo>
                  <a:lnTo>
                    <a:pt x="82" y="32"/>
                  </a:lnTo>
                  <a:lnTo>
                    <a:pt x="80" y="33"/>
                  </a:lnTo>
                  <a:lnTo>
                    <a:pt x="78" y="34"/>
                  </a:lnTo>
                  <a:lnTo>
                    <a:pt x="75" y="36"/>
                  </a:lnTo>
                  <a:lnTo>
                    <a:pt x="72" y="37"/>
                  </a:lnTo>
                  <a:lnTo>
                    <a:pt x="70" y="40"/>
                  </a:lnTo>
                  <a:lnTo>
                    <a:pt x="65" y="41"/>
                  </a:lnTo>
                  <a:lnTo>
                    <a:pt x="61" y="42"/>
                  </a:lnTo>
                  <a:lnTo>
                    <a:pt x="57" y="44"/>
                  </a:lnTo>
                  <a:lnTo>
                    <a:pt x="54" y="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33" name="Freeform 320"/>
            <p:cNvSpPr>
              <a:spLocks/>
            </p:cNvSpPr>
            <p:nvPr/>
          </p:nvSpPr>
          <p:spPr bwMode="auto">
            <a:xfrm>
              <a:off x="1717" y="1262"/>
              <a:ext cx="135" cy="39"/>
            </a:xfrm>
            <a:custGeom>
              <a:avLst/>
              <a:gdLst>
                <a:gd name="T0" fmla="*/ 0 w 135"/>
                <a:gd name="T1" fmla="*/ 0 h 39"/>
                <a:gd name="T2" fmla="*/ 131 w 135"/>
                <a:gd name="T3" fmla="*/ 39 h 39"/>
                <a:gd name="T4" fmla="*/ 135 w 135"/>
                <a:gd name="T5" fmla="*/ 39 h 39"/>
                <a:gd name="T6" fmla="*/ 4 w 135"/>
                <a:gd name="T7" fmla="*/ 0 h 39"/>
                <a:gd name="T8" fmla="*/ 0 w 135"/>
                <a:gd name="T9" fmla="*/ 0 h 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5"/>
                <a:gd name="T16" fmla="*/ 0 h 39"/>
                <a:gd name="T17" fmla="*/ 135 w 135"/>
                <a:gd name="T18" fmla="*/ 39 h 3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5" h="39">
                  <a:moveTo>
                    <a:pt x="0" y="0"/>
                  </a:moveTo>
                  <a:lnTo>
                    <a:pt x="131" y="39"/>
                  </a:lnTo>
                  <a:lnTo>
                    <a:pt x="135" y="39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34" name="Freeform 321"/>
            <p:cNvSpPr>
              <a:spLocks/>
            </p:cNvSpPr>
            <p:nvPr/>
          </p:nvSpPr>
          <p:spPr bwMode="auto">
            <a:xfrm>
              <a:off x="1740" y="1256"/>
              <a:ext cx="132" cy="36"/>
            </a:xfrm>
            <a:custGeom>
              <a:avLst/>
              <a:gdLst>
                <a:gd name="T0" fmla="*/ 0 w 132"/>
                <a:gd name="T1" fmla="*/ 0 h 36"/>
                <a:gd name="T2" fmla="*/ 129 w 132"/>
                <a:gd name="T3" fmla="*/ 36 h 36"/>
                <a:gd name="T4" fmla="*/ 132 w 132"/>
                <a:gd name="T5" fmla="*/ 35 h 36"/>
                <a:gd name="T6" fmla="*/ 3 w 132"/>
                <a:gd name="T7" fmla="*/ 0 h 36"/>
                <a:gd name="T8" fmla="*/ 0 w 132"/>
                <a:gd name="T9" fmla="*/ 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2"/>
                <a:gd name="T16" fmla="*/ 0 h 36"/>
                <a:gd name="T17" fmla="*/ 132 w 132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2" h="36">
                  <a:moveTo>
                    <a:pt x="0" y="0"/>
                  </a:moveTo>
                  <a:lnTo>
                    <a:pt x="129" y="36"/>
                  </a:lnTo>
                  <a:lnTo>
                    <a:pt x="132" y="35"/>
                  </a:lnTo>
                  <a:lnTo>
                    <a:pt x="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35" name="Freeform 322"/>
            <p:cNvSpPr>
              <a:spLocks/>
            </p:cNvSpPr>
            <p:nvPr/>
          </p:nvSpPr>
          <p:spPr bwMode="auto">
            <a:xfrm>
              <a:off x="1729" y="1258"/>
              <a:ext cx="133" cy="39"/>
            </a:xfrm>
            <a:custGeom>
              <a:avLst/>
              <a:gdLst>
                <a:gd name="T0" fmla="*/ 0 w 133"/>
                <a:gd name="T1" fmla="*/ 0 h 39"/>
                <a:gd name="T2" fmla="*/ 131 w 133"/>
                <a:gd name="T3" fmla="*/ 39 h 39"/>
                <a:gd name="T4" fmla="*/ 133 w 133"/>
                <a:gd name="T5" fmla="*/ 39 h 39"/>
                <a:gd name="T6" fmla="*/ 4 w 133"/>
                <a:gd name="T7" fmla="*/ 0 h 39"/>
                <a:gd name="T8" fmla="*/ 0 w 133"/>
                <a:gd name="T9" fmla="*/ 0 h 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3"/>
                <a:gd name="T16" fmla="*/ 0 h 39"/>
                <a:gd name="T17" fmla="*/ 133 w 133"/>
                <a:gd name="T18" fmla="*/ 39 h 3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3" h="39">
                  <a:moveTo>
                    <a:pt x="0" y="0"/>
                  </a:moveTo>
                  <a:lnTo>
                    <a:pt x="131" y="39"/>
                  </a:lnTo>
                  <a:lnTo>
                    <a:pt x="133" y="39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36" name="Line 323"/>
            <p:cNvSpPr>
              <a:spLocks noChangeShapeType="1"/>
            </p:cNvSpPr>
            <p:nvPr/>
          </p:nvSpPr>
          <p:spPr bwMode="auto">
            <a:xfrm>
              <a:off x="2066" y="1569"/>
              <a:ext cx="274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37" name="Freeform 335"/>
            <p:cNvSpPr>
              <a:spLocks/>
            </p:cNvSpPr>
            <p:nvPr/>
          </p:nvSpPr>
          <p:spPr bwMode="auto">
            <a:xfrm>
              <a:off x="3046" y="1176"/>
              <a:ext cx="746" cy="719"/>
            </a:xfrm>
            <a:custGeom>
              <a:avLst/>
              <a:gdLst>
                <a:gd name="T0" fmla="*/ 711 w 1198"/>
                <a:gd name="T1" fmla="*/ 3 h 719"/>
                <a:gd name="T2" fmla="*/ 695 w 1198"/>
                <a:gd name="T3" fmla="*/ 0 h 719"/>
                <a:gd name="T4" fmla="*/ 674 w 1198"/>
                <a:gd name="T5" fmla="*/ 7 h 719"/>
                <a:gd name="T6" fmla="*/ 645 w 1198"/>
                <a:gd name="T7" fmla="*/ 24 h 719"/>
                <a:gd name="T8" fmla="*/ 595 w 1198"/>
                <a:gd name="T9" fmla="*/ 56 h 719"/>
                <a:gd name="T10" fmla="*/ 563 w 1198"/>
                <a:gd name="T11" fmla="*/ 73 h 719"/>
                <a:gd name="T12" fmla="*/ 539 w 1198"/>
                <a:gd name="T13" fmla="*/ 77 h 719"/>
                <a:gd name="T14" fmla="*/ 497 w 1198"/>
                <a:gd name="T15" fmla="*/ 75 h 719"/>
                <a:gd name="T16" fmla="*/ 448 w 1198"/>
                <a:gd name="T17" fmla="*/ 65 h 719"/>
                <a:gd name="T18" fmla="*/ 394 w 1198"/>
                <a:gd name="T19" fmla="*/ 56 h 719"/>
                <a:gd name="T20" fmla="*/ 357 w 1198"/>
                <a:gd name="T21" fmla="*/ 58 h 719"/>
                <a:gd name="T22" fmla="*/ 326 w 1198"/>
                <a:gd name="T23" fmla="*/ 65 h 719"/>
                <a:gd name="T24" fmla="*/ 289 w 1198"/>
                <a:gd name="T25" fmla="*/ 76 h 719"/>
                <a:gd name="T26" fmla="*/ 248 w 1198"/>
                <a:gd name="T27" fmla="*/ 89 h 719"/>
                <a:gd name="T28" fmla="*/ 171 w 1198"/>
                <a:gd name="T29" fmla="*/ 117 h 719"/>
                <a:gd name="T30" fmla="*/ 118 w 1198"/>
                <a:gd name="T31" fmla="*/ 144 h 719"/>
                <a:gd name="T32" fmla="*/ 82 w 1198"/>
                <a:gd name="T33" fmla="*/ 169 h 719"/>
                <a:gd name="T34" fmla="*/ 51 w 1198"/>
                <a:gd name="T35" fmla="*/ 198 h 719"/>
                <a:gd name="T36" fmla="*/ 29 w 1198"/>
                <a:gd name="T37" fmla="*/ 232 h 719"/>
                <a:gd name="T38" fmla="*/ 14 w 1198"/>
                <a:gd name="T39" fmla="*/ 273 h 719"/>
                <a:gd name="T40" fmla="*/ 5 w 1198"/>
                <a:gd name="T41" fmla="*/ 323 h 719"/>
                <a:gd name="T42" fmla="*/ 1 w 1198"/>
                <a:gd name="T43" fmla="*/ 378 h 719"/>
                <a:gd name="T44" fmla="*/ 0 w 1198"/>
                <a:gd name="T45" fmla="*/ 434 h 719"/>
                <a:gd name="T46" fmla="*/ 4 w 1198"/>
                <a:gd name="T47" fmla="*/ 489 h 719"/>
                <a:gd name="T48" fmla="*/ 11 w 1198"/>
                <a:gd name="T49" fmla="*/ 539 h 719"/>
                <a:gd name="T50" fmla="*/ 21 w 1198"/>
                <a:gd name="T51" fmla="*/ 582 h 719"/>
                <a:gd name="T52" fmla="*/ 32 w 1198"/>
                <a:gd name="T53" fmla="*/ 615 h 719"/>
                <a:gd name="T54" fmla="*/ 48 w 1198"/>
                <a:gd name="T55" fmla="*/ 638 h 719"/>
                <a:gd name="T56" fmla="*/ 68 w 1198"/>
                <a:gd name="T57" fmla="*/ 656 h 719"/>
                <a:gd name="T58" fmla="*/ 99 w 1198"/>
                <a:gd name="T59" fmla="*/ 670 h 719"/>
                <a:gd name="T60" fmla="*/ 154 w 1198"/>
                <a:gd name="T61" fmla="*/ 683 h 719"/>
                <a:gd name="T62" fmla="*/ 213 w 1198"/>
                <a:gd name="T63" fmla="*/ 692 h 719"/>
                <a:gd name="T64" fmla="*/ 250 w 1198"/>
                <a:gd name="T65" fmla="*/ 700 h 719"/>
                <a:gd name="T66" fmla="*/ 306 w 1198"/>
                <a:gd name="T67" fmla="*/ 710 h 719"/>
                <a:gd name="T68" fmla="*/ 393 w 1198"/>
                <a:gd name="T69" fmla="*/ 717 h 719"/>
                <a:gd name="T70" fmla="*/ 441 w 1198"/>
                <a:gd name="T71" fmla="*/ 719 h 719"/>
                <a:gd name="T72" fmla="*/ 469 w 1198"/>
                <a:gd name="T73" fmla="*/ 719 h 719"/>
                <a:gd name="T74" fmla="*/ 493 w 1198"/>
                <a:gd name="T75" fmla="*/ 719 h 719"/>
                <a:gd name="T76" fmla="*/ 513 w 1198"/>
                <a:gd name="T77" fmla="*/ 718 h 719"/>
                <a:gd name="T78" fmla="*/ 545 w 1198"/>
                <a:gd name="T79" fmla="*/ 712 h 719"/>
                <a:gd name="T80" fmla="*/ 580 w 1198"/>
                <a:gd name="T81" fmla="*/ 700 h 719"/>
                <a:gd name="T82" fmla="*/ 608 w 1198"/>
                <a:gd name="T83" fmla="*/ 687 h 719"/>
                <a:gd name="T84" fmla="*/ 641 w 1198"/>
                <a:gd name="T85" fmla="*/ 672 h 719"/>
                <a:gd name="T86" fmla="*/ 682 w 1198"/>
                <a:gd name="T87" fmla="*/ 652 h 719"/>
                <a:gd name="T88" fmla="*/ 711 w 1198"/>
                <a:gd name="T89" fmla="*/ 627 h 719"/>
                <a:gd name="T90" fmla="*/ 727 w 1198"/>
                <a:gd name="T91" fmla="*/ 601 h 719"/>
                <a:gd name="T92" fmla="*/ 740 w 1198"/>
                <a:gd name="T93" fmla="*/ 554 h 719"/>
                <a:gd name="T94" fmla="*/ 745 w 1198"/>
                <a:gd name="T95" fmla="*/ 498 h 719"/>
                <a:gd name="T96" fmla="*/ 745 w 1198"/>
                <a:gd name="T97" fmla="*/ 433 h 719"/>
                <a:gd name="T98" fmla="*/ 745 w 1198"/>
                <a:gd name="T99" fmla="*/ 361 h 719"/>
                <a:gd name="T100" fmla="*/ 745 w 1198"/>
                <a:gd name="T101" fmla="*/ 321 h 719"/>
                <a:gd name="T102" fmla="*/ 745 w 1198"/>
                <a:gd name="T103" fmla="*/ 271 h 719"/>
                <a:gd name="T104" fmla="*/ 745 w 1198"/>
                <a:gd name="T105" fmla="*/ 166 h 719"/>
                <a:gd name="T106" fmla="*/ 744 w 1198"/>
                <a:gd name="T107" fmla="*/ 103 h 719"/>
                <a:gd name="T108" fmla="*/ 739 w 1198"/>
                <a:gd name="T109" fmla="*/ 61 h 719"/>
                <a:gd name="T110" fmla="*/ 730 w 1198"/>
                <a:gd name="T111" fmla="*/ 28 h 719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198"/>
                <a:gd name="T169" fmla="*/ 0 h 719"/>
                <a:gd name="T170" fmla="*/ 1198 w 1198"/>
                <a:gd name="T171" fmla="*/ 719 h 719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198" h="719">
                  <a:moveTo>
                    <a:pt x="1160" y="13"/>
                  </a:moveTo>
                  <a:lnTo>
                    <a:pt x="1154" y="9"/>
                  </a:lnTo>
                  <a:lnTo>
                    <a:pt x="1149" y="5"/>
                  </a:lnTo>
                  <a:lnTo>
                    <a:pt x="1142" y="3"/>
                  </a:lnTo>
                  <a:lnTo>
                    <a:pt x="1137" y="2"/>
                  </a:lnTo>
                  <a:lnTo>
                    <a:pt x="1130" y="0"/>
                  </a:lnTo>
                  <a:lnTo>
                    <a:pt x="1123" y="0"/>
                  </a:lnTo>
                  <a:lnTo>
                    <a:pt x="1116" y="0"/>
                  </a:lnTo>
                  <a:lnTo>
                    <a:pt x="1107" y="2"/>
                  </a:lnTo>
                  <a:lnTo>
                    <a:pt x="1099" y="3"/>
                  </a:lnTo>
                  <a:lnTo>
                    <a:pt x="1091" y="5"/>
                  </a:lnTo>
                  <a:lnTo>
                    <a:pt x="1082" y="7"/>
                  </a:lnTo>
                  <a:lnTo>
                    <a:pt x="1074" y="10"/>
                  </a:lnTo>
                  <a:lnTo>
                    <a:pt x="1064" y="13"/>
                  </a:lnTo>
                  <a:lnTo>
                    <a:pt x="1055" y="17"/>
                  </a:lnTo>
                  <a:lnTo>
                    <a:pt x="1036" y="24"/>
                  </a:lnTo>
                  <a:lnTo>
                    <a:pt x="1016" y="32"/>
                  </a:lnTo>
                  <a:lnTo>
                    <a:pt x="997" y="40"/>
                  </a:lnTo>
                  <a:lnTo>
                    <a:pt x="977" y="49"/>
                  </a:lnTo>
                  <a:lnTo>
                    <a:pt x="956" y="56"/>
                  </a:lnTo>
                  <a:lnTo>
                    <a:pt x="936" y="65"/>
                  </a:lnTo>
                  <a:lnTo>
                    <a:pt x="925" y="67"/>
                  </a:lnTo>
                  <a:lnTo>
                    <a:pt x="915" y="70"/>
                  </a:lnTo>
                  <a:lnTo>
                    <a:pt x="904" y="73"/>
                  </a:lnTo>
                  <a:lnTo>
                    <a:pt x="895" y="75"/>
                  </a:lnTo>
                  <a:lnTo>
                    <a:pt x="885" y="76"/>
                  </a:lnTo>
                  <a:lnTo>
                    <a:pt x="875" y="77"/>
                  </a:lnTo>
                  <a:lnTo>
                    <a:pt x="866" y="77"/>
                  </a:lnTo>
                  <a:lnTo>
                    <a:pt x="855" y="79"/>
                  </a:lnTo>
                  <a:lnTo>
                    <a:pt x="837" y="77"/>
                  </a:lnTo>
                  <a:lnTo>
                    <a:pt x="817" y="76"/>
                  </a:lnTo>
                  <a:lnTo>
                    <a:pt x="798" y="75"/>
                  </a:lnTo>
                  <a:lnTo>
                    <a:pt x="778" y="73"/>
                  </a:lnTo>
                  <a:lnTo>
                    <a:pt x="758" y="70"/>
                  </a:lnTo>
                  <a:lnTo>
                    <a:pt x="739" y="67"/>
                  </a:lnTo>
                  <a:lnTo>
                    <a:pt x="719" y="65"/>
                  </a:lnTo>
                  <a:lnTo>
                    <a:pt x="698" y="61"/>
                  </a:lnTo>
                  <a:lnTo>
                    <a:pt x="677" y="59"/>
                  </a:lnTo>
                  <a:lnTo>
                    <a:pt x="655" y="58"/>
                  </a:lnTo>
                  <a:lnTo>
                    <a:pt x="632" y="56"/>
                  </a:lnTo>
                  <a:lnTo>
                    <a:pt x="610" y="56"/>
                  </a:lnTo>
                  <a:lnTo>
                    <a:pt x="599" y="56"/>
                  </a:lnTo>
                  <a:lnTo>
                    <a:pt x="586" y="56"/>
                  </a:lnTo>
                  <a:lnTo>
                    <a:pt x="574" y="58"/>
                  </a:lnTo>
                  <a:lnTo>
                    <a:pt x="562" y="59"/>
                  </a:lnTo>
                  <a:lnTo>
                    <a:pt x="550" y="61"/>
                  </a:lnTo>
                  <a:lnTo>
                    <a:pt x="537" y="63"/>
                  </a:lnTo>
                  <a:lnTo>
                    <a:pt x="524" y="65"/>
                  </a:lnTo>
                  <a:lnTo>
                    <a:pt x="510" y="68"/>
                  </a:lnTo>
                  <a:lnTo>
                    <a:pt x="495" y="70"/>
                  </a:lnTo>
                  <a:lnTo>
                    <a:pt x="480" y="73"/>
                  </a:lnTo>
                  <a:lnTo>
                    <a:pt x="464" y="76"/>
                  </a:lnTo>
                  <a:lnTo>
                    <a:pt x="448" y="79"/>
                  </a:lnTo>
                  <a:lnTo>
                    <a:pt x="432" y="82"/>
                  </a:lnTo>
                  <a:lnTo>
                    <a:pt x="415" y="86"/>
                  </a:lnTo>
                  <a:lnTo>
                    <a:pt x="398" y="89"/>
                  </a:lnTo>
                  <a:lnTo>
                    <a:pt x="380" y="93"/>
                  </a:lnTo>
                  <a:lnTo>
                    <a:pt x="345" y="100"/>
                  </a:lnTo>
                  <a:lnTo>
                    <a:pt x="310" y="108"/>
                  </a:lnTo>
                  <a:lnTo>
                    <a:pt x="274" y="117"/>
                  </a:lnTo>
                  <a:lnTo>
                    <a:pt x="240" y="128"/>
                  </a:lnTo>
                  <a:lnTo>
                    <a:pt x="223" y="132"/>
                  </a:lnTo>
                  <a:lnTo>
                    <a:pt x="206" y="138"/>
                  </a:lnTo>
                  <a:lnTo>
                    <a:pt x="190" y="144"/>
                  </a:lnTo>
                  <a:lnTo>
                    <a:pt x="175" y="150"/>
                  </a:lnTo>
                  <a:lnTo>
                    <a:pt x="159" y="156"/>
                  </a:lnTo>
                  <a:lnTo>
                    <a:pt x="145" y="163"/>
                  </a:lnTo>
                  <a:lnTo>
                    <a:pt x="131" y="169"/>
                  </a:lnTo>
                  <a:lnTo>
                    <a:pt x="117" y="176"/>
                  </a:lnTo>
                  <a:lnTo>
                    <a:pt x="104" y="183"/>
                  </a:lnTo>
                  <a:lnTo>
                    <a:pt x="92" y="191"/>
                  </a:lnTo>
                  <a:lnTo>
                    <a:pt x="82" y="198"/>
                  </a:lnTo>
                  <a:lnTo>
                    <a:pt x="71" y="206"/>
                  </a:lnTo>
                  <a:lnTo>
                    <a:pt x="62" y="214"/>
                  </a:lnTo>
                  <a:lnTo>
                    <a:pt x="54" y="222"/>
                  </a:lnTo>
                  <a:lnTo>
                    <a:pt x="47" y="232"/>
                  </a:lnTo>
                  <a:lnTo>
                    <a:pt x="40" y="241"/>
                  </a:lnTo>
                  <a:lnTo>
                    <a:pt x="34" y="250"/>
                  </a:lnTo>
                  <a:lnTo>
                    <a:pt x="28" y="262"/>
                  </a:lnTo>
                  <a:lnTo>
                    <a:pt x="23" y="273"/>
                  </a:lnTo>
                  <a:lnTo>
                    <a:pt x="19" y="284"/>
                  </a:lnTo>
                  <a:lnTo>
                    <a:pt x="14" y="297"/>
                  </a:lnTo>
                  <a:lnTo>
                    <a:pt x="10" y="310"/>
                  </a:lnTo>
                  <a:lnTo>
                    <a:pt x="8" y="323"/>
                  </a:lnTo>
                  <a:lnTo>
                    <a:pt x="6" y="336"/>
                  </a:lnTo>
                  <a:lnTo>
                    <a:pt x="3" y="350"/>
                  </a:lnTo>
                  <a:lnTo>
                    <a:pt x="2" y="364"/>
                  </a:lnTo>
                  <a:lnTo>
                    <a:pt x="1" y="378"/>
                  </a:lnTo>
                  <a:lnTo>
                    <a:pt x="0" y="391"/>
                  </a:lnTo>
                  <a:lnTo>
                    <a:pt x="0" y="406"/>
                  </a:lnTo>
                  <a:lnTo>
                    <a:pt x="0" y="420"/>
                  </a:lnTo>
                  <a:lnTo>
                    <a:pt x="0" y="434"/>
                  </a:lnTo>
                  <a:lnTo>
                    <a:pt x="1" y="448"/>
                  </a:lnTo>
                  <a:lnTo>
                    <a:pt x="2" y="461"/>
                  </a:lnTo>
                  <a:lnTo>
                    <a:pt x="5" y="475"/>
                  </a:lnTo>
                  <a:lnTo>
                    <a:pt x="6" y="489"/>
                  </a:lnTo>
                  <a:lnTo>
                    <a:pt x="8" y="502"/>
                  </a:lnTo>
                  <a:lnTo>
                    <a:pt x="12" y="514"/>
                  </a:lnTo>
                  <a:lnTo>
                    <a:pt x="14" y="526"/>
                  </a:lnTo>
                  <a:lnTo>
                    <a:pt x="17" y="539"/>
                  </a:lnTo>
                  <a:lnTo>
                    <a:pt x="21" y="551"/>
                  </a:lnTo>
                  <a:lnTo>
                    <a:pt x="24" y="561"/>
                  </a:lnTo>
                  <a:lnTo>
                    <a:pt x="28" y="572"/>
                  </a:lnTo>
                  <a:lnTo>
                    <a:pt x="33" y="582"/>
                  </a:lnTo>
                  <a:lnTo>
                    <a:pt x="37" y="590"/>
                  </a:lnTo>
                  <a:lnTo>
                    <a:pt x="42" y="600"/>
                  </a:lnTo>
                  <a:lnTo>
                    <a:pt x="47" y="607"/>
                  </a:lnTo>
                  <a:lnTo>
                    <a:pt x="51" y="615"/>
                  </a:lnTo>
                  <a:lnTo>
                    <a:pt x="57" y="621"/>
                  </a:lnTo>
                  <a:lnTo>
                    <a:pt x="63" y="627"/>
                  </a:lnTo>
                  <a:lnTo>
                    <a:pt x="70" y="632"/>
                  </a:lnTo>
                  <a:lnTo>
                    <a:pt x="77" y="638"/>
                  </a:lnTo>
                  <a:lnTo>
                    <a:pt x="85" y="643"/>
                  </a:lnTo>
                  <a:lnTo>
                    <a:pt x="92" y="648"/>
                  </a:lnTo>
                  <a:lnTo>
                    <a:pt x="101" y="651"/>
                  </a:lnTo>
                  <a:lnTo>
                    <a:pt x="110" y="656"/>
                  </a:lnTo>
                  <a:lnTo>
                    <a:pt x="119" y="659"/>
                  </a:lnTo>
                  <a:lnTo>
                    <a:pt x="128" y="662"/>
                  </a:lnTo>
                  <a:lnTo>
                    <a:pt x="138" y="665"/>
                  </a:lnTo>
                  <a:lnTo>
                    <a:pt x="159" y="670"/>
                  </a:lnTo>
                  <a:lnTo>
                    <a:pt x="180" y="673"/>
                  </a:lnTo>
                  <a:lnTo>
                    <a:pt x="202" y="677"/>
                  </a:lnTo>
                  <a:lnTo>
                    <a:pt x="225" y="680"/>
                  </a:lnTo>
                  <a:lnTo>
                    <a:pt x="248" y="683"/>
                  </a:lnTo>
                  <a:lnTo>
                    <a:pt x="272" y="685"/>
                  </a:lnTo>
                  <a:lnTo>
                    <a:pt x="295" y="686"/>
                  </a:lnTo>
                  <a:lnTo>
                    <a:pt x="319" y="689"/>
                  </a:lnTo>
                  <a:lnTo>
                    <a:pt x="342" y="692"/>
                  </a:lnTo>
                  <a:lnTo>
                    <a:pt x="365" y="696"/>
                  </a:lnTo>
                  <a:lnTo>
                    <a:pt x="377" y="697"/>
                  </a:lnTo>
                  <a:lnTo>
                    <a:pt x="389" y="698"/>
                  </a:lnTo>
                  <a:lnTo>
                    <a:pt x="401" y="700"/>
                  </a:lnTo>
                  <a:lnTo>
                    <a:pt x="413" y="701"/>
                  </a:lnTo>
                  <a:lnTo>
                    <a:pt x="439" y="704"/>
                  </a:lnTo>
                  <a:lnTo>
                    <a:pt x="466" y="707"/>
                  </a:lnTo>
                  <a:lnTo>
                    <a:pt x="492" y="710"/>
                  </a:lnTo>
                  <a:lnTo>
                    <a:pt x="520" y="711"/>
                  </a:lnTo>
                  <a:lnTo>
                    <a:pt x="576" y="714"/>
                  </a:lnTo>
                  <a:lnTo>
                    <a:pt x="604" y="715"/>
                  </a:lnTo>
                  <a:lnTo>
                    <a:pt x="631" y="717"/>
                  </a:lnTo>
                  <a:lnTo>
                    <a:pt x="658" y="718"/>
                  </a:lnTo>
                  <a:lnTo>
                    <a:pt x="684" y="719"/>
                  </a:lnTo>
                  <a:lnTo>
                    <a:pt x="695" y="719"/>
                  </a:lnTo>
                  <a:lnTo>
                    <a:pt x="708" y="719"/>
                  </a:lnTo>
                  <a:lnTo>
                    <a:pt x="720" y="719"/>
                  </a:lnTo>
                  <a:lnTo>
                    <a:pt x="732" y="719"/>
                  </a:lnTo>
                  <a:lnTo>
                    <a:pt x="742" y="719"/>
                  </a:lnTo>
                  <a:lnTo>
                    <a:pt x="753" y="719"/>
                  </a:lnTo>
                  <a:lnTo>
                    <a:pt x="763" y="719"/>
                  </a:lnTo>
                  <a:lnTo>
                    <a:pt x="773" y="719"/>
                  </a:lnTo>
                  <a:lnTo>
                    <a:pt x="782" y="719"/>
                  </a:lnTo>
                  <a:lnTo>
                    <a:pt x="791" y="719"/>
                  </a:lnTo>
                  <a:lnTo>
                    <a:pt x="801" y="719"/>
                  </a:lnTo>
                  <a:lnTo>
                    <a:pt x="809" y="718"/>
                  </a:lnTo>
                  <a:lnTo>
                    <a:pt x="816" y="718"/>
                  </a:lnTo>
                  <a:lnTo>
                    <a:pt x="824" y="718"/>
                  </a:lnTo>
                  <a:lnTo>
                    <a:pt x="839" y="717"/>
                  </a:lnTo>
                  <a:lnTo>
                    <a:pt x="852" y="715"/>
                  </a:lnTo>
                  <a:lnTo>
                    <a:pt x="865" y="713"/>
                  </a:lnTo>
                  <a:lnTo>
                    <a:pt x="876" y="712"/>
                  </a:lnTo>
                  <a:lnTo>
                    <a:pt x="888" y="710"/>
                  </a:lnTo>
                  <a:lnTo>
                    <a:pt x="900" y="707"/>
                  </a:lnTo>
                  <a:lnTo>
                    <a:pt x="910" y="705"/>
                  </a:lnTo>
                  <a:lnTo>
                    <a:pt x="931" y="700"/>
                  </a:lnTo>
                  <a:lnTo>
                    <a:pt x="943" y="697"/>
                  </a:lnTo>
                  <a:lnTo>
                    <a:pt x="953" y="693"/>
                  </a:lnTo>
                  <a:lnTo>
                    <a:pt x="965" y="691"/>
                  </a:lnTo>
                  <a:lnTo>
                    <a:pt x="977" y="687"/>
                  </a:lnTo>
                  <a:lnTo>
                    <a:pt x="990" y="683"/>
                  </a:lnTo>
                  <a:lnTo>
                    <a:pt x="1002" y="679"/>
                  </a:lnTo>
                  <a:lnTo>
                    <a:pt x="1015" y="676"/>
                  </a:lnTo>
                  <a:lnTo>
                    <a:pt x="1029" y="672"/>
                  </a:lnTo>
                  <a:lnTo>
                    <a:pt x="1056" y="665"/>
                  </a:lnTo>
                  <a:lnTo>
                    <a:pt x="1070" y="662"/>
                  </a:lnTo>
                  <a:lnTo>
                    <a:pt x="1083" y="657"/>
                  </a:lnTo>
                  <a:lnTo>
                    <a:pt x="1096" y="652"/>
                  </a:lnTo>
                  <a:lnTo>
                    <a:pt x="1109" y="647"/>
                  </a:lnTo>
                  <a:lnTo>
                    <a:pt x="1120" y="641"/>
                  </a:lnTo>
                  <a:lnTo>
                    <a:pt x="1132" y="635"/>
                  </a:lnTo>
                  <a:lnTo>
                    <a:pt x="1142" y="627"/>
                  </a:lnTo>
                  <a:lnTo>
                    <a:pt x="1152" y="620"/>
                  </a:lnTo>
                  <a:lnTo>
                    <a:pt x="1160" y="610"/>
                  </a:lnTo>
                  <a:lnTo>
                    <a:pt x="1165" y="606"/>
                  </a:lnTo>
                  <a:lnTo>
                    <a:pt x="1168" y="601"/>
                  </a:lnTo>
                  <a:lnTo>
                    <a:pt x="1174" y="590"/>
                  </a:lnTo>
                  <a:lnTo>
                    <a:pt x="1180" y="579"/>
                  </a:lnTo>
                  <a:lnTo>
                    <a:pt x="1184" y="567"/>
                  </a:lnTo>
                  <a:lnTo>
                    <a:pt x="1188" y="554"/>
                  </a:lnTo>
                  <a:lnTo>
                    <a:pt x="1191" y="541"/>
                  </a:lnTo>
                  <a:lnTo>
                    <a:pt x="1194" y="527"/>
                  </a:lnTo>
                  <a:lnTo>
                    <a:pt x="1195" y="513"/>
                  </a:lnTo>
                  <a:lnTo>
                    <a:pt x="1196" y="498"/>
                  </a:lnTo>
                  <a:lnTo>
                    <a:pt x="1197" y="483"/>
                  </a:lnTo>
                  <a:lnTo>
                    <a:pt x="1197" y="467"/>
                  </a:lnTo>
                  <a:lnTo>
                    <a:pt x="1197" y="450"/>
                  </a:lnTo>
                  <a:lnTo>
                    <a:pt x="1197" y="433"/>
                  </a:lnTo>
                  <a:lnTo>
                    <a:pt x="1197" y="415"/>
                  </a:lnTo>
                  <a:lnTo>
                    <a:pt x="1197" y="398"/>
                  </a:lnTo>
                  <a:lnTo>
                    <a:pt x="1197" y="380"/>
                  </a:lnTo>
                  <a:lnTo>
                    <a:pt x="1196" y="361"/>
                  </a:lnTo>
                  <a:lnTo>
                    <a:pt x="1196" y="352"/>
                  </a:lnTo>
                  <a:lnTo>
                    <a:pt x="1196" y="343"/>
                  </a:lnTo>
                  <a:lnTo>
                    <a:pt x="1196" y="331"/>
                  </a:lnTo>
                  <a:lnTo>
                    <a:pt x="1196" y="321"/>
                  </a:lnTo>
                  <a:lnTo>
                    <a:pt x="1197" y="309"/>
                  </a:lnTo>
                  <a:lnTo>
                    <a:pt x="1197" y="297"/>
                  </a:lnTo>
                  <a:lnTo>
                    <a:pt x="1197" y="284"/>
                  </a:lnTo>
                  <a:lnTo>
                    <a:pt x="1197" y="271"/>
                  </a:lnTo>
                  <a:lnTo>
                    <a:pt x="1198" y="246"/>
                  </a:lnTo>
                  <a:lnTo>
                    <a:pt x="1198" y="219"/>
                  </a:lnTo>
                  <a:lnTo>
                    <a:pt x="1198" y="192"/>
                  </a:lnTo>
                  <a:lnTo>
                    <a:pt x="1197" y="166"/>
                  </a:lnTo>
                  <a:lnTo>
                    <a:pt x="1196" y="141"/>
                  </a:lnTo>
                  <a:lnTo>
                    <a:pt x="1196" y="128"/>
                  </a:lnTo>
                  <a:lnTo>
                    <a:pt x="1195" y="116"/>
                  </a:lnTo>
                  <a:lnTo>
                    <a:pt x="1194" y="103"/>
                  </a:lnTo>
                  <a:lnTo>
                    <a:pt x="1191" y="93"/>
                  </a:lnTo>
                  <a:lnTo>
                    <a:pt x="1190" y="81"/>
                  </a:lnTo>
                  <a:lnTo>
                    <a:pt x="1188" y="70"/>
                  </a:lnTo>
                  <a:lnTo>
                    <a:pt x="1186" y="61"/>
                  </a:lnTo>
                  <a:lnTo>
                    <a:pt x="1183" y="52"/>
                  </a:lnTo>
                  <a:lnTo>
                    <a:pt x="1180" y="44"/>
                  </a:lnTo>
                  <a:lnTo>
                    <a:pt x="1176" y="35"/>
                  </a:lnTo>
                  <a:lnTo>
                    <a:pt x="1173" y="28"/>
                  </a:lnTo>
                  <a:lnTo>
                    <a:pt x="1169" y="23"/>
                  </a:lnTo>
                  <a:lnTo>
                    <a:pt x="1165" y="17"/>
                  </a:lnTo>
                  <a:lnTo>
                    <a:pt x="1160" y="13"/>
                  </a:lnTo>
                  <a:close/>
                </a:path>
              </a:pathLst>
            </a:custGeom>
            <a:gradFill rotWithShape="1">
              <a:gsLst>
                <a:gs pos="0">
                  <a:srgbClr val="00FFFF"/>
                </a:gs>
                <a:gs pos="100000">
                  <a:srgbClr val="FFFFFF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38" name="Line 336"/>
            <p:cNvSpPr>
              <a:spLocks noChangeShapeType="1"/>
            </p:cNvSpPr>
            <p:nvPr/>
          </p:nvSpPr>
          <p:spPr bwMode="auto">
            <a:xfrm flipV="1">
              <a:off x="2735" y="1558"/>
              <a:ext cx="309" cy="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126" name="Rectangle 349"/>
          <p:cNvSpPr>
            <a:spLocks noChangeArrowheads="1"/>
          </p:cNvSpPr>
          <p:nvPr/>
        </p:nvSpPr>
        <p:spPr bwMode="auto">
          <a:xfrm>
            <a:off x="4908550" y="2559051"/>
            <a:ext cx="493713" cy="889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27" name="Line 350"/>
          <p:cNvSpPr>
            <a:spLocks noChangeShapeType="1"/>
          </p:cNvSpPr>
          <p:nvPr/>
        </p:nvSpPr>
        <p:spPr bwMode="auto">
          <a:xfrm flipH="1">
            <a:off x="4711700" y="2474913"/>
            <a:ext cx="50641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128" name="Rectangle 351"/>
          <p:cNvSpPr>
            <a:spLocks noChangeArrowheads="1"/>
          </p:cNvSpPr>
          <p:nvPr/>
        </p:nvSpPr>
        <p:spPr bwMode="auto">
          <a:xfrm>
            <a:off x="3554413" y="2851151"/>
            <a:ext cx="493712" cy="889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29" name="Line 352"/>
          <p:cNvSpPr>
            <a:spLocks noChangeShapeType="1"/>
          </p:cNvSpPr>
          <p:nvPr/>
        </p:nvSpPr>
        <p:spPr bwMode="auto">
          <a:xfrm flipH="1">
            <a:off x="3709988" y="3008313"/>
            <a:ext cx="5064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30" name="Oval 356"/>
          <p:cNvSpPr>
            <a:spLocks noChangeArrowheads="1"/>
          </p:cNvSpPr>
          <p:nvPr/>
        </p:nvSpPr>
        <p:spPr bwMode="auto">
          <a:xfrm>
            <a:off x="4287838" y="2071688"/>
            <a:ext cx="815975" cy="1968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31" name="Oval 357"/>
          <p:cNvSpPr>
            <a:spLocks noChangeArrowheads="1"/>
          </p:cNvSpPr>
          <p:nvPr/>
        </p:nvSpPr>
        <p:spPr bwMode="auto">
          <a:xfrm>
            <a:off x="4338638" y="2257426"/>
            <a:ext cx="350837" cy="15398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32" name="Oval 354"/>
          <p:cNvSpPr>
            <a:spLocks noChangeArrowheads="1"/>
          </p:cNvSpPr>
          <p:nvPr/>
        </p:nvSpPr>
        <p:spPr bwMode="auto">
          <a:xfrm>
            <a:off x="5670550" y="1039813"/>
            <a:ext cx="2897188" cy="14049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33" name="Text Box 353"/>
          <p:cNvSpPr txBox="1">
            <a:spLocks noChangeArrowheads="1"/>
          </p:cNvSpPr>
          <p:nvPr/>
        </p:nvSpPr>
        <p:spPr bwMode="auto">
          <a:xfrm>
            <a:off x="5745163" y="1133476"/>
            <a:ext cx="267176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Should arriving packet be allowed in? Departing packet let out?</a:t>
            </a:r>
          </a:p>
        </p:txBody>
      </p:sp>
      <p:sp>
        <p:nvSpPr>
          <p:cNvPr id="219" name="Slide Number Placeholder 21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220" name="Footer Placeholder 21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</a:t>
            </a:r>
            <a:r>
              <a:rPr lang="en-US" dirty="0" smtClean="0">
                <a:solidFill>
                  <a:srgbClr val="990033"/>
                </a:solidFill>
              </a:rPr>
              <a:t>Firewalls and IDS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5888"/>
            <a:ext cx="9144000" cy="792162"/>
          </a:xfrm>
        </p:spPr>
        <p:txBody>
          <a:bodyPr/>
          <a:lstStyle/>
          <a:p>
            <a:r>
              <a:rPr lang="en-US" sz="4000" dirty="0" smtClean="0"/>
              <a:t>Stateless Packet Filtering: Example</a:t>
            </a:r>
          </a:p>
        </p:txBody>
      </p:sp>
      <p:sp>
        <p:nvSpPr>
          <p:cNvPr id="134147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73100" y="1214422"/>
            <a:ext cx="7566025" cy="4980007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Example 1:</a:t>
            </a:r>
          </a:p>
          <a:p>
            <a:pPr>
              <a:buNone/>
            </a:pPr>
            <a:r>
              <a:rPr lang="en-US" sz="2400" dirty="0" smtClean="0">
                <a:solidFill>
                  <a:srgbClr val="990033"/>
                </a:solidFill>
              </a:rPr>
              <a:t>Block incoming and outgoing </a:t>
            </a:r>
            <a:r>
              <a:rPr lang="en-US" sz="2400" dirty="0" err="1" smtClean="0">
                <a:solidFill>
                  <a:srgbClr val="990033"/>
                </a:solidFill>
              </a:rPr>
              <a:t>datagrams</a:t>
            </a:r>
            <a:r>
              <a:rPr lang="en-US" sz="2400" dirty="0" smtClean="0">
                <a:solidFill>
                  <a:srgbClr val="990033"/>
                </a:solidFill>
              </a:rPr>
              <a:t> with IP protocol field = 17 and with either source or </a:t>
            </a:r>
            <a:r>
              <a:rPr lang="en-US" sz="2400" dirty="0" err="1" smtClean="0">
                <a:solidFill>
                  <a:srgbClr val="990033"/>
                </a:solidFill>
              </a:rPr>
              <a:t>dest</a:t>
            </a:r>
            <a:r>
              <a:rPr lang="en-US" sz="2400" dirty="0" smtClean="0">
                <a:solidFill>
                  <a:srgbClr val="990033"/>
                </a:solidFill>
              </a:rPr>
              <a:t> port = 23.</a:t>
            </a:r>
          </a:p>
          <a:p>
            <a:r>
              <a:rPr lang="en-US" sz="2400" dirty="0" smtClean="0"/>
              <a:t>all incoming, outgoing UDP flows and telnet connections are blocked.</a:t>
            </a:r>
          </a:p>
          <a:p>
            <a:pPr>
              <a:buNone/>
            </a:pPr>
            <a:r>
              <a:rPr lang="en-US" dirty="0" smtClean="0"/>
              <a:t>Example 2: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Block inbound TCP segments with ACK=0</a:t>
            </a:r>
          </a:p>
          <a:p>
            <a:r>
              <a:rPr lang="en-US" sz="2400" dirty="0" smtClean="0"/>
              <a:t>prevents external clients from making TCP connections with internal clients, but allows internal clients to connect to outside.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Firewalls and IDS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-152400" y="1219200"/>
            <a:ext cx="4267200" cy="4684713"/>
          </a:xfrm>
          <a:noFill/>
        </p:spPr>
        <p:txBody>
          <a:bodyPr/>
          <a:lstStyle/>
          <a:p>
            <a:pPr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</a:pPr>
            <a:r>
              <a:rPr lang="en-US" sz="1800" smtClean="0">
                <a:solidFill>
                  <a:srgbClr val="800000"/>
                </a:solidFill>
                <a:latin typeface="Times" charset="0"/>
              </a:rPr>
              <a:t>	</a:t>
            </a:r>
          </a:p>
        </p:txBody>
      </p:sp>
      <p:graphicFrame>
        <p:nvGraphicFramePr>
          <p:cNvPr id="443420" name="Group 28"/>
          <p:cNvGraphicFramePr>
            <a:graphicFrameLocks noGrp="1"/>
          </p:cNvGraphicFramePr>
          <p:nvPr/>
        </p:nvGraphicFramePr>
        <p:xfrm>
          <a:off x="711200" y="1490663"/>
          <a:ext cx="7854950" cy="4548823"/>
        </p:xfrm>
        <a:graphic>
          <a:graphicData uri="http://schemas.openxmlformats.org/drawingml/2006/table">
            <a:tbl>
              <a:tblPr/>
              <a:tblGrid>
                <a:gridCol w="3929063"/>
                <a:gridCol w="3925887"/>
              </a:tblGrid>
              <a:tr h="5000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pitchFamily="66" charset="0"/>
                        </a:rPr>
                        <a:t>Policy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Firewall Setting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pitchFamily="66" charset="0"/>
                        </a:rPr>
                        <a:t>No outside Web access.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Drop all outgoing packets to any IP address, port 80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pitchFamily="66" charset="0"/>
                        </a:rPr>
                        <a:t>No incoming TCP connections, except those for institution’s public Web server only.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Drop all incoming TCP SYN packets to any IP except 130.207.244.203, port 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pitchFamily="66" charset="0"/>
                        </a:rPr>
                        <a:t>Prevent Web-radios from eating up the available bandwidth.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Drop all incoming UDP packets - except DNS and router broadcasts.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pitchFamily="66" charset="0"/>
                        </a:rPr>
                        <a:t>Prevent your network from being used for a smurf DoS attack.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Drop all ICMP packets going to a “broadcast” address (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eg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 130.207.255.255).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Comic Sans MS" pitchFamily="66" charset="0"/>
                        </a:rPr>
                        <a:t>Prevent your network from being tracerouted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Drop all outgoing ICMP TTL expired traffic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5194" name="Rectangle 26"/>
          <p:cNvSpPr>
            <a:spLocks noGrp="1" noChangeArrowheads="1"/>
          </p:cNvSpPr>
          <p:nvPr>
            <p:ph type="title"/>
          </p:nvPr>
        </p:nvSpPr>
        <p:spPr>
          <a:xfrm>
            <a:off x="247650" y="-71462"/>
            <a:ext cx="8372475" cy="1143000"/>
          </a:xfrm>
          <a:noFill/>
        </p:spPr>
        <p:txBody>
          <a:bodyPr/>
          <a:lstStyle/>
          <a:p>
            <a:r>
              <a:rPr lang="en-US" sz="3600" dirty="0" smtClean="0"/>
              <a:t>Stateless Packet Filtering:</a:t>
            </a:r>
            <a:br>
              <a:rPr lang="en-US" sz="3600" dirty="0" smtClean="0"/>
            </a:br>
            <a:r>
              <a:rPr lang="en-US" sz="3600" dirty="0" smtClean="0"/>
              <a:t>More Examples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</a:t>
            </a:r>
            <a:r>
              <a:rPr lang="en-US" dirty="0" smtClean="0">
                <a:solidFill>
                  <a:srgbClr val="990033"/>
                </a:solidFill>
              </a:rPr>
              <a:t>Firewalls and IDS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6466" name="Group 2"/>
          <p:cNvGraphicFramePr>
            <a:graphicFrameLocks noGrp="1"/>
          </p:cNvGraphicFramePr>
          <p:nvPr>
            <p:ph type="tbl" idx="1"/>
          </p:nvPr>
        </p:nvGraphicFramePr>
        <p:xfrm>
          <a:off x="738188" y="2305050"/>
          <a:ext cx="8042275" cy="3729927"/>
        </p:xfrm>
        <a:graphic>
          <a:graphicData uri="http://schemas.openxmlformats.org/drawingml/2006/table">
            <a:tbl>
              <a:tblPr/>
              <a:tblGrid>
                <a:gridCol w="1173162"/>
                <a:gridCol w="1174750"/>
                <a:gridCol w="1270000"/>
                <a:gridCol w="1187450"/>
                <a:gridCol w="1065213"/>
                <a:gridCol w="1174750"/>
                <a:gridCol w="996950"/>
              </a:tblGrid>
              <a:tr h="1381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action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source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dest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protocol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source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port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dest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port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flag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bit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6921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allow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222.22/16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outside of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222.22/16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TCP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&gt; 1023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any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allow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outside of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222.22/16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222.22/16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TCP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&gt; 1023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ACK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83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allow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222.22/16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outside of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222.22/16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UDP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&gt; 1023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---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4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allow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outside of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222.22/16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222.22/16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UDP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&gt; 1023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----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deny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6252" name="Rectangle 60"/>
          <p:cNvSpPr>
            <a:spLocks noGrp="1" noChangeArrowheads="1"/>
          </p:cNvSpPr>
          <p:nvPr>
            <p:ph type="title"/>
          </p:nvPr>
        </p:nvSpPr>
        <p:spPr>
          <a:xfrm>
            <a:off x="533400" y="-24"/>
            <a:ext cx="7772400" cy="942996"/>
          </a:xfrm>
          <a:noFill/>
        </p:spPr>
        <p:txBody>
          <a:bodyPr/>
          <a:lstStyle/>
          <a:p>
            <a:r>
              <a:rPr lang="en-US" dirty="0" smtClean="0"/>
              <a:t>Access Control Lists</a:t>
            </a:r>
          </a:p>
        </p:txBody>
      </p:sp>
      <p:sp>
        <p:nvSpPr>
          <p:cNvPr id="136253" name="Rectangle 61"/>
          <p:cNvSpPr>
            <a:spLocks noChangeArrowheads="1"/>
          </p:cNvSpPr>
          <p:nvPr/>
        </p:nvSpPr>
        <p:spPr bwMode="auto">
          <a:xfrm>
            <a:off x="522288" y="1142984"/>
            <a:ext cx="7772400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§"/>
            </a:pPr>
            <a:r>
              <a:rPr lang="en-US" sz="2800" b="1" dirty="0">
                <a:solidFill>
                  <a:schemeClr val="accent2"/>
                </a:solidFill>
              </a:rPr>
              <a:t>ACL: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dirty="0"/>
              <a:t>table of rules, applied top to bottom to incoming packets: (action, condition) </a:t>
            </a:r>
            <a:r>
              <a:rPr lang="en-US" dirty="0" smtClean="0"/>
              <a:t>pairs.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A8D246-FD14-4236-93FB-F029D52E312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ooter Placeholder 5"/>
          <p:cNvSpPr txBox="1">
            <a:spLocks/>
          </p:cNvSpPr>
          <p:nvPr/>
        </p:nvSpPr>
        <p:spPr bwMode="auto">
          <a:xfrm>
            <a:off x="1285852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cs typeface="Courier New" pitchFamily="49" charset="0"/>
              </a:rPr>
              <a:t>Advanced Computer Networks 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0033"/>
                </a:solidFill>
                <a:uLnTx/>
                <a:uFillTx/>
                <a:cs typeface="Courier New" pitchFamily="49" charset="0"/>
              </a:rPr>
              <a:t>Firewalls and IDS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990033"/>
              </a:solidFill>
              <a:uLnTx/>
              <a:uFillTx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crimsoncream</Template>
  <TotalTime>2739</TotalTime>
  <Words>1084</Words>
  <Application>Microsoft Office PowerPoint</Application>
  <PresentationFormat>On-screen Show (4:3)</PresentationFormat>
  <Paragraphs>313</Paragraphs>
  <Slides>16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Revised_Master</vt:lpstr>
      <vt:lpstr>Clip</vt:lpstr>
      <vt:lpstr> Firewalls and Intrusion Detection Systems </vt:lpstr>
      <vt:lpstr>Firewalls &amp; IDS Outline</vt:lpstr>
      <vt:lpstr>K&amp;R Chapter 8 Outline</vt:lpstr>
      <vt:lpstr>Firewalls</vt:lpstr>
      <vt:lpstr>Firewalls: Why</vt:lpstr>
      <vt:lpstr>Stateless Packet Filtering</vt:lpstr>
      <vt:lpstr>Stateless Packet Filtering: Example</vt:lpstr>
      <vt:lpstr>Stateless Packet Filtering: More Examples</vt:lpstr>
      <vt:lpstr>Access Control Lists</vt:lpstr>
      <vt:lpstr>Stateful Packet Filtering</vt:lpstr>
      <vt:lpstr>Stateful Packet Filtering</vt:lpstr>
      <vt:lpstr>Application Gateways</vt:lpstr>
      <vt:lpstr>Limitations of Firewalls and Gateways</vt:lpstr>
      <vt:lpstr>Intrusion Detection Systems (IDS)</vt:lpstr>
      <vt:lpstr>Intrusion Detection Systems</vt:lpstr>
      <vt:lpstr>Firewalls &amp; IDS Summary</vt:lpstr>
    </vt:vector>
  </TitlesOfParts>
  <Company>WPI Computer Science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rek</cp:lastModifiedBy>
  <cp:revision>118</cp:revision>
  <dcterms:created xsi:type="dcterms:W3CDTF">2004-01-21T20:05:10Z</dcterms:created>
  <dcterms:modified xsi:type="dcterms:W3CDTF">2010-03-01T23:49:07Z</dcterms:modified>
</cp:coreProperties>
</file>