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62"/>
  </p:notesMasterIdLst>
  <p:handoutMasterIdLst>
    <p:handoutMasterId r:id="rId63"/>
  </p:handoutMasterIdLst>
  <p:sldIdLst>
    <p:sldId id="256" r:id="rId2"/>
    <p:sldId id="414"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416" r:id="rId24"/>
    <p:sldId id="417" r:id="rId25"/>
    <p:sldId id="418" r:id="rId26"/>
    <p:sldId id="419" r:id="rId27"/>
    <p:sldId id="420" r:id="rId28"/>
    <p:sldId id="421"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22" r:id="rId47"/>
    <p:sldId id="428" r:id="rId48"/>
    <p:sldId id="429" r:id="rId49"/>
    <p:sldId id="430" r:id="rId50"/>
    <p:sldId id="423" r:id="rId51"/>
    <p:sldId id="424" r:id="rId52"/>
    <p:sldId id="406" r:id="rId53"/>
    <p:sldId id="407" r:id="rId54"/>
    <p:sldId id="408" r:id="rId55"/>
    <p:sldId id="412" r:id="rId56"/>
    <p:sldId id="413" r:id="rId57"/>
    <p:sldId id="425" r:id="rId58"/>
    <p:sldId id="426" r:id="rId59"/>
    <p:sldId id="427" r:id="rId60"/>
    <p:sldId id="415" r:id="rId61"/>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008000"/>
    <a:srgbClr val="66CCFF"/>
    <a:srgbClr val="990033"/>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4" autoAdjust="0"/>
    <p:restoredTop sz="94676" autoAdjust="0"/>
  </p:normalViewPr>
  <p:slideViewPr>
    <p:cSldViewPr>
      <p:cViewPr>
        <p:scale>
          <a:sx n="75" d="100"/>
          <a:sy n="75" d="100"/>
        </p:scale>
        <p:origin x="-1074" y="-156"/>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2.xml"/><Relationship Id="rId1" Type="http://schemas.openxmlformats.org/officeDocument/2006/relationships/slide" Target="slides/slide22.xml"/><Relationship Id="rId4"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4/3/2011</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4/3/2011</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B0DB4D1-2F93-4293-BD28-F3DF9CD38341}" type="slidenum">
              <a:rPr lang="en-US" sz="1200" b="0">
                <a:solidFill>
                  <a:schemeClr val="tx1"/>
                </a:solidFill>
              </a:rPr>
              <a:pPr eaLnBrk="1" hangingPunct="1"/>
              <a:t>4</a:t>
            </a:fld>
            <a:endParaRPr lang="en-US" sz="1200" b="0">
              <a:solidFill>
                <a:schemeClr val="tx1"/>
              </a:solidFill>
            </a:endParaRPr>
          </a:p>
        </p:txBody>
      </p:sp>
      <p:sp>
        <p:nvSpPr>
          <p:cNvPr id="5017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4ACCA-8B1A-4C0B-8F0E-B72C28C14D7A}" type="slidenum">
              <a:rPr lang="en-US"/>
              <a:pPr/>
              <a:t>25</a:t>
            </a:fld>
            <a:endParaRPr lang="en-US"/>
          </a:p>
        </p:txBody>
      </p:sp>
      <p:sp>
        <p:nvSpPr>
          <p:cNvPr id="574466" name="Rectangle 2"/>
          <p:cNvSpPr>
            <a:spLocks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F0FB6-CDFC-4CA7-BAE9-01253DA4DD8E}" type="slidenum">
              <a:rPr lang="en-US"/>
              <a:pPr/>
              <a:t>26</a:t>
            </a:fld>
            <a:endParaRPr lang="en-US"/>
          </a:p>
        </p:txBody>
      </p:sp>
      <p:sp>
        <p:nvSpPr>
          <p:cNvPr id="575490" name="Rectangle 2"/>
          <p:cNvSpPr>
            <a:spLocks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C1BD5F-B9EF-4EA1-B752-706CFB19EE0D}" type="slidenum">
              <a:rPr lang="en-US"/>
              <a:pPr/>
              <a:t>27</a:t>
            </a:fld>
            <a:endParaRPr lang="en-US"/>
          </a:p>
        </p:txBody>
      </p:sp>
      <p:sp>
        <p:nvSpPr>
          <p:cNvPr id="576514" name="Rectangle 2"/>
          <p:cNvSpPr>
            <a:spLocks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ADE3F-227C-465F-8073-F28A234B82B9}" type="slidenum">
              <a:rPr lang="en-US"/>
              <a:pPr/>
              <a:t>28</a:t>
            </a:fld>
            <a:endParaRPr lang="en-US"/>
          </a:p>
        </p:txBody>
      </p:sp>
      <p:sp>
        <p:nvSpPr>
          <p:cNvPr id="577538" name="Rectangle 2"/>
          <p:cNvSpPr>
            <a:spLocks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5D52FFE-1373-413C-81F4-E65E38D318AA}" type="slidenum">
              <a:rPr lang="en-US" sz="1200" b="0">
                <a:solidFill>
                  <a:schemeClr val="tx1"/>
                </a:solidFill>
              </a:rPr>
              <a:pPr eaLnBrk="1" hangingPunct="1"/>
              <a:t>34</a:t>
            </a:fld>
            <a:endParaRPr lang="en-US" sz="1200" b="0">
              <a:solidFill>
                <a:schemeClr val="tx1"/>
              </a:solidFill>
            </a:endParaRPr>
          </a:p>
        </p:txBody>
      </p:sp>
      <p:sp>
        <p:nvSpPr>
          <p:cNvPr id="573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0EE0B5F5-E13F-4615-B92A-1DE6E8113F7D}" type="slidenum">
              <a:rPr lang="en-US" sz="1200" b="0">
                <a:solidFill>
                  <a:schemeClr val="tx1"/>
                </a:solidFill>
              </a:rPr>
              <a:pPr eaLnBrk="1" hangingPunct="1"/>
              <a:t>37</a:t>
            </a:fld>
            <a:endParaRPr lang="en-US" sz="1200" b="0">
              <a:solidFill>
                <a:schemeClr val="tx1"/>
              </a:solidFill>
            </a:endParaRPr>
          </a:p>
        </p:txBody>
      </p:sp>
      <p:sp>
        <p:nvSpPr>
          <p:cNvPr id="583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4A1CE78B-AA4E-481E-AB38-253D55D2817F}" type="slidenum">
              <a:rPr lang="en-US" sz="1200" b="0">
                <a:solidFill>
                  <a:schemeClr val="tx1"/>
                </a:solidFill>
              </a:rPr>
              <a:pPr eaLnBrk="1" hangingPunct="1"/>
              <a:t>39</a:t>
            </a:fld>
            <a:endParaRPr lang="en-US" sz="1200" b="0">
              <a:solidFill>
                <a:schemeClr val="tx1"/>
              </a:solidFill>
            </a:endParaRPr>
          </a:p>
        </p:txBody>
      </p:sp>
      <p:sp>
        <p:nvSpPr>
          <p:cNvPr id="593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30A84-CF52-4D0F-8D8D-8E4384100079}" type="slidenum">
              <a:rPr lang="en-US"/>
              <a:pPr/>
              <a:t>46</a:t>
            </a:fld>
            <a:endParaRPr lang="en-US"/>
          </a:p>
        </p:txBody>
      </p:sp>
      <p:sp>
        <p:nvSpPr>
          <p:cNvPr id="584706" name="Rectangle 2"/>
          <p:cNvSpPr>
            <a:spLocks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5765C99-F207-4259-8819-86C74D01E13B}" type="slidenum">
              <a:rPr lang="en-US" sz="1200" b="0">
                <a:solidFill>
                  <a:schemeClr val="tx1"/>
                </a:solidFill>
              </a:rPr>
              <a:pPr eaLnBrk="1" hangingPunct="1"/>
              <a:t>48</a:t>
            </a:fld>
            <a:endParaRPr lang="en-US" sz="1200" b="0">
              <a:solidFill>
                <a:schemeClr val="tx1"/>
              </a:solidFill>
            </a:endParaRPr>
          </a:p>
        </p:txBody>
      </p:sp>
      <p:sp>
        <p:nvSpPr>
          <p:cNvPr id="614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8DD0F312-982B-45FE-A6F1-786390E5E29B}" type="slidenum">
              <a:rPr lang="en-US" sz="1200" b="0">
                <a:solidFill>
                  <a:schemeClr val="tx1"/>
                </a:solidFill>
              </a:rPr>
              <a:pPr eaLnBrk="1" hangingPunct="1"/>
              <a:t>49</a:t>
            </a:fld>
            <a:endParaRPr lang="en-US" sz="1200" b="0">
              <a:solidFill>
                <a:schemeClr val="tx1"/>
              </a:solidFill>
            </a:endParaRPr>
          </a:p>
        </p:txBody>
      </p:sp>
      <p:sp>
        <p:nvSpPr>
          <p:cNvPr id="624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E75031D-9012-4553-9AA5-F297F73ECED3}" type="slidenum">
              <a:rPr lang="en-US" sz="1200" b="0">
                <a:solidFill>
                  <a:schemeClr val="tx1"/>
                </a:solidFill>
              </a:rPr>
              <a:pPr eaLnBrk="1" hangingPunct="1"/>
              <a:t>5</a:t>
            </a:fld>
            <a:endParaRPr lang="en-US" sz="1200" b="0">
              <a:solidFill>
                <a:schemeClr val="tx1"/>
              </a:solidFill>
            </a:endParaRPr>
          </a:p>
        </p:txBody>
      </p:sp>
      <p:sp>
        <p:nvSpPr>
          <p:cNvPr id="5120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E1491-600E-47C8-BA6B-0F346241402D}" type="slidenum">
              <a:rPr lang="en-US"/>
              <a:pPr/>
              <a:t>50</a:t>
            </a:fld>
            <a:endParaRPr lang="en-US"/>
          </a:p>
        </p:txBody>
      </p:sp>
      <p:sp>
        <p:nvSpPr>
          <p:cNvPr id="585730" name="Rectangle 2"/>
          <p:cNvSpPr>
            <a:spLocks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72F7F-AFE7-49B3-981E-5CDE8A752E59}" type="slidenum">
              <a:rPr lang="en-US"/>
              <a:pPr/>
              <a:t>51</a:t>
            </a:fld>
            <a:endParaRPr lang="en-US"/>
          </a:p>
        </p:txBody>
      </p:sp>
      <p:sp>
        <p:nvSpPr>
          <p:cNvPr id="586754" name="Rectangle 2"/>
          <p:cNvSpPr>
            <a:spLocks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5E47460-6C53-4079-AEFE-EBFB0D7AF045}" type="slidenum">
              <a:rPr lang="en-US" sz="1200" b="0">
                <a:solidFill>
                  <a:schemeClr val="tx1"/>
                </a:solidFill>
              </a:rPr>
              <a:pPr eaLnBrk="1" hangingPunct="1"/>
              <a:t>54</a:t>
            </a:fld>
            <a:endParaRPr lang="en-US" sz="1200" b="0">
              <a:solidFill>
                <a:schemeClr val="tx1"/>
              </a:solidFill>
            </a:endParaRPr>
          </a:p>
        </p:txBody>
      </p:sp>
      <p:sp>
        <p:nvSpPr>
          <p:cNvPr id="60419" name="Rectangle 1026"/>
          <p:cNvSpPr>
            <a:spLocks noGrp="1" noRot="1" noChangeAspect="1" noChangeArrowheads="1" noTextEdit="1"/>
          </p:cNvSpPr>
          <p:nvPr>
            <p:ph type="sldImg"/>
          </p:nvPr>
        </p:nvSpPr>
        <p:spPr>
          <a:xfrm>
            <a:off x="1184275" y="701675"/>
            <a:ext cx="4618038" cy="3463925"/>
          </a:xfrm>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AF86CAF-DBF6-4CA5-9A4C-2BCE6024E09B}" type="slidenum">
              <a:rPr lang="en-US" sz="1200" b="0">
                <a:solidFill>
                  <a:schemeClr val="tx1"/>
                </a:solidFill>
              </a:rPr>
              <a:pPr eaLnBrk="1" hangingPunct="1"/>
              <a:t>55</a:t>
            </a:fld>
            <a:endParaRPr lang="en-US" sz="1200" b="0">
              <a:solidFill>
                <a:schemeClr val="tx1"/>
              </a:solidFill>
            </a:endParaRPr>
          </a:p>
        </p:txBody>
      </p:sp>
      <p:sp>
        <p:nvSpPr>
          <p:cNvPr id="6349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F8518DAE-E63E-4969-8C13-EFEB895E37AA}" type="slidenum">
              <a:rPr lang="en-US" sz="1200" b="0">
                <a:solidFill>
                  <a:schemeClr val="tx1"/>
                </a:solidFill>
              </a:rPr>
              <a:pPr eaLnBrk="1" hangingPunct="1"/>
              <a:t>56</a:t>
            </a:fld>
            <a:endParaRPr lang="en-US" sz="1200" b="0">
              <a:solidFill>
                <a:schemeClr val="tx1"/>
              </a:solidFill>
            </a:endParaRPr>
          </a:p>
        </p:txBody>
      </p:sp>
      <p:sp>
        <p:nvSpPr>
          <p:cNvPr id="6451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E5F3A2-E30F-484F-8167-4CA7D9C3F3CA}" type="slidenum">
              <a:rPr lang="en-US"/>
              <a:pPr/>
              <a:t>57</a:t>
            </a:fld>
            <a:endParaRPr lang="en-US"/>
          </a:p>
        </p:txBody>
      </p:sp>
      <p:sp>
        <p:nvSpPr>
          <p:cNvPr id="587778" name="Rectangle 2"/>
          <p:cNvSpPr>
            <a:spLocks noChangeArrowheads="1" noTextEdit="1"/>
          </p:cNvSpPr>
          <p:nvPr>
            <p:ph type="sldImg"/>
          </p:nvPr>
        </p:nvSpPr>
        <p:spPr>
          <a:ln/>
        </p:spPr>
      </p:sp>
      <p:sp>
        <p:nvSpPr>
          <p:cNvPr id="58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15FC6-22F5-4F66-AF8D-1FE20C907872}" type="slidenum">
              <a:rPr lang="en-US"/>
              <a:pPr/>
              <a:t>58</a:t>
            </a:fld>
            <a:endParaRPr lang="en-US"/>
          </a:p>
        </p:txBody>
      </p:sp>
      <p:sp>
        <p:nvSpPr>
          <p:cNvPr id="588802" name="Rectangle 2"/>
          <p:cNvSpPr>
            <a:spLocks noChangeArrowheads="1" noTextEdit="1"/>
          </p:cNvSpPr>
          <p:nvPr>
            <p:ph type="sldImg"/>
          </p:nvPr>
        </p:nvSpPr>
        <p:spPr>
          <a:ln/>
        </p:spPr>
      </p:sp>
      <p:sp>
        <p:nvSpPr>
          <p:cNvPr id="588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3A46C6-B320-4CCC-9D07-C95B0233D908}" type="slidenum">
              <a:rPr lang="en-US"/>
              <a:pPr/>
              <a:t>59</a:t>
            </a:fld>
            <a:endParaRPr lang="en-US"/>
          </a:p>
        </p:txBody>
      </p:sp>
      <p:sp>
        <p:nvSpPr>
          <p:cNvPr id="673794" name="Rectangle 2"/>
          <p:cNvSpPr>
            <a:spLocks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E90335C8-8CFB-4028-A05D-8E26AED9BF8F}" type="slidenum">
              <a:rPr lang="en-US" sz="1200" b="0">
                <a:solidFill>
                  <a:schemeClr val="tx1"/>
                </a:solidFill>
              </a:rPr>
              <a:pPr eaLnBrk="1" hangingPunct="1"/>
              <a:t>7</a:t>
            </a:fld>
            <a:endParaRPr lang="en-US" sz="1200" b="0">
              <a:solidFill>
                <a:schemeClr val="tx1"/>
              </a:solidFill>
            </a:endParaRPr>
          </a:p>
        </p:txBody>
      </p:sp>
      <p:sp>
        <p:nvSpPr>
          <p:cNvPr id="5222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DF62943-7B43-46FF-A881-8F26C898BB67}" type="slidenum">
              <a:rPr lang="en-US" sz="1200" b="0">
                <a:solidFill>
                  <a:schemeClr val="tx1"/>
                </a:solidFill>
              </a:rPr>
              <a:pPr eaLnBrk="1" hangingPunct="1"/>
              <a:t>9</a:t>
            </a:fld>
            <a:endParaRPr lang="en-US" sz="1200" b="0">
              <a:solidFill>
                <a:schemeClr val="tx1"/>
              </a:solidFill>
            </a:endParaRPr>
          </a:p>
        </p:txBody>
      </p:sp>
      <p:sp>
        <p:nvSpPr>
          <p:cNvPr id="5325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18</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AC89B60-D4ED-453E-A475-286AF081CA31}" type="slidenum">
              <a:rPr lang="en-US" sz="1200" b="0">
                <a:solidFill>
                  <a:schemeClr val="tx1"/>
                </a:solidFill>
              </a:rPr>
              <a:pPr eaLnBrk="1" hangingPunct="1"/>
              <a:t>20</a:t>
            </a:fld>
            <a:endParaRPr lang="en-US" sz="1200" b="0">
              <a:solidFill>
                <a:schemeClr val="tx1"/>
              </a:solidFill>
            </a:endParaRPr>
          </a:p>
        </p:txBody>
      </p:sp>
      <p:sp>
        <p:nvSpPr>
          <p:cNvPr id="5529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A73BC1E6-227F-427A-922D-3D04A2F32E20}" type="slidenum">
              <a:rPr lang="en-US" sz="1200" b="0">
                <a:solidFill>
                  <a:schemeClr val="tx1"/>
                </a:solidFill>
              </a:rPr>
              <a:pPr eaLnBrk="1" hangingPunct="1"/>
              <a:t>21</a:t>
            </a:fld>
            <a:endParaRPr lang="en-US" sz="1200" b="0">
              <a:solidFill>
                <a:schemeClr val="tx1"/>
              </a:solidFill>
            </a:endParaRPr>
          </a:p>
        </p:txBody>
      </p:sp>
      <p:sp>
        <p:nvSpPr>
          <p:cNvPr id="5632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E70D19-0BCE-4393-AE2D-9B41BFCAD0A6}" type="slidenum">
              <a:rPr lang="en-US"/>
              <a:pPr/>
              <a:t>23</a:t>
            </a:fld>
            <a:endParaRPr lang="en-US"/>
          </a:p>
        </p:txBody>
      </p:sp>
      <p:sp>
        <p:nvSpPr>
          <p:cNvPr id="571394" name="Rectangle 2"/>
          <p:cNvSpPr>
            <a:spLocks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EE906-376C-4715-B366-F9533BFE9400}" type="slidenum">
              <a:rPr lang="en-US"/>
              <a:pPr/>
              <a:t>24</a:t>
            </a:fld>
            <a:endParaRPr lang="en-US"/>
          </a:p>
        </p:txBody>
      </p:sp>
      <p:sp>
        <p:nvSpPr>
          <p:cNvPr id="572418" name="Rectangle 2"/>
          <p:cNvSpPr>
            <a:spLocks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solidFill>
                  <a:srgbClr val="800000"/>
                </a:solidFill>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2.bin"/><Relationship Id="rId18" Type="http://schemas.openxmlformats.org/officeDocument/2006/relationships/oleObject" Target="../embeddings/oleObject16.bin"/><Relationship Id="rId3" Type="http://schemas.openxmlformats.org/officeDocument/2006/relationships/notesSlide" Target="../notesSlides/notesSlide8.xml"/><Relationship Id="rId21" Type="http://schemas.openxmlformats.org/officeDocument/2006/relationships/oleObject" Target="../embeddings/oleObject19.bin"/><Relationship Id="rId7" Type="http://schemas.openxmlformats.org/officeDocument/2006/relationships/oleObject" Target="../embeddings/oleObject8.bin"/><Relationship Id="rId12" Type="http://schemas.openxmlformats.org/officeDocument/2006/relationships/image" Target="../media/image8.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8.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1.bin"/><Relationship Id="rId24" Type="http://schemas.openxmlformats.org/officeDocument/2006/relationships/oleObject" Target="../embeddings/oleObject20.bin"/><Relationship Id="rId5" Type="http://schemas.openxmlformats.org/officeDocument/2006/relationships/image" Target="../media/image6.wmf"/><Relationship Id="rId15" Type="http://schemas.openxmlformats.org/officeDocument/2006/relationships/image" Target="../media/image9.png"/><Relationship Id="rId23" Type="http://schemas.openxmlformats.org/officeDocument/2006/relationships/image" Target="../media/image11.jpeg"/><Relationship Id="rId10" Type="http://schemas.openxmlformats.org/officeDocument/2006/relationships/image" Target="../media/image7.wmf"/><Relationship Id="rId19" Type="http://schemas.openxmlformats.org/officeDocument/2006/relationships/oleObject" Target="../embeddings/oleObject17.bin"/><Relationship Id="rId4" Type="http://schemas.openxmlformats.org/officeDocument/2006/relationships/oleObject" Target="../embeddings/oleObject6.bin"/><Relationship Id="rId9" Type="http://schemas.openxmlformats.org/officeDocument/2006/relationships/oleObject" Target="../embeddings/oleObject10.bin"/><Relationship Id="rId14" Type="http://schemas.openxmlformats.org/officeDocument/2006/relationships/oleObject" Target="../embeddings/oleObject13.bin"/><Relationship Id="rId22" Type="http://schemas.openxmlformats.org/officeDocument/2006/relationships/image" Target="../media/image10.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Microsoft_Excel_97-2003_Worksheet2.xls"/></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Microsoft_Excel_97-2003_Worksheet3.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notesSlide" Target="../notesSlides/notesSlide22.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image" Target="../media/image19.wmf"/><Relationship Id="rId4" Type="http://schemas.openxmlformats.org/officeDocument/2006/relationships/oleObject" Target="../embeddings/oleObject21.bin"/><Relationship Id="rId9" Type="http://schemas.openxmlformats.org/officeDocument/2006/relationships/image" Target="../media/image21.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2.emf"/><Relationship Id="rId4" Type="http://schemas.openxmlformats.org/officeDocument/2006/relationships/oleObject" Target="../embeddings/oleObject23.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3.emf"/><Relationship Id="rId4" Type="http://schemas.openxmlformats.org/officeDocument/2006/relationships/oleObject" Target="../embeddings/oleObject24.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6.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6.bin"/><Relationship Id="rId5" Type="http://schemas.openxmlformats.org/officeDocument/2006/relationships/image" Target="../media/image6.wmf"/><Relationship Id="rId4" Type="http://schemas.openxmlformats.org/officeDocument/2006/relationships/oleObject" Target="../embeddings/oleObject25.bin"/><Relationship Id="rId9" Type="http://schemas.openxmlformats.org/officeDocument/2006/relationships/oleObject" Target="../embeddings/oleObject29.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7.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6.wmf"/><Relationship Id="rId4" Type="http://schemas.openxmlformats.org/officeDocument/2006/relationships/oleObject" Target="../embeddings/oleObject30.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124744"/>
            <a:ext cx="8462993" cy="4032448"/>
          </a:xfrm>
        </p:spPr>
        <p:txBody>
          <a:bodyPr/>
          <a:lstStyle/>
          <a:p>
            <a:pPr eaLnBrk="1" hangingPunct="1"/>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a:solidFill>
                  <a:srgbClr val="0033CC"/>
                </a:solidFill>
                <a:effectLst>
                  <a:outerShdw blurRad="38100" dist="38100" dir="2700000" algn="tl">
                    <a:srgbClr val="000000"/>
                  </a:outerShdw>
                </a:effectLst>
              </a:rPr>
              <a:t/>
            </a:r>
            <a:br>
              <a:rPr lang="en-US" dirty="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
            </a:r>
            <a:br>
              <a:rPr lang="en-US"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LANs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Local Area Networks</a:t>
            </a:r>
            <a:br>
              <a:rPr lang="en-US" sz="4400" i="1" dirty="0" smtClean="0">
                <a:solidFill>
                  <a:srgbClr val="0033CC"/>
                </a:solidFill>
                <a:effectLst>
                  <a:outerShdw blurRad="38100" dist="38100" dir="2700000" algn="tl">
                    <a:srgbClr val="000000"/>
                  </a:outerShdw>
                </a:effectLst>
              </a:rPr>
            </a:br>
            <a:r>
              <a:rPr lang="en-US" sz="4400" dirty="0"/>
              <a:t>via </a:t>
            </a:r>
            <a:r>
              <a:rPr lang="en-US" sz="4400" dirty="0" smtClean="0"/>
              <a:t>the</a:t>
            </a:r>
            <a:r>
              <a:rPr lang="en-US" sz="4400" dirty="0" smtClean="0">
                <a:solidFill>
                  <a:srgbClr val="0033CC"/>
                </a:solidFill>
              </a:rPr>
              <a:t> </a:t>
            </a:r>
            <a:r>
              <a:rPr lang="en-US" sz="4400" dirty="0"/>
              <a:t/>
            </a:r>
            <a:br>
              <a:rPr lang="en-US" sz="4400" dirty="0"/>
            </a:br>
            <a:r>
              <a:rPr lang="en-US" sz="4400" i="1" dirty="0" smtClean="0">
                <a:solidFill>
                  <a:srgbClr val="0033CC"/>
                </a:solidFill>
                <a:effectLst>
                  <a:outerShdw blurRad="38100" dist="38100" dir="2700000" algn="tl">
                    <a:srgbClr val="000000"/>
                  </a:outerShdw>
                </a:effectLst>
              </a:rPr>
              <a:t>Media Access Control (MAC) Sub Layer</a:t>
            </a:r>
            <a:r>
              <a:rPr lang="en-US" sz="4400" dirty="0">
                <a:solidFill>
                  <a:srgbClr val="0033CC"/>
                </a:solidFill>
                <a:effectLst>
                  <a:outerShdw blurRad="38100" dist="38100" dir="2700000" algn="tl">
                    <a:srgbClr val="000000">
                      <a:alpha val="43137"/>
                    </a:srgbClr>
                  </a:outerShdw>
                </a:effectLst>
                <a:latin typeface="Comic Sans MS" pitchFamily="66" charset="0"/>
              </a:rPr>
              <a:t/>
            </a:r>
            <a:br>
              <a:rPr lang="en-US" sz="4400" dirty="0">
                <a:solidFill>
                  <a:srgbClr val="0033CC"/>
                </a:solidFill>
                <a:effectLst>
                  <a:outerShdw blurRad="38100" dist="38100" dir="2700000" algn="tl">
                    <a:srgbClr val="000000">
                      <a:alpha val="43137"/>
                    </a:srgbClr>
                  </a:outerShdw>
                </a:effectLst>
                <a:latin typeface="Comic Sans MS" pitchFamily="66" charset="0"/>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87824" y="5746303"/>
            <a:ext cx="6005513" cy="1139081"/>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 Advanced</a:t>
            </a:r>
          </a:p>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
        <p:nvSpPr>
          <p:cNvPr id="16389" name="Rectangle 1027"/>
          <p:cNvSpPr>
            <a:spLocks noGrp="1" noChangeArrowheads="1"/>
          </p:cNvSpPr>
          <p:nvPr>
            <p:ph type="body" idx="1"/>
          </p:nvPr>
        </p:nvSpPr>
        <p:spPr>
          <a:xfrm>
            <a:off x="-36512" y="1268760"/>
            <a:ext cx="9361040" cy="4680520"/>
          </a:xfrm>
        </p:spPr>
        <p:txBody>
          <a:bodyPr/>
          <a:lstStyle/>
          <a:p>
            <a:pPr marL="609600" indent="-609600" eaLnBrk="1" hangingPunct="1">
              <a:buFontTx/>
              <a:buNone/>
            </a:pPr>
            <a:r>
              <a:rPr lang="en-US" sz="2800" dirty="0" smtClean="0"/>
              <a:t>0.  </a:t>
            </a:r>
            <a:r>
              <a:rPr lang="en-US" sz="2800" i="1" dirty="0" smtClean="0">
                <a:solidFill>
                  <a:srgbClr val="008000"/>
                </a:solidFill>
              </a:rPr>
              <a:t>Listen property </a:t>
            </a:r>
            <a:r>
              <a:rPr lang="en-US" sz="2800" dirty="0" smtClean="0">
                <a:solidFill>
                  <a:srgbClr val="008000"/>
                </a:solidFill>
              </a:rPr>
              <a:t>:: </a:t>
            </a:r>
            <a:r>
              <a:rPr lang="en-US" sz="2800" dirty="0" smtClean="0"/>
              <a:t>(applies to satellites)</a:t>
            </a:r>
          </a:p>
          <a:p>
            <a:pPr marL="609600" indent="-609600" eaLnBrk="1" hangingPunct="1">
              <a:buFontTx/>
              <a:buNone/>
            </a:pPr>
            <a:r>
              <a:rPr lang="en-US" sz="2800" dirty="0" smtClean="0"/>
              <a:t>	The sender is able to </a:t>
            </a:r>
            <a:r>
              <a:rPr lang="en-US" sz="2800" b="1" dirty="0" smtClean="0">
                <a:solidFill>
                  <a:schemeClr val="accent1"/>
                </a:solidFill>
                <a:latin typeface="Comic Sans MS" pitchFamily="66" charset="0"/>
              </a:rPr>
              <a:t>listen </a:t>
            </a:r>
            <a:r>
              <a:rPr lang="en-US" sz="2800" dirty="0" smtClean="0"/>
              <a:t>to sent frame one round-trip after sending it.</a:t>
            </a:r>
          </a:p>
          <a:p>
            <a:pPr marL="609600" indent="-609600" eaLnBrk="1" hangingPunct="1">
              <a:buFontTx/>
              <a:buNone/>
            </a:pPr>
            <a:r>
              <a:rPr lang="en-US" sz="2800" dirty="0" smtClean="0"/>
              <a:t>	</a:t>
            </a:r>
            <a:r>
              <a:rPr lang="en-US" sz="2800" dirty="0" smtClean="0">
                <a:sym typeface="Wingdings" pitchFamily="2" charset="2"/>
              </a:rPr>
              <a:t> no need for explicit ACKs.</a:t>
            </a:r>
          </a:p>
          <a:p>
            <a:pPr marL="609600" indent="-609600" eaLnBrk="1" hangingPunct="1">
              <a:buFontTx/>
              <a:buNone/>
            </a:pPr>
            <a:endParaRPr lang="en-US" sz="2800" dirty="0" smtClean="0">
              <a:sym typeface="Wingdings" pitchFamily="2" charset="2"/>
            </a:endParaRPr>
          </a:p>
          <a:p>
            <a:pPr marL="609600" indent="-609600" eaLnBrk="1" hangingPunct="1">
              <a:buFontTx/>
              <a:buNone/>
            </a:pPr>
            <a:r>
              <a:rPr lang="en-US" sz="2800" dirty="0" smtClean="0">
                <a:sym typeface="Wingdings" pitchFamily="2" charset="2"/>
              </a:rPr>
              <a:t>1.  The model consists of </a:t>
            </a:r>
            <a:r>
              <a:rPr lang="en-US" sz="2800" dirty="0" smtClean="0">
                <a:solidFill>
                  <a:srgbClr val="0033CC"/>
                </a:solidFill>
                <a:latin typeface="Comic Sans MS" pitchFamily="66" charset="0"/>
                <a:sym typeface="Wingdings" pitchFamily="2" charset="2"/>
              </a:rPr>
              <a:t>n independent stations</a:t>
            </a:r>
            <a:r>
              <a:rPr lang="en-US" sz="2800" i="1" dirty="0" smtClean="0">
                <a:sym typeface="Wingdings" pitchFamily="2" charset="2"/>
              </a:rPr>
              <a:t>.</a:t>
            </a:r>
          </a:p>
          <a:p>
            <a:pPr marL="609600" indent="-609600" eaLnBrk="1" hangingPunct="1">
              <a:buFontTx/>
              <a:buNone/>
            </a:pPr>
            <a:endParaRPr lang="en-US" sz="2800" dirty="0" smtClean="0"/>
          </a:p>
          <a:p>
            <a:pPr marL="609600" indent="-609600" eaLnBrk="1" hangingPunct="1">
              <a:buFontTx/>
              <a:buNone/>
            </a:pPr>
            <a:r>
              <a:rPr lang="en-US" sz="2800" dirty="0" smtClean="0"/>
              <a:t>2.  A </a:t>
            </a:r>
            <a:r>
              <a:rPr lang="en-US" sz="2800" dirty="0" smtClean="0">
                <a:solidFill>
                  <a:srgbClr val="A50021"/>
                </a:solidFill>
                <a:latin typeface="Comic Sans MS" pitchFamily="66" charset="0"/>
              </a:rPr>
              <a:t>single</a:t>
            </a:r>
            <a:r>
              <a:rPr lang="en-US" sz="2800" dirty="0" smtClean="0"/>
              <a:t> channel is available for communications.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extLst>
      <p:ext uri="{BB962C8B-B14F-4D97-AF65-F5344CB8AC3E}">
        <p14:creationId xmlns:p14="http://schemas.microsoft.com/office/powerpoint/2010/main" val="1190052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idx="1"/>
          </p:nvPr>
        </p:nvSpPr>
        <p:spPr>
          <a:xfrm>
            <a:off x="539552" y="1241648"/>
            <a:ext cx="7924800" cy="4419600"/>
          </a:xfrm>
        </p:spPr>
        <p:txBody>
          <a:bodyPr/>
          <a:lstStyle/>
          <a:p>
            <a:pPr marL="609600" indent="-609600" eaLnBrk="1" hangingPunct="1">
              <a:buFontTx/>
              <a:buNone/>
            </a:pPr>
            <a:r>
              <a:rPr lang="en-US" sz="2800" dirty="0" smtClean="0"/>
              <a:t>3</a:t>
            </a:r>
            <a:r>
              <a:rPr lang="en-US" sz="2800" i="1" dirty="0" smtClean="0"/>
              <a:t>. </a:t>
            </a:r>
            <a:r>
              <a:rPr lang="en-US" sz="2800" i="1" dirty="0" smtClean="0">
                <a:solidFill>
                  <a:srgbClr val="800000"/>
                </a:solidFill>
              </a:rPr>
              <a:t>Collision Assumption </a:t>
            </a:r>
            <a:r>
              <a:rPr lang="en-US" sz="2800" dirty="0" smtClean="0">
                <a:solidFill>
                  <a:srgbClr val="800000"/>
                </a:solidFill>
              </a:rPr>
              <a:t>::</a:t>
            </a:r>
            <a:r>
              <a:rPr lang="en-US" sz="2800" i="1" dirty="0" smtClean="0">
                <a:solidFill>
                  <a:srgbClr val="800000"/>
                </a:solidFill>
              </a:rPr>
              <a:t>  </a:t>
            </a:r>
            <a:r>
              <a:rPr lang="en-US" sz="2800" dirty="0" smtClean="0"/>
              <a:t>If two frames are transmitted </a:t>
            </a:r>
            <a:r>
              <a:rPr lang="en-US" sz="2800" b="1" dirty="0" smtClean="0">
                <a:solidFill>
                  <a:schemeClr val="accent1"/>
                </a:solidFill>
                <a:latin typeface="Comic Sans MS" pitchFamily="66" charset="0"/>
              </a:rPr>
              <a:t>simultaneously</a:t>
            </a:r>
            <a:r>
              <a:rPr lang="en-US" sz="2800" dirty="0" smtClean="0"/>
              <a:t>, they overlap in time and the resulting signal is garbled. </a:t>
            </a:r>
            <a:r>
              <a:rPr lang="en-US" sz="2800" i="1" dirty="0" smtClean="0"/>
              <a:t>This event is a </a:t>
            </a:r>
            <a:r>
              <a:rPr lang="en-US" sz="2800" b="1" dirty="0" smtClean="0">
                <a:solidFill>
                  <a:srgbClr val="A50021"/>
                </a:solidFill>
                <a:latin typeface="Comic Sans MS" pitchFamily="66" charset="0"/>
              </a:rPr>
              <a:t>collision.</a:t>
            </a:r>
          </a:p>
          <a:p>
            <a:pPr marL="609600" indent="-609600" eaLnBrk="1" hangingPunct="1">
              <a:buFontTx/>
              <a:buNone/>
            </a:pPr>
            <a:r>
              <a:rPr lang="en-US" sz="2800" dirty="0" smtClean="0"/>
              <a:t>4a</a:t>
            </a:r>
            <a:r>
              <a:rPr lang="en-US" sz="2800" i="1" dirty="0" smtClean="0"/>
              <a:t>.  Continuous Time Assumption </a:t>
            </a:r>
            <a:r>
              <a:rPr lang="en-US" sz="2800" dirty="0" smtClean="0"/>
              <a:t>:: frame transmissions can begin at any time instant.</a:t>
            </a:r>
          </a:p>
          <a:p>
            <a:pPr marL="609600" indent="-609600" eaLnBrk="1" hangingPunct="1">
              <a:buFontTx/>
              <a:buNone/>
            </a:pPr>
            <a:r>
              <a:rPr lang="en-US" sz="2800" dirty="0" smtClean="0"/>
              <a:t>4b.  </a:t>
            </a:r>
            <a:r>
              <a:rPr lang="en-US" sz="2800" i="1" dirty="0" smtClean="0"/>
              <a:t>Slotted Time Assumption </a:t>
            </a:r>
            <a:r>
              <a:rPr lang="en-US" sz="2800" dirty="0" smtClean="0"/>
              <a:t>:: time is divided into discrete intervals </a:t>
            </a:r>
            <a:r>
              <a:rPr lang="en-US" sz="2800" dirty="0" smtClean="0">
                <a:solidFill>
                  <a:srgbClr val="006600"/>
                </a:solidFill>
                <a:latin typeface="Comic Sans MS" pitchFamily="66" charset="0"/>
              </a:rPr>
              <a:t>(slots)</a:t>
            </a:r>
            <a:r>
              <a:rPr lang="en-US" sz="2800" dirty="0" smtClean="0">
                <a:latin typeface="Comic Sans MS" pitchFamily="66" charset="0"/>
              </a:rPr>
              <a:t>.</a:t>
            </a:r>
            <a:r>
              <a:rPr lang="en-US" sz="2800" dirty="0" smtClean="0"/>
              <a:t> Frame transmissions always begin at the start of a time slot.</a:t>
            </a:r>
          </a:p>
          <a:p>
            <a:pPr marL="990600" lvl="1" indent="-533400" eaLnBrk="1" hangingPunct="1">
              <a:buFontTx/>
              <a:buNone/>
            </a:pPr>
            <a:endParaRPr lang="en-US" sz="24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Tree>
    <p:extLst>
      <p:ext uri="{BB962C8B-B14F-4D97-AF65-F5344CB8AC3E}">
        <p14:creationId xmlns:p14="http://schemas.microsoft.com/office/powerpoint/2010/main" val="1011989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1027"/>
          <p:cNvSpPr>
            <a:spLocks noGrp="1" noChangeArrowheads="1"/>
          </p:cNvSpPr>
          <p:nvPr>
            <p:ph type="body" idx="1"/>
          </p:nvPr>
        </p:nvSpPr>
        <p:spPr>
          <a:xfrm>
            <a:off x="395288" y="1484784"/>
            <a:ext cx="8382000" cy="4114800"/>
          </a:xfrm>
        </p:spPr>
        <p:txBody>
          <a:bodyPr/>
          <a:lstStyle/>
          <a:p>
            <a:pPr eaLnBrk="1" hangingPunct="1">
              <a:lnSpc>
                <a:spcPct val="90000"/>
              </a:lnSpc>
              <a:buFontTx/>
              <a:buNone/>
            </a:pPr>
            <a:r>
              <a:rPr lang="en-US" sz="2800" dirty="0" smtClean="0"/>
              <a:t>5a. </a:t>
            </a:r>
            <a:r>
              <a:rPr lang="en-US" sz="2800" i="1" dirty="0" smtClean="0">
                <a:solidFill>
                  <a:srgbClr val="800000"/>
                </a:solidFill>
              </a:rPr>
              <a:t>Carrier Sense Assumption </a:t>
            </a:r>
            <a:r>
              <a:rPr lang="en-US" sz="2800" b="1" dirty="0" smtClean="0">
                <a:solidFill>
                  <a:schemeClr val="accent2"/>
                </a:solidFill>
                <a:latin typeface="Comic Sans MS" pitchFamily="66" charset="0"/>
              </a:rPr>
              <a:t>(CS</a:t>
            </a:r>
            <a:r>
              <a:rPr lang="en-US" sz="2800" b="1" dirty="0" smtClean="0">
                <a:solidFill>
                  <a:srgbClr val="800000"/>
                </a:solidFill>
                <a:latin typeface="Comic Sans MS" pitchFamily="66" charset="0"/>
              </a:rPr>
              <a:t>) </a:t>
            </a:r>
            <a:r>
              <a:rPr lang="en-US" sz="2800" dirty="0" smtClean="0">
                <a:solidFill>
                  <a:srgbClr val="800000"/>
                </a:solidFill>
              </a:rPr>
              <a:t>::</a:t>
            </a:r>
          </a:p>
          <a:p>
            <a:pPr eaLnBrk="1" hangingPunct="1">
              <a:lnSpc>
                <a:spcPct val="90000"/>
              </a:lnSpc>
              <a:buFontTx/>
              <a:buNone/>
            </a:pPr>
            <a:r>
              <a:rPr lang="en-US" sz="2800" dirty="0" smtClean="0"/>
              <a:t>   Stations can tell if the channel is busy (in use) before trying to use it. If the channel is busy, no station will attempt to use the channel until it is idle.</a:t>
            </a:r>
          </a:p>
          <a:p>
            <a:pPr eaLnBrk="1" hangingPunct="1">
              <a:lnSpc>
                <a:spcPct val="90000"/>
              </a:lnSpc>
              <a:buFontTx/>
              <a:buNone/>
            </a:pPr>
            <a:endParaRPr lang="en-US" sz="2800" dirty="0" smtClean="0"/>
          </a:p>
          <a:p>
            <a:pPr eaLnBrk="1" hangingPunct="1">
              <a:lnSpc>
                <a:spcPct val="90000"/>
              </a:lnSpc>
              <a:buFontTx/>
              <a:buNone/>
            </a:pPr>
            <a:r>
              <a:rPr lang="en-US" sz="2800" dirty="0" smtClean="0"/>
              <a:t>5b.  </a:t>
            </a:r>
            <a:r>
              <a:rPr lang="en-US" sz="2800" i="1" dirty="0" smtClean="0"/>
              <a:t>No Carrier Sense Assumption </a:t>
            </a:r>
            <a:r>
              <a:rPr lang="en-US" sz="2800" dirty="0" smtClean="0"/>
              <a:t>::</a:t>
            </a:r>
          </a:p>
          <a:p>
            <a:pPr eaLnBrk="1" hangingPunct="1">
              <a:lnSpc>
                <a:spcPct val="90000"/>
              </a:lnSpc>
              <a:buFontTx/>
              <a:buNone/>
            </a:pPr>
            <a:r>
              <a:rPr lang="en-US" sz="2800" dirty="0" smtClean="0"/>
              <a:t>  Stations are unable to sense channel before attempting to send a frame. They just go ahead and transmit a frame.</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7" name="Rectangle 1026"/>
          <p:cNvSpPr>
            <a:spLocks noGrp="1" noChangeArrowheads="1"/>
          </p:cNvSpPr>
          <p:nvPr>
            <p:ph type="title"/>
          </p:nvPr>
        </p:nvSpPr>
        <p:spPr>
          <a:xfrm>
            <a:off x="539750" y="0"/>
            <a:ext cx="8062913" cy="980728"/>
          </a:xfrm>
        </p:spPr>
        <p:txBody>
          <a:bodyPr/>
          <a:lstStyle/>
          <a:p>
            <a:pPr eaLnBrk="1" hangingPunct="1">
              <a:defRPr/>
            </a:pPr>
            <a:r>
              <a:rPr lang="en-US" sz="4000" dirty="0" smtClean="0"/>
              <a:t>Possible Model Assumptions</a:t>
            </a:r>
          </a:p>
        </p:txBody>
      </p:sp>
    </p:spTree>
    <p:extLst>
      <p:ext uri="{BB962C8B-B14F-4D97-AF65-F5344CB8AC3E}">
        <p14:creationId xmlns:p14="http://schemas.microsoft.com/office/powerpoint/2010/main" val="3282840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15888"/>
            <a:ext cx="7772400" cy="762000"/>
          </a:xfrm>
        </p:spPr>
        <p:txBody>
          <a:bodyPr/>
          <a:lstStyle/>
          <a:p>
            <a:pPr eaLnBrk="1" hangingPunct="1">
              <a:defRPr/>
            </a:pPr>
            <a:r>
              <a:rPr lang="en-US" sz="3600" smtClean="0">
                <a:cs typeface="Times New Roman" pitchFamily="18" charset="0"/>
              </a:rPr>
              <a:t>a :: Relative Propagation Time</a:t>
            </a:r>
          </a:p>
        </p:txBody>
      </p:sp>
      <p:sp>
        <p:nvSpPr>
          <p:cNvPr id="19461" name="Rectangle 3"/>
          <p:cNvSpPr>
            <a:spLocks noGrp="1" noChangeArrowheads="1"/>
          </p:cNvSpPr>
          <p:nvPr>
            <p:ph type="body" idx="1"/>
          </p:nvPr>
        </p:nvSpPr>
        <p:spPr>
          <a:xfrm>
            <a:off x="467544" y="1051520"/>
            <a:ext cx="8077200" cy="5257800"/>
          </a:xfrm>
        </p:spPr>
        <p:txBody>
          <a:bodyPr/>
          <a:lstStyle/>
          <a:p>
            <a:pPr eaLnBrk="1" hangingPunct="1">
              <a:lnSpc>
                <a:spcPct val="90000"/>
              </a:lnSpc>
              <a:buFontTx/>
              <a:buNone/>
            </a:pPr>
            <a:r>
              <a:rPr lang="en-US" sz="2000" b="1" i="1" dirty="0" smtClean="0">
                <a:latin typeface="Arial" charset="0"/>
                <a:cs typeface="Times New Roman" pitchFamily="18" charset="0"/>
              </a:rPr>
              <a:t>                   </a:t>
            </a:r>
            <a:r>
              <a:rPr lang="en-US" sz="2000" b="1" i="1" dirty="0" smtClean="0">
                <a:cs typeface="Times New Roman" pitchFamily="18" charset="0"/>
              </a:rPr>
              <a:t> </a:t>
            </a:r>
            <a:r>
              <a:rPr lang="en-US" sz="2000" b="1" i="1" dirty="0" smtClean="0">
                <a:latin typeface="Arial" charset="0"/>
                <a:cs typeface="Times New Roman" pitchFamily="18" charset="0"/>
              </a:rPr>
              <a:t>              length of the data path (in bits)</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a  = 	--------------------------------------------------</a:t>
            </a:r>
            <a:endParaRPr lang="en-US" sz="2000"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length of a standard frame (in bits)</a:t>
            </a: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endParaRPr lang="en-US" sz="2000" b="1" i="1" dirty="0" smtClean="0">
              <a:latin typeface="Arial" charset="0"/>
              <a:cs typeface="Times New Roman" pitchFamily="18" charset="0"/>
            </a:endParaRPr>
          </a:p>
          <a:p>
            <a:pPr algn="ctr" eaLnBrk="1" hangingPunct="1">
              <a:lnSpc>
                <a:spcPct val="90000"/>
              </a:lnSpc>
              <a:buFontTx/>
              <a:buNone/>
            </a:pPr>
            <a:r>
              <a:rPr lang="en-US" sz="2000" b="1" i="1" dirty="0" smtClean="0">
                <a:latin typeface="Arial" charset="0"/>
                <a:cs typeface="Times New Roman" pitchFamily="18" charset="0"/>
              </a:rPr>
              <a:t>               propagation time ( in seconds)</a:t>
            </a:r>
          </a:p>
          <a:p>
            <a:pPr algn="ctr" eaLnBrk="1" hangingPunct="1">
              <a:lnSpc>
                <a:spcPct val="90000"/>
              </a:lnSpc>
              <a:buFontTx/>
              <a:buNone/>
            </a:pPr>
            <a:r>
              <a:rPr lang="en-US" sz="2400" b="1" dirty="0" smtClean="0">
                <a:solidFill>
                  <a:schemeClr val="accent2"/>
                </a:solidFill>
                <a:latin typeface="Comic Sans MS" pitchFamily="66" charset="0"/>
                <a:cs typeface="Times New Roman" pitchFamily="18" charset="0"/>
              </a:rPr>
              <a:t>a</a:t>
            </a:r>
            <a:r>
              <a:rPr lang="en-US" sz="2000" b="1" i="1" dirty="0" smtClean="0">
                <a:latin typeface="Arial" charset="0"/>
                <a:cs typeface="Times New Roman" pitchFamily="18" charset="0"/>
              </a:rPr>
              <a:t>  = 	------------------------------------------------</a:t>
            </a:r>
          </a:p>
          <a:p>
            <a:pPr algn="ctr" eaLnBrk="1" hangingPunct="1">
              <a:lnSpc>
                <a:spcPct val="90000"/>
              </a:lnSpc>
              <a:buFontTx/>
              <a:buNone/>
            </a:pPr>
            <a:r>
              <a:rPr lang="en-US" sz="2000" b="1" i="1" dirty="0" smtClean="0">
                <a:latin typeface="Arial" charset="0"/>
                <a:cs typeface="Times New Roman" pitchFamily="18" charset="0"/>
              </a:rPr>
              <a:t>	          transmission time (in seconds)</a:t>
            </a:r>
          </a:p>
          <a:p>
            <a:pPr algn="ctr" eaLnBrk="1" hangingPunct="1">
              <a:lnSpc>
                <a:spcPct val="90000"/>
              </a:lnSpc>
              <a:buFontTx/>
              <a:buNone/>
            </a:pPr>
            <a:endParaRPr lang="en-US" sz="2000" b="1" i="1" dirty="0" smtClean="0">
              <a:latin typeface="Arial" charset="0"/>
              <a:cs typeface="Times New Roman" pitchFamily="18" charset="0"/>
            </a:endParaRPr>
          </a:p>
          <a:p>
            <a:pPr eaLnBrk="1" hangingPunct="1">
              <a:lnSpc>
                <a:spcPct val="90000"/>
              </a:lnSpc>
              <a:buFontTx/>
              <a:buNone/>
            </a:pPr>
            <a:r>
              <a:rPr lang="en-US" sz="2000" b="1" i="1" dirty="0" smtClean="0">
                <a:latin typeface="Arial" charset="0"/>
                <a:cs typeface="Times New Roman" pitchFamily="18" charset="0"/>
              </a:rPr>
              <a:t>-OR-</a:t>
            </a:r>
          </a:p>
          <a:p>
            <a:pPr eaLnBrk="1" hangingPunct="1">
              <a:lnSpc>
                <a:spcPct val="90000"/>
              </a:lnSpc>
              <a:buFontTx/>
              <a:buNone/>
            </a:pPr>
            <a:r>
              <a:rPr lang="en-US" sz="2000" b="1" i="1" dirty="0" smtClean="0">
                <a:latin typeface="Arial" charset="0"/>
                <a:cs typeface="Times New Roman" pitchFamily="18" charset="0"/>
              </a:rPr>
              <a:t>                                bandwidth-delay product</a:t>
            </a:r>
            <a:r>
              <a:rPr lang="en-US" sz="2800" b="1" i="1" dirty="0" smtClean="0">
                <a:solidFill>
                  <a:srgbClr val="FF6600"/>
                </a:solidFill>
                <a:latin typeface="Arial" charset="0"/>
                <a:cs typeface="Times New Roman" pitchFamily="18" charset="0"/>
              </a:rPr>
              <a:t>*</a:t>
            </a:r>
            <a:endParaRPr lang="en-US" sz="2000" b="1" i="1" dirty="0" smtClean="0">
              <a:solidFill>
                <a:srgbClr val="FF6600"/>
              </a:solidFill>
              <a:latin typeface="Arial" charset="0"/>
              <a:cs typeface="Times New Roman" pitchFamily="18" charset="0"/>
            </a:endParaRPr>
          </a:p>
          <a:p>
            <a:pPr algn="r" eaLnBrk="1" hangingPunct="1">
              <a:lnSpc>
                <a:spcPct val="90000"/>
              </a:lnSpc>
              <a:buFontTx/>
              <a:buNone/>
            </a:pPr>
            <a:r>
              <a:rPr lang="en-US" sz="2000" b="1" i="1" dirty="0" smtClean="0">
                <a:latin typeface="Arial" charset="0"/>
                <a:cs typeface="Times New Roman" pitchFamily="18" charset="0"/>
              </a:rPr>
              <a:t>a =        -----------------------------------------   </a:t>
            </a:r>
            <a:r>
              <a:rPr lang="en-US" sz="2000" b="1" dirty="0" smtClean="0">
                <a:solidFill>
                  <a:srgbClr val="33CC33"/>
                </a:solidFill>
                <a:latin typeface="Arial" charset="0"/>
                <a:cs typeface="Times New Roman" pitchFamily="18" charset="0"/>
              </a:rPr>
              <a:t>[ LG&amp;W </a:t>
            </a:r>
            <a:r>
              <a:rPr lang="en-US" sz="2000" b="1" dirty="0" err="1" smtClean="0">
                <a:solidFill>
                  <a:srgbClr val="33CC33"/>
                </a:solidFill>
                <a:latin typeface="Arial" charset="0"/>
                <a:cs typeface="Times New Roman" pitchFamily="18" charset="0"/>
              </a:rPr>
              <a:t>def</a:t>
            </a:r>
            <a:r>
              <a:rPr lang="en-US" sz="2000" b="1" dirty="0" smtClean="0">
                <a:solidFill>
                  <a:srgbClr val="33CC33"/>
                </a:solidFill>
                <a:latin typeface="Arial" charset="0"/>
                <a:cs typeface="Times New Roman" pitchFamily="18" charset="0"/>
              </a:rPr>
              <a:t> p.346]</a:t>
            </a:r>
          </a:p>
          <a:p>
            <a:pPr eaLnBrk="1" hangingPunct="1">
              <a:lnSpc>
                <a:spcPct val="90000"/>
              </a:lnSpc>
              <a:buFontTx/>
              <a:buNone/>
            </a:pPr>
            <a:r>
              <a:rPr lang="en-US" sz="2000" b="1" i="1" dirty="0" smtClean="0">
                <a:latin typeface="Arial" charset="0"/>
                <a:cs typeface="Times New Roman" pitchFamily="18" charset="0"/>
              </a:rPr>
              <a:t>                                     average frame size</a:t>
            </a:r>
            <a:r>
              <a:rPr lang="en-US" sz="2000" b="1" i="1" dirty="0" smtClean="0">
                <a:cs typeface="Times New Roman" pitchFamily="18" charset="0"/>
              </a:rPr>
              <a:t> </a:t>
            </a:r>
            <a:endParaRPr lang="en-US" sz="2000" b="1" i="1" dirty="0" smtClean="0">
              <a:latin typeface="Arial" charset="0"/>
              <a:cs typeface="Times New Roman" pitchFamily="18" charset="0"/>
            </a:endParaRPr>
          </a:p>
          <a:p>
            <a:pPr algn="ctr" eaLnBrk="1" hangingPunct="1">
              <a:lnSpc>
                <a:spcPct val="90000"/>
              </a:lnSpc>
              <a:buFontTx/>
              <a:buNone/>
            </a:pPr>
            <a:r>
              <a:rPr lang="en-US" sz="2800" b="1" i="1" dirty="0" smtClean="0">
                <a:solidFill>
                  <a:srgbClr val="FF6600"/>
                </a:solidFill>
                <a:latin typeface="Arial" charset="0"/>
                <a:cs typeface="Times New Roman" pitchFamily="18" charset="0"/>
              </a:rPr>
              <a:t>* </a:t>
            </a:r>
            <a:r>
              <a:rPr lang="en-US" sz="2000" b="1" i="1" dirty="0" smtClean="0">
                <a:solidFill>
                  <a:srgbClr val="FF6600"/>
                </a:solidFill>
                <a:latin typeface="Arial" charset="0"/>
                <a:cs typeface="Times New Roman" pitchFamily="18" charset="0"/>
              </a:rPr>
              <a:t>bandwidth-delay product :: the product of the capacity (bit   rate) and the delay.</a:t>
            </a:r>
          </a:p>
        </p:txBody>
      </p:sp>
      <p:sp>
        <p:nvSpPr>
          <p:cNvPr id="19462" name="Rectangle 5"/>
          <p:cNvSpPr>
            <a:spLocks noChangeArrowheads="1"/>
          </p:cNvSpPr>
          <p:nvPr/>
        </p:nvSpPr>
        <p:spPr bwMode="auto">
          <a:xfrm>
            <a:off x="539552" y="2476872"/>
            <a:ext cx="8077200" cy="1600200"/>
          </a:xfrm>
          <a:prstGeom prst="rect">
            <a:avLst/>
          </a:prstGeom>
          <a:noFill/>
          <a:ln w="28575">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Rectangle 6"/>
          <p:cNvSpPr>
            <a:spLocks noChangeArrowheads="1"/>
          </p:cNvSpPr>
          <p:nvPr/>
        </p:nvSpPr>
        <p:spPr bwMode="auto">
          <a:xfrm>
            <a:off x="8686800" y="46529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3823416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1026" descr="C:\My Documents\My Pictures\Relative Propagation Tim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16632"/>
            <a:ext cx="8529638"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mn-lt"/>
              </a:rPr>
              <a:pPr>
                <a:defRPr/>
              </a:pPr>
              <a:t>14</a:t>
            </a:fld>
            <a:endParaRPr lang="en-US" dirty="0">
              <a:latin typeface="+mn-lt"/>
            </a:endParaRPr>
          </a:p>
        </p:txBody>
      </p:sp>
    </p:spTree>
    <p:extLst>
      <p:ext uri="{BB962C8B-B14F-4D97-AF65-F5344CB8AC3E}">
        <p14:creationId xmlns:p14="http://schemas.microsoft.com/office/powerpoint/2010/main" val="3594105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62272" y="1216"/>
            <a:ext cx="8458200" cy="979512"/>
          </a:xfrm>
        </p:spPr>
        <p:txBody>
          <a:bodyPr/>
          <a:lstStyle/>
          <a:p>
            <a:pPr eaLnBrk="1" hangingPunct="1">
              <a:defRPr/>
            </a:pPr>
            <a:r>
              <a:rPr lang="en-US" sz="4800" dirty="0" smtClean="0">
                <a:cs typeface="Times New Roman" pitchFamily="18" charset="0"/>
              </a:rPr>
              <a:t>Relative Propagation Tim</a:t>
            </a:r>
            <a:r>
              <a:rPr lang="en-US" sz="4800" b="0" dirty="0" smtClean="0">
                <a:cs typeface="Times New Roman" pitchFamily="18" charset="0"/>
              </a:rPr>
              <a:t>e</a:t>
            </a:r>
          </a:p>
        </p:txBody>
      </p:sp>
      <p:sp>
        <p:nvSpPr>
          <p:cNvPr id="21509" name="Rectangle 3"/>
          <p:cNvSpPr>
            <a:spLocks noGrp="1" noChangeArrowheads="1"/>
          </p:cNvSpPr>
          <p:nvPr>
            <p:ph type="body" idx="1"/>
          </p:nvPr>
        </p:nvSpPr>
        <p:spPr>
          <a:xfrm>
            <a:off x="539552" y="1268760"/>
            <a:ext cx="7772400" cy="4572000"/>
          </a:xfrm>
        </p:spPr>
        <p:txBody>
          <a:bodyPr/>
          <a:lstStyle/>
          <a:p>
            <a:pPr eaLnBrk="1" hangingPunct="1">
              <a:buFontTx/>
              <a:buNone/>
            </a:pPr>
            <a:r>
              <a:rPr lang="en-US" sz="2400" b="1" dirty="0" smtClean="0">
                <a:cs typeface="Arial" charset="0"/>
              </a:rPr>
              <a:t>R = </a:t>
            </a:r>
            <a:r>
              <a:rPr lang="en-US" sz="2400" dirty="0" smtClean="0">
                <a:cs typeface="Arial" charset="0"/>
              </a:rPr>
              <a:t>capacity (data rate)</a:t>
            </a:r>
            <a:endParaRPr lang="en-US" sz="2400" dirty="0" smtClean="0">
              <a:cs typeface="Times New Roman" pitchFamily="18" charset="0"/>
            </a:endParaRPr>
          </a:p>
          <a:p>
            <a:pPr eaLnBrk="1" hangingPunct="1">
              <a:buFontTx/>
              <a:buNone/>
            </a:pPr>
            <a:r>
              <a:rPr lang="en-US" sz="2400" b="1" dirty="0" smtClean="0">
                <a:cs typeface="Arial" charset="0"/>
              </a:rPr>
              <a:t>d = </a:t>
            </a:r>
            <a:r>
              <a:rPr lang="en-US" sz="2400" dirty="0" smtClean="0">
                <a:cs typeface="Arial" charset="0"/>
              </a:rPr>
              <a:t>maximum distance of communications path</a:t>
            </a:r>
            <a:endParaRPr lang="en-US" sz="2400" dirty="0" smtClean="0">
              <a:cs typeface="Times New Roman" pitchFamily="18" charset="0"/>
            </a:endParaRPr>
          </a:p>
          <a:p>
            <a:pPr eaLnBrk="1" hangingPunct="1">
              <a:buFontTx/>
              <a:buNone/>
            </a:pPr>
            <a:r>
              <a:rPr lang="en-US" sz="2400" b="1" dirty="0" smtClean="0">
                <a:cs typeface="Arial" charset="0"/>
              </a:rPr>
              <a:t>v = </a:t>
            </a:r>
            <a:r>
              <a:rPr lang="en-US" sz="2400" dirty="0" smtClean="0">
                <a:cs typeface="Arial" charset="0"/>
              </a:rPr>
              <a:t>propagation velocity  (</a:t>
            </a:r>
            <a:r>
              <a:rPr lang="en-US" sz="2000" dirty="0" smtClean="0">
                <a:latin typeface="Arial" charset="0"/>
                <a:cs typeface="Arial" charset="0"/>
              </a:rPr>
              <a:t>Assume v =  2/3 speed of light   2 x 10</a:t>
            </a:r>
            <a:r>
              <a:rPr lang="en-US" sz="2000" baseline="30000" dirty="0" smtClean="0">
                <a:latin typeface="Arial" charset="0"/>
                <a:cs typeface="Arial" charset="0"/>
              </a:rPr>
              <a:t>8</a:t>
            </a:r>
            <a:r>
              <a:rPr lang="en-US" sz="2000" dirty="0" smtClean="0">
                <a:latin typeface="Arial" charset="0"/>
                <a:cs typeface="Arial" charset="0"/>
              </a:rPr>
              <a:t> meters/second)</a:t>
            </a:r>
          </a:p>
          <a:p>
            <a:pPr eaLnBrk="1" hangingPunct="1">
              <a:buFontTx/>
              <a:buNone/>
            </a:pPr>
            <a:r>
              <a:rPr lang="en-US" sz="2400" b="1" dirty="0" smtClean="0">
                <a:cs typeface="Arial" charset="0"/>
              </a:rPr>
              <a:t>L = </a:t>
            </a:r>
            <a:r>
              <a:rPr lang="en-US" sz="2400" dirty="0" smtClean="0">
                <a:cs typeface="Arial" charset="0"/>
              </a:rPr>
              <a:t>frame length</a:t>
            </a:r>
            <a:r>
              <a:rPr lang="en-US" sz="2800" dirty="0" smtClean="0"/>
              <a:t> </a:t>
            </a:r>
          </a:p>
          <a:p>
            <a:pPr eaLnBrk="1" hangingPunct="1">
              <a:buFontTx/>
              <a:buNone/>
            </a:pPr>
            <a:endParaRPr lang="en-US" sz="2800" dirty="0" smtClean="0"/>
          </a:p>
          <a:p>
            <a:pPr eaLnBrk="1" hangingPunct="1">
              <a:buFontTx/>
              <a:buNone/>
            </a:pPr>
            <a:r>
              <a:rPr lang="en-US" sz="2800" dirty="0" smtClean="0">
                <a:solidFill>
                  <a:schemeClr val="accent2"/>
                </a:solidFill>
                <a:cs typeface="Arial" charset="0"/>
              </a:rPr>
              <a:t>	                   </a:t>
            </a:r>
            <a:r>
              <a:rPr lang="en-US" sz="2800" b="1" dirty="0" smtClean="0">
                <a:solidFill>
                  <a:schemeClr val="accent2"/>
                </a:solidFill>
                <a:cs typeface="Arial" charset="0"/>
              </a:rPr>
              <a:t>d / v		     Rd</a:t>
            </a:r>
            <a:endParaRPr lang="en-US" sz="2800" b="1" dirty="0" smtClean="0">
              <a:solidFill>
                <a:schemeClr val="accent2"/>
              </a:solidFill>
              <a:cs typeface="Times New Roman" pitchFamily="18" charset="0"/>
            </a:endParaRPr>
          </a:p>
          <a:p>
            <a:pPr eaLnBrk="1" hangingPunct="1">
              <a:buFontTx/>
              <a:buNone/>
            </a:pPr>
            <a:r>
              <a:rPr lang="en-US" sz="2800" b="1" dirty="0" smtClean="0">
                <a:solidFill>
                  <a:schemeClr val="accent2"/>
                </a:solidFill>
                <a:cs typeface="Arial" charset="0"/>
              </a:rPr>
              <a:t>    	a  =     -------      =     ------</a:t>
            </a:r>
            <a:endParaRPr lang="en-US" sz="2800" b="1" dirty="0" smtClean="0">
              <a:solidFill>
                <a:schemeClr val="accent2"/>
              </a:solidFill>
              <a:cs typeface="Times New Roman" pitchFamily="18" charset="0"/>
            </a:endParaRPr>
          </a:p>
          <a:p>
            <a:pPr eaLnBrk="1" hangingPunct="1">
              <a:buFontTx/>
              <a:buNone/>
            </a:pPr>
            <a:r>
              <a:rPr lang="en-US" sz="2800" b="1" dirty="0" smtClean="0">
                <a:solidFill>
                  <a:schemeClr val="accent2"/>
                </a:solidFill>
                <a:cs typeface="Arial" charset="0"/>
              </a:rPr>
              <a:t>	                   L/R		     </a:t>
            </a:r>
            <a:r>
              <a:rPr lang="en-US" sz="2800" b="1" dirty="0" err="1" smtClean="0">
                <a:solidFill>
                  <a:schemeClr val="accent2"/>
                </a:solidFill>
                <a:cs typeface="Arial" charset="0"/>
              </a:rPr>
              <a:t>vL</a:t>
            </a:r>
            <a:endParaRPr lang="en-US" sz="2800" b="1"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214129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3752" y="44624"/>
            <a:ext cx="8566720" cy="922784"/>
          </a:xfrm>
        </p:spPr>
        <p:txBody>
          <a:bodyPr/>
          <a:lstStyle/>
          <a:p>
            <a:pPr eaLnBrk="1" hangingPunct="1">
              <a:defRPr/>
            </a:pPr>
            <a:r>
              <a:rPr lang="en-US" sz="3600" dirty="0" smtClean="0">
                <a:effectLst>
                  <a:outerShdw blurRad="38100" dist="38100" dir="2700000" algn="tl">
                    <a:srgbClr val="000000">
                      <a:alpha val="43137"/>
                    </a:srgbClr>
                  </a:outerShdw>
                </a:effectLst>
                <a:cs typeface="Arial" charset="0"/>
              </a:rPr>
              <a:t>Upper Utilization Upper Bound for Shared Media LAN</a:t>
            </a:r>
          </a:p>
        </p:txBody>
      </p:sp>
      <p:sp>
        <p:nvSpPr>
          <p:cNvPr id="22533" name="Rectangle 3"/>
          <p:cNvSpPr>
            <a:spLocks noGrp="1" noChangeArrowheads="1"/>
          </p:cNvSpPr>
          <p:nvPr>
            <p:ph type="body" idx="1"/>
          </p:nvPr>
        </p:nvSpPr>
        <p:spPr>
          <a:xfrm>
            <a:off x="685800" y="1524000"/>
            <a:ext cx="7772400" cy="4572000"/>
          </a:xfrm>
        </p:spPr>
        <p:txBody>
          <a:bodyPr/>
          <a:lstStyle/>
          <a:p>
            <a:pPr eaLnBrk="1" hangingPunct="1">
              <a:lnSpc>
                <a:spcPct val="90000"/>
              </a:lnSpc>
              <a:buFontTx/>
              <a:buNone/>
            </a:pPr>
            <a:r>
              <a:rPr lang="en-US" sz="2400" dirty="0" smtClean="0">
                <a:cs typeface="Arial" charset="0"/>
              </a:rPr>
              <a:t>Assume a perfect, efficient access that allows one transmission at a time where there are no collisions, no retransmissions, no delays between transmissions and no bits wasted on overhead.  </a:t>
            </a:r>
            <a:r>
              <a:rPr lang="en-US" sz="2400" b="1" i="1" dirty="0" smtClean="0">
                <a:cs typeface="Arial" charset="0"/>
              </a:rPr>
              <a:t>{These are best-case assumptions</a:t>
            </a:r>
            <a:r>
              <a:rPr lang="en-US" sz="2400" i="1" dirty="0" smtClean="0">
                <a:cs typeface="Arial" charset="0"/>
              </a:rPr>
              <a:t>}</a:t>
            </a:r>
          </a:p>
          <a:p>
            <a:pPr eaLnBrk="1" hangingPunct="1">
              <a:lnSpc>
                <a:spcPct val="90000"/>
              </a:lnSpc>
              <a:buFontTx/>
              <a:buNone/>
            </a:pPr>
            <a:endParaRPr lang="en-US" sz="2800" i="1" dirty="0" smtClean="0">
              <a:cs typeface="Arial" charset="0"/>
            </a:endParaRPr>
          </a:p>
          <a:p>
            <a:pPr eaLnBrk="1" hangingPunct="1">
              <a:lnSpc>
                <a:spcPct val="90000"/>
              </a:lnSpc>
              <a:buFontTx/>
              <a:buNone/>
            </a:pPr>
            <a:r>
              <a:rPr lang="en-US" sz="2800" b="1" i="1" dirty="0" smtClean="0">
                <a:latin typeface="Arial" charset="0"/>
                <a:cs typeface="Arial" charset="0"/>
              </a:rPr>
              <a:t> </a:t>
            </a:r>
            <a:r>
              <a:rPr lang="en-US" sz="2000" b="1" i="1" dirty="0" smtClean="0">
                <a:solidFill>
                  <a:srgbClr val="800000"/>
                </a:solidFill>
                <a:cs typeface="Arial" charset="0"/>
              </a:rPr>
              <a:t>	         </a:t>
            </a:r>
            <a:r>
              <a:rPr lang="en-US" sz="2000" b="1" i="1" dirty="0" err="1" smtClean="0">
                <a:solidFill>
                  <a:srgbClr val="800000"/>
                </a:solidFill>
                <a:cs typeface="Arial" charset="0"/>
              </a:rPr>
              <a:t>Tput</a:t>
            </a:r>
            <a:r>
              <a:rPr lang="en-US" sz="2000" b="1" i="1" dirty="0" smtClean="0">
                <a:solidFill>
                  <a:srgbClr val="800000"/>
                </a:solidFill>
                <a:cs typeface="Arial" charset="0"/>
              </a:rPr>
              <a:t>			           L</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err="1" smtClean="0">
                <a:solidFill>
                  <a:srgbClr val="800000"/>
                </a:solidFill>
                <a:cs typeface="Arial" charset="0"/>
              </a:rPr>
              <a:t>Util</a:t>
            </a:r>
            <a:r>
              <a:rPr lang="en-US" sz="2000" b="1" i="1" dirty="0" smtClean="0">
                <a:solidFill>
                  <a:srgbClr val="800000"/>
                </a:solidFill>
                <a:cs typeface="Arial" charset="0"/>
              </a:rPr>
              <a:t>  = -------   =  -------------------------------</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Capacity       propagation time  + transmission time</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a:t>
            </a:r>
            <a:endParaRPr lang="en-US" sz="2000" i="1" dirty="0" smtClean="0">
              <a:solidFill>
                <a:srgbClr val="800000"/>
              </a:solidFill>
              <a:cs typeface="Times New Roman" pitchFamily="18" charset="0"/>
            </a:endParaRPr>
          </a:p>
          <a:p>
            <a:pPr eaLnBrk="1" hangingPunct="1">
              <a:lnSpc>
                <a:spcPct val="90000"/>
              </a:lnSpc>
              <a:buFontTx/>
              <a:buNone/>
            </a:pPr>
            <a:r>
              <a:rPr lang="en-US" sz="2000" b="1" i="1" dirty="0" smtClean="0">
                <a:solidFill>
                  <a:srgbClr val="800000"/>
                </a:solidFill>
                <a:cs typeface="Arial" charset="0"/>
              </a:rPr>
              <a:t>	</a:t>
            </a:r>
            <a:r>
              <a:rPr lang="en-US" sz="2000" i="1" dirty="0">
                <a:solidFill>
                  <a:srgbClr val="800000"/>
                </a:solidFill>
                <a:cs typeface="Arial" charset="0"/>
              </a:rPr>
              <a:t> </a:t>
            </a:r>
            <a:r>
              <a:rPr lang="en-US" sz="2000" i="1" dirty="0" smtClean="0">
                <a:solidFill>
                  <a:srgbClr val="800000"/>
                </a:solidFill>
                <a:cs typeface="Arial" charset="0"/>
              </a:rPr>
              <a:t>  </a:t>
            </a:r>
            <a:r>
              <a:rPr lang="en-US" sz="2000" b="1" i="1" dirty="0" smtClean="0">
                <a:solidFill>
                  <a:srgbClr val="800000"/>
                </a:solidFill>
                <a:cs typeface="Arial" charset="0"/>
              </a:rPr>
              <a:t>		                            R</a:t>
            </a:r>
            <a:endParaRPr lang="en-US" sz="2000" i="1" dirty="0" smtClean="0">
              <a:solidFill>
                <a:srgbClr val="800000"/>
              </a:solidFill>
              <a:cs typeface="Times New Roman" pitchFamily="18" charset="0"/>
            </a:endParaRPr>
          </a:p>
          <a:p>
            <a:pPr eaLnBrk="1" hangingPunct="1">
              <a:lnSpc>
                <a:spcPct val="90000"/>
              </a:lnSpc>
              <a:buFontTx/>
              <a:buNone/>
            </a:pPr>
            <a:endParaRPr lang="en-US" sz="2400" dirty="0" smtClean="0">
              <a:solidFill>
                <a:srgbClr val="800000"/>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4162680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7384"/>
            <a:ext cx="7772400" cy="1047328"/>
          </a:xfrm>
        </p:spPr>
        <p:txBody>
          <a:bodyPr/>
          <a:lstStyle/>
          <a:p>
            <a:pPr eaLnBrk="1" hangingPunct="1">
              <a:defRPr/>
            </a:pPr>
            <a:r>
              <a:rPr lang="en-US" sz="4000" dirty="0" smtClean="0">
                <a:cs typeface="Times New Roman" pitchFamily="18" charset="0"/>
              </a:rPr>
              <a:t>Maximum Utilization for LAN</a:t>
            </a:r>
            <a:r>
              <a:rPr lang="en-US" sz="4000" b="0" dirty="0" smtClean="0">
                <a:cs typeface="Times New Roman" pitchFamily="18" charset="0"/>
              </a:rPr>
              <a:t>s</a:t>
            </a:r>
          </a:p>
        </p:txBody>
      </p:sp>
      <p:sp>
        <p:nvSpPr>
          <p:cNvPr id="23557" name="Rectangle 3"/>
          <p:cNvSpPr>
            <a:spLocks noGrp="1" noChangeArrowheads="1"/>
          </p:cNvSpPr>
          <p:nvPr>
            <p:ph type="body" idx="1"/>
          </p:nvPr>
        </p:nvSpPr>
        <p:spPr>
          <a:xfrm>
            <a:off x="685800" y="1340768"/>
            <a:ext cx="7772400" cy="4572000"/>
          </a:xfrm>
        </p:spPr>
        <p:txBody>
          <a:bodyPr/>
          <a:lstStyle/>
          <a:p>
            <a:pPr eaLnBrk="1" hangingPunct="1">
              <a:buFontTx/>
              <a:buNone/>
            </a:pPr>
            <a:r>
              <a:rPr lang="en-US" sz="2400" b="1" dirty="0" smtClean="0">
                <a:latin typeface="Arial" charset="0"/>
                <a:cs typeface="Arial" charset="0"/>
              </a:rPr>
              <a:t>                        </a:t>
            </a:r>
            <a:r>
              <a:rPr lang="en-US" sz="1800" b="1" dirty="0" smtClean="0">
                <a:latin typeface="Arial" charset="0"/>
                <a:cs typeface="Arial" charset="0"/>
              </a:rPr>
              <a:t>L		 </a:t>
            </a:r>
          </a:p>
          <a:p>
            <a:pPr eaLnBrk="1" hangingPunct="1">
              <a:buFontTx/>
              <a:buNone/>
            </a:pPr>
            <a:r>
              <a:rPr lang="en-US" sz="1800" b="1" dirty="0" smtClean="0">
                <a:latin typeface="Arial" charset="0"/>
                <a:cs typeface="Arial" charset="0"/>
              </a:rPr>
              <a:t>                        </a:t>
            </a:r>
            <a:r>
              <a:rPr lang="en-US" sz="1800" b="1" dirty="0" smtClean="0">
                <a:latin typeface="Arial" charset="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a:t>
            </a:r>
            <a:r>
              <a:rPr lang="en-US" sz="1800" b="1" dirty="0" smtClean="0">
                <a:latin typeface="Arial" charset="0"/>
                <a:cs typeface="Arial" charset="0"/>
              </a:rPr>
              <a:t>   d          </a:t>
            </a:r>
            <a:r>
              <a:rPr lang="en-US" sz="1800" b="1" dirty="0" smtClean="0">
                <a:latin typeface="Arial" charset="0"/>
                <a:cs typeface="Arial" charset="0"/>
              </a:rPr>
              <a:t>L	                    </a:t>
            </a:r>
            <a:r>
              <a:rPr lang="en-US" sz="1800" b="1" dirty="0" smtClean="0">
                <a:latin typeface="Arial" charset="0"/>
                <a:cs typeface="Arial" charset="0"/>
              </a:rPr>
              <a:t>      L</a:t>
            </a:r>
            <a:r>
              <a:rPr lang="en-US" sz="1800" b="1" dirty="0" smtClean="0">
                <a:latin typeface="Arial" charset="0"/>
                <a:cs typeface="Arial" charset="0"/>
              </a:rPr>
              <a:t>		      1  </a:t>
            </a:r>
          </a:p>
          <a:p>
            <a:pPr eaLnBrk="1" hangingPunct="1">
              <a:buFontTx/>
              <a:buNone/>
            </a:pPr>
            <a:r>
              <a:rPr lang="en-US" sz="1800" b="1" dirty="0" smtClean="0">
                <a:latin typeface="Arial" charset="0"/>
                <a:cs typeface="Times New Roman" pitchFamily="18" charset="0"/>
              </a:rPr>
              <a:t>max. </a:t>
            </a:r>
            <a:r>
              <a:rPr lang="en-US" sz="1800" b="1" dirty="0" err="1" smtClean="0">
                <a:latin typeface="Arial" charset="0"/>
                <a:cs typeface="Times New Roman" pitchFamily="18" charset="0"/>
              </a:rPr>
              <a:t>Util</a:t>
            </a:r>
            <a:r>
              <a:rPr lang="en-US" sz="1800" b="1" dirty="0" smtClean="0">
                <a:latin typeface="Arial" charset="0"/>
                <a:cs typeface="Times New Roman" pitchFamily="18" charset="0"/>
              </a:rPr>
              <a:t> </a:t>
            </a:r>
            <a:r>
              <a:rPr lang="en-US" sz="1800" b="1" dirty="0" smtClean="0">
                <a:cs typeface="Times New Roman" pitchFamily="18" charset="0"/>
              </a:rPr>
              <a:t>   </a:t>
            </a:r>
            <a:r>
              <a:rPr lang="en-US" sz="1800" b="1" dirty="0" smtClean="0">
                <a:latin typeface="Arial" charset="0"/>
                <a:cs typeface="Arial" charset="0"/>
              </a:rPr>
              <a:t>=    ----   +   ----      =       ---------------   =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a:t>
            </a:r>
            <a:r>
              <a:rPr lang="en-US" sz="1800" b="1" dirty="0" smtClean="0">
                <a:latin typeface="Arial" charset="0"/>
                <a:cs typeface="Arial" charset="0"/>
              </a:rPr>
              <a:t>  v          </a:t>
            </a:r>
            <a:r>
              <a:rPr lang="en-US" sz="1800" b="1" dirty="0" smtClean="0">
                <a:latin typeface="Arial" charset="0"/>
                <a:cs typeface="Arial" charset="0"/>
              </a:rPr>
              <a:t>R	               </a:t>
            </a:r>
            <a:r>
              <a:rPr lang="en-US" sz="1800" b="1" dirty="0" smtClean="0">
                <a:latin typeface="Arial" charset="0"/>
                <a:cs typeface="Arial" charset="0"/>
              </a:rPr>
              <a:t>    Rd</a:t>
            </a:r>
            <a:r>
              <a:rPr lang="en-US" sz="1800" b="1" dirty="0" smtClean="0">
                <a:latin typeface="Arial" charset="0"/>
                <a:cs typeface="Arial" charset="0"/>
              </a:rPr>
              <a:t>	                a   +   1 </a:t>
            </a:r>
          </a:p>
          <a:p>
            <a:pPr eaLnBrk="1" hangingPunct="1">
              <a:buFontTx/>
              <a:buNone/>
            </a:pPr>
            <a:r>
              <a:rPr lang="en-US" sz="1800" b="1" dirty="0" smtClean="0">
                <a:cs typeface="Arial" charset="0"/>
              </a:rPr>
              <a:t> </a:t>
            </a:r>
            <a:r>
              <a:rPr lang="en-US" sz="1800" b="1" dirty="0" smtClean="0">
                <a:latin typeface="Arial" charset="0"/>
                <a:cs typeface="Arial" charset="0"/>
              </a:rPr>
              <a:t>                     -------------------              </a:t>
            </a:r>
            <a:r>
              <a:rPr lang="en-US" sz="1800" b="1" dirty="0" smtClean="0">
                <a:latin typeface="Arial" charset="0"/>
                <a:cs typeface="Arial" charset="0"/>
              </a:rPr>
              <a:t>   ----  </a:t>
            </a:r>
            <a:r>
              <a:rPr lang="en-US" sz="1800" b="1" dirty="0" smtClean="0">
                <a:latin typeface="Arial" charset="0"/>
                <a:cs typeface="Arial" charset="0"/>
              </a:rPr>
              <a:t>+   L	</a:t>
            </a:r>
          </a:p>
          <a:p>
            <a:pPr eaLnBrk="1" hangingPunct="1">
              <a:buFontTx/>
              <a:buNone/>
            </a:pPr>
            <a:r>
              <a:rPr lang="en-US" sz="1800" b="1" dirty="0" smtClean="0">
                <a:latin typeface="Arial" charset="0"/>
                <a:cs typeface="Arial" charset="0"/>
              </a:rPr>
              <a:t>                                R                         </a:t>
            </a:r>
            <a:r>
              <a:rPr lang="en-US" sz="1800" b="1" dirty="0" smtClean="0">
                <a:latin typeface="Arial" charset="0"/>
                <a:cs typeface="Arial" charset="0"/>
              </a:rPr>
              <a:t>    v</a:t>
            </a:r>
            <a:endParaRPr lang="en-US" sz="1800" b="1" dirty="0" smtClean="0">
              <a:cs typeface="Times New Roman" pitchFamily="18" charset="0"/>
            </a:endParaRPr>
          </a:p>
          <a:p>
            <a:pPr eaLnBrk="1" hangingPunct="1">
              <a:buFontTx/>
              <a:buNone/>
            </a:pPr>
            <a:r>
              <a:rPr lang="en-US" sz="1800" b="1" dirty="0" smtClean="0">
                <a:cs typeface="Arial" charset="0"/>
              </a:rPr>
              <a:t> </a:t>
            </a:r>
            <a:endParaRPr lang="en-US" sz="1800" b="1" dirty="0" smtClean="0">
              <a:cs typeface="Times New Roman" pitchFamily="18" charset="0"/>
            </a:endParaRPr>
          </a:p>
          <a:p>
            <a:pPr eaLnBrk="1" hangingPunct="1">
              <a:buFontTx/>
              <a:buNone/>
            </a:pPr>
            <a:r>
              <a:rPr lang="en-US" sz="1800" b="1" dirty="0" smtClean="0">
                <a:latin typeface="Arial" charset="0"/>
                <a:cs typeface="Arial" charset="0"/>
              </a:rPr>
              <a:t>		</a:t>
            </a:r>
            <a:endParaRPr lang="en-US" sz="1800" b="1" dirty="0" smtClean="0">
              <a:cs typeface="Times New Roman" pitchFamily="18" charset="0"/>
            </a:endParaRPr>
          </a:p>
        </p:txBody>
      </p:sp>
      <p:sp>
        <p:nvSpPr>
          <p:cNvPr id="23558" name="Rectangle 4"/>
          <p:cNvSpPr>
            <a:spLocks noChangeArrowheads="1"/>
          </p:cNvSpPr>
          <p:nvPr/>
        </p:nvSpPr>
        <p:spPr bwMode="auto">
          <a:xfrm>
            <a:off x="3036168" y="4221088"/>
            <a:ext cx="3048000" cy="1371600"/>
          </a:xfrm>
          <a:prstGeom prst="rect">
            <a:avLst/>
          </a:prstGeom>
          <a:solidFill>
            <a:schemeClr val="bg1"/>
          </a:solidFill>
          <a:ln w="25400">
            <a:solidFill>
              <a:srgbClr val="0000FF"/>
            </a:solidFill>
            <a:miter lim="800000"/>
            <a:headEnd/>
            <a:tailEnd/>
          </a:ln>
        </p:spPr>
        <p:txBody>
          <a:bodyPr wrap="none" anchor="ctr"/>
          <a:lstStyle/>
          <a:p>
            <a:pPr>
              <a:spcBef>
                <a:spcPct val="20000"/>
              </a:spcBef>
            </a:pPr>
            <a:endParaRPr lang="en-US" sz="1800" dirty="0">
              <a:solidFill>
                <a:schemeClr val="tx1"/>
              </a:solidFill>
              <a:latin typeface="Arial" charset="0"/>
              <a:cs typeface="Arial" charset="0"/>
            </a:endParaRPr>
          </a:p>
          <a:p>
            <a:pPr>
              <a:spcBef>
                <a:spcPct val="20000"/>
              </a:spcBef>
            </a:pPr>
            <a:r>
              <a:rPr lang="en-US" sz="1800" dirty="0">
                <a:solidFill>
                  <a:schemeClr val="tx1"/>
                </a:solidFill>
                <a:latin typeface="Arial" charset="0"/>
                <a:cs typeface="Arial" charset="0"/>
              </a:rPr>
              <a:t>                        </a:t>
            </a:r>
            <a:r>
              <a:rPr lang="en-US" sz="1800" b="1" dirty="0">
                <a:solidFill>
                  <a:schemeClr val="accent2"/>
                </a:solidFill>
                <a:latin typeface="Arial" charset="0"/>
                <a:cs typeface="Arial" charset="0"/>
              </a:rPr>
              <a:t>1</a:t>
            </a:r>
          </a:p>
          <a:p>
            <a:pPr>
              <a:spcBef>
                <a:spcPct val="20000"/>
              </a:spcBef>
            </a:pPr>
            <a:r>
              <a:rPr lang="en-US" sz="1800" b="1" dirty="0">
                <a:solidFill>
                  <a:schemeClr val="accent2"/>
                </a:solidFill>
                <a:latin typeface="Arial" charset="0"/>
                <a:cs typeface="Arial" charset="0"/>
              </a:rPr>
              <a:t> max. </a:t>
            </a:r>
            <a:r>
              <a:rPr lang="en-US" sz="1800" b="1" dirty="0" err="1">
                <a:solidFill>
                  <a:schemeClr val="accent2"/>
                </a:solidFill>
                <a:latin typeface="Arial" charset="0"/>
                <a:cs typeface="Arial" charset="0"/>
              </a:rPr>
              <a:t>Util</a:t>
            </a:r>
            <a:r>
              <a:rPr lang="en-US" sz="1800" b="1" dirty="0">
                <a:solidFill>
                  <a:schemeClr val="accent2"/>
                </a:solidFill>
                <a:latin typeface="Arial" charset="0"/>
                <a:cs typeface="Arial" charset="0"/>
              </a:rPr>
              <a:t>     =   ---------</a:t>
            </a:r>
            <a:endParaRPr lang="en-US" sz="1800" b="1" dirty="0">
              <a:solidFill>
                <a:schemeClr val="accent2"/>
              </a:solidFill>
            </a:endParaRPr>
          </a:p>
          <a:p>
            <a:pPr>
              <a:spcBef>
                <a:spcPct val="20000"/>
              </a:spcBef>
            </a:pPr>
            <a:r>
              <a:rPr lang="en-US" sz="1800" b="1" dirty="0">
                <a:solidFill>
                  <a:schemeClr val="accent2"/>
                </a:solidFill>
                <a:latin typeface="Arial" charset="0"/>
                <a:cs typeface="Arial" charset="0"/>
              </a:rPr>
              <a:t>	           1  +  a</a:t>
            </a:r>
            <a:endParaRPr lang="en-US" sz="1800" b="1" dirty="0">
              <a:solidFill>
                <a:schemeClr val="accent2"/>
              </a:solidFill>
            </a:endParaRPr>
          </a:p>
          <a:p>
            <a:endParaRPr lang="en-US" sz="2400" dirty="0">
              <a:solidFill>
                <a:schemeClr val="accent2"/>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2520124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a:t>
            </a:r>
            <a:r>
              <a:rPr lang="en-US" sz="1800" b="1" i="1" dirty="0">
                <a:solidFill>
                  <a:srgbClr val="800000"/>
                </a:solidFill>
              </a:rPr>
              <a:t>t </a:t>
            </a:r>
            <a:r>
              <a:rPr lang="en-US" sz="1800" b="1" dirty="0">
                <a:solidFill>
                  <a:srgbClr val="800000"/>
                </a:solidFill>
              </a:rPr>
              <a:t>=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a:t>
            </a:r>
            <a:r>
              <a:rPr lang="en-US" sz="2000" b="1" i="1" dirty="0">
                <a:solidFill>
                  <a:srgbClr val="0033CC"/>
                </a:solidFill>
              </a:rPr>
              <a:t>d</a:t>
            </a:r>
            <a:r>
              <a:rPr lang="en-US" sz="2000" b="1" dirty="0">
                <a:solidFill>
                  <a:srgbClr val="0033CC"/>
                </a:solidFill>
              </a:rPr>
              <a:t>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B transmits before  </a:t>
            </a:r>
            <a:r>
              <a:rPr lang="en-US" sz="1800" b="1" i="1" dirty="0">
                <a:solidFill>
                  <a:srgbClr val="800000"/>
                </a:solidFill>
              </a:rPr>
              <a:t>t</a:t>
            </a:r>
            <a:r>
              <a:rPr lang="en-US" sz="1800" b="1" dirty="0">
                <a:solidFill>
                  <a:srgbClr val="800000"/>
                </a:solidFill>
              </a:rPr>
              <a:t> = </a:t>
            </a:r>
            <a:r>
              <a:rPr lang="en-US" sz="1800" b="1" i="1" dirty="0" err="1">
                <a:solidFill>
                  <a:srgbClr val="800000"/>
                </a:solidFill>
              </a:rPr>
              <a:t>t</a:t>
            </a:r>
            <a:r>
              <a:rPr lang="en-US" sz="1800" b="1" i="1" baseline="-25000" dirty="0" err="1">
                <a:solidFill>
                  <a:srgbClr val="800000"/>
                </a:solidFill>
              </a:rPr>
              <a:t>prop</a:t>
            </a:r>
            <a:r>
              <a:rPr lang="en-US" sz="1800" b="1" i="1" baseline="-25000" dirty="0">
                <a:solidFill>
                  <a:srgbClr val="800000"/>
                </a:solidFill>
              </a:rPr>
              <a:t> </a:t>
            </a:r>
            <a:r>
              <a:rPr lang="en-US" sz="1800" b="1" dirty="0">
                <a:solidFill>
                  <a:srgbClr val="800000"/>
                </a:solidFill>
              </a:rPr>
              <a:t> and 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i="1" dirty="0">
                <a:solidFill>
                  <a:srgbClr val="800000"/>
                </a:solidFill>
              </a:rPr>
              <a:t>t </a:t>
            </a:r>
            <a:r>
              <a:rPr lang="en-US" sz="1800" b="1" dirty="0">
                <a:solidFill>
                  <a:srgbClr val="800000"/>
                </a:solidFill>
              </a:rPr>
              <a:t>= 2 </a:t>
            </a:r>
            <a:r>
              <a:rPr lang="en-US" sz="1800" b="1" i="1" dirty="0" err="1">
                <a:solidFill>
                  <a:srgbClr val="800000"/>
                </a:solidFill>
              </a:rPr>
              <a:t>t</a:t>
            </a:r>
            <a:r>
              <a:rPr lang="en-US" sz="1800" b="1" i="1" baseline="-25000" dirty="0" err="1">
                <a:solidFill>
                  <a:srgbClr val="800000"/>
                </a:solidFill>
              </a:rPr>
              <a:t>prop</a:t>
            </a:r>
            <a:endParaRPr lang="en-US" sz="1800" b="1" i="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i="1" dirty="0" err="1" smtClean="0">
                <a:solidFill>
                  <a:srgbClr val="0033CC"/>
                </a:solidFill>
              </a:rPr>
              <a:t>t</a:t>
            </a:r>
            <a:r>
              <a:rPr lang="en-US" sz="2000" b="1" i="1" baseline="-25000" dirty="0" err="1" smtClean="0">
                <a:solidFill>
                  <a:srgbClr val="0033CC"/>
                </a:solidFill>
              </a:rPr>
              <a:t>prop</a:t>
            </a:r>
            <a:r>
              <a:rPr lang="en-US" sz="2000" b="1" i="1" dirty="0" smtClean="0">
                <a:solidFill>
                  <a:srgbClr val="0033CC"/>
                </a:solidFill>
              </a:rPr>
              <a:t> </a:t>
            </a:r>
            <a:r>
              <a:rPr lang="en-US" sz="2000" b="1" i="1" dirty="0">
                <a:solidFill>
                  <a:srgbClr val="0033CC"/>
                </a:solidFill>
              </a:rPr>
              <a:t>= d / </a:t>
            </a:r>
            <a:r>
              <a:rPr lang="en-US" sz="2000" b="1" i="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29990998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09600" y="44624"/>
            <a:ext cx="7772400" cy="914400"/>
          </a:xfrm>
        </p:spPr>
        <p:txBody>
          <a:bodyPr/>
          <a:lstStyle/>
          <a:p>
            <a:pPr eaLnBrk="1" hangingPunct="1">
              <a:defRPr/>
            </a:pPr>
            <a:r>
              <a:rPr lang="en-US" sz="3600" dirty="0" smtClean="0"/>
              <a:t>LAN Design Performance Issues</a:t>
            </a:r>
          </a:p>
        </p:txBody>
      </p:sp>
      <p:sp>
        <p:nvSpPr>
          <p:cNvPr id="25605" name="Rectangle 3"/>
          <p:cNvSpPr>
            <a:spLocks noGrp="1" noChangeArrowheads="1"/>
          </p:cNvSpPr>
          <p:nvPr>
            <p:ph type="body" idx="1"/>
          </p:nvPr>
        </p:nvSpPr>
        <p:spPr>
          <a:xfrm>
            <a:off x="685800" y="980728"/>
            <a:ext cx="7772400" cy="4800600"/>
          </a:xfrm>
        </p:spPr>
        <p:txBody>
          <a:bodyPr/>
          <a:lstStyle/>
          <a:p>
            <a:pPr eaLnBrk="1" hangingPunct="1">
              <a:lnSpc>
                <a:spcPct val="90000"/>
              </a:lnSpc>
              <a:buFontTx/>
              <a:buNone/>
            </a:pPr>
            <a:r>
              <a:rPr lang="en-US" sz="2800" b="1" i="1" dirty="0" smtClean="0">
                <a:solidFill>
                  <a:srgbClr val="3366FF"/>
                </a:solidFill>
              </a:rPr>
              <a:t>For broadcast LANs what are the factors under the designer’s control that affect LAN performance?</a:t>
            </a:r>
          </a:p>
          <a:p>
            <a:pPr eaLnBrk="1" hangingPunct="1">
              <a:lnSpc>
                <a:spcPct val="90000"/>
              </a:lnSpc>
            </a:pPr>
            <a:r>
              <a:rPr lang="en-US" sz="2800" dirty="0" smtClean="0"/>
              <a:t>Capacity       </a:t>
            </a:r>
            <a:r>
              <a:rPr lang="en-US" sz="2800" i="1" dirty="0" smtClean="0">
                <a:solidFill>
                  <a:srgbClr val="800000"/>
                </a:solidFill>
              </a:rPr>
              <a:t>{function of media}</a:t>
            </a:r>
            <a:endParaRPr lang="en-US" sz="2800" dirty="0" smtClean="0">
              <a:solidFill>
                <a:srgbClr val="800000"/>
              </a:solidFill>
            </a:endParaRPr>
          </a:p>
          <a:p>
            <a:pPr eaLnBrk="1" hangingPunct="1">
              <a:lnSpc>
                <a:spcPct val="90000"/>
              </a:lnSpc>
            </a:pPr>
            <a:r>
              <a:rPr lang="en-US" sz="2800" dirty="0" smtClean="0"/>
              <a:t>Propagation delay </a:t>
            </a:r>
            <a:r>
              <a:rPr lang="en-US" sz="2800" i="1" dirty="0" smtClean="0">
                <a:solidFill>
                  <a:srgbClr val="800000"/>
                </a:solidFill>
              </a:rPr>
              <a:t>{function of media, distance}</a:t>
            </a:r>
            <a:endParaRPr lang="en-US" sz="2800" dirty="0" smtClean="0">
              <a:solidFill>
                <a:srgbClr val="800000"/>
              </a:solidFill>
            </a:endParaRPr>
          </a:p>
          <a:p>
            <a:pPr eaLnBrk="1" hangingPunct="1">
              <a:lnSpc>
                <a:spcPct val="90000"/>
              </a:lnSpc>
            </a:pPr>
            <a:r>
              <a:rPr lang="en-US" sz="2800" dirty="0" smtClean="0"/>
              <a:t>Bits /frame (frame size)</a:t>
            </a:r>
          </a:p>
          <a:p>
            <a:pPr eaLnBrk="1" hangingPunct="1">
              <a:lnSpc>
                <a:spcPct val="90000"/>
              </a:lnSpc>
            </a:pPr>
            <a:r>
              <a:rPr lang="en-US" sz="2800" dirty="0" smtClean="0"/>
              <a:t>MAC protocol</a:t>
            </a:r>
          </a:p>
          <a:p>
            <a:pPr eaLnBrk="1" hangingPunct="1">
              <a:lnSpc>
                <a:spcPct val="90000"/>
              </a:lnSpc>
            </a:pPr>
            <a:r>
              <a:rPr lang="en-US" sz="2800" dirty="0" smtClean="0"/>
              <a:t>Offered load – depends on retransmission handling</a:t>
            </a:r>
          </a:p>
          <a:p>
            <a:pPr eaLnBrk="1" hangingPunct="1">
              <a:lnSpc>
                <a:spcPct val="90000"/>
              </a:lnSpc>
            </a:pPr>
            <a:r>
              <a:rPr lang="en-US" sz="2800" dirty="0" smtClean="0"/>
              <a:t>Number of stations</a:t>
            </a:r>
          </a:p>
          <a:p>
            <a:pPr eaLnBrk="1" hangingPunct="1">
              <a:lnSpc>
                <a:spcPct val="90000"/>
              </a:lnSpc>
            </a:pPr>
            <a:r>
              <a:rPr lang="en-US" sz="2800" dirty="0" smtClean="0"/>
              <a:t>Bit error rate  </a:t>
            </a:r>
            <a:r>
              <a:rPr lang="en-US" sz="2800" i="1" dirty="0">
                <a:solidFill>
                  <a:srgbClr val="800000"/>
                </a:solidFill>
              </a:rPr>
              <a:t>{function of media}</a:t>
            </a:r>
            <a:endParaRPr lang="en-US" sz="2800" dirty="0">
              <a:solidFill>
                <a:srgbClr val="800000"/>
              </a:solidFill>
            </a:endParaRPr>
          </a:p>
          <a:p>
            <a:pPr eaLnBrk="1" hangingPunct="1">
              <a:lnSpc>
                <a:spcPct val="90000"/>
              </a:lnSpc>
            </a:pPr>
            <a:endParaRPr lang="en-US" sz="28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4146957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Outline</a:t>
            </a:r>
            <a:endParaRPr lang="en-US" dirty="0"/>
          </a:p>
        </p:txBody>
      </p:sp>
      <p:sp>
        <p:nvSpPr>
          <p:cNvPr id="3" name="Content Placeholder 2"/>
          <p:cNvSpPr>
            <a:spLocks noGrp="1"/>
          </p:cNvSpPr>
          <p:nvPr>
            <p:ph idx="1"/>
          </p:nvPr>
        </p:nvSpPr>
        <p:spPr>
          <a:xfrm>
            <a:off x="457200" y="1268760"/>
            <a:ext cx="8229600" cy="4800600"/>
          </a:xfrm>
        </p:spPr>
        <p:txBody>
          <a:bodyPr/>
          <a:lstStyle/>
          <a:p>
            <a:r>
              <a:rPr lang="en-US" dirty="0" smtClean="0"/>
              <a:t>Channel Allocation Problem</a:t>
            </a:r>
          </a:p>
          <a:p>
            <a:r>
              <a:rPr lang="en-US" dirty="0" smtClean="0"/>
              <a:t>Relative Propagation Time</a:t>
            </a:r>
          </a:p>
          <a:p>
            <a:r>
              <a:rPr lang="en-US" dirty="0" smtClean="0"/>
              <a:t>LAN Utilization Upper Bound</a:t>
            </a:r>
          </a:p>
          <a:p>
            <a:r>
              <a:rPr lang="en-US" dirty="0" smtClean="0"/>
              <a:t>Multiple Access </a:t>
            </a:r>
            <a:r>
              <a:rPr lang="en-US" dirty="0" smtClean="0"/>
              <a:t>Protocols</a:t>
            </a:r>
          </a:p>
          <a:p>
            <a:pPr lvl="1"/>
            <a:r>
              <a:rPr lang="en-US" dirty="0" smtClean="0"/>
              <a:t>TDMA, FDMA</a:t>
            </a:r>
            <a:endParaRPr lang="en-US" dirty="0" smtClean="0"/>
          </a:p>
          <a:p>
            <a:pPr lvl="1"/>
            <a:r>
              <a:rPr lang="en-US" dirty="0" smtClean="0"/>
              <a:t>Aloha, Slotted Aloha</a:t>
            </a:r>
          </a:p>
          <a:p>
            <a:pPr lvl="1"/>
            <a:r>
              <a:rPr lang="en-US" dirty="0" smtClean="0"/>
              <a:t>CSMA (non-persistent, 1-persistent,</a:t>
            </a:r>
          </a:p>
          <a:p>
            <a:pPr marL="457200" lvl="1" indent="0">
              <a:buNone/>
            </a:pPr>
            <a:r>
              <a:rPr lang="en-US" dirty="0"/>
              <a:t> </a:t>
            </a:r>
            <a:r>
              <a:rPr lang="en-US" dirty="0" smtClean="0"/>
              <a:t> p-persistent</a:t>
            </a:r>
            <a:r>
              <a:rPr lang="en-US" dirty="0" smtClean="0"/>
              <a:t>), CSMA/CD</a:t>
            </a:r>
            <a:endParaRPr lang="en-US" dirty="0" smtClean="0"/>
          </a:p>
          <a:p>
            <a:pPr lvl="1"/>
            <a:r>
              <a:rPr lang="en-US" dirty="0" smtClean="0"/>
              <a:t>Performance Results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4161121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Line 2"/>
          <p:cNvSpPr>
            <a:spLocks noChangeShapeType="1"/>
          </p:cNvSpPr>
          <p:nvPr/>
        </p:nvSpPr>
        <p:spPr bwMode="auto">
          <a:xfrm>
            <a:off x="1958975" y="5453170"/>
            <a:ext cx="55578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29" name="Line 3"/>
          <p:cNvSpPr>
            <a:spLocks noChangeShapeType="1"/>
          </p:cNvSpPr>
          <p:nvPr/>
        </p:nvSpPr>
        <p:spPr bwMode="auto">
          <a:xfrm flipV="1">
            <a:off x="1970088" y="1686032"/>
            <a:ext cx="11112" cy="37560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0" name="Text Box 4"/>
          <p:cNvSpPr txBox="1">
            <a:spLocks noChangeArrowheads="1"/>
          </p:cNvSpPr>
          <p:nvPr/>
        </p:nvSpPr>
        <p:spPr bwMode="auto">
          <a:xfrm rot="-5400000">
            <a:off x="396997"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26631" name="Text Box 5"/>
          <p:cNvSpPr txBox="1">
            <a:spLocks noChangeArrowheads="1"/>
          </p:cNvSpPr>
          <p:nvPr/>
        </p:nvSpPr>
        <p:spPr bwMode="auto">
          <a:xfrm>
            <a:off x="4307053" y="5661248"/>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Load</a:t>
            </a:r>
          </a:p>
        </p:txBody>
      </p:sp>
      <p:sp>
        <p:nvSpPr>
          <p:cNvPr id="26632" name="Text Box 6"/>
          <p:cNvSpPr txBox="1">
            <a:spLocks noChangeArrowheads="1"/>
          </p:cNvSpPr>
          <p:nvPr/>
        </p:nvSpPr>
        <p:spPr bwMode="auto">
          <a:xfrm>
            <a:off x="1381427" y="1156682"/>
            <a:ext cx="13821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dirty="0">
                <a:solidFill>
                  <a:schemeClr val="tx1"/>
                </a:solidFill>
                <a:latin typeface="+mn-lt"/>
              </a:rPr>
              <a:t>E[T]/E[X]</a:t>
            </a:r>
            <a:endParaRPr lang="en-US" sz="2000" b="0" dirty="0">
              <a:solidFill>
                <a:schemeClr val="tx1"/>
              </a:solidFill>
              <a:latin typeface="+mn-lt"/>
            </a:endParaRPr>
          </a:p>
        </p:txBody>
      </p:sp>
      <p:sp>
        <p:nvSpPr>
          <p:cNvPr id="26633" name="Text Box 7"/>
          <p:cNvSpPr txBox="1">
            <a:spLocks noChangeArrowheads="1"/>
          </p:cNvSpPr>
          <p:nvPr/>
        </p:nvSpPr>
        <p:spPr bwMode="auto">
          <a:xfrm>
            <a:off x="7591425" y="5299182"/>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Symbol" pitchFamily="18" charset="2"/>
              </a:rPr>
              <a:t>r</a:t>
            </a:r>
          </a:p>
        </p:txBody>
      </p:sp>
      <p:sp>
        <p:nvSpPr>
          <p:cNvPr id="26634" name="Text Box 8"/>
          <p:cNvSpPr txBox="1">
            <a:spLocks noChangeArrowheads="1"/>
          </p:cNvSpPr>
          <p:nvPr/>
        </p:nvSpPr>
        <p:spPr bwMode="auto">
          <a:xfrm>
            <a:off x="6017592" y="5408389"/>
            <a:ext cx="71464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err="1">
                <a:solidFill>
                  <a:schemeClr val="tx1"/>
                </a:solidFill>
                <a:latin typeface="Symbol" pitchFamily="18" charset="2"/>
              </a:rPr>
              <a:t>r</a:t>
            </a:r>
            <a:r>
              <a:rPr lang="en-US" sz="2000" baseline="-25000" dirty="0" err="1">
                <a:solidFill>
                  <a:schemeClr val="tx1"/>
                </a:solidFill>
              </a:rPr>
              <a:t>max</a:t>
            </a:r>
            <a:endParaRPr lang="en-US" sz="2000" dirty="0">
              <a:solidFill>
                <a:schemeClr val="tx1"/>
              </a:solidFill>
              <a:latin typeface="Symbol" pitchFamily="18" charset="2"/>
            </a:endParaRPr>
          </a:p>
        </p:txBody>
      </p:sp>
      <p:sp>
        <p:nvSpPr>
          <p:cNvPr id="26635" name="Text Box 9"/>
          <p:cNvSpPr txBox="1">
            <a:spLocks noChangeArrowheads="1"/>
          </p:cNvSpPr>
          <p:nvPr/>
        </p:nvSpPr>
        <p:spPr bwMode="auto">
          <a:xfrm>
            <a:off x="6858000" y="55023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rPr>
              <a:t>1</a:t>
            </a:r>
          </a:p>
        </p:txBody>
      </p:sp>
      <p:sp>
        <p:nvSpPr>
          <p:cNvPr id="26637" name="Line 11"/>
          <p:cNvSpPr>
            <a:spLocks noChangeShapeType="1"/>
          </p:cNvSpPr>
          <p:nvPr/>
        </p:nvSpPr>
        <p:spPr bwMode="auto">
          <a:xfrm flipV="1">
            <a:off x="6332538" y="1505057"/>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8" name="Freeform 12"/>
          <p:cNvSpPr>
            <a:spLocks/>
          </p:cNvSpPr>
          <p:nvPr/>
        </p:nvSpPr>
        <p:spPr bwMode="auto">
          <a:xfrm>
            <a:off x="1981200" y="1544745"/>
            <a:ext cx="4102100" cy="3530600"/>
          </a:xfrm>
          <a:custGeom>
            <a:avLst/>
            <a:gdLst>
              <a:gd name="T0" fmla="*/ 0 w 2584"/>
              <a:gd name="T1" fmla="*/ 2147483647 h 2224"/>
              <a:gd name="T2" fmla="*/ 2147483647 w 2584"/>
              <a:gd name="T3" fmla="*/ 2147483647 h 2224"/>
              <a:gd name="T4" fmla="*/ 2147483647 w 2584"/>
              <a:gd name="T5" fmla="*/ 2147483647 h 2224"/>
              <a:gd name="T6" fmla="*/ 2147483647 w 2584"/>
              <a:gd name="T7" fmla="*/ 0 h 2224"/>
              <a:gd name="T8" fmla="*/ 0 60000 65536"/>
              <a:gd name="T9" fmla="*/ 0 60000 65536"/>
              <a:gd name="T10" fmla="*/ 0 60000 65536"/>
              <a:gd name="T11" fmla="*/ 0 60000 65536"/>
              <a:gd name="T12" fmla="*/ 0 w 2584"/>
              <a:gd name="T13" fmla="*/ 0 h 2224"/>
              <a:gd name="T14" fmla="*/ 2584 w 2584"/>
              <a:gd name="T15" fmla="*/ 2224 h 2224"/>
            </a:gdLst>
            <a:ahLst/>
            <a:cxnLst>
              <a:cxn ang="T8">
                <a:pos x="T0" y="T1"/>
              </a:cxn>
              <a:cxn ang="T9">
                <a:pos x="T2" y="T3"/>
              </a:cxn>
              <a:cxn ang="T10">
                <a:pos x="T4" y="T5"/>
              </a:cxn>
              <a:cxn ang="T11">
                <a:pos x="T6" y="T7"/>
              </a:cxn>
            </a:cxnLst>
            <a:rect l="T12" t="T13" r="T14" b="T15"/>
            <a:pathLst>
              <a:path w="2584" h="2224">
                <a:moveTo>
                  <a:pt x="0" y="2216"/>
                </a:moveTo>
                <a:cubicBezTo>
                  <a:pt x="261" y="2197"/>
                  <a:pt x="1195" y="2224"/>
                  <a:pt x="1567" y="2103"/>
                </a:cubicBezTo>
                <a:cubicBezTo>
                  <a:pt x="1939" y="1982"/>
                  <a:pt x="2061" y="1839"/>
                  <a:pt x="2231" y="1489"/>
                </a:cubicBezTo>
                <a:cubicBezTo>
                  <a:pt x="2401" y="1139"/>
                  <a:pt x="2526" y="249"/>
                  <a:pt x="2584" y="0"/>
                </a:cubicBezTo>
              </a:path>
            </a:pathLst>
          </a:cu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9" name="Text Box 13"/>
          <p:cNvSpPr txBox="1">
            <a:spLocks noChangeArrowheads="1"/>
          </p:cNvSpPr>
          <p:nvPr/>
        </p:nvSpPr>
        <p:spPr bwMode="auto">
          <a:xfrm>
            <a:off x="1598613" y="489278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20" name="Rectangle 2"/>
          <p:cNvSpPr txBox="1">
            <a:spLocks noChangeArrowheads="1"/>
          </p:cNvSpPr>
          <p:nvPr/>
        </p:nvSpPr>
        <p:spPr>
          <a:xfrm>
            <a:off x="571500" y="-99392"/>
            <a:ext cx="7772400" cy="998984"/>
          </a:xfrm>
          <a:prstGeom prst="rect">
            <a:avLst/>
          </a:prstGeom>
        </p:spPr>
        <p:txBody>
          <a:bodyPr/>
          <a:lstStyle/>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Typical frame delay versus</a:t>
            </a:r>
          </a:p>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Throughput performance</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20</a:t>
            </a:fld>
            <a:endParaRPr lang="en-US" dirty="0">
              <a:latin typeface="Comic Sans MS" pitchFamily="66" charset="0"/>
            </a:endParaRPr>
          </a:p>
        </p:txBody>
      </p:sp>
      <p:sp>
        <p:nvSpPr>
          <p:cNvPr id="21" name="Line 11"/>
          <p:cNvSpPr>
            <a:spLocks noChangeShapeType="1"/>
          </p:cNvSpPr>
          <p:nvPr/>
        </p:nvSpPr>
        <p:spPr bwMode="auto">
          <a:xfrm flipV="1">
            <a:off x="7020272" y="1484784"/>
            <a:ext cx="0" cy="3944938"/>
          </a:xfrm>
          <a:prstGeom prst="line">
            <a:avLst/>
          </a:prstGeom>
          <a:noFill/>
          <a:ln w="25400" cap="rnd">
            <a:solidFill>
              <a:srgbClr val="0033CC"/>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051884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2"/>
          <p:cNvSpPr>
            <a:spLocks noChangeShapeType="1"/>
          </p:cNvSpPr>
          <p:nvPr/>
        </p:nvSpPr>
        <p:spPr bwMode="auto">
          <a:xfrm>
            <a:off x="1973263" y="5340350"/>
            <a:ext cx="55578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3" name="Line 3"/>
          <p:cNvSpPr>
            <a:spLocks noChangeShapeType="1"/>
          </p:cNvSpPr>
          <p:nvPr/>
        </p:nvSpPr>
        <p:spPr bwMode="auto">
          <a:xfrm flipH="1" flipV="1">
            <a:off x="1981200" y="1612900"/>
            <a:ext cx="3175" cy="37163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6" name="Text Box 6"/>
          <p:cNvSpPr txBox="1">
            <a:spLocks noChangeArrowheads="1"/>
          </p:cNvSpPr>
          <p:nvPr/>
        </p:nvSpPr>
        <p:spPr bwMode="auto">
          <a:xfrm>
            <a:off x="1458913" y="1063625"/>
            <a:ext cx="1255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E[T]/E[X]</a:t>
            </a:r>
          </a:p>
        </p:txBody>
      </p:sp>
      <p:sp>
        <p:nvSpPr>
          <p:cNvPr id="27657" name="Text Box 7"/>
          <p:cNvSpPr txBox="1">
            <a:spLocks noChangeArrowheads="1"/>
          </p:cNvSpPr>
          <p:nvPr/>
        </p:nvSpPr>
        <p:spPr bwMode="auto">
          <a:xfrm>
            <a:off x="7605713" y="5186363"/>
            <a:ext cx="32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p>
        </p:txBody>
      </p:sp>
      <p:sp>
        <p:nvSpPr>
          <p:cNvPr id="27658" name="Text Box 8"/>
          <p:cNvSpPr txBox="1">
            <a:spLocks noChangeArrowheads="1"/>
          </p:cNvSpPr>
          <p:nvPr/>
        </p:nvSpPr>
        <p:spPr bwMode="auto">
          <a:xfrm>
            <a:off x="6190580" y="5301208"/>
            <a:ext cx="90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dirty="0" err="1">
                <a:solidFill>
                  <a:schemeClr val="tx1"/>
                </a:solidFill>
                <a:latin typeface="Symbol" pitchFamily="18" charset="2"/>
              </a:rPr>
              <a:t>r</a:t>
            </a:r>
            <a:r>
              <a:rPr lang="en-US" sz="2000" b="0" baseline="-25000" dirty="0" err="1">
                <a:solidFill>
                  <a:schemeClr val="tx1"/>
                </a:solidFill>
              </a:rPr>
              <a:t>max</a:t>
            </a:r>
            <a:endParaRPr lang="en-US" sz="2000" b="0" dirty="0">
              <a:solidFill>
                <a:schemeClr val="tx1"/>
              </a:solidFill>
              <a:latin typeface="Symbol" pitchFamily="18" charset="2"/>
            </a:endParaRPr>
          </a:p>
        </p:txBody>
      </p:sp>
      <p:sp>
        <p:nvSpPr>
          <p:cNvPr id="27659" name="Text Box 9"/>
          <p:cNvSpPr txBox="1">
            <a:spLocks noChangeArrowheads="1"/>
          </p:cNvSpPr>
          <p:nvPr/>
        </p:nvSpPr>
        <p:spPr bwMode="auto">
          <a:xfrm>
            <a:off x="6872288" y="53895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27660" name="Line 10"/>
          <p:cNvSpPr>
            <a:spLocks noChangeShapeType="1"/>
          </p:cNvSpPr>
          <p:nvPr/>
        </p:nvSpPr>
        <p:spPr bwMode="auto">
          <a:xfrm flipV="1">
            <a:off x="7016750" y="137318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11"/>
          <p:cNvSpPr>
            <a:spLocks noChangeShapeType="1"/>
          </p:cNvSpPr>
          <p:nvPr/>
        </p:nvSpPr>
        <p:spPr bwMode="auto">
          <a:xfrm flipV="1">
            <a:off x="6591300" y="1392238"/>
            <a:ext cx="0" cy="3944937"/>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2" name="Freeform 12"/>
          <p:cNvSpPr>
            <a:spLocks/>
          </p:cNvSpPr>
          <p:nvPr/>
        </p:nvSpPr>
        <p:spPr bwMode="auto">
          <a:xfrm>
            <a:off x="1984375" y="1431925"/>
            <a:ext cx="4413250" cy="3529013"/>
          </a:xfrm>
          <a:custGeom>
            <a:avLst/>
            <a:gdLst>
              <a:gd name="T0" fmla="*/ 0 w 2780"/>
              <a:gd name="T1" fmla="*/ 2147483647 h 2223"/>
              <a:gd name="T2" fmla="*/ 2147483647 w 2780"/>
              <a:gd name="T3" fmla="*/ 2147483647 h 2223"/>
              <a:gd name="T4" fmla="*/ 2147483647 w 2780"/>
              <a:gd name="T5" fmla="*/ 2147483647 h 2223"/>
              <a:gd name="T6" fmla="*/ 2147483647 w 2780"/>
              <a:gd name="T7" fmla="*/ 0 h 2223"/>
              <a:gd name="T8" fmla="*/ 0 60000 65536"/>
              <a:gd name="T9" fmla="*/ 0 60000 65536"/>
              <a:gd name="T10" fmla="*/ 0 60000 65536"/>
              <a:gd name="T11" fmla="*/ 0 60000 65536"/>
              <a:gd name="T12" fmla="*/ 0 w 2780"/>
              <a:gd name="T13" fmla="*/ 0 h 2223"/>
              <a:gd name="T14" fmla="*/ 2780 w 2780"/>
              <a:gd name="T15" fmla="*/ 2223 h 2223"/>
            </a:gdLst>
            <a:ahLst/>
            <a:cxnLst>
              <a:cxn ang="T8">
                <a:pos x="T0" y="T1"/>
              </a:cxn>
              <a:cxn ang="T9">
                <a:pos x="T2" y="T3"/>
              </a:cxn>
              <a:cxn ang="T10">
                <a:pos x="T4" y="T5"/>
              </a:cxn>
              <a:cxn ang="T11">
                <a:pos x="T6" y="T7"/>
              </a:cxn>
            </a:cxnLst>
            <a:rect l="T12" t="T13" r="T14" b="T15"/>
            <a:pathLst>
              <a:path w="2780" h="2223">
                <a:moveTo>
                  <a:pt x="0" y="2208"/>
                </a:moveTo>
                <a:cubicBezTo>
                  <a:pt x="294" y="2189"/>
                  <a:pt x="1358" y="2223"/>
                  <a:pt x="1763" y="2103"/>
                </a:cubicBezTo>
                <a:cubicBezTo>
                  <a:pt x="2168" y="1983"/>
                  <a:pt x="2257" y="1839"/>
                  <a:pt x="2427" y="1489"/>
                </a:cubicBezTo>
                <a:cubicBezTo>
                  <a:pt x="2597" y="1139"/>
                  <a:pt x="2722" y="249"/>
                  <a:pt x="2780"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3" name="Text Box 13"/>
          <p:cNvSpPr txBox="1">
            <a:spLocks noChangeArrowheads="1"/>
          </p:cNvSpPr>
          <p:nvPr/>
        </p:nvSpPr>
        <p:spPr bwMode="auto">
          <a:xfrm>
            <a:off x="1612900" y="4779963"/>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rPr>
              <a:t>1</a:t>
            </a:r>
          </a:p>
        </p:txBody>
      </p:sp>
      <p:sp>
        <p:nvSpPr>
          <p:cNvPr id="27664" name="Freeform 14"/>
          <p:cNvSpPr>
            <a:spLocks/>
          </p:cNvSpPr>
          <p:nvPr/>
        </p:nvSpPr>
        <p:spPr bwMode="auto">
          <a:xfrm>
            <a:off x="1981200" y="1384300"/>
            <a:ext cx="2514600" cy="3406775"/>
          </a:xfrm>
          <a:custGeom>
            <a:avLst/>
            <a:gdLst>
              <a:gd name="T0" fmla="*/ 0 w 1584"/>
              <a:gd name="T1" fmla="*/ 2147483647 h 2146"/>
              <a:gd name="T2" fmla="*/ 2147483647 w 1584"/>
              <a:gd name="T3" fmla="*/ 2147483647 h 2146"/>
              <a:gd name="T4" fmla="*/ 2147483647 w 1584"/>
              <a:gd name="T5" fmla="*/ 2147483647 h 2146"/>
              <a:gd name="T6" fmla="*/ 2147483647 w 1584"/>
              <a:gd name="T7" fmla="*/ 0 h 2146"/>
              <a:gd name="T8" fmla="*/ 0 60000 65536"/>
              <a:gd name="T9" fmla="*/ 0 60000 65536"/>
              <a:gd name="T10" fmla="*/ 0 60000 65536"/>
              <a:gd name="T11" fmla="*/ 0 60000 65536"/>
              <a:gd name="T12" fmla="*/ 0 w 1584"/>
              <a:gd name="T13" fmla="*/ 0 h 2146"/>
              <a:gd name="T14" fmla="*/ 1584 w 1584"/>
              <a:gd name="T15" fmla="*/ 2146 h 2146"/>
            </a:gdLst>
            <a:ahLst/>
            <a:cxnLst>
              <a:cxn ang="T8">
                <a:pos x="T0" y="T1"/>
              </a:cxn>
              <a:cxn ang="T9">
                <a:pos x="T2" y="T3"/>
              </a:cxn>
              <a:cxn ang="T10">
                <a:pos x="T4" y="T5"/>
              </a:cxn>
              <a:cxn ang="T11">
                <a:pos x="T6" y="T7"/>
              </a:cxn>
            </a:cxnLst>
            <a:rect l="T12" t="T13" r="T14" b="T15"/>
            <a:pathLst>
              <a:path w="1584" h="2146">
                <a:moveTo>
                  <a:pt x="0" y="2146"/>
                </a:moveTo>
                <a:cubicBezTo>
                  <a:pt x="173" y="2111"/>
                  <a:pt x="800" y="2069"/>
                  <a:pt x="1040" y="1935"/>
                </a:cubicBezTo>
                <a:cubicBezTo>
                  <a:pt x="1280" y="1801"/>
                  <a:pt x="1351" y="1664"/>
                  <a:pt x="1442" y="1342"/>
                </a:cubicBezTo>
                <a:cubicBezTo>
                  <a:pt x="1533" y="1020"/>
                  <a:pt x="1555" y="280"/>
                  <a:pt x="1584"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5" name="Line 15"/>
          <p:cNvSpPr>
            <a:spLocks noChangeShapeType="1"/>
          </p:cNvSpPr>
          <p:nvPr/>
        </p:nvSpPr>
        <p:spPr bwMode="auto">
          <a:xfrm flipV="1">
            <a:off x="4632325" y="1400175"/>
            <a:ext cx="0" cy="3944938"/>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6" name="Text Box 16"/>
          <p:cNvSpPr txBox="1">
            <a:spLocks noChangeArrowheads="1"/>
          </p:cNvSpPr>
          <p:nvPr/>
        </p:nvSpPr>
        <p:spPr bwMode="auto">
          <a:xfrm>
            <a:off x="4343400" y="5380038"/>
            <a:ext cx="78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a:solidFill>
                  <a:schemeClr val="tx1"/>
                </a:solidFill>
                <a:latin typeface="Symbol" pitchFamily="18" charset="2"/>
              </a:rPr>
              <a:t>r</a:t>
            </a:r>
            <a:r>
              <a:rPr lang="en-US" sz="2000" b="0">
                <a:solidFill>
                  <a:schemeClr val="tx1"/>
                </a:solidFill>
                <a:latin typeface="Symbol" pitchFamily="18" charset="2"/>
                <a:sym typeface="Symbol" pitchFamily="18" charset="2"/>
              </a:rPr>
              <a:t></a:t>
            </a:r>
            <a:r>
              <a:rPr lang="en-US" sz="2000" b="0" baseline="-25000">
                <a:solidFill>
                  <a:schemeClr val="tx1"/>
                </a:solidFill>
              </a:rPr>
              <a:t>max</a:t>
            </a:r>
            <a:endParaRPr lang="en-US" sz="2000" b="0">
              <a:solidFill>
                <a:schemeClr val="tx1"/>
              </a:solidFill>
              <a:latin typeface="Symbol" pitchFamily="18" charset="2"/>
            </a:endParaRPr>
          </a:p>
        </p:txBody>
      </p:sp>
      <p:sp>
        <p:nvSpPr>
          <p:cNvPr id="27667" name="Text Box 17"/>
          <p:cNvSpPr txBox="1">
            <a:spLocks noChangeArrowheads="1"/>
          </p:cNvSpPr>
          <p:nvPr/>
        </p:nvSpPr>
        <p:spPr bwMode="auto">
          <a:xfrm>
            <a:off x="5819775" y="18478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p>
        </p:txBody>
      </p:sp>
      <p:sp>
        <p:nvSpPr>
          <p:cNvPr id="27668" name="Text Box 18"/>
          <p:cNvSpPr txBox="1">
            <a:spLocks noChangeArrowheads="1"/>
          </p:cNvSpPr>
          <p:nvPr/>
        </p:nvSpPr>
        <p:spPr bwMode="auto">
          <a:xfrm>
            <a:off x="3919538" y="1889125"/>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a:t>
            </a:r>
            <a:endParaRPr lang="en-US" sz="2000" b="0" i="1">
              <a:solidFill>
                <a:schemeClr val="tx1"/>
              </a:solidFill>
            </a:endParaRPr>
          </a:p>
        </p:txBody>
      </p:sp>
      <p:sp>
        <p:nvSpPr>
          <p:cNvPr id="27669" name="Text Box 19"/>
          <p:cNvSpPr txBox="1">
            <a:spLocks noChangeArrowheads="1"/>
          </p:cNvSpPr>
          <p:nvPr/>
        </p:nvSpPr>
        <p:spPr bwMode="auto">
          <a:xfrm>
            <a:off x="5033963" y="1292225"/>
            <a:ext cx="800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b="0" i="1">
                <a:solidFill>
                  <a:schemeClr val="tx1"/>
                </a:solidFill>
              </a:rPr>
              <a:t>a</a:t>
            </a:r>
            <a:r>
              <a:rPr lang="en-US" sz="2000" b="0" i="1">
                <a:solidFill>
                  <a:schemeClr val="tx1"/>
                </a:solidFill>
                <a:sym typeface="Symbol" pitchFamily="18" charset="2"/>
              </a:rPr>
              <a:t> &gt; a</a:t>
            </a:r>
            <a:endParaRPr lang="en-US" sz="2000" b="0" i="1">
              <a:solidFill>
                <a:schemeClr val="tx1"/>
              </a:solidFill>
            </a:endParaRPr>
          </a:p>
        </p:txBody>
      </p:sp>
      <p:sp>
        <p:nvSpPr>
          <p:cNvPr id="26" name="Rectangle 2"/>
          <p:cNvSpPr txBox="1">
            <a:spLocks noChangeArrowheads="1"/>
          </p:cNvSpPr>
          <p:nvPr/>
        </p:nvSpPr>
        <p:spPr>
          <a:xfrm>
            <a:off x="571500" y="-99392"/>
            <a:ext cx="7772400" cy="1143000"/>
          </a:xfrm>
          <a:prstGeom prst="rect">
            <a:avLst/>
          </a:prstGeom>
        </p:spPr>
        <p:txBody>
          <a:bodyPr/>
          <a:lstStyle/>
          <a:p>
            <a:pPr>
              <a:defRPr/>
            </a:pPr>
            <a:r>
              <a:rPr lang="en-US" sz="3600" b="1" kern="0" dirty="0">
                <a:solidFill>
                  <a:schemeClr val="bg1"/>
                </a:solidFill>
                <a:latin typeface="+mj-lt"/>
                <a:ea typeface="+mj-ea"/>
                <a:cs typeface="+mj-cs"/>
              </a:rPr>
              <a:t>Delay-Throughput P</a:t>
            </a:r>
            <a:r>
              <a:rPr lang="en-US" sz="3600" b="1" kern="0" dirty="0" err="1">
                <a:solidFill>
                  <a:schemeClr val="bg1"/>
                </a:solidFill>
                <a:latin typeface="+mj-lt"/>
                <a:ea typeface="+mj-ea"/>
                <a:cs typeface="+mj-cs"/>
              </a:rPr>
              <a:t>erformance</a:t>
            </a:r>
            <a:endParaRPr lang="en-US" sz="3600" b="1" kern="0" dirty="0">
              <a:solidFill>
                <a:schemeClr val="bg1"/>
              </a:solidFill>
              <a:latin typeface="+mj-lt"/>
              <a:ea typeface="+mj-ea"/>
              <a:cs typeface="+mj-cs"/>
            </a:endParaRPr>
          </a:p>
          <a:p>
            <a:pPr>
              <a:defRPr/>
            </a:pPr>
            <a:r>
              <a:rPr lang="en-US" sz="3600" b="1" kern="0" dirty="0">
                <a:solidFill>
                  <a:schemeClr val="bg1"/>
                </a:solidFill>
                <a:latin typeface="+mj-lt"/>
                <a:ea typeface="+mj-ea"/>
                <a:cs typeface="+mj-cs"/>
              </a:rPr>
              <a:t>Dependence on </a:t>
            </a:r>
            <a:r>
              <a:rPr lang="en-US" sz="3600" b="1" dirty="0">
                <a:solidFill>
                  <a:schemeClr val="bg1"/>
                </a:solidFill>
              </a:rPr>
              <a:t>a</a:t>
            </a:r>
          </a:p>
          <a:p>
            <a:pPr>
              <a:defRPr/>
            </a:pPr>
            <a:r>
              <a:rPr lang="en-US" sz="3600" kern="0" dirty="0">
                <a:solidFill>
                  <a:schemeClr val="accent2"/>
                </a:solidFill>
                <a:effectLst>
                  <a:outerShdw blurRad="38100" dist="38100" dir="2700000" algn="tl">
                    <a:srgbClr val="C0C0C0"/>
                  </a:outerShdw>
                </a:effectLst>
                <a:latin typeface="+mj-lt"/>
                <a:ea typeface="+mj-ea"/>
                <a:cs typeface="+mj-cs"/>
              </a:rPr>
              <a:t> </a:t>
            </a:r>
          </a:p>
        </p:txBody>
      </p:sp>
      <p:cxnSp>
        <p:nvCxnSpPr>
          <p:cNvPr id="27674" name="Straight Arrow Connector 27"/>
          <p:cNvCxnSpPr>
            <a:cxnSpLocks noChangeShapeType="1"/>
          </p:cNvCxnSpPr>
          <p:nvPr/>
        </p:nvCxnSpPr>
        <p:spPr bwMode="auto">
          <a:xfrm>
            <a:off x="4357688" y="3214688"/>
            <a:ext cx="1571625" cy="1587"/>
          </a:xfrm>
          <a:prstGeom prst="straightConnector1">
            <a:avLst/>
          </a:prstGeom>
          <a:noFill/>
          <a:ln w="31750" algn="ctr">
            <a:solidFill>
              <a:srgbClr val="A50021"/>
            </a:solidFill>
            <a:round/>
            <a:headEnd/>
            <a:tailEnd type="arrow" w="med" len="med"/>
          </a:ln>
          <a:extLst>
            <a:ext uri="{909E8E84-426E-40DD-AFC4-6F175D3DCCD1}">
              <a14:hiddenFill xmlns:a14="http://schemas.microsoft.com/office/drawing/2010/main">
                <a:noFill/>
              </a14:hiddenFill>
            </a:ext>
          </a:extLst>
        </p:spPr>
      </p:cxnSp>
      <p:cxnSp>
        <p:nvCxnSpPr>
          <p:cNvPr id="27675" name="Straight Arrow Connector 29"/>
          <p:cNvCxnSpPr>
            <a:cxnSpLocks noChangeShapeType="1"/>
          </p:cNvCxnSpPr>
          <p:nvPr/>
        </p:nvCxnSpPr>
        <p:spPr bwMode="auto">
          <a:xfrm>
            <a:off x="4429125" y="3143250"/>
            <a:ext cx="1500188" cy="7143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21</a:t>
            </a:fld>
            <a:endParaRPr lang="en-US" dirty="0">
              <a:latin typeface="Comic Sans MS" pitchFamily="66" charset="0"/>
            </a:endParaRPr>
          </a:p>
        </p:txBody>
      </p:sp>
      <p:sp>
        <p:nvSpPr>
          <p:cNvPr id="25"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27" name="Text Box 4"/>
          <p:cNvSpPr txBox="1">
            <a:spLocks noChangeArrowheads="1"/>
          </p:cNvSpPr>
          <p:nvPr/>
        </p:nvSpPr>
        <p:spPr bwMode="auto">
          <a:xfrm rot="-5400000">
            <a:off x="493591" y="3096496"/>
            <a:ext cx="20762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Transfer Delay</a:t>
            </a:r>
          </a:p>
        </p:txBody>
      </p:sp>
      <p:sp>
        <p:nvSpPr>
          <p:cNvPr id="28" name="Text Box 5"/>
          <p:cNvSpPr txBox="1">
            <a:spLocks noChangeArrowheads="1"/>
          </p:cNvSpPr>
          <p:nvPr/>
        </p:nvSpPr>
        <p:spPr bwMode="auto">
          <a:xfrm>
            <a:off x="5330436" y="5517232"/>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sz="2000" dirty="0">
                <a:solidFill>
                  <a:schemeClr val="tx1"/>
                </a:solidFill>
                <a:latin typeface="+mn-lt"/>
              </a:rPr>
              <a:t>Load</a:t>
            </a:r>
          </a:p>
        </p:txBody>
      </p:sp>
    </p:spTree>
    <p:extLst>
      <p:ext uri="{BB962C8B-B14F-4D97-AF65-F5344CB8AC3E}">
        <p14:creationId xmlns:p14="http://schemas.microsoft.com/office/powerpoint/2010/main" val="3424858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434580"/>
            <a:ext cx="7772400" cy="1714500"/>
          </a:xfrm>
        </p:spPr>
        <p:txBody>
          <a:bodyPr/>
          <a:lstStyle/>
          <a:p>
            <a:pPr eaLnBrk="1" hangingPunct="1">
              <a:defRPr/>
            </a:pPr>
            <a:r>
              <a:rPr lang="en-US" dirty="0" smtClean="0">
                <a:solidFill>
                  <a:srgbClr val="A50021"/>
                </a:solidFill>
              </a:rPr>
              <a:t>Multiple Access Protocols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extLst>
      <p:ext uri="{BB962C8B-B14F-4D97-AF65-F5344CB8AC3E}">
        <p14:creationId xmlns:p14="http://schemas.microsoft.com/office/powerpoint/2010/main" val="143378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0" y="-27384"/>
            <a:ext cx="9144000" cy="1143000"/>
          </a:xfrm>
        </p:spPr>
        <p:txBody>
          <a:bodyPr/>
          <a:lstStyle/>
          <a:p>
            <a:r>
              <a:rPr lang="en-US" sz="3600" dirty="0"/>
              <a:t>Multiple Access Links and Protocols</a:t>
            </a:r>
          </a:p>
        </p:txBody>
      </p:sp>
      <p:sp>
        <p:nvSpPr>
          <p:cNvPr id="167939" name="Rectangle 3"/>
          <p:cNvSpPr>
            <a:spLocks noGrp="1" noChangeArrowheads="1"/>
          </p:cNvSpPr>
          <p:nvPr>
            <p:ph type="body" idx="1"/>
          </p:nvPr>
        </p:nvSpPr>
        <p:spPr>
          <a:xfrm>
            <a:off x="817365" y="1000621"/>
            <a:ext cx="7772400" cy="3292475"/>
          </a:xfrm>
        </p:spPr>
        <p:txBody>
          <a:bodyPr/>
          <a:lstStyle/>
          <a:p>
            <a:pPr>
              <a:buFont typeface="ZapfDingbats" pitchFamily="82" charset="2"/>
              <a:buNone/>
            </a:pPr>
            <a:r>
              <a:rPr lang="en-US" dirty="0"/>
              <a:t>Two types of “links”:</a:t>
            </a:r>
          </a:p>
          <a:p>
            <a:r>
              <a:rPr lang="en-US" sz="2400" dirty="0"/>
              <a:t>point-to-point</a:t>
            </a:r>
          </a:p>
          <a:p>
            <a:pPr lvl="1"/>
            <a:r>
              <a:rPr lang="en-US" sz="2000" dirty="0"/>
              <a:t>PPP for dial-up access</a:t>
            </a:r>
          </a:p>
          <a:p>
            <a:pPr lvl="1"/>
            <a:r>
              <a:rPr lang="en-US" sz="2000" dirty="0"/>
              <a:t>point-to-point link between Ethernet switch and host</a:t>
            </a:r>
          </a:p>
          <a:p>
            <a:r>
              <a:rPr lang="en-US" sz="2400" dirty="0">
                <a:solidFill>
                  <a:srgbClr val="FF0000"/>
                </a:solidFill>
              </a:rPr>
              <a:t>broadcast</a:t>
            </a:r>
            <a:r>
              <a:rPr lang="en-US" sz="2400" dirty="0"/>
              <a:t> (shared wire or medium)</a:t>
            </a:r>
          </a:p>
          <a:p>
            <a:pPr lvl="1"/>
            <a:r>
              <a:rPr lang="en-US" sz="2000" dirty="0"/>
              <a:t>old-fashioned Ethernet</a:t>
            </a:r>
          </a:p>
          <a:p>
            <a:pPr lvl="1"/>
            <a:r>
              <a:rPr lang="en-US" sz="2000" dirty="0"/>
              <a:t>upstream HFC</a:t>
            </a:r>
          </a:p>
          <a:p>
            <a:pPr lvl="1"/>
            <a:r>
              <a:rPr lang="en-US" sz="2000" dirty="0"/>
              <a:t>802.11 wireless LAN</a:t>
            </a:r>
          </a:p>
          <a:p>
            <a:endParaRPr lang="en-US" sz="2400" dirty="0"/>
          </a:p>
          <a:p>
            <a:endParaRPr lang="en-US" sz="2400" dirty="0"/>
          </a:p>
          <a:p>
            <a:endParaRPr lang="en-US" sz="2400" dirty="0"/>
          </a:p>
          <a:p>
            <a:endParaRPr lang="en-US" sz="2400" dirty="0"/>
          </a:p>
        </p:txBody>
      </p:sp>
      <p:sp>
        <p:nvSpPr>
          <p:cNvPr id="167941" name="Text Box 5"/>
          <p:cNvSpPr txBox="1">
            <a:spLocks noChangeArrowheads="1"/>
          </p:cNvSpPr>
          <p:nvPr/>
        </p:nvSpPr>
        <p:spPr bwMode="auto">
          <a:xfrm>
            <a:off x="906463" y="5789190"/>
            <a:ext cx="165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wire (e.g., </a:t>
            </a:r>
          </a:p>
          <a:p>
            <a:pPr algn="ctr"/>
            <a:r>
              <a:rPr lang="en-US" sz="1400" i="0"/>
              <a:t>cabled Ethernet)</a:t>
            </a:r>
          </a:p>
        </p:txBody>
      </p:sp>
      <p:sp>
        <p:nvSpPr>
          <p:cNvPr id="167942" name="Text Box 6"/>
          <p:cNvSpPr txBox="1">
            <a:spLocks noChangeArrowheads="1"/>
          </p:cNvSpPr>
          <p:nvPr/>
        </p:nvSpPr>
        <p:spPr bwMode="auto">
          <a:xfrm>
            <a:off x="2863850" y="5803478"/>
            <a:ext cx="1717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 (e.g., 802.11 WiFi)</a:t>
            </a:r>
          </a:p>
        </p:txBody>
      </p:sp>
      <p:sp>
        <p:nvSpPr>
          <p:cNvPr id="167943" name="Text Box 7"/>
          <p:cNvSpPr txBox="1">
            <a:spLocks noChangeArrowheads="1"/>
          </p:cNvSpPr>
          <p:nvPr/>
        </p:nvSpPr>
        <p:spPr bwMode="auto">
          <a:xfrm>
            <a:off x="5049838" y="5863803"/>
            <a:ext cx="10541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shared RF</a:t>
            </a:r>
          </a:p>
          <a:p>
            <a:pPr algn="ctr"/>
            <a:r>
              <a:rPr lang="en-US" sz="1400" i="0"/>
              <a:t>(satellite) </a:t>
            </a:r>
          </a:p>
        </p:txBody>
      </p:sp>
      <p:sp>
        <p:nvSpPr>
          <p:cNvPr id="167944" name="Text Box 8"/>
          <p:cNvSpPr txBox="1">
            <a:spLocks noChangeArrowheads="1"/>
          </p:cNvSpPr>
          <p:nvPr/>
        </p:nvSpPr>
        <p:spPr bwMode="auto">
          <a:xfrm>
            <a:off x="6500813" y="5573290"/>
            <a:ext cx="2082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i="0"/>
              <a:t>humans at a</a:t>
            </a:r>
          </a:p>
          <a:p>
            <a:pPr algn="ctr"/>
            <a:r>
              <a:rPr lang="en-US" sz="1400" i="0"/>
              <a:t>cocktail party </a:t>
            </a:r>
          </a:p>
          <a:p>
            <a:pPr algn="ctr"/>
            <a:r>
              <a:rPr lang="en-US" sz="1400" i="0"/>
              <a:t>(shared air, acoustical)</a:t>
            </a:r>
          </a:p>
        </p:txBody>
      </p:sp>
      <p:graphicFrame>
        <p:nvGraphicFramePr>
          <p:cNvPr id="167980" name="Object 44"/>
          <p:cNvGraphicFramePr>
            <a:graphicFrameLocks noChangeAspect="1"/>
          </p:cNvGraphicFramePr>
          <p:nvPr>
            <p:ph idx="1"/>
            <p:extLst>
              <p:ext uri="{D42A27DB-BD31-4B8C-83A1-F6EECF244321}">
                <p14:modId xmlns:p14="http://schemas.microsoft.com/office/powerpoint/2010/main" val="534923288"/>
              </p:ext>
            </p:extLst>
          </p:nvPr>
        </p:nvGraphicFramePr>
        <p:xfrm>
          <a:off x="982663" y="5220865"/>
          <a:ext cx="439737" cy="366713"/>
        </p:xfrm>
        <a:graphic>
          <a:graphicData uri="http://schemas.openxmlformats.org/presentationml/2006/ole">
            <mc:AlternateContent xmlns:mc="http://schemas.openxmlformats.org/markup-compatibility/2006">
              <mc:Choice xmlns:v="urn:schemas-microsoft-com:vml" Requires="v">
                <p:oleObj spid="_x0000_s828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2208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1" name="Object 45"/>
          <p:cNvGraphicFramePr>
            <a:graphicFrameLocks noChangeAspect="1"/>
          </p:cNvGraphicFramePr>
          <p:nvPr>
            <p:extLst>
              <p:ext uri="{D42A27DB-BD31-4B8C-83A1-F6EECF244321}">
                <p14:modId xmlns:p14="http://schemas.microsoft.com/office/powerpoint/2010/main" val="382525691"/>
              </p:ext>
            </p:extLst>
          </p:nvPr>
        </p:nvGraphicFramePr>
        <p:xfrm>
          <a:off x="1138238" y="4836690"/>
          <a:ext cx="439737" cy="366713"/>
        </p:xfrm>
        <a:graphic>
          <a:graphicData uri="http://schemas.openxmlformats.org/presentationml/2006/ole">
            <mc:AlternateContent xmlns:mc="http://schemas.openxmlformats.org/markup-compatibility/2006">
              <mc:Choice xmlns:v="urn:schemas-microsoft-com:vml" Requires="v">
                <p:oleObj spid="_x0000_s828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836690"/>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2" name="Object 46"/>
          <p:cNvGraphicFramePr>
            <a:graphicFrameLocks noChangeAspect="1"/>
          </p:cNvGraphicFramePr>
          <p:nvPr>
            <p:extLst>
              <p:ext uri="{D42A27DB-BD31-4B8C-83A1-F6EECF244321}">
                <p14:modId xmlns:p14="http://schemas.microsoft.com/office/powerpoint/2010/main" val="732987992"/>
              </p:ext>
            </p:extLst>
          </p:nvPr>
        </p:nvGraphicFramePr>
        <p:xfrm>
          <a:off x="1971675" y="4731915"/>
          <a:ext cx="439738" cy="366713"/>
        </p:xfrm>
        <a:graphic>
          <a:graphicData uri="http://schemas.openxmlformats.org/presentationml/2006/ole">
            <mc:AlternateContent xmlns:mc="http://schemas.openxmlformats.org/markup-compatibility/2006">
              <mc:Choice xmlns:v="urn:schemas-microsoft-com:vml" Requires="v">
                <p:oleObj spid="_x0000_s828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731915"/>
                        <a:ext cx="43973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3" name="Object 47"/>
          <p:cNvGraphicFramePr>
            <a:graphicFrameLocks noChangeAspect="1"/>
          </p:cNvGraphicFramePr>
          <p:nvPr>
            <p:extLst>
              <p:ext uri="{D42A27DB-BD31-4B8C-83A1-F6EECF244321}">
                <p14:modId xmlns:p14="http://schemas.microsoft.com/office/powerpoint/2010/main" val="3955992191"/>
              </p:ext>
            </p:extLst>
          </p:nvPr>
        </p:nvGraphicFramePr>
        <p:xfrm>
          <a:off x="1792288" y="5201815"/>
          <a:ext cx="439737" cy="366713"/>
        </p:xfrm>
        <a:graphic>
          <a:graphicData uri="http://schemas.openxmlformats.org/presentationml/2006/ole">
            <mc:AlternateContent xmlns:mc="http://schemas.openxmlformats.org/markup-compatibility/2006">
              <mc:Choice xmlns:v="urn:schemas-microsoft-com:vml" Requires="v">
                <p:oleObj spid="_x0000_s828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0181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84" name="Group 48"/>
          <p:cNvGrpSpPr>
            <a:grpSpLocks/>
          </p:cNvGrpSpPr>
          <p:nvPr/>
        </p:nvGrpSpPr>
        <p:grpSpPr bwMode="auto">
          <a:xfrm>
            <a:off x="3976688" y="5144665"/>
            <a:ext cx="273050" cy="341313"/>
            <a:chOff x="2870" y="1518"/>
            <a:chExt cx="292" cy="320"/>
          </a:xfrm>
        </p:grpSpPr>
        <p:graphicFrame>
          <p:nvGraphicFramePr>
            <p:cNvPr id="167985" name="Object 4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88"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6" name="Object 5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89"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7987" name="Group 51"/>
          <p:cNvGrpSpPr>
            <a:grpSpLocks/>
          </p:cNvGrpSpPr>
          <p:nvPr/>
        </p:nvGrpSpPr>
        <p:grpSpPr bwMode="auto">
          <a:xfrm>
            <a:off x="3719513" y="5481215"/>
            <a:ext cx="349250" cy="322263"/>
            <a:chOff x="2870" y="1518"/>
            <a:chExt cx="292" cy="320"/>
          </a:xfrm>
        </p:grpSpPr>
        <p:graphicFrame>
          <p:nvGraphicFramePr>
            <p:cNvPr id="167988"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90"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989"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91"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68109" name="Line 173"/>
          <p:cNvSpPr>
            <a:spLocks noChangeShapeType="1"/>
          </p:cNvSpPr>
          <p:nvPr/>
        </p:nvSpPr>
        <p:spPr bwMode="auto">
          <a:xfrm flipH="1">
            <a:off x="1544638" y="4573165"/>
            <a:ext cx="466725" cy="890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0" name="Line 174"/>
          <p:cNvSpPr>
            <a:spLocks noChangeShapeType="1"/>
          </p:cNvSpPr>
          <p:nvPr/>
        </p:nvSpPr>
        <p:spPr bwMode="auto">
          <a:xfrm>
            <a:off x="1527175" y="5044653"/>
            <a:ext cx="24288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1" name="Line 175"/>
          <p:cNvSpPr>
            <a:spLocks noChangeShapeType="1"/>
          </p:cNvSpPr>
          <p:nvPr/>
        </p:nvSpPr>
        <p:spPr bwMode="auto">
          <a:xfrm>
            <a:off x="1392238" y="5381203"/>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112" name="Line 176"/>
          <p:cNvSpPr>
            <a:spLocks noChangeShapeType="1"/>
          </p:cNvSpPr>
          <p:nvPr/>
        </p:nvSpPr>
        <p:spPr bwMode="auto">
          <a:xfrm flipV="1">
            <a:off x="1836738" y="4904953"/>
            <a:ext cx="177800" cy="79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8116" name="Group 180"/>
          <p:cNvGrpSpPr>
            <a:grpSpLocks/>
          </p:cNvGrpSpPr>
          <p:nvPr/>
        </p:nvGrpSpPr>
        <p:grpSpPr bwMode="auto">
          <a:xfrm>
            <a:off x="3598863" y="4933528"/>
            <a:ext cx="290512" cy="404812"/>
            <a:chOff x="2556" y="2689"/>
            <a:chExt cx="183" cy="255"/>
          </a:xfrm>
        </p:grpSpPr>
        <p:pic>
          <p:nvPicPr>
            <p:cNvPr id="168117"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extLst>
              <a:ext uri="{909E8E84-426E-40DD-AFC4-6F175D3DCCD1}">
                <a14:hiddenFill xmlns:a14="http://schemas.microsoft.com/office/drawing/2010/main">
                  <a:solidFill>
                    <a:srgbClr val="FFFFFF"/>
                  </a:solidFill>
                </a14:hiddenFill>
              </a:ext>
            </a:extLst>
          </p:spPr>
        </p:pic>
        <p:sp>
          <p:nvSpPr>
            <p:cNvPr id="168118" name="Freeform 182"/>
            <p:cNvSpPr>
              <a:spLocks/>
            </p:cNvSpPr>
            <p:nvPr/>
          </p:nvSpPr>
          <p:spPr bwMode="auto">
            <a:xfrm>
              <a:off x="2605" y="2702"/>
              <a:ext cx="33" cy="39"/>
            </a:xfrm>
            <a:custGeom>
              <a:avLst/>
              <a:gdLst>
                <a:gd name="T0" fmla="*/ 70 w 199"/>
                <a:gd name="T1" fmla="*/ 29 h 232"/>
                <a:gd name="T2" fmla="*/ 55 w 199"/>
                <a:gd name="T3" fmla="*/ 39 h 232"/>
                <a:gd name="T4" fmla="*/ 42 w 199"/>
                <a:gd name="T5" fmla="*/ 50 h 232"/>
                <a:gd name="T6" fmla="*/ 30 w 199"/>
                <a:gd name="T7" fmla="*/ 63 h 232"/>
                <a:gd name="T8" fmla="*/ 20 w 199"/>
                <a:gd name="T9" fmla="*/ 77 h 232"/>
                <a:gd name="T10" fmla="*/ 12 w 199"/>
                <a:gd name="T11" fmla="*/ 91 h 232"/>
                <a:gd name="T12" fmla="*/ 6 w 199"/>
                <a:gd name="T13" fmla="*/ 108 h 232"/>
                <a:gd name="T14" fmla="*/ 2 w 199"/>
                <a:gd name="T15" fmla="*/ 125 h 232"/>
                <a:gd name="T16" fmla="*/ 0 w 199"/>
                <a:gd name="T17" fmla="*/ 142 h 232"/>
                <a:gd name="T18" fmla="*/ 2 w 199"/>
                <a:gd name="T19" fmla="*/ 166 h 232"/>
                <a:gd name="T20" fmla="*/ 12 w 199"/>
                <a:gd name="T21" fmla="*/ 186 h 232"/>
                <a:gd name="T22" fmla="*/ 26 w 199"/>
                <a:gd name="T23" fmla="*/ 203 h 232"/>
                <a:gd name="T24" fmla="*/ 45 w 199"/>
                <a:gd name="T25" fmla="*/ 216 h 232"/>
                <a:gd name="T26" fmla="*/ 66 w 199"/>
                <a:gd name="T27" fmla="*/ 226 h 232"/>
                <a:gd name="T28" fmla="*/ 88 w 199"/>
                <a:gd name="T29" fmla="*/ 230 h 232"/>
                <a:gd name="T30" fmla="*/ 111 w 199"/>
                <a:gd name="T31" fmla="*/ 232 h 232"/>
                <a:gd name="T32" fmla="*/ 134 w 199"/>
                <a:gd name="T33" fmla="*/ 228 h 232"/>
                <a:gd name="T34" fmla="*/ 138 w 199"/>
                <a:gd name="T35" fmla="*/ 228 h 232"/>
                <a:gd name="T36" fmla="*/ 143 w 199"/>
                <a:gd name="T37" fmla="*/ 226 h 232"/>
                <a:gd name="T38" fmla="*/ 147 w 199"/>
                <a:gd name="T39" fmla="*/ 222 h 232"/>
                <a:gd name="T40" fmla="*/ 148 w 199"/>
                <a:gd name="T41" fmla="*/ 218 h 232"/>
                <a:gd name="T42" fmla="*/ 145 w 199"/>
                <a:gd name="T43" fmla="*/ 212 h 232"/>
                <a:gd name="T44" fmla="*/ 141 w 199"/>
                <a:gd name="T45" fmla="*/ 207 h 232"/>
                <a:gd name="T46" fmla="*/ 135 w 199"/>
                <a:gd name="T47" fmla="*/ 203 h 232"/>
                <a:gd name="T48" fmla="*/ 129 w 199"/>
                <a:gd name="T49" fmla="*/ 201 h 232"/>
                <a:gd name="T50" fmla="*/ 117 w 199"/>
                <a:gd name="T51" fmla="*/ 197 h 232"/>
                <a:gd name="T52" fmla="*/ 105 w 199"/>
                <a:gd name="T53" fmla="*/ 195 h 232"/>
                <a:gd name="T54" fmla="*/ 94 w 199"/>
                <a:gd name="T55" fmla="*/ 193 h 232"/>
                <a:gd name="T56" fmla="*/ 83 w 199"/>
                <a:gd name="T57" fmla="*/ 190 h 232"/>
                <a:gd name="T58" fmla="*/ 73 w 199"/>
                <a:gd name="T59" fmla="*/ 187 h 232"/>
                <a:gd name="T60" fmla="*/ 62 w 199"/>
                <a:gd name="T61" fmla="*/ 182 h 232"/>
                <a:gd name="T62" fmla="*/ 53 w 199"/>
                <a:gd name="T63" fmla="*/ 176 h 232"/>
                <a:gd name="T64" fmla="*/ 43 w 199"/>
                <a:gd name="T65" fmla="*/ 167 h 232"/>
                <a:gd name="T66" fmla="*/ 40 w 199"/>
                <a:gd name="T67" fmla="*/ 128 h 232"/>
                <a:gd name="T68" fmla="*/ 49 w 199"/>
                <a:gd name="T69" fmla="*/ 96 h 232"/>
                <a:gd name="T70" fmla="*/ 68 w 199"/>
                <a:gd name="T71" fmla="*/ 71 h 232"/>
                <a:gd name="T72" fmla="*/ 94 w 199"/>
                <a:gd name="T73" fmla="*/ 50 h 232"/>
                <a:gd name="T74" fmla="*/ 122 w 199"/>
                <a:gd name="T75" fmla="*/ 34 h 232"/>
                <a:gd name="T76" fmla="*/ 151 w 199"/>
                <a:gd name="T77" fmla="*/ 21 h 232"/>
                <a:gd name="T78" fmla="*/ 178 w 199"/>
                <a:gd name="T79" fmla="*/ 12 h 232"/>
                <a:gd name="T80" fmla="*/ 199 w 199"/>
                <a:gd name="T81" fmla="*/ 4 h 232"/>
                <a:gd name="T82" fmla="*/ 186 w 199"/>
                <a:gd name="T83" fmla="*/ 1 h 232"/>
                <a:gd name="T84" fmla="*/ 172 w 199"/>
                <a:gd name="T85" fmla="*/ 0 h 232"/>
                <a:gd name="T86" fmla="*/ 156 w 199"/>
                <a:gd name="T87" fmla="*/ 2 h 232"/>
                <a:gd name="T88" fmla="*/ 138 w 199"/>
                <a:gd name="T89" fmla="*/ 4 h 232"/>
                <a:gd name="T90" fmla="*/ 121 w 199"/>
                <a:gd name="T91" fmla="*/ 10 h 232"/>
                <a:gd name="T92" fmla="*/ 103 w 199"/>
                <a:gd name="T93" fmla="*/ 16 h 232"/>
                <a:gd name="T94" fmla="*/ 86 w 199"/>
                <a:gd name="T95" fmla="*/ 23 h 232"/>
                <a:gd name="T96" fmla="*/ 70 w 199"/>
                <a:gd name="T97"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19" name="Freeform 183"/>
            <p:cNvSpPr>
              <a:spLocks/>
            </p:cNvSpPr>
            <p:nvPr/>
          </p:nvSpPr>
          <p:spPr bwMode="auto">
            <a:xfrm>
              <a:off x="2661" y="2701"/>
              <a:ext cx="22" cy="30"/>
            </a:xfrm>
            <a:custGeom>
              <a:avLst/>
              <a:gdLst>
                <a:gd name="T0" fmla="*/ 108 w 128"/>
                <a:gd name="T1" fmla="*/ 59 h 180"/>
                <a:gd name="T2" fmla="*/ 113 w 128"/>
                <a:gd name="T3" fmla="*/ 77 h 180"/>
                <a:gd name="T4" fmla="*/ 111 w 128"/>
                <a:gd name="T5" fmla="*/ 94 h 180"/>
                <a:gd name="T6" fmla="*/ 103 w 128"/>
                <a:gd name="T7" fmla="*/ 108 h 180"/>
                <a:gd name="T8" fmla="*/ 91 w 128"/>
                <a:gd name="T9" fmla="*/ 121 h 180"/>
                <a:gd name="T10" fmla="*/ 77 w 128"/>
                <a:gd name="T11" fmla="*/ 132 h 180"/>
                <a:gd name="T12" fmla="*/ 61 w 128"/>
                <a:gd name="T13" fmla="*/ 144 h 180"/>
                <a:gd name="T14" fmla="*/ 45 w 128"/>
                <a:gd name="T15" fmla="*/ 154 h 180"/>
                <a:gd name="T16" fmla="*/ 30 w 128"/>
                <a:gd name="T17" fmla="*/ 164 h 180"/>
                <a:gd name="T18" fmla="*/ 28 w 128"/>
                <a:gd name="T19" fmla="*/ 168 h 180"/>
                <a:gd name="T20" fmla="*/ 27 w 128"/>
                <a:gd name="T21" fmla="*/ 170 h 180"/>
                <a:gd name="T22" fmla="*/ 27 w 128"/>
                <a:gd name="T23" fmla="*/ 174 h 180"/>
                <a:gd name="T24" fmla="*/ 28 w 128"/>
                <a:gd name="T25" fmla="*/ 177 h 180"/>
                <a:gd name="T26" fmla="*/ 32 w 128"/>
                <a:gd name="T27" fmla="*/ 179 h 180"/>
                <a:gd name="T28" fmla="*/ 35 w 128"/>
                <a:gd name="T29" fmla="*/ 180 h 180"/>
                <a:gd name="T30" fmla="*/ 37 w 128"/>
                <a:gd name="T31" fmla="*/ 180 h 180"/>
                <a:gd name="T32" fmla="*/ 41 w 128"/>
                <a:gd name="T33" fmla="*/ 179 h 180"/>
                <a:gd name="T34" fmla="*/ 60 w 128"/>
                <a:gd name="T35" fmla="*/ 169 h 180"/>
                <a:gd name="T36" fmla="*/ 77 w 128"/>
                <a:gd name="T37" fmla="*/ 158 h 180"/>
                <a:gd name="T38" fmla="*/ 94 w 128"/>
                <a:gd name="T39" fmla="*/ 145 h 180"/>
                <a:gd name="T40" fmla="*/ 109 w 128"/>
                <a:gd name="T41" fmla="*/ 130 h 180"/>
                <a:gd name="T42" fmla="*/ 120 w 128"/>
                <a:gd name="T43" fmla="*/ 114 h 180"/>
                <a:gd name="T44" fmla="*/ 127 w 128"/>
                <a:gd name="T45" fmla="*/ 95 h 180"/>
                <a:gd name="T46" fmla="*/ 128 w 128"/>
                <a:gd name="T47" fmla="*/ 76 h 180"/>
                <a:gd name="T48" fmla="*/ 123 w 128"/>
                <a:gd name="T49" fmla="*/ 55 h 180"/>
                <a:gd name="T50" fmla="*/ 113 w 128"/>
                <a:gd name="T51" fmla="*/ 39 h 180"/>
                <a:gd name="T52" fmla="*/ 97 w 128"/>
                <a:gd name="T53" fmla="*/ 25 h 180"/>
                <a:gd name="T54" fmla="*/ 79 w 128"/>
                <a:gd name="T55" fmla="*/ 15 h 180"/>
                <a:gd name="T56" fmla="*/ 57 w 128"/>
                <a:gd name="T57" fmla="*/ 7 h 180"/>
                <a:gd name="T58" fmla="*/ 36 w 128"/>
                <a:gd name="T59" fmla="*/ 2 h 180"/>
                <a:gd name="T60" fmla="*/ 19 w 128"/>
                <a:gd name="T61" fmla="*/ 0 h 180"/>
                <a:gd name="T62" fmla="*/ 6 w 128"/>
                <a:gd name="T63" fmla="*/ 0 h 180"/>
                <a:gd name="T64" fmla="*/ 0 w 128"/>
                <a:gd name="T65" fmla="*/ 4 h 180"/>
                <a:gd name="T66" fmla="*/ 14 w 128"/>
                <a:gd name="T67" fmla="*/ 9 h 180"/>
                <a:gd name="T68" fmla="*/ 29 w 128"/>
                <a:gd name="T69" fmla="*/ 14 h 180"/>
                <a:gd name="T70" fmla="*/ 46 w 128"/>
                <a:gd name="T71" fmla="*/ 19 h 180"/>
                <a:gd name="T72" fmla="*/ 61 w 128"/>
                <a:gd name="T73" fmla="*/ 23 h 180"/>
                <a:gd name="T74" fmla="*/ 76 w 128"/>
                <a:gd name="T75" fmla="*/ 29 h 180"/>
                <a:gd name="T76" fmla="*/ 89 w 128"/>
                <a:gd name="T77" fmla="*/ 37 h 180"/>
                <a:gd name="T78" fmla="*/ 100 w 128"/>
                <a:gd name="T79" fmla="*/ 46 h 180"/>
                <a:gd name="T80" fmla="*/ 108 w 128"/>
                <a:gd name="T81"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0" name="Freeform 184"/>
            <p:cNvSpPr>
              <a:spLocks/>
            </p:cNvSpPr>
            <p:nvPr/>
          </p:nvSpPr>
          <p:spPr bwMode="auto">
            <a:xfrm>
              <a:off x="2584" y="2694"/>
              <a:ext cx="54" cy="63"/>
            </a:xfrm>
            <a:custGeom>
              <a:avLst/>
              <a:gdLst>
                <a:gd name="T0" fmla="*/ 100 w 322"/>
                <a:gd name="T1" fmla="*/ 70 h 378"/>
                <a:gd name="T2" fmla="*/ 53 w 322"/>
                <a:gd name="T3" fmla="*/ 115 h 378"/>
                <a:gd name="T4" fmla="*/ 17 w 322"/>
                <a:gd name="T5" fmla="*/ 166 h 378"/>
                <a:gd name="T6" fmla="*/ 0 w 322"/>
                <a:gd name="T7" fmla="*/ 226 h 378"/>
                <a:gd name="T8" fmla="*/ 3 w 322"/>
                <a:gd name="T9" fmla="*/ 266 h 378"/>
                <a:gd name="T10" fmla="*/ 9 w 322"/>
                <a:gd name="T11" fmla="*/ 282 h 378"/>
                <a:gd name="T12" fmla="*/ 19 w 322"/>
                <a:gd name="T13" fmla="*/ 297 h 378"/>
                <a:gd name="T14" fmla="*/ 32 w 322"/>
                <a:gd name="T15" fmla="*/ 310 h 378"/>
                <a:gd name="T16" fmla="*/ 56 w 322"/>
                <a:gd name="T17" fmla="*/ 324 h 378"/>
                <a:gd name="T18" fmla="*/ 86 w 322"/>
                <a:gd name="T19" fmla="*/ 338 h 378"/>
                <a:gd name="T20" fmla="*/ 119 w 322"/>
                <a:gd name="T21" fmla="*/ 350 h 378"/>
                <a:gd name="T22" fmla="*/ 152 w 322"/>
                <a:gd name="T23" fmla="*/ 359 h 378"/>
                <a:gd name="T24" fmla="*/ 186 w 322"/>
                <a:gd name="T25" fmla="*/ 366 h 378"/>
                <a:gd name="T26" fmla="*/ 220 w 322"/>
                <a:gd name="T27" fmla="*/ 371 h 378"/>
                <a:gd name="T28" fmla="*/ 254 w 322"/>
                <a:gd name="T29" fmla="*/ 374 h 378"/>
                <a:gd name="T30" fmla="*/ 289 w 322"/>
                <a:gd name="T31" fmla="*/ 376 h 378"/>
                <a:gd name="T32" fmla="*/ 311 w 322"/>
                <a:gd name="T33" fmla="*/ 378 h 378"/>
                <a:gd name="T34" fmla="*/ 320 w 322"/>
                <a:gd name="T35" fmla="*/ 371 h 378"/>
                <a:gd name="T36" fmla="*/ 322 w 322"/>
                <a:gd name="T37" fmla="*/ 360 h 378"/>
                <a:gd name="T38" fmla="*/ 315 w 322"/>
                <a:gd name="T39" fmla="*/ 352 h 378"/>
                <a:gd name="T40" fmla="*/ 294 w 322"/>
                <a:gd name="T41" fmla="*/ 347 h 378"/>
                <a:gd name="T42" fmla="*/ 263 w 322"/>
                <a:gd name="T43" fmla="*/ 341 h 378"/>
                <a:gd name="T44" fmla="*/ 232 w 322"/>
                <a:gd name="T45" fmla="*/ 336 h 378"/>
                <a:gd name="T46" fmla="*/ 200 w 322"/>
                <a:gd name="T47" fmla="*/ 332 h 378"/>
                <a:gd name="T48" fmla="*/ 170 w 322"/>
                <a:gd name="T49" fmla="*/ 326 h 378"/>
                <a:gd name="T50" fmla="*/ 139 w 322"/>
                <a:gd name="T51" fmla="*/ 318 h 378"/>
                <a:gd name="T52" fmla="*/ 110 w 322"/>
                <a:gd name="T53" fmla="*/ 309 h 378"/>
                <a:gd name="T54" fmla="*/ 80 w 322"/>
                <a:gd name="T55" fmla="*/ 297 h 378"/>
                <a:gd name="T56" fmla="*/ 55 w 322"/>
                <a:gd name="T57" fmla="*/ 281 h 378"/>
                <a:gd name="T58" fmla="*/ 38 w 322"/>
                <a:gd name="T59" fmla="*/ 259 h 378"/>
                <a:gd name="T60" fmla="*/ 34 w 322"/>
                <a:gd name="T61" fmla="*/ 232 h 378"/>
                <a:gd name="T62" fmla="*/ 38 w 322"/>
                <a:gd name="T63" fmla="*/ 200 h 378"/>
                <a:gd name="T64" fmla="*/ 51 w 322"/>
                <a:gd name="T65" fmla="*/ 170 h 378"/>
                <a:gd name="T66" fmla="*/ 71 w 322"/>
                <a:gd name="T67" fmla="*/ 137 h 378"/>
                <a:gd name="T68" fmla="*/ 94 w 322"/>
                <a:gd name="T69" fmla="*/ 110 h 378"/>
                <a:gd name="T70" fmla="*/ 123 w 322"/>
                <a:gd name="T71" fmla="*/ 82 h 378"/>
                <a:gd name="T72" fmla="*/ 153 w 322"/>
                <a:gd name="T73" fmla="*/ 57 h 378"/>
                <a:gd name="T74" fmla="*/ 195 w 322"/>
                <a:gd name="T75" fmla="*/ 38 h 378"/>
                <a:gd name="T76" fmla="*/ 238 w 322"/>
                <a:gd name="T77" fmla="*/ 20 h 378"/>
                <a:gd name="T78" fmla="*/ 264 w 322"/>
                <a:gd name="T79" fmla="*/ 7 h 378"/>
                <a:gd name="T80" fmla="*/ 256 w 322"/>
                <a:gd name="T81" fmla="*/ 0 h 378"/>
                <a:gd name="T82" fmla="*/ 221 w 322"/>
                <a:gd name="T83" fmla="*/ 4 h 378"/>
                <a:gd name="T84" fmla="*/ 180 w 322"/>
                <a:gd name="T85" fmla="*/ 18 h 378"/>
                <a:gd name="T86" fmla="*/ 141 w 322"/>
                <a:gd name="T87" fmla="*/ 3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1" name="Freeform 185"/>
            <p:cNvSpPr>
              <a:spLocks/>
            </p:cNvSpPr>
            <p:nvPr/>
          </p:nvSpPr>
          <p:spPr bwMode="auto">
            <a:xfrm>
              <a:off x="2660" y="2692"/>
              <a:ext cx="47" cy="42"/>
            </a:xfrm>
            <a:custGeom>
              <a:avLst/>
              <a:gdLst>
                <a:gd name="T0" fmla="*/ 235 w 283"/>
                <a:gd name="T1" fmla="*/ 77 h 252"/>
                <a:gd name="T2" fmla="*/ 248 w 283"/>
                <a:gd name="T3" fmla="*/ 91 h 252"/>
                <a:gd name="T4" fmla="*/ 256 w 283"/>
                <a:gd name="T5" fmla="*/ 107 h 252"/>
                <a:gd name="T6" fmla="*/ 259 w 283"/>
                <a:gd name="T7" fmla="*/ 124 h 252"/>
                <a:gd name="T8" fmla="*/ 259 w 283"/>
                <a:gd name="T9" fmla="*/ 142 h 252"/>
                <a:gd name="T10" fmla="*/ 257 w 283"/>
                <a:gd name="T11" fmla="*/ 157 h 252"/>
                <a:gd name="T12" fmla="*/ 252 w 283"/>
                <a:gd name="T13" fmla="*/ 170 h 252"/>
                <a:gd name="T14" fmla="*/ 244 w 283"/>
                <a:gd name="T15" fmla="*/ 183 h 252"/>
                <a:gd name="T16" fmla="*/ 236 w 283"/>
                <a:gd name="T17" fmla="*/ 193 h 252"/>
                <a:gd name="T18" fmla="*/ 225 w 283"/>
                <a:gd name="T19" fmla="*/ 204 h 252"/>
                <a:gd name="T20" fmla="*/ 215 w 283"/>
                <a:gd name="T21" fmla="*/ 214 h 252"/>
                <a:gd name="T22" fmla="*/ 204 w 283"/>
                <a:gd name="T23" fmla="*/ 224 h 252"/>
                <a:gd name="T24" fmla="*/ 194 w 283"/>
                <a:gd name="T25" fmla="*/ 234 h 252"/>
                <a:gd name="T26" fmla="*/ 191 w 283"/>
                <a:gd name="T27" fmla="*/ 238 h 252"/>
                <a:gd name="T28" fmla="*/ 191 w 283"/>
                <a:gd name="T29" fmla="*/ 241 h 252"/>
                <a:gd name="T30" fmla="*/ 191 w 283"/>
                <a:gd name="T31" fmla="*/ 245 h 252"/>
                <a:gd name="T32" fmla="*/ 194 w 283"/>
                <a:gd name="T33" fmla="*/ 248 h 252"/>
                <a:gd name="T34" fmla="*/ 197 w 283"/>
                <a:gd name="T35" fmla="*/ 250 h 252"/>
                <a:gd name="T36" fmla="*/ 202 w 283"/>
                <a:gd name="T37" fmla="*/ 252 h 252"/>
                <a:gd name="T38" fmla="*/ 205 w 283"/>
                <a:gd name="T39" fmla="*/ 250 h 252"/>
                <a:gd name="T40" fmla="*/ 209 w 283"/>
                <a:gd name="T41" fmla="*/ 248 h 252"/>
                <a:gd name="T42" fmla="*/ 232 w 283"/>
                <a:gd name="T43" fmla="*/ 233 h 252"/>
                <a:gd name="T44" fmla="*/ 252 w 283"/>
                <a:gd name="T45" fmla="*/ 214 h 252"/>
                <a:gd name="T46" fmla="*/ 268 w 283"/>
                <a:gd name="T47" fmla="*/ 192 h 252"/>
                <a:gd name="T48" fmla="*/ 278 w 283"/>
                <a:gd name="T49" fmla="*/ 167 h 252"/>
                <a:gd name="T50" fmla="*/ 283 w 283"/>
                <a:gd name="T51" fmla="*/ 141 h 252"/>
                <a:gd name="T52" fmla="*/ 280 w 283"/>
                <a:gd name="T53" fmla="*/ 115 h 252"/>
                <a:gd name="T54" fmla="*/ 271 w 283"/>
                <a:gd name="T55" fmla="*/ 91 h 252"/>
                <a:gd name="T56" fmla="*/ 252 w 283"/>
                <a:gd name="T57" fmla="*/ 69 h 252"/>
                <a:gd name="T58" fmla="*/ 238 w 283"/>
                <a:gd name="T59" fmla="*/ 57 h 252"/>
                <a:gd name="T60" fmla="*/ 222 w 283"/>
                <a:gd name="T61" fmla="*/ 48 h 252"/>
                <a:gd name="T62" fmla="*/ 204 w 283"/>
                <a:gd name="T63" fmla="*/ 39 h 252"/>
                <a:gd name="T64" fmla="*/ 184 w 283"/>
                <a:gd name="T65" fmla="*/ 31 h 252"/>
                <a:gd name="T66" fmla="*/ 164 w 283"/>
                <a:gd name="T67" fmla="*/ 23 h 252"/>
                <a:gd name="T68" fmla="*/ 144 w 283"/>
                <a:gd name="T69" fmla="*/ 17 h 252"/>
                <a:gd name="T70" fmla="*/ 123 w 283"/>
                <a:gd name="T71" fmla="*/ 13 h 252"/>
                <a:gd name="T72" fmla="*/ 103 w 283"/>
                <a:gd name="T73" fmla="*/ 8 h 252"/>
                <a:gd name="T74" fmla="*/ 83 w 283"/>
                <a:gd name="T75" fmla="*/ 5 h 252"/>
                <a:gd name="T76" fmla="*/ 66 w 283"/>
                <a:gd name="T77" fmla="*/ 2 h 252"/>
                <a:gd name="T78" fmla="*/ 48 w 283"/>
                <a:gd name="T79" fmla="*/ 0 h 252"/>
                <a:gd name="T80" fmla="*/ 34 w 283"/>
                <a:gd name="T81" fmla="*/ 0 h 252"/>
                <a:gd name="T82" fmla="*/ 21 w 283"/>
                <a:gd name="T83" fmla="*/ 0 h 252"/>
                <a:gd name="T84" fmla="*/ 11 w 283"/>
                <a:gd name="T85" fmla="*/ 0 h 252"/>
                <a:gd name="T86" fmla="*/ 4 w 283"/>
                <a:gd name="T87" fmla="*/ 2 h 252"/>
                <a:gd name="T88" fmla="*/ 0 w 283"/>
                <a:gd name="T89" fmla="*/ 5 h 252"/>
                <a:gd name="T90" fmla="*/ 12 w 283"/>
                <a:gd name="T91" fmla="*/ 7 h 252"/>
                <a:gd name="T92" fmla="*/ 24 w 283"/>
                <a:gd name="T93" fmla="*/ 8 h 252"/>
                <a:gd name="T94" fmla="*/ 38 w 283"/>
                <a:gd name="T95" fmla="*/ 10 h 252"/>
                <a:gd name="T96" fmla="*/ 52 w 283"/>
                <a:gd name="T97" fmla="*/ 13 h 252"/>
                <a:gd name="T98" fmla="*/ 66 w 283"/>
                <a:gd name="T99" fmla="*/ 16 h 252"/>
                <a:gd name="T100" fmla="*/ 82 w 283"/>
                <a:gd name="T101" fmla="*/ 18 h 252"/>
                <a:gd name="T102" fmla="*/ 98 w 283"/>
                <a:gd name="T103" fmla="*/ 22 h 252"/>
                <a:gd name="T104" fmla="*/ 114 w 283"/>
                <a:gd name="T105" fmla="*/ 25 h 252"/>
                <a:gd name="T106" fmla="*/ 129 w 283"/>
                <a:gd name="T107" fmla="*/ 30 h 252"/>
                <a:gd name="T108" fmla="*/ 146 w 283"/>
                <a:gd name="T109" fmla="*/ 34 h 252"/>
                <a:gd name="T110" fmla="*/ 162 w 283"/>
                <a:gd name="T111" fmla="*/ 39 h 252"/>
                <a:gd name="T112" fmla="*/ 177 w 283"/>
                <a:gd name="T113" fmla="*/ 45 h 252"/>
                <a:gd name="T114" fmla="*/ 193 w 283"/>
                <a:gd name="T115" fmla="*/ 52 h 252"/>
                <a:gd name="T116" fmla="*/ 208 w 283"/>
                <a:gd name="T117" fmla="*/ 60 h 252"/>
                <a:gd name="T118" fmla="*/ 222 w 283"/>
                <a:gd name="T119" fmla="*/ 68 h 252"/>
                <a:gd name="T120" fmla="*/ 235 w 283"/>
                <a:gd name="T121" fmla="*/ 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2" name="Freeform 186"/>
            <p:cNvSpPr>
              <a:spLocks/>
            </p:cNvSpPr>
            <p:nvPr/>
          </p:nvSpPr>
          <p:spPr bwMode="auto">
            <a:xfrm>
              <a:off x="2564" y="2712"/>
              <a:ext cx="19" cy="39"/>
            </a:xfrm>
            <a:custGeom>
              <a:avLst/>
              <a:gdLst>
                <a:gd name="T0" fmla="*/ 0 w 114"/>
                <a:gd name="T1" fmla="*/ 130 h 238"/>
                <a:gd name="T2" fmla="*/ 0 w 114"/>
                <a:gd name="T3" fmla="*/ 149 h 238"/>
                <a:gd name="T4" fmla="*/ 4 w 114"/>
                <a:gd name="T5" fmla="*/ 168 h 238"/>
                <a:gd name="T6" fmla="*/ 12 w 114"/>
                <a:gd name="T7" fmla="*/ 185 h 238"/>
                <a:gd name="T8" fmla="*/ 24 w 114"/>
                <a:gd name="T9" fmla="*/ 200 h 238"/>
                <a:gd name="T10" fmla="*/ 38 w 114"/>
                <a:gd name="T11" fmla="*/ 213 h 238"/>
                <a:gd name="T12" fmla="*/ 55 w 114"/>
                <a:gd name="T13" fmla="*/ 224 h 238"/>
                <a:gd name="T14" fmla="*/ 73 w 114"/>
                <a:gd name="T15" fmla="*/ 232 h 238"/>
                <a:gd name="T16" fmla="*/ 92 w 114"/>
                <a:gd name="T17" fmla="*/ 237 h 238"/>
                <a:gd name="T18" fmla="*/ 98 w 114"/>
                <a:gd name="T19" fmla="*/ 238 h 238"/>
                <a:gd name="T20" fmla="*/ 104 w 114"/>
                <a:gd name="T21" fmla="*/ 235 h 238"/>
                <a:gd name="T22" fmla="*/ 109 w 114"/>
                <a:gd name="T23" fmla="*/ 232 h 238"/>
                <a:gd name="T24" fmla="*/ 111 w 114"/>
                <a:gd name="T25" fmla="*/ 227 h 238"/>
                <a:gd name="T26" fmla="*/ 111 w 114"/>
                <a:gd name="T27" fmla="*/ 222 h 238"/>
                <a:gd name="T28" fmla="*/ 110 w 114"/>
                <a:gd name="T29" fmla="*/ 216 h 238"/>
                <a:gd name="T30" fmla="*/ 106 w 114"/>
                <a:gd name="T31" fmla="*/ 211 h 238"/>
                <a:gd name="T32" fmla="*/ 100 w 114"/>
                <a:gd name="T33" fmla="*/ 209 h 238"/>
                <a:gd name="T34" fmla="*/ 82 w 114"/>
                <a:gd name="T35" fmla="*/ 202 h 238"/>
                <a:gd name="T36" fmla="*/ 64 w 114"/>
                <a:gd name="T37" fmla="*/ 193 h 238"/>
                <a:gd name="T38" fmla="*/ 50 w 114"/>
                <a:gd name="T39" fmla="*/ 180 h 238"/>
                <a:gd name="T40" fmla="*/ 39 w 114"/>
                <a:gd name="T41" fmla="*/ 167 h 238"/>
                <a:gd name="T42" fmla="*/ 32 w 114"/>
                <a:gd name="T43" fmla="*/ 149 h 238"/>
                <a:gd name="T44" fmla="*/ 29 w 114"/>
                <a:gd name="T45" fmla="*/ 131 h 238"/>
                <a:gd name="T46" fmla="*/ 29 w 114"/>
                <a:gd name="T47" fmla="*/ 111 h 238"/>
                <a:gd name="T48" fmla="*/ 35 w 114"/>
                <a:gd name="T49" fmla="*/ 91 h 238"/>
                <a:gd name="T50" fmla="*/ 42 w 114"/>
                <a:gd name="T51" fmla="*/ 76 h 238"/>
                <a:gd name="T52" fmla="*/ 51 w 114"/>
                <a:gd name="T53" fmla="*/ 62 h 238"/>
                <a:gd name="T54" fmla="*/ 62 w 114"/>
                <a:gd name="T55" fmla="*/ 49 h 238"/>
                <a:gd name="T56" fmla="*/ 73 w 114"/>
                <a:gd name="T57" fmla="*/ 38 h 238"/>
                <a:gd name="T58" fmla="*/ 84 w 114"/>
                <a:gd name="T59" fmla="*/ 28 h 238"/>
                <a:gd name="T60" fmla="*/ 96 w 114"/>
                <a:gd name="T61" fmla="*/ 18 h 238"/>
                <a:gd name="T62" fmla="*/ 106 w 114"/>
                <a:gd name="T63" fmla="*/ 9 h 238"/>
                <a:gd name="T64" fmla="*/ 114 w 114"/>
                <a:gd name="T65" fmla="*/ 1 h 238"/>
                <a:gd name="T66" fmla="*/ 106 w 114"/>
                <a:gd name="T67" fmla="*/ 0 h 238"/>
                <a:gd name="T68" fmla="*/ 93 w 114"/>
                <a:gd name="T69" fmla="*/ 6 h 238"/>
                <a:gd name="T70" fmla="*/ 76 w 114"/>
                <a:gd name="T71" fmla="*/ 18 h 238"/>
                <a:gd name="T72" fmla="*/ 56 w 114"/>
                <a:gd name="T73" fmla="*/ 36 h 238"/>
                <a:gd name="T74" fmla="*/ 37 w 114"/>
                <a:gd name="T75" fmla="*/ 57 h 238"/>
                <a:gd name="T76" fmla="*/ 20 w 114"/>
                <a:gd name="T77" fmla="*/ 80 h 238"/>
                <a:gd name="T78" fmla="*/ 7 w 114"/>
                <a:gd name="T79" fmla="*/ 106 h 238"/>
                <a:gd name="T80" fmla="*/ 0 w 114"/>
                <a:gd name="T81" fmla="*/ 1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3" name="Freeform 187"/>
            <p:cNvSpPr>
              <a:spLocks/>
            </p:cNvSpPr>
            <p:nvPr/>
          </p:nvSpPr>
          <p:spPr bwMode="auto">
            <a:xfrm>
              <a:off x="2698" y="2689"/>
              <a:ext cx="41" cy="52"/>
            </a:xfrm>
            <a:custGeom>
              <a:avLst/>
              <a:gdLst>
                <a:gd name="T0" fmla="*/ 207 w 246"/>
                <a:gd name="T1" fmla="*/ 124 h 310"/>
                <a:gd name="T2" fmla="*/ 219 w 246"/>
                <a:gd name="T3" fmla="*/ 143 h 310"/>
                <a:gd name="T4" fmla="*/ 225 w 246"/>
                <a:gd name="T5" fmla="*/ 164 h 310"/>
                <a:gd name="T6" fmla="*/ 221 w 246"/>
                <a:gd name="T7" fmla="*/ 187 h 310"/>
                <a:gd name="T8" fmla="*/ 208 w 246"/>
                <a:gd name="T9" fmla="*/ 209 h 310"/>
                <a:gd name="T10" fmla="*/ 188 w 246"/>
                <a:gd name="T11" fmla="*/ 228 h 310"/>
                <a:gd name="T12" fmla="*/ 166 w 246"/>
                <a:gd name="T13" fmla="*/ 246 h 310"/>
                <a:gd name="T14" fmla="*/ 143 w 246"/>
                <a:gd name="T15" fmla="*/ 264 h 310"/>
                <a:gd name="T16" fmla="*/ 129 w 246"/>
                <a:gd name="T17" fmla="*/ 278 h 310"/>
                <a:gd name="T18" fmla="*/ 124 w 246"/>
                <a:gd name="T19" fmla="*/ 287 h 310"/>
                <a:gd name="T20" fmla="*/ 120 w 246"/>
                <a:gd name="T21" fmla="*/ 296 h 310"/>
                <a:gd name="T22" fmla="*/ 121 w 246"/>
                <a:gd name="T23" fmla="*/ 305 h 310"/>
                <a:gd name="T24" fmla="*/ 130 w 246"/>
                <a:gd name="T25" fmla="*/ 310 h 310"/>
                <a:gd name="T26" fmla="*/ 139 w 246"/>
                <a:gd name="T27" fmla="*/ 309 h 310"/>
                <a:gd name="T28" fmla="*/ 154 w 246"/>
                <a:gd name="T29" fmla="*/ 293 h 310"/>
                <a:gd name="T30" fmla="*/ 180 w 246"/>
                <a:gd name="T31" fmla="*/ 269 h 310"/>
                <a:gd name="T32" fmla="*/ 207 w 246"/>
                <a:gd name="T33" fmla="*/ 246 h 310"/>
                <a:gd name="T34" fmla="*/ 231 w 246"/>
                <a:gd name="T35" fmla="*/ 219 h 310"/>
                <a:gd name="T36" fmla="*/ 245 w 246"/>
                <a:gd name="T37" fmla="*/ 187 h 310"/>
                <a:gd name="T38" fmla="*/ 242 w 246"/>
                <a:gd name="T39" fmla="*/ 153 h 310"/>
                <a:gd name="T40" fmla="*/ 227 w 246"/>
                <a:gd name="T41" fmla="*/ 120 h 310"/>
                <a:gd name="T42" fmla="*/ 201 w 246"/>
                <a:gd name="T43" fmla="*/ 94 h 310"/>
                <a:gd name="T44" fmla="*/ 177 w 246"/>
                <a:gd name="T45" fmla="*/ 74 h 310"/>
                <a:gd name="T46" fmla="*/ 152 w 246"/>
                <a:gd name="T47" fmla="*/ 60 h 310"/>
                <a:gd name="T48" fmla="*/ 126 w 246"/>
                <a:gd name="T49" fmla="*/ 43 h 310"/>
                <a:gd name="T50" fmla="*/ 98 w 246"/>
                <a:gd name="T51" fmla="*/ 28 h 310"/>
                <a:gd name="T52" fmla="*/ 72 w 246"/>
                <a:gd name="T53" fmla="*/ 16 h 310"/>
                <a:gd name="T54" fmla="*/ 46 w 246"/>
                <a:gd name="T55" fmla="*/ 7 h 310"/>
                <a:gd name="T56" fmla="*/ 24 w 246"/>
                <a:gd name="T57" fmla="*/ 1 h 310"/>
                <a:gd name="T58" fmla="*/ 7 w 246"/>
                <a:gd name="T59" fmla="*/ 1 h 310"/>
                <a:gd name="T60" fmla="*/ 8 w 246"/>
                <a:gd name="T61" fmla="*/ 6 h 310"/>
                <a:gd name="T62" fmla="*/ 28 w 246"/>
                <a:gd name="T63" fmla="*/ 14 h 310"/>
                <a:gd name="T64" fmla="*/ 51 w 246"/>
                <a:gd name="T65" fmla="*/ 24 h 310"/>
                <a:gd name="T66" fmla="*/ 78 w 246"/>
                <a:gd name="T67" fmla="*/ 37 h 310"/>
                <a:gd name="T68" fmla="*/ 106 w 246"/>
                <a:gd name="T69" fmla="*/ 51 h 310"/>
                <a:gd name="T70" fmla="*/ 134 w 246"/>
                <a:gd name="T71" fmla="*/ 69 h 310"/>
                <a:gd name="T72" fmla="*/ 163 w 246"/>
                <a:gd name="T73" fmla="*/ 87 h 310"/>
                <a:gd name="T74" fmla="*/ 187 w 246"/>
                <a:gd name="T75" fmla="*/ 10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4" name="Freeform 188"/>
            <p:cNvSpPr>
              <a:spLocks/>
            </p:cNvSpPr>
            <p:nvPr/>
          </p:nvSpPr>
          <p:spPr bwMode="auto">
            <a:xfrm>
              <a:off x="2653" y="2750"/>
              <a:ext cx="14" cy="31"/>
            </a:xfrm>
            <a:custGeom>
              <a:avLst/>
              <a:gdLst>
                <a:gd name="T0" fmla="*/ 31 w 83"/>
                <a:gd name="T1" fmla="*/ 14 h 187"/>
                <a:gd name="T2" fmla="*/ 29 w 83"/>
                <a:gd name="T3" fmla="*/ 8 h 187"/>
                <a:gd name="T4" fmla="*/ 25 w 83"/>
                <a:gd name="T5" fmla="*/ 3 h 187"/>
                <a:gd name="T6" fmla="*/ 19 w 83"/>
                <a:gd name="T7" fmla="*/ 1 h 187"/>
                <a:gd name="T8" fmla="*/ 14 w 83"/>
                <a:gd name="T9" fmla="*/ 0 h 187"/>
                <a:gd name="T10" fmla="*/ 8 w 83"/>
                <a:gd name="T11" fmla="*/ 2 h 187"/>
                <a:gd name="T12" fmla="*/ 3 w 83"/>
                <a:gd name="T13" fmla="*/ 5 h 187"/>
                <a:gd name="T14" fmla="*/ 0 w 83"/>
                <a:gd name="T15" fmla="*/ 11 h 187"/>
                <a:gd name="T16" fmla="*/ 0 w 83"/>
                <a:gd name="T17" fmla="*/ 17 h 187"/>
                <a:gd name="T18" fmla="*/ 5 w 83"/>
                <a:gd name="T19" fmla="*/ 42 h 187"/>
                <a:gd name="T20" fmla="*/ 15 w 83"/>
                <a:gd name="T21" fmla="*/ 71 h 187"/>
                <a:gd name="T22" fmla="*/ 27 w 83"/>
                <a:gd name="T23" fmla="*/ 100 h 187"/>
                <a:gd name="T24" fmla="*/ 41 w 83"/>
                <a:gd name="T25" fmla="*/ 127 h 187"/>
                <a:gd name="T26" fmla="*/ 55 w 83"/>
                <a:gd name="T27" fmla="*/ 151 h 187"/>
                <a:gd name="T28" fmla="*/ 68 w 83"/>
                <a:gd name="T29" fmla="*/ 171 h 187"/>
                <a:gd name="T30" fmla="*/ 77 w 83"/>
                <a:gd name="T31" fmla="*/ 184 h 187"/>
                <a:gd name="T32" fmla="*/ 83 w 83"/>
                <a:gd name="T33" fmla="*/ 187 h 187"/>
                <a:gd name="T34" fmla="*/ 80 w 83"/>
                <a:gd name="T35" fmla="*/ 174 h 187"/>
                <a:gd name="T36" fmla="*/ 75 w 83"/>
                <a:gd name="T37" fmla="*/ 158 h 187"/>
                <a:gd name="T38" fmla="*/ 68 w 83"/>
                <a:gd name="T39" fmla="*/ 138 h 187"/>
                <a:gd name="T40" fmla="*/ 59 w 83"/>
                <a:gd name="T41" fmla="*/ 113 h 187"/>
                <a:gd name="T42" fmla="*/ 51 w 83"/>
                <a:gd name="T43" fmla="*/ 88 h 187"/>
                <a:gd name="T44" fmla="*/ 43 w 83"/>
                <a:gd name="T45" fmla="*/ 63 h 187"/>
                <a:gd name="T46" fmla="*/ 36 w 83"/>
                <a:gd name="T47" fmla="*/ 38 h 187"/>
                <a:gd name="T48" fmla="*/ 31 w 83"/>
                <a:gd name="T49" fmla="*/ 1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5" name="Freeform 189"/>
            <p:cNvSpPr>
              <a:spLocks/>
            </p:cNvSpPr>
            <p:nvPr/>
          </p:nvSpPr>
          <p:spPr bwMode="auto">
            <a:xfrm>
              <a:off x="2647" y="2733"/>
              <a:ext cx="7" cy="16"/>
            </a:xfrm>
            <a:custGeom>
              <a:avLst/>
              <a:gdLst>
                <a:gd name="T0" fmla="*/ 22 w 44"/>
                <a:gd name="T1" fmla="*/ 10 h 94"/>
                <a:gd name="T2" fmla="*/ 21 w 44"/>
                <a:gd name="T3" fmla="*/ 6 h 94"/>
                <a:gd name="T4" fmla="*/ 18 w 44"/>
                <a:gd name="T5" fmla="*/ 2 h 94"/>
                <a:gd name="T6" fmla="*/ 14 w 44"/>
                <a:gd name="T7" fmla="*/ 0 h 94"/>
                <a:gd name="T8" fmla="*/ 10 w 44"/>
                <a:gd name="T9" fmla="*/ 0 h 94"/>
                <a:gd name="T10" fmla="*/ 6 w 44"/>
                <a:gd name="T11" fmla="*/ 1 h 94"/>
                <a:gd name="T12" fmla="*/ 3 w 44"/>
                <a:gd name="T13" fmla="*/ 3 h 94"/>
                <a:gd name="T14" fmla="*/ 0 w 44"/>
                <a:gd name="T15" fmla="*/ 7 h 94"/>
                <a:gd name="T16" fmla="*/ 0 w 44"/>
                <a:gd name="T17" fmla="*/ 11 h 94"/>
                <a:gd name="T18" fmla="*/ 0 w 44"/>
                <a:gd name="T19" fmla="*/ 24 h 94"/>
                <a:gd name="T20" fmla="*/ 4 w 44"/>
                <a:gd name="T21" fmla="*/ 38 h 94"/>
                <a:gd name="T22" fmla="*/ 8 w 44"/>
                <a:gd name="T23" fmla="*/ 52 h 94"/>
                <a:gd name="T24" fmla="*/ 14 w 44"/>
                <a:gd name="T25" fmla="*/ 65 h 94"/>
                <a:gd name="T26" fmla="*/ 21 w 44"/>
                <a:gd name="T27" fmla="*/ 78 h 94"/>
                <a:gd name="T28" fmla="*/ 28 w 44"/>
                <a:gd name="T29" fmla="*/ 87 h 94"/>
                <a:gd name="T30" fmla="*/ 37 w 44"/>
                <a:gd name="T31" fmla="*/ 93 h 94"/>
                <a:gd name="T32" fmla="*/ 42 w 44"/>
                <a:gd name="T33" fmla="*/ 94 h 94"/>
                <a:gd name="T34" fmla="*/ 44 w 44"/>
                <a:gd name="T35" fmla="*/ 76 h 94"/>
                <a:gd name="T36" fmla="*/ 38 w 44"/>
                <a:gd name="T37" fmla="*/ 54 h 94"/>
                <a:gd name="T38" fmla="*/ 31 w 44"/>
                <a:gd name="T39" fmla="*/ 32 h 94"/>
                <a:gd name="T40" fmla="*/ 22 w 44"/>
                <a:gd name="T4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6" name="Freeform 190"/>
            <p:cNvSpPr>
              <a:spLocks/>
            </p:cNvSpPr>
            <p:nvPr/>
          </p:nvSpPr>
          <p:spPr bwMode="auto">
            <a:xfrm>
              <a:off x="2641" y="2722"/>
              <a:ext cx="6" cy="9"/>
            </a:xfrm>
            <a:custGeom>
              <a:avLst/>
              <a:gdLst>
                <a:gd name="T0" fmla="*/ 20 w 38"/>
                <a:gd name="T1" fmla="*/ 7 h 54"/>
                <a:gd name="T2" fmla="*/ 20 w 38"/>
                <a:gd name="T3" fmla="*/ 8 h 54"/>
                <a:gd name="T4" fmla="*/ 20 w 38"/>
                <a:gd name="T5" fmla="*/ 8 h 54"/>
                <a:gd name="T6" fmla="*/ 20 w 38"/>
                <a:gd name="T7" fmla="*/ 8 h 54"/>
                <a:gd name="T8" fmla="*/ 20 w 38"/>
                <a:gd name="T9" fmla="*/ 8 h 54"/>
                <a:gd name="T10" fmla="*/ 19 w 38"/>
                <a:gd name="T11" fmla="*/ 4 h 54"/>
                <a:gd name="T12" fmla="*/ 15 w 38"/>
                <a:gd name="T13" fmla="*/ 1 h 54"/>
                <a:gd name="T14" fmla="*/ 12 w 38"/>
                <a:gd name="T15" fmla="*/ 0 h 54"/>
                <a:gd name="T16" fmla="*/ 7 w 38"/>
                <a:gd name="T17" fmla="*/ 0 h 54"/>
                <a:gd name="T18" fmla="*/ 4 w 38"/>
                <a:gd name="T19" fmla="*/ 1 h 54"/>
                <a:gd name="T20" fmla="*/ 1 w 38"/>
                <a:gd name="T21" fmla="*/ 4 h 54"/>
                <a:gd name="T22" fmla="*/ 0 w 38"/>
                <a:gd name="T23" fmla="*/ 8 h 54"/>
                <a:gd name="T24" fmla="*/ 0 w 38"/>
                <a:gd name="T25" fmla="*/ 11 h 54"/>
                <a:gd name="T26" fmla="*/ 1 w 38"/>
                <a:gd name="T27" fmla="*/ 17 h 54"/>
                <a:gd name="T28" fmla="*/ 4 w 38"/>
                <a:gd name="T29" fmla="*/ 24 h 54"/>
                <a:gd name="T30" fmla="*/ 8 w 38"/>
                <a:gd name="T31" fmla="*/ 32 h 54"/>
                <a:gd name="T32" fmla="*/ 14 w 38"/>
                <a:gd name="T33" fmla="*/ 39 h 54"/>
                <a:gd name="T34" fmla="*/ 20 w 38"/>
                <a:gd name="T35" fmla="*/ 46 h 54"/>
                <a:gd name="T36" fmla="*/ 27 w 38"/>
                <a:gd name="T37" fmla="*/ 50 h 54"/>
                <a:gd name="T38" fmla="*/ 33 w 38"/>
                <a:gd name="T39" fmla="*/ 54 h 54"/>
                <a:gd name="T40" fmla="*/ 38 w 38"/>
                <a:gd name="T41" fmla="*/ 54 h 54"/>
                <a:gd name="T42" fmla="*/ 36 w 38"/>
                <a:gd name="T43" fmla="*/ 42 h 54"/>
                <a:gd name="T44" fmla="*/ 32 w 38"/>
                <a:gd name="T45" fmla="*/ 29 h 54"/>
                <a:gd name="T46" fmla="*/ 25 w 38"/>
                <a:gd name="T47" fmla="*/ 16 h 54"/>
                <a:gd name="T48" fmla="*/ 20 w 38"/>
                <a:gd name="T4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54">
                  <a:moveTo>
                    <a:pt x="20" y="7"/>
                  </a:moveTo>
                  <a:lnTo>
                    <a:pt x="20" y="8"/>
                  </a:lnTo>
                  <a:lnTo>
                    <a:pt x="20" y="8"/>
                  </a:lnTo>
                  <a:lnTo>
                    <a:pt x="20" y="8"/>
                  </a:ln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7" name="Freeform 191"/>
            <p:cNvSpPr>
              <a:spLocks/>
            </p:cNvSpPr>
            <p:nvPr/>
          </p:nvSpPr>
          <p:spPr bwMode="auto">
            <a:xfrm>
              <a:off x="2636" y="2714"/>
              <a:ext cx="8" cy="6"/>
            </a:xfrm>
            <a:custGeom>
              <a:avLst/>
              <a:gdLst>
                <a:gd name="T0" fmla="*/ 41 w 52"/>
                <a:gd name="T1" fmla="*/ 27 h 36"/>
                <a:gd name="T2" fmla="*/ 46 w 52"/>
                <a:gd name="T3" fmla="*/ 24 h 36"/>
                <a:gd name="T4" fmla="*/ 51 w 52"/>
                <a:gd name="T5" fmla="*/ 21 h 36"/>
                <a:gd name="T6" fmla="*/ 52 w 52"/>
                <a:gd name="T7" fmla="*/ 16 h 36"/>
                <a:gd name="T8" fmla="*/ 52 w 52"/>
                <a:gd name="T9" fmla="*/ 12 h 36"/>
                <a:gd name="T10" fmla="*/ 50 w 52"/>
                <a:gd name="T11" fmla="*/ 6 h 36"/>
                <a:gd name="T12" fmla="*/ 46 w 52"/>
                <a:gd name="T13" fmla="*/ 2 h 36"/>
                <a:gd name="T14" fmla="*/ 41 w 52"/>
                <a:gd name="T15" fmla="*/ 0 h 36"/>
                <a:gd name="T16" fmla="*/ 36 w 52"/>
                <a:gd name="T17" fmla="*/ 0 h 36"/>
                <a:gd name="T18" fmla="*/ 33 w 52"/>
                <a:gd name="T19" fmla="*/ 0 h 36"/>
                <a:gd name="T20" fmla="*/ 29 w 52"/>
                <a:gd name="T21" fmla="*/ 1 h 36"/>
                <a:gd name="T22" fmla="*/ 21 w 52"/>
                <a:gd name="T23" fmla="*/ 4 h 36"/>
                <a:gd name="T24" fmla="*/ 13 w 52"/>
                <a:gd name="T25" fmla="*/ 8 h 36"/>
                <a:gd name="T26" fmla="*/ 6 w 52"/>
                <a:gd name="T27" fmla="*/ 15 h 36"/>
                <a:gd name="T28" fmla="*/ 3 w 52"/>
                <a:gd name="T29" fmla="*/ 22 h 36"/>
                <a:gd name="T30" fmla="*/ 0 w 52"/>
                <a:gd name="T31" fmla="*/ 29 h 36"/>
                <a:gd name="T32" fmla="*/ 0 w 52"/>
                <a:gd name="T33" fmla="*/ 31 h 36"/>
                <a:gd name="T34" fmla="*/ 4 w 52"/>
                <a:gd name="T35" fmla="*/ 33 h 36"/>
                <a:gd name="T36" fmla="*/ 9 w 52"/>
                <a:gd name="T37" fmla="*/ 36 h 36"/>
                <a:gd name="T38" fmla="*/ 13 w 52"/>
                <a:gd name="T39" fmla="*/ 36 h 36"/>
                <a:gd name="T40" fmla="*/ 18 w 52"/>
                <a:gd name="T41" fmla="*/ 36 h 36"/>
                <a:gd name="T42" fmla="*/ 24 w 52"/>
                <a:gd name="T43" fmla="*/ 33 h 36"/>
                <a:gd name="T44" fmla="*/ 30 w 52"/>
                <a:gd name="T45" fmla="*/ 32 h 36"/>
                <a:gd name="T46" fmla="*/ 36 w 52"/>
                <a:gd name="T47" fmla="*/ 30 h 36"/>
                <a:gd name="T48" fmla="*/ 41 w 52"/>
                <a:gd name="T49"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8" name="Freeform 192"/>
            <p:cNvSpPr>
              <a:spLocks/>
            </p:cNvSpPr>
            <p:nvPr/>
          </p:nvSpPr>
          <p:spPr bwMode="auto">
            <a:xfrm>
              <a:off x="2596" y="2704"/>
              <a:ext cx="33" cy="39"/>
            </a:xfrm>
            <a:custGeom>
              <a:avLst/>
              <a:gdLst>
                <a:gd name="T0" fmla="*/ 73 w 198"/>
                <a:gd name="T1" fmla="*/ 36 h 236"/>
                <a:gd name="T2" fmla="*/ 58 w 198"/>
                <a:gd name="T3" fmla="*/ 46 h 236"/>
                <a:gd name="T4" fmla="*/ 46 w 198"/>
                <a:gd name="T5" fmla="*/ 58 h 236"/>
                <a:gd name="T6" fmla="*/ 33 w 198"/>
                <a:gd name="T7" fmla="*/ 72 h 236"/>
                <a:gd name="T8" fmla="*/ 22 w 198"/>
                <a:gd name="T9" fmla="*/ 85 h 236"/>
                <a:gd name="T10" fmla="*/ 14 w 198"/>
                <a:gd name="T11" fmla="*/ 100 h 236"/>
                <a:gd name="T12" fmla="*/ 7 w 198"/>
                <a:gd name="T13" fmla="*/ 115 h 236"/>
                <a:gd name="T14" fmla="*/ 2 w 198"/>
                <a:gd name="T15" fmla="*/ 130 h 236"/>
                <a:gd name="T16" fmla="*/ 0 w 198"/>
                <a:gd name="T17" fmla="*/ 146 h 236"/>
                <a:gd name="T18" fmla="*/ 2 w 198"/>
                <a:gd name="T19" fmla="*/ 170 h 236"/>
                <a:gd name="T20" fmla="*/ 12 w 198"/>
                <a:gd name="T21" fmla="*/ 190 h 236"/>
                <a:gd name="T22" fmla="*/ 26 w 198"/>
                <a:gd name="T23" fmla="*/ 207 h 236"/>
                <a:gd name="T24" fmla="*/ 43 w 198"/>
                <a:gd name="T25" fmla="*/ 220 h 236"/>
                <a:gd name="T26" fmla="*/ 64 w 198"/>
                <a:gd name="T27" fmla="*/ 229 h 236"/>
                <a:gd name="T28" fmla="*/ 88 w 198"/>
                <a:gd name="T29" fmla="*/ 235 h 236"/>
                <a:gd name="T30" fmla="*/ 110 w 198"/>
                <a:gd name="T31" fmla="*/ 236 h 236"/>
                <a:gd name="T32" fmla="*/ 132 w 198"/>
                <a:gd name="T33" fmla="*/ 232 h 236"/>
                <a:gd name="T34" fmla="*/ 137 w 198"/>
                <a:gd name="T35" fmla="*/ 232 h 236"/>
                <a:gd name="T36" fmla="*/ 142 w 198"/>
                <a:gd name="T37" fmla="*/ 230 h 236"/>
                <a:gd name="T38" fmla="*/ 145 w 198"/>
                <a:gd name="T39" fmla="*/ 226 h 236"/>
                <a:gd name="T40" fmla="*/ 146 w 198"/>
                <a:gd name="T41" fmla="*/ 221 h 236"/>
                <a:gd name="T42" fmla="*/ 145 w 198"/>
                <a:gd name="T43" fmla="*/ 219 h 236"/>
                <a:gd name="T44" fmla="*/ 142 w 198"/>
                <a:gd name="T45" fmla="*/ 219 h 236"/>
                <a:gd name="T46" fmla="*/ 137 w 198"/>
                <a:gd name="T47" fmla="*/ 217 h 236"/>
                <a:gd name="T48" fmla="*/ 131 w 198"/>
                <a:gd name="T49" fmla="*/ 217 h 236"/>
                <a:gd name="T50" fmla="*/ 124 w 198"/>
                <a:gd name="T51" fmla="*/ 217 h 236"/>
                <a:gd name="T52" fmla="*/ 118 w 198"/>
                <a:gd name="T53" fmla="*/ 217 h 236"/>
                <a:gd name="T54" fmla="*/ 112 w 198"/>
                <a:gd name="T55" fmla="*/ 217 h 236"/>
                <a:gd name="T56" fmla="*/ 109 w 198"/>
                <a:gd name="T57" fmla="*/ 217 h 236"/>
                <a:gd name="T58" fmla="*/ 97 w 198"/>
                <a:gd name="T59" fmla="*/ 216 h 236"/>
                <a:gd name="T60" fmla="*/ 87 w 198"/>
                <a:gd name="T61" fmla="*/ 215 h 236"/>
                <a:gd name="T62" fmla="*/ 75 w 198"/>
                <a:gd name="T63" fmla="*/ 214 h 236"/>
                <a:gd name="T64" fmla="*/ 63 w 198"/>
                <a:gd name="T65" fmla="*/ 211 h 236"/>
                <a:gd name="T66" fmla="*/ 51 w 198"/>
                <a:gd name="T67" fmla="*/ 207 h 236"/>
                <a:gd name="T68" fmla="*/ 40 w 198"/>
                <a:gd name="T69" fmla="*/ 199 h 236"/>
                <a:gd name="T70" fmla="*/ 29 w 198"/>
                <a:gd name="T71" fmla="*/ 189 h 236"/>
                <a:gd name="T72" fmla="*/ 17 w 198"/>
                <a:gd name="T73" fmla="*/ 174 h 236"/>
                <a:gd name="T74" fmla="*/ 15 w 198"/>
                <a:gd name="T75" fmla="*/ 157 h 236"/>
                <a:gd name="T76" fmla="*/ 16 w 198"/>
                <a:gd name="T77" fmla="*/ 141 h 236"/>
                <a:gd name="T78" fmla="*/ 21 w 198"/>
                <a:gd name="T79" fmla="*/ 124 h 236"/>
                <a:gd name="T80" fmla="*/ 28 w 198"/>
                <a:gd name="T81" fmla="*/ 109 h 236"/>
                <a:gd name="T82" fmla="*/ 39 w 198"/>
                <a:gd name="T83" fmla="*/ 96 h 236"/>
                <a:gd name="T84" fmla="*/ 50 w 198"/>
                <a:gd name="T85" fmla="*/ 82 h 236"/>
                <a:gd name="T86" fmla="*/ 63 w 198"/>
                <a:gd name="T87" fmla="*/ 70 h 236"/>
                <a:gd name="T88" fmla="*/ 78 w 198"/>
                <a:gd name="T89" fmla="*/ 59 h 236"/>
                <a:gd name="T90" fmla="*/ 94 w 198"/>
                <a:gd name="T91" fmla="*/ 49 h 236"/>
                <a:gd name="T92" fmla="*/ 110 w 198"/>
                <a:gd name="T93" fmla="*/ 39 h 236"/>
                <a:gd name="T94" fmla="*/ 126 w 198"/>
                <a:gd name="T95" fmla="*/ 31 h 236"/>
                <a:gd name="T96" fmla="*/ 142 w 198"/>
                <a:gd name="T97" fmla="*/ 24 h 236"/>
                <a:gd name="T98" fmla="*/ 158 w 198"/>
                <a:gd name="T99" fmla="*/ 19 h 236"/>
                <a:gd name="T100" fmla="*/ 172 w 198"/>
                <a:gd name="T101" fmla="*/ 13 h 236"/>
                <a:gd name="T102" fmla="*/ 186 w 198"/>
                <a:gd name="T103" fmla="*/ 10 h 236"/>
                <a:gd name="T104" fmla="*/ 198 w 198"/>
                <a:gd name="T105" fmla="*/ 7 h 236"/>
                <a:gd name="T106" fmla="*/ 190 w 198"/>
                <a:gd name="T107" fmla="*/ 3 h 236"/>
                <a:gd name="T108" fmla="*/ 177 w 198"/>
                <a:gd name="T109" fmla="*/ 0 h 236"/>
                <a:gd name="T110" fmla="*/ 162 w 198"/>
                <a:gd name="T111" fmla="*/ 3 h 236"/>
                <a:gd name="T112" fmla="*/ 144 w 198"/>
                <a:gd name="T113" fmla="*/ 6 h 236"/>
                <a:gd name="T114" fmla="*/ 124 w 198"/>
                <a:gd name="T115" fmla="*/ 12 h 236"/>
                <a:gd name="T116" fmla="*/ 105 w 198"/>
                <a:gd name="T117" fmla="*/ 19 h 236"/>
                <a:gd name="T118" fmla="*/ 88 w 198"/>
                <a:gd name="T119" fmla="*/ 28 h 236"/>
                <a:gd name="T120" fmla="*/ 73 w 198"/>
                <a:gd name="T121" fmla="*/ 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29" name="Freeform 193"/>
            <p:cNvSpPr>
              <a:spLocks/>
            </p:cNvSpPr>
            <p:nvPr/>
          </p:nvSpPr>
          <p:spPr bwMode="auto">
            <a:xfrm>
              <a:off x="2652" y="2704"/>
              <a:ext cx="22" cy="30"/>
            </a:xfrm>
            <a:custGeom>
              <a:avLst/>
              <a:gdLst>
                <a:gd name="T0" fmla="*/ 108 w 128"/>
                <a:gd name="T1" fmla="*/ 61 h 183"/>
                <a:gd name="T2" fmla="*/ 111 w 128"/>
                <a:gd name="T3" fmla="*/ 80 h 183"/>
                <a:gd name="T4" fmla="*/ 109 w 128"/>
                <a:gd name="T5" fmla="*/ 97 h 183"/>
                <a:gd name="T6" fmla="*/ 101 w 128"/>
                <a:gd name="T7" fmla="*/ 110 h 183"/>
                <a:gd name="T8" fmla="*/ 89 w 128"/>
                <a:gd name="T9" fmla="*/ 123 h 183"/>
                <a:gd name="T10" fmla="*/ 75 w 128"/>
                <a:gd name="T11" fmla="*/ 134 h 183"/>
                <a:gd name="T12" fmla="*/ 60 w 128"/>
                <a:gd name="T13" fmla="*/ 145 h 183"/>
                <a:gd name="T14" fmla="*/ 43 w 128"/>
                <a:gd name="T15" fmla="*/ 156 h 183"/>
                <a:gd name="T16" fmla="*/ 29 w 128"/>
                <a:gd name="T17" fmla="*/ 167 h 183"/>
                <a:gd name="T18" fmla="*/ 27 w 128"/>
                <a:gd name="T19" fmla="*/ 170 h 183"/>
                <a:gd name="T20" fmla="*/ 26 w 128"/>
                <a:gd name="T21" fmla="*/ 172 h 183"/>
                <a:gd name="T22" fmla="*/ 26 w 128"/>
                <a:gd name="T23" fmla="*/ 176 h 183"/>
                <a:gd name="T24" fmla="*/ 28 w 128"/>
                <a:gd name="T25" fmla="*/ 179 h 183"/>
                <a:gd name="T26" fmla="*/ 30 w 128"/>
                <a:gd name="T27" fmla="*/ 182 h 183"/>
                <a:gd name="T28" fmla="*/ 34 w 128"/>
                <a:gd name="T29" fmla="*/ 183 h 183"/>
                <a:gd name="T30" fmla="*/ 37 w 128"/>
                <a:gd name="T31" fmla="*/ 183 h 183"/>
                <a:gd name="T32" fmla="*/ 41 w 128"/>
                <a:gd name="T33" fmla="*/ 182 h 183"/>
                <a:gd name="T34" fmla="*/ 58 w 128"/>
                <a:gd name="T35" fmla="*/ 171 h 183"/>
                <a:gd name="T36" fmla="*/ 76 w 128"/>
                <a:gd name="T37" fmla="*/ 160 h 183"/>
                <a:gd name="T38" fmla="*/ 92 w 128"/>
                <a:gd name="T39" fmla="*/ 147 h 183"/>
                <a:gd name="T40" fmla="*/ 108 w 128"/>
                <a:gd name="T41" fmla="*/ 132 h 183"/>
                <a:gd name="T42" fmla="*/ 118 w 128"/>
                <a:gd name="T43" fmla="*/ 116 h 183"/>
                <a:gd name="T44" fmla="*/ 125 w 128"/>
                <a:gd name="T45" fmla="*/ 98 h 183"/>
                <a:gd name="T46" fmla="*/ 128 w 128"/>
                <a:gd name="T47" fmla="*/ 78 h 183"/>
                <a:gd name="T48" fmla="*/ 123 w 128"/>
                <a:gd name="T49" fmla="*/ 58 h 183"/>
                <a:gd name="T50" fmla="*/ 112 w 128"/>
                <a:gd name="T51" fmla="*/ 41 h 183"/>
                <a:gd name="T52" fmla="*/ 98 w 128"/>
                <a:gd name="T53" fmla="*/ 28 h 183"/>
                <a:gd name="T54" fmla="*/ 80 w 128"/>
                <a:gd name="T55" fmla="*/ 16 h 183"/>
                <a:gd name="T56" fmla="*/ 61 w 128"/>
                <a:gd name="T57" fmla="*/ 8 h 183"/>
                <a:gd name="T58" fmla="*/ 41 w 128"/>
                <a:gd name="T59" fmla="*/ 2 h 183"/>
                <a:gd name="T60" fmla="*/ 23 w 128"/>
                <a:gd name="T61" fmla="*/ 0 h 183"/>
                <a:gd name="T62" fmla="*/ 9 w 128"/>
                <a:gd name="T63" fmla="*/ 1 h 183"/>
                <a:gd name="T64" fmla="*/ 0 w 128"/>
                <a:gd name="T65" fmla="*/ 6 h 183"/>
                <a:gd name="T66" fmla="*/ 16 w 128"/>
                <a:gd name="T67" fmla="*/ 10 h 183"/>
                <a:gd name="T68" fmla="*/ 33 w 128"/>
                <a:gd name="T69" fmla="*/ 14 h 183"/>
                <a:gd name="T70" fmla="*/ 48 w 128"/>
                <a:gd name="T71" fmla="*/ 17 h 183"/>
                <a:gd name="T72" fmla="*/ 63 w 128"/>
                <a:gd name="T73" fmla="*/ 22 h 183"/>
                <a:gd name="T74" fmla="*/ 77 w 128"/>
                <a:gd name="T75" fmla="*/ 28 h 183"/>
                <a:gd name="T76" fmla="*/ 90 w 128"/>
                <a:gd name="T77" fmla="*/ 36 h 183"/>
                <a:gd name="T78" fmla="*/ 101 w 128"/>
                <a:gd name="T79" fmla="*/ 46 h 183"/>
                <a:gd name="T80" fmla="*/ 108 w 128"/>
                <a:gd name="T8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0" name="Freeform 194"/>
            <p:cNvSpPr>
              <a:spLocks/>
            </p:cNvSpPr>
            <p:nvPr/>
          </p:nvSpPr>
          <p:spPr bwMode="auto">
            <a:xfrm>
              <a:off x="2575" y="2697"/>
              <a:ext cx="53" cy="63"/>
            </a:xfrm>
            <a:custGeom>
              <a:avLst/>
              <a:gdLst>
                <a:gd name="T0" fmla="*/ 101 w 323"/>
                <a:gd name="T1" fmla="*/ 70 h 379"/>
                <a:gd name="T2" fmla="*/ 54 w 323"/>
                <a:gd name="T3" fmla="*/ 115 h 379"/>
                <a:gd name="T4" fmla="*/ 18 w 323"/>
                <a:gd name="T5" fmla="*/ 167 h 379"/>
                <a:gd name="T6" fmla="*/ 0 w 323"/>
                <a:gd name="T7" fmla="*/ 227 h 379"/>
                <a:gd name="T8" fmla="*/ 4 w 323"/>
                <a:gd name="T9" fmla="*/ 267 h 379"/>
                <a:gd name="T10" fmla="*/ 11 w 323"/>
                <a:gd name="T11" fmla="*/ 283 h 379"/>
                <a:gd name="T12" fmla="*/ 21 w 323"/>
                <a:gd name="T13" fmla="*/ 298 h 379"/>
                <a:gd name="T14" fmla="*/ 34 w 323"/>
                <a:gd name="T15" fmla="*/ 311 h 379"/>
                <a:gd name="T16" fmla="*/ 57 w 323"/>
                <a:gd name="T17" fmla="*/ 325 h 379"/>
                <a:gd name="T18" fmla="*/ 87 w 323"/>
                <a:gd name="T19" fmla="*/ 340 h 379"/>
                <a:gd name="T20" fmla="*/ 120 w 323"/>
                <a:gd name="T21" fmla="*/ 351 h 379"/>
                <a:gd name="T22" fmla="*/ 153 w 323"/>
                <a:gd name="T23" fmla="*/ 360 h 379"/>
                <a:gd name="T24" fmla="*/ 187 w 323"/>
                <a:gd name="T25" fmla="*/ 367 h 379"/>
                <a:gd name="T26" fmla="*/ 221 w 323"/>
                <a:gd name="T27" fmla="*/ 372 h 379"/>
                <a:gd name="T28" fmla="*/ 256 w 323"/>
                <a:gd name="T29" fmla="*/ 375 h 379"/>
                <a:gd name="T30" fmla="*/ 290 w 323"/>
                <a:gd name="T31" fmla="*/ 378 h 379"/>
                <a:gd name="T32" fmla="*/ 312 w 323"/>
                <a:gd name="T33" fmla="*/ 379 h 379"/>
                <a:gd name="T34" fmla="*/ 320 w 323"/>
                <a:gd name="T35" fmla="*/ 372 h 379"/>
                <a:gd name="T36" fmla="*/ 323 w 323"/>
                <a:gd name="T37" fmla="*/ 360 h 379"/>
                <a:gd name="T38" fmla="*/ 316 w 323"/>
                <a:gd name="T39" fmla="*/ 352 h 379"/>
                <a:gd name="T40" fmla="*/ 295 w 323"/>
                <a:gd name="T41" fmla="*/ 351 h 379"/>
                <a:gd name="T42" fmla="*/ 263 w 323"/>
                <a:gd name="T43" fmla="*/ 350 h 379"/>
                <a:gd name="T44" fmla="*/ 231 w 323"/>
                <a:gd name="T45" fmla="*/ 348 h 379"/>
                <a:gd name="T46" fmla="*/ 200 w 323"/>
                <a:gd name="T47" fmla="*/ 343 h 379"/>
                <a:gd name="T48" fmla="*/ 168 w 323"/>
                <a:gd name="T49" fmla="*/ 337 h 379"/>
                <a:gd name="T50" fmla="*/ 136 w 323"/>
                <a:gd name="T51" fmla="*/ 329 h 379"/>
                <a:gd name="T52" fmla="*/ 106 w 323"/>
                <a:gd name="T53" fmla="*/ 320 h 379"/>
                <a:gd name="T54" fmla="*/ 76 w 323"/>
                <a:gd name="T55" fmla="*/ 306 h 379"/>
                <a:gd name="T56" fmla="*/ 51 w 323"/>
                <a:gd name="T57" fmla="*/ 291 h 379"/>
                <a:gd name="T58" fmla="*/ 35 w 323"/>
                <a:gd name="T59" fmla="*/ 269 h 379"/>
                <a:gd name="T60" fmla="*/ 31 w 323"/>
                <a:gd name="T61" fmla="*/ 239 h 379"/>
                <a:gd name="T62" fmla="*/ 38 w 323"/>
                <a:gd name="T63" fmla="*/ 197 h 379"/>
                <a:gd name="T64" fmla="*/ 51 w 323"/>
                <a:gd name="T65" fmla="*/ 165 h 379"/>
                <a:gd name="T66" fmla="*/ 68 w 323"/>
                <a:gd name="T67" fmla="*/ 136 h 379"/>
                <a:gd name="T68" fmla="*/ 89 w 323"/>
                <a:gd name="T69" fmla="*/ 111 h 379"/>
                <a:gd name="T70" fmla="*/ 114 w 323"/>
                <a:gd name="T71" fmla="*/ 88 h 379"/>
                <a:gd name="T72" fmla="*/ 144 w 323"/>
                <a:gd name="T73" fmla="*/ 64 h 379"/>
                <a:gd name="T74" fmla="*/ 181 w 323"/>
                <a:gd name="T75" fmla="*/ 41 h 379"/>
                <a:gd name="T76" fmla="*/ 219 w 323"/>
                <a:gd name="T77" fmla="*/ 22 h 379"/>
                <a:gd name="T78" fmla="*/ 253 w 323"/>
                <a:gd name="T79" fmla="*/ 7 h 379"/>
                <a:gd name="T80" fmla="*/ 255 w 323"/>
                <a:gd name="T81" fmla="*/ 0 h 379"/>
                <a:gd name="T82" fmla="*/ 221 w 323"/>
                <a:gd name="T83" fmla="*/ 5 h 379"/>
                <a:gd name="T84" fmla="*/ 181 w 323"/>
                <a:gd name="T85" fmla="*/ 19 h 379"/>
                <a:gd name="T86" fmla="*/ 142 w 323"/>
                <a:gd name="T87" fmla="*/ 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1" name="Freeform 195"/>
            <p:cNvSpPr>
              <a:spLocks/>
            </p:cNvSpPr>
            <p:nvPr/>
          </p:nvSpPr>
          <p:spPr bwMode="auto">
            <a:xfrm>
              <a:off x="2650" y="2695"/>
              <a:ext cx="47" cy="42"/>
            </a:xfrm>
            <a:custGeom>
              <a:avLst/>
              <a:gdLst>
                <a:gd name="T0" fmla="*/ 235 w 282"/>
                <a:gd name="T1" fmla="*/ 78 h 253"/>
                <a:gd name="T2" fmla="*/ 248 w 282"/>
                <a:gd name="T3" fmla="*/ 92 h 253"/>
                <a:gd name="T4" fmla="*/ 255 w 282"/>
                <a:gd name="T5" fmla="*/ 108 h 253"/>
                <a:gd name="T6" fmla="*/ 259 w 282"/>
                <a:gd name="T7" fmla="*/ 125 h 253"/>
                <a:gd name="T8" fmla="*/ 259 w 282"/>
                <a:gd name="T9" fmla="*/ 144 h 253"/>
                <a:gd name="T10" fmla="*/ 257 w 282"/>
                <a:gd name="T11" fmla="*/ 159 h 253"/>
                <a:gd name="T12" fmla="*/ 252 w 282"/>
                <a:gd name="T13" fmla="*/ 171 h 253"/>
                <a:gd name="T14" fmla="*/ 244 w 282"/>
                <a:gd name="T15" fmla="*/ 184 h 253"/>
                <a:gd name="T16" fmla="*/ 236 w 282"/>
                <a:gd name="T17" fmla="*/ 194 h 253"/>
                <a:gd name="T18" fmla="*/ 225 w 282"/>
                <a:gd name="T19" fmla="*/ 206 h 253"/>
                <a:gd name="T20" fmla="*/ 215 w 282"/>
                <a:gd name="T21" fmla="*/ 215 h 253"/>
                <a:gd name="T22" fmla="*/ 204 w 282"/>
                <a:gd name="T23" fmla="*/ 225 h 253"/>
                <a:gd name="T24" fmla="*/ 194 w 282"/>
                <a:gd name="T25" fmla="*/ 236 h 253"/>
                <a:gd name="T26" fmla="*/ 191 w 282"/>
                <a:gd name="T27" fmla="*/ 239 h 253"/>
                <a:gd name="T28" fmla="*/ 190 w 282"/>
                <a:gd name="T29" fmla="*/ 242 h 253"/>
                <a:gd name="T30" fmla="*/ 191 w 282"/>
                <a:gd name="T31" fmla="*/ 246 h 253"/>
                <a:gd name="T32" fmla="*/ 194 w 282"/>
                <a:gd name="T33" fmla="*/ 249 h 253"/>
                <a:gd name="T34" fmla="*/ 197 w 282"/>
                <a:gd name="T35" fmla="*/ 252 h 253"/>
                <a:gd name="T36" fmla="*/ 201 w 282"/>
                <a:gd name="T37" fmla="*/ 253 h 253"/>
                <a:gd name="T38" fmla="*/ 205 w 282"/>
                <a:gd name="T39" fmla="*/ 252 h 253"/>
                <a:gd name="T40" fmla="*/ 209 w 282"/>
                <a:gd name="T41" fmla="*/ 249 h 253"/>
                <a:gd name="T42" fmla="*/ 232 w 282"/>
                <a:gd name="T43" fmla="*/ 234 h 253"/>
                <a:gd name="T44" fmla="*/ 251 w 282"/>
                <a:gd name="T45" fmla="*/ 215 h 253"/>
                <a:gd name="T46" fmla="*/ 267 w 282"/>
                <a:gd name="T47" fmla="*/ 192 h 253"/>
                <a:gd name="T48" fmla="*/ 278 w 282"/>
                <a:gd name="T49" fmla="*/ 168 h 253"/>
                <a:gd name="T50" fmla="*/ 282 w 282"/>
                <a:gd name="T51" fmla="*/ 141 h 253"/>
                <a:gd name="T52" fmla="*/ 279 w 282"/>
                <a:gd name="T53" fmla="*/ 116 h 253"/>
                <a:gd name="T54" fmla="*/ 270 w 282"/>
                <a:gd name="T55" fmla="*/ 92 h 253"/>
                <a:gd name="T56" fmla="*/ 251 w 282"/>
                <a:gd name="T57" fmla="*/ 70 h 253"/>
                <a:gd name="T58" fmla="*/ 237 w 282"/>
                <a:gd name="T59" fmla="*/ 59 h 253"/>
                <a:gd name="T60" fmla="*/ 221 w 282"/>
                <a:gd name="T61" fmla="*/ 48 h 253"/>
                <a:gd name="T62" fmla="*/ 202 w 282"/>
                <a:gd name="T63" fmla="*/ 39 h 253"/>
                <a:gd name="T64" fmla="*/ 183 w 282"/>
                <a:gd name="T65" fmla="*/ 31 h 253"/>
                <a:gd name="T66" fmla="*/ 163 w 282"/>
                <a:gd name="T67" fmla="*/ 24 h 253"/>
                <a:gd name="T68" fmla="*/ 142 w 282"/>
                <a:gd name="T69" fmla="*/ 18 h 253"/>
                <a:gd name="T70" fmla="*/ 122 w 282"/>
                <a:gd name="T71" fmla="*/ 13 h 253"/>
                <a:gd name="T72" fmla="*/ 101 w 282"/>
                <a:gd name="T73" fmla="*/ 8 h 253"/>
                <a:gd name="T74" fmla="*/ 82 w 282"/>
                <a:gd name="T75" fmla="*/ 5 h 253"/>
                <a:gd name="T76" fmla="*/ 63 w 282"/>
                <a:gd name="T77" fmla="*/ 2 h 253"/>
                <a:gd name="T78" fmla="*/ 47 w 282"/>
                <a:gd name="T79" fmla="*/ 0 h 253"/>
                <a:gd name="T80" fmla="*/ 32 w 282"/>
                <a:gd name="T81" fmla="*/ 0 h 253"/>
                <a:gd name="T82" fmla="*/ 19 w 282"/>
                <a:gd name="T83" fmla="*/ 0 h 253"/>
                <a:gd name="T84" fmla="*/ 10 w 282"/>
                <a:gd name="T85" fmla="*/ 1 h 253"/>
                <a:gd name="T86" fmla="*/ 4 w 282"/>
                <a:gd name="T87" fmla="*/ 4 h 253"/>
                <a:gd name="T88" fmla="*/ 0 w 282"/>
                <a:gd name="T89" fmla="*/ 6 h 253"/>
                <a:gd name="T90" fmla="*/ 12 w 282"/>
                <a:gd name="T91" fmla="*/ 8 h 253"/>
                <a:gd name="T92" fmla="*/ 25 w 282"/>
                <a:gd name="T93" fmla="*/ 9 h 253"/>
                <a:gd name="T94" fmla="*/ 38 w 282"/>
                <a:gd name="T95" fmla="*/ 12 h 253"/>
                <a:gd name="T96" fmla="*/ 52 w 282"/>
                <a:gd name="T97" fmla="*/ 14 h 253"/>
                <a:gd name="T98" fmla="*/ 67 w 282"/>
                <a:gd name="T99" fmla="*/ 16 h 253"/>
                <a:gd name="T100" fmla="*/ 82 w 282"/>
                <a:gd name="T101" fmla="*/ 18 h 253"/>
                <a:gd name="T102" fmla="*/ 97 w 282"/>
                <a:gd name="T103" fmla="*/ 22 h 253"/>
                <a:gd name="T104" fmla="*/ 114 w 282"/>
                <a:gd name="T105" fmla="*/ 25 h 253"/>
                <a:gd name="T106" fmla="*/ 129 w 282"/>
                <a:gd name="T107" fmla="*/ 30 h 253"/>
                <a:gd name="T108" fmla="*/ 146 w 282"/>
                <a:gd name="T109" fmla="*/ 35 h 253"/>
                <a:gd name="T110" fmla="*/ 162 w 282"/>
                <a:gd name="T111" fmla="*/ 40 h 253"/>
                <a:gd name="T112" fmla="*/ 177 w 282"/>
                <a:gd name="T113" fmla="*/ 46 h 253"/>
                <a:gd name="T114" fmla="*/ 192 w 282"/>
                <a:gd name="T115" fmla="*/ 53 h 253"/>
                <a:gd name="T116" fmla="*/ 208 w 282"/>
                <a:gd name="T117" fmla="*/ 60 h 253"/>
                <a:gd name="T118" fmla="*/ 222 w 282"/>
                <a:gd name="T119" fmla="*/ 69 h 253"/>
                <a:gd name="T120" fmla="*/ 235 w 282"/>
                <a:gd name="T121" fmla="*/ 7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2" name="Freeform 196"/>
            <p:cNvSpPr>
              <a:spLocks/>
            </p:cNvSpPr>
            <p:nvPr/>
          </p:nvSpPr>
          <p:spPr bwMode="auto">
            <a:xfrm>
              <a:off x="2556" y="2718"/>
              <a:ext cx="19" cy="39"/>
            </a:xfrm>
            <a:custGeom>
              <a:avLst/>
              <a:gdLst>
                <a:gd name="T0" fmla="*/ 0 w 115"/>
                <a:gd name="T1" fmla="*/ 128 h 236"/>
                <a:gd name="T2" fmla="*/ 0 w 115"/>
                <a:gd name="T3" fmla="*/ 148 h 236"/>
                <a:gd name="T4" fmla="*/ 5 w 115"/>
                <a:gd name="T5" fmla="*/ 166 h 236"/>
                <a:gd name="T6" fmla="*/ 13 w 115"/>
                <a:gd name="T7" fmla="*/ 184 h 236"/>
                <a:gd name="T8" fmla="*/ 24 w 115"/>
                <a:gd name="T9" fmla="*/ 198 h 236"/>
                <a:gd name="T10" fmla="*/ 39 w 115"/>
                <a:gd name="T11" fmla="*/ 211 h 236"/>
                <a:gd name="T12" fmla="*/ 55 w 115"/>
                <a:gd name="T13" fmla="*/ 223 h 236"/>
                <a:gd name="T14" fmla="*/ 74 w 115"/>
                <a:gd name="T15" fmla="*/ 231 h 236"/>
                <a:gd name="T16" fmla="*/ 92 w 115"/>
                <a:gd name="T17" fmla="*/ 235 h 236"/>
                <a:gd name="T18" fmla="*/ 98 w 115"/>
                <a:gd name="T19" fmla="*/ 236 h 236"/>
                <a:gd name="T20" fmla="*/ 104 w 115"/>
                <a:gd name="T21" fmla="*/ 234 h 236"/>
                <a:gd name="T22" fmla="*/ 109 w 115"/>
                <a:gd name="T23" fmla="*/ 231 h 236"/>
                <a:gd name="T24" fmla="*/ 111 w 115"/>
                <a:gd name="T25" fmla="*/ 226 h 236"/>
                <a:gd name="T26" fmla="*/ 111 w 115"/>
                <a:gd name="T27" fmla="*/ 220 h 236"/>
                <a:gd name="T28" fmla="*/ 110 w 115"/>
                <a:gd name="T29" fmla="*/ 215 h 236"/>
                <a:gd name="T30" fmla="*/ 107 w 115"/>
                <a:gd name="T31" fmla="*/ 210 h 236"/>
                <a:gd name="T32" fmla="*/ 101 w 115"/>
                <a:gd name="T33" fmla="*/ 208 h 236"/>
                <a:gd name="T34" fmla="*/ 82 w 115"/>
                <a:gd name="T35" fmla="*/ 201 h 236"/>
                <a:gd name="T36" fmla="*/ 64 w 115"/>
                <a:gd name="T37" fmla="*/ 192 h 236"/>
                <a:gd name="T38" fmla="*/ 50 w 115"/>
                <a:gd name="T39" fmla="*/ 179 h 236"/>
                <a:gd name="T40" fmla="*/ 40 w 115"/>
                <a:gd name="T41" fmla="*/ 165 h 236"/>
                <a:gd name="T42" fmla="*/ 33 w 115"/>
                <a:gd name="T43" fmla="*/ 148 h 236"/>
                <a:gd name="T44" fmla="*/ 29 w 115"/>
                <a:gd name="T45" fmla="*/ 130 h 236"/>
                <a:gd name="T46" fmla="*/ 29 w 115"/>
                <a:gd name="T47" fmla="*/ 110 h 236"/>
                <a:gd name="T48" fmla="*/ 35 w 115"/>
                <a:gd name="T49" fmla="*/ 89 h 236"/>
                <a:gd name="T50" fmla="*/ 43 w 115"/>
                <a:gd name="T51" fmla="*/ 74 h 236"/>
                <a:gd name="T52" fmla="*/ 56 w 115"/>
                <a:gd name="T53" fmla="*/ 60 h 236"/>
                <a:gd name="T54" fmla="*/ 70 w 115"/>
                <a:gd name="T55" fmla="*/ 46 h 236"/>
                <a:gd name="T56" fmla="*/ 85 w 115"/>
                <a:gd name="T57" fmla="*/ 33 h 236"/>
                <a:gd name="T58" fmla="*/ 98 w 115"/>
                <a:gd name="T59" fmla="*/ 23 h 236"/>
                <a:gd name="T60" fmla="*/ 109 w 115"/>
                <a:gd name="T61" fmla="*/ 12 h 236"/>
                <a:gd name="T62" fmla="*/ 115 w 115"/>
                <a:gd name="T63" fmla="*/ 6 h 236"/>
                <a:gd name="T64" fmla="*/ 115 w 115"/>
                <a:gd name="T65" fmla="*/ 0 h 236"/>
                <a:gd name="T66" fmla="*/ 102 w 115"/>
                <a:gd name="T67" fmla="*/ 4 h 236"/>
                <a:gd name="T68" fmla="*/ 85 w 115"/>
                <a:gd name="T69" fmla="*/ 12 h 236"/>
                <a:gd name="T70" fmla="*/ 68 w 115"/>
                <a:gd name="T71" fmla="*/ 26 h 236"/>
                <a:gd name="T72" fmla="*/ 49 w 115"/>
                <a:gd name="T73" fmla="*/ 42 h 236"/>
                <a:gd name="T74" fmla="*/ 32 w 115"/>
                <a:gd name="T75" fmla="*/ 61 h 236"/>
                <a:gd name="T76" fmla="*/ 17 w 115"/>
                <a:gd name="T77" fmla="*/ 82 h 236"/>
                <a:gd name="T78" fmla="*/ 6 w 115"/>
                <a:gd name="T79" fmla="*/ 105 h 236"/>
                <a:gd name="T80" fmla="*/ 0 w 115"/>
                <a:gd name="T81"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133" name="Freeform 197"/>
            <p:cNvSpPr>
              <a:spLocks/>
            </p:cNvSpPr>
            <p:nvPr/>
          </p:nvSpPr>
          <p:spPr bwMode="auto">
            <a:xfrm>
              <a:off x="2689" y="2692"/>
              <a:ext cx="41" cy="52"/>
            </a:xfrm>
            <a:custGeom>
              <a:avLst/>
              <a:gdLst>
                <a:gd name="T0" fmla="*/ 208 w 245"/>
                <a:gd name="T1" fmla="*/ 124 h 310"/>
                <a:gd name="T2" fmla="*/ 220 w 245"/>
                <a:gd name="T3" fmla="*/ 144 h 310"/>
                <a:gd name="T4" fmla="*/ 226 w 245"/>
                <a:gd name="T5" fmla="*/ 164 h 310"/>
                <a:gd name="T6" fmla="*/ 222 w 245"/>
                <a:gd name="T7" fmla="*/ 187 h 310"/>
                <a:gd name="T8" fmla="*/ 208 w 245"/>
                <a:gd name="T9" fmla="*/ 209 h 310"/>
                <a:gd name="T10" fmla="*/ 188 w 245"/>
                <a:gd name="T11" fmla="*/ 229 h 310"/>
                <a:gd name="T12" fmla="*/ 166 w 245"/>
                <a:gd name="T13" fmla="*/ 246 h 310"/>
                <a:gd name="T14" fmla="*/ 142 w 245"/>
                <a:gd name="T15" fmla="*/ 264 h 310"/>
                <a:gd name="T16" fmla="*/ 128 w 245"/>
                <a:gd name="T17" fmla="*/ 278 h 310"/>
                <a:gd name="T18" fmla="*/ 124 w 245"/>
                <a:gd name="T19" fmla="*/ 287 h 310"/>
                <a:gd name="T20" fmla="*/ 120 w 245"/>
                <a:gd name="T21" fmla="*/ 296 h 310"/>
                <a:gd name="T22" fmla="*/ 122 w 245"/>
                <a:gd name="T23" fmla="*/ 306 h 310"/>
                <a:gd name="T24" fmla="*/ 131 w 245"/>
                <a:gd name="T25" fmla="*/ 310 h 310"/>
                <a:gd name="T26" fmla="*/ 139 w 245"/>
                <a:gd name="T27" fmla="*/ 309 h 310"/>
                <a:gd name="T28" fmla="*/ 154 w 245"/>
                <a:gd name="T29" fmla="*/ 292 h 310"/>
                <a:gd name="T30" fmla="*/ 180 w 245"/>
                <a:gd name="T31" fmla="*/ 269 h 310"/>
                <a:gd name="T32" fmla="*/ 207 w 245"/>
                <a:gd name="T33" fmla="*/ 246 h 310"/>
                <a:gd name="T34" fmla="*/ 230 w 245"/>
                <a:gd name="T35" fmla="*/ 219 h 310"/>
                <a:gd name="T36" fmla="*/ 244 w 245"/>
                <a:gd name="T37" fmla="*/ 186 h 310"/>
                <a:gd name="T38" fmla="*/ 243 w 245"/>
                <a:gd name="T39" fmla="*/ 152 h 310"/>
                <a:gd name="T40" fmla="*/ 228 w 245"/>
                <a:gd name="T41" fmla="*/ 119 h 310"/>
                <a:gd name="T42" fmla="*/ 203 w 245"/>
                <a:gd name="T43" fmla="*/ 93 h 310"/>
                <a:gd name="T44" fmla="*/ 176 w 245"/>
                <a:gd name="T45" fmla="*/ 76 h 310"/>
                <a:gd name="T46" fmla="*/ 151 w 245"/>
                <a:gd name="T47" fmla="*/ 61 h 310"/>
                <a:gd name="T48" fmla="*/ 122 w 245"/>
                <a:gd name="T49" fmla="*/ 46 h 310"/>
                <a:gd name="T50" fmla="*/ 93 w 245"/>
                <a:gd name="T51" fmla="*/ 31 h 310"/>
                <a:gd name="T52" fmla="*/ 66 w 245"/>
                <a:gd name="T53" fmla="*/ 18 h 310"/>
                <a:gd name="T54" fmla="*/ 40 w 245"/>
                <a:gd name="T55" fmla="*/ 8 h 310"/>
                <a:gd name="T56" fmla="*/ 20 w 245"/>
                <a:gd name="T57" fmla="*/ 1 h 310"/>
                <a:gd name="T58" fmla="*/ 5 w 245"/>
                <a:gd name="T59" fmla="*/ 0 h 310"/>
                <a:gd name="T60" fmla="*/ 11 w 245"/>
                <a:gd name="T61" fmla="*/ 8 h 310"/>
                <a:gd name="T62" fmla="*/ 36 w 245"/>
                <a:gd name="T63" fmla="*/ 20 h 310"/>
                <a:gd name="T64" fmla="*/ 60 w 245"/>
                <a:gd name="T65" fmla="*/ 31 h 310"/>
                <a:gd name="T66" fmla="*/ 86 w 245"/>
                <a:gd name="T67" fmla="*/ 44 h 310"/>
                <a:gd name="T68" fmla="*/ 113 w 245"/>
                <a:gd name="T69" fmla="*/ 57 h 310"/>
                <a:gd name="T70" fmla="*/ 139 w 245"/>
                <a:gd name="T71" fmla="*/ 71 h 310"/>
                <a:gd name="T72" fmla="*/ 165 w 245"/>
                <a:gd name="T73" fmla="*/ 88 h 310"/>
                <a:gd name="T74" fmla="*/ 188 w 245"/>
                <a:gd name="T75" fmla="*/ 10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8263" name="Group 327"/>
          <p:cNvGrpSpPr>
            <a:grpSpLocks/>
          </p:cNvGrpSpPr>
          <p:nvPr/>
        </p:nvGrpSpPr>
        <p:grpSpPr bwMode="auto">
          <a:xfrm>
            <a:off x="3149600" y="4770015"/>
            <a:ext cx="273050" cy="341313"/>
            <a:chOff x="2870" y="1518"/>
            <a:chExt cx="292" cy="320"/>
          </a:xfrm>
        </p:grpSpPr>
        <p:graphicFrame>
          <p:nvGraphicFramePr>
            <p:cNvPr id="168264" name="Object 3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92"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5" name="Object 3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93"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6" name="Group 330"/>
          <p:cNvGrpSpPr>
            <a:grpSpLocks/>
          </p:cNvGrpSpPr>
          <p:nvPr/>
        </p:nvGrpSpPr>
        <p:grpSpPr bwMode="auto">
          <a:xfrm>
            <a:off x="3265488" y="5320878"/>
            <a:ext cx="273050" cy="341312"/>
            <a:chOff x="2870" y="1518"/>
            <a:chExt cx="292" cy="320"/>
          </a:xfrm>
        </p:grpSpPr>
        <p:graphicFrame>
          <p:nvGraphicFramePr>
            <p:cNvPr id="168267" name="Object 33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94"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68" name="Object 33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95"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269" name="Group 333"/>
          <p:cNvGrpSpPr>
            <a:grpSpLocks/>
          </p:cNvGrpSpPr>
          <p:nvPr/>
        </p:nvGrpSpPr>
        <p:grpSpPr bwMode="auto">
          <a:xfrm>
            <a:off x="4041775" y="4793828"/>
            <a:ext cx="273050" cy="341312"/>
            <a:chOff x="2870" y="1518"/>
            <a:chExt cx="292" cy="320"/>
          </a:xfrm>
        </p:grpSpPr>
        <p:graphicFrame>
          <p:nvGraphicFramePr>
            <p:cNvPr id="168270" name="Object 3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96"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8271" name="Object 3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97"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68318" name="Group 382"/>
          <p:cNvGrpSpPr>
            <a:grpSpLocks/>
          </p:cNvGrpSpPr>
          <p:nvPr/>
        </p:nvGrpSpPr>
        <p:grpSpPr bwMode="auto">
          <a:xfrm>
            <a:off x="4894263" y="5686003"/>
            <a:ext cx="203200" cy="157162"/>
            <a:chOff x="2274" y="2821"/>
            <a:chExt cx="215" cy="238"/>
          </a:xfrm>
        </p:grpSpPr>
        <p:sp>
          <p:nvSpPr>
            <p:cNvPr id="168319" name="Freeform 383"/>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20"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1" name="Freeform 385"/>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22"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3" name="Freeform 387"/>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24"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25" name="Freeform 389"/>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26" name="Freeform 390"/>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27"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28" name="Freeform 392"/>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29"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0"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1"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2" name="Freeform 396"/>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34" name="Group 398"/>
          <p:cNvGrpSpPr>
            <a:grpSpLocks/>
          </p:cNvGrpSpPr>
          <p:nvPr/>
        </p:nvGrpSpPr>
        <p:grpSpPr bwMode="auto">
          <a:xfrm>
            <a:off x="5314950" y="5690765"/>
            <a:ext cx="203200" cy="157163"/>
            <a:chOff x="2274" y="2821"/>
            <a:chExt cx="215" cy="238"/>
          </a:xfrm>
        </p:grpSpPr>
        <p:sp>
          <p:nvSpPr>
            <p:cNvPr id="168335" name="Freeform 399"/>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36"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7" name="Freeform 401"/>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38"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39" name="Freeform 403"/>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40"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1" name="Freeform 405"/>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42" name="Freeform 406"/>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43"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44" name="Freeform 408"/>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45"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6"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7"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48" name="Freeform 412"/>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grpSp>
        <p:nvGrpSpPr>
          <p:cNvPr id="168349" name="Group 413"/>
          <p:cNvGrpSpPr>
            <a:grpSpLocks/>
          </p:cNvGrpSpPr>
          <p:nvPr/>
        </p:nvGrpSpPr>
        <p:grpSpPr bwMode="auto">
          <a:xfrm flipH="1">
            <a:off x="5789613" y="5676478"/>
            <a:ext cx="203200" cy="157162"/>
            <a:chOff x="2274" y="2821"/>
            <a:chExt cx="215" cy="238"/>
          </a:xfrm>
        </p:grpSpPr>
        <p:sp>
          <p:nvSpPr>
            <p:cNvPr id="168350" name="Freeform 414"/>
            <p:cNvSpPr>
              <a:spLocks noEditPoints="1"/>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 name="T18" fmla="*/ 376 w 430"/>
                <a:gd name="T19" fmla="*/ 18 h 50"/>
                <a:gd name="T20" fmla="*/ 33 w 430"/>
                <a:gd name="T21" fmla="*/ 18 h 50"/>
                <a:gd name="T22" fmla="*/ 376 w 430"/>
                <a:gd name="T2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351"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2" name="Freeform 416"/>
            <p:cNvSpPr>
              <a:spLocks/>
            </p:cNvSpPr>
            <p:nvPr/>
          </p:nvSpPr>
          <p:spPr bwMode="auto">
            <a:xfrm>
              <a:off x="2317" y="2923"/>
              <a:ext cx="44" cy="109"/>
            </a:xfrm>
            <a:custGeom>
              <a:avLst/>
              <a:gdLst>
                <a:gd name="T0" fmla="*/ 87 w 87"/>
                <a:gd name="T1" fmla="*/ 219 h 219"/>
                <a:gd name="T2" fmla="*/ 0 w 87"/>
                <a:gd name="T3" fmla="*/ 55 h 219"/>
                <a:gd name="T4" fmla="*/ 28 w 87"/>
                <a:gd name="T5" fmla="*/ 0 h 219"/>
              </a:gdLst>
              <a:ahLst/>
              <a:cxnLst>
                <a:cxn ang="0">
                  <a:pos x="T0" y="T1"/>
                </a:cxn>
                <a:cxn ang="0">
                  <a:pos x="T2" y="T3"/>
                </a:cxn>
                <a:cxn ang="0">
                  <a:pos x="T4" y="T5"/>
                </a:cxn>
              </a:cxnLst>
              <a:rect l="0" t="0" r="r" b="b"/>
              <a:pathLst>
                <a:path w="87" h="219">
                  <a:moveTo>
                    <a:pt x="87" y="219"/>
                  </a:moveTo>
                  <a:lnTo>
                    <a:pt x="0" y="55"/>
                  </a:lnTo>
                  <a:lnTo>
                    <a:pt x="28" y="0"/>
                  </a:lnTo>
                </a:path>
              </a:pathLst>
            </a:custGeom>
            <a:solidFill>
              <a:srgbClr val="3333FF"/>
            </a:solidFill>
            <a:ln w="6350">
              <a:solidFill>
                <a:srgbClr val="000000"/>
              </a:solidFill>
              <a:prstDash val="solid"/>
              <a:round/>
              <a:headEnd/>
              <a:tailEnd/>
            </a:ln>
          </p:spPr>
          <p:txBody>
            <a:bodyPr/>
            <a:lstStyle/>
            <a:p>
              <a:endParaRPr lang="en-US"/>
            </a:p>
          </p:txBody>
        </p:sp>
        <p:sp>
          <p:nvSpPr>
            <p:cNvPr id="168353"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4" name="Freeform 418"/>
            <p:cNvSpPr>
              <a:spLocks/>
            </p:cNvSpPr>
            <p:nvPr/>
          </p:nvSpPr>
          <p:spPr bwMode="auto">
            <a:xfrm>
              <a:off x="2317" y="3005"/>
              <a:ext cx="86" cy="27"/>
            </a:xfrm>
            <a:custGeom>
              <a:avLst/>
              <a:gdLst>
                <a:gd name="T0" fmla="*/ 28 w 172"/>
                <a:gd name="T1" fmla="*/ 55 h 55"/>
                <a:gd name="T2" fmla="*/ 0 w 172"/>
                <a:gd name="T3" fmla="*/ 0 h 55"/>
                <a:gd name="T4" fmla="*/ 172 w 172"/>
                <a:gd name="T5" fmla="*/ 0 h 55"/>
                <a:gd name="T6" fmla="*/ 146 w 172"/>
                <a:gd name="T7" fmla="*/ 55 h 55"/>
              </a:gdLst>
              <a:ahLst/>
              <a:cxnLst>
                <a:cxn ang="0">
                  <a:pos x="T0" y="T1"/>
                </a:cxn>
                <a:cxn ang="0">
                  <a:pos x="T2" y="T3"/>
                </a:cxn>
                <a:cxn ang="0">
                  <a:pos x="T4" y="T5"/>
                </a:cxn>
                <a:cxn ang="0">
                  <a:pos x="T6" y="T7"/>
                </a:cxn>
              </a:cxnLst>
              <a:rect l="0" t="0" r="r" b="b"/>
              <a:pathLst>
                <a:path w="172" h="55">
                  <a:moveTo>
                    <a:pt x="28" y="55"/>
                  </a:moveTo>
                  <a:lnTo>
                    <a:pt x="0" y="0"/>
                  </a:lnTo>
                  <a:lnTo>
                    <a:pt x="172" y="0"/>
                  </a:lnTo>
                  <a:lnTo>
                    <a:pt x="146" y="55"/>
                  </a:lnTo>
                </a:path>
              </a:pathLst>
            </a:custGeom>
            <a:solidFill>
              <a:srgbClr val="3333FF"/>
            </a:solidFill>
            <a:ln w="6350">
              <a:solidFill>
                <a:srgbClr val="000000"/>
              </a:solidFill>
              <a:prstDash val="solid"/>
              <a:round/>
              <a:headEnd/>
              <a:tailEnd/>
            </a:ln>
          </p:spPr>
          <p:txBody>
            <a:bodyPr/>
            <a:lstStyle/>
            <a:p>
              <a:endParaRPr lang="en-US"/>
            </a:p>
          </p:txBody>
        </p:sp>
        <p:sp>
          <p:nvSpPr>
            <p:cNvPr id="168355"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56" name="Freeform 420"/>
            <p:cNvSpPr>
              <a:spLocks/>
            </p:cNvSpPr>
            <p:nvPr/>
          </p:nvSpPr>
          <p:spPr bwMode="auto">
            <a:xfrm>
              <a:off x="2274" y="3034"/>
              <a:ext cx="215" cy="25"/>
            </a:xfrm>
            <a:custGeom>
              <a:avLst/>
              <a:gdLst>
                <a:gd name="T0" fmla="*/ 26 w 430"/>
                <a:gd name="T1" fmla="*/ 18 h 50"/>
                <a:gd name="T2" fmla="*/ 0 w 430"/>
                <a:gd name="T3" fmla="*/ 18 h 50"/>
                <a:gd name="T4" fmla="*/ 0 w 430"/>
                <a:gd name="T5" fmla="*/ 50 h 50"/>
                <a:gd name="T6" fmla="*/ 430 w 430"/>
                <a:gd name="T7" fmla="*/ 50 h 50"/>
                <a:gd name="T8" fmla="*/ 430 w 430"/>
                <a:gd name="T9" fmla="*/ 18 h 50"/>
                <a:gd name="T10" fmla="*/ 376 w 430"/>
                <a:gd name="T11" fmla="*/ 18 h 50"/>
                <a:gd name="T12" fmla="*/ 376 w 430"/>
                <a:gd name="T13" fmla="*/ 0 h 50"/>
                <a:gd name="T14" fmla="*/ 26 w 430"/>
                <a:gd name="T15" fmla="*/ 0 h 50"/>
                <a:gd name="T16" fmla="*/ 26 w 430"/>
                <a:gd name="T17"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prstDash val="solid"/>
              <a:round/>
              <a:headEnd/>
              <a:tailEnd/>
            </a:ln>
          </p:spPr>
          <p:txBody>
            <a:bodyPr/>
            <a:lstStyle/>
            <a:p>
              <a:endParaRPr lang="en-US"/>
            </a:p>
          </p:txBody>
        </p:sp>
        <p:sp>
          <p:nvSpPr>
            <p:cNvPr id="168357" name="Freeform 421"/>
            <p:cNvSpPr>
              <a:spLocks/>
            </p:cNvSpPr>
            <p:nvPr/>
          </p:nvSpPr>
          <p:spPr bwMode="auto">
            <a:xfrm>
              <a:off x="2290" y="3043"/>
              <a:ext cx="171" cy="1"/>
            </a:xfrm>
            <a:custGeom>
              <a:avLst/>
              <a:gdLst>
                <a:gd name="T0" fmla="*/ 343 w 343"/>
                <a:gd name="T1" fmla="*/ 0 w 343"/>
                <a:gd name="T2" fmla="*/ 343 w 343"/>
              </a:gdLst>
              <a:ahLst/>
              <a:cxnLst>
                <a:cxn ang="0">
                  <a:pos x="T0" y="0"/>
                </a:cxn>
                <a:cxn ang="0">
                  <a:pos x="T1" y="0"/>
                </a:cxn>
                <a:cxn ang="0">
                  <a:pos x="T2" y="0"/>
                </a:cxn>
              </a:cxnLst>
              <a:rect l="0" t="0" r="r" b="b"/>
              <a:pathLst>
                <a:path w="343">
                  <a:moveTo>
                    <a:pt x="343" y="0"/>
                  </a:moveTo>
                  <a:lnTo>
                    <a:pt x="0" y="0"/>
                  </a:lnTo>
                  <a:lnTo>
                    <a:pt x="343" y="0"/>
                  </a:lnTo>
                </a:path>
              </a:pathLst>
            </a:custGeom>
            <a:solidFill>
              <a:srgbClr val="3333FF"/>
            </a:solidFill>
            <a:ln w="6350">
              <a:solidFill>
                <a:srgbClr val="000000"/>
              </a:solidFill>
              <a:prstDash val="solid"/>
              <a:round/>
              <a:headEnd/>
              <a:tailEnd/>
            </a:ln>
          </p:spPr>
          <p:txBody>
            <a:bodyPr/>
            <a:lstStyle/>
            <a:p>
              <a:endParaRPr lang="en-US"/>
            </a:p>
          </p:txBody>
        </p:sp>
        <p:sp>
          <p:nvSpPr>
            <p:cNvPr id="168358"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a:p>
          </p:txBody>
        </p:sp>
        <p:sp>
          <p:nvSpPr>
            <p:cNvPr id="168359" name="Freeform 423"/>
            <p:cNvSpPr>
              <a:spLocks noEditPoints="1"/>
            </p:cNvSpPr>
            <p:nvPr/>
          </p:nvSpPr>
          <p:spPr bwMode="auto">
            <a:xfrm>
              <a:off x="2281" y="2821"/>
              <a:ext cx="208" cy="175"/>
            </a:xfrm>
            <a:custGeom>
              <a:avLst/>
              <a:gdLst>
                <a:gd name="T0" fmla="*/ 1 w 415"/>
                <a:gd name="T1" fmla="*/ 32 h 350"/>
                <a:gd name="T2" fmla="*/ 3 w 415"/>
                <a:gd name="T3" fmla="*/ 78 h 350"/>
                <a:gd name="T4" fmla="*/ 18 w 415"/>
                <a:gd name="T5" fmla="*/ 130 h 350"/>
                <a:gd name="T6" fmla="*/ 51 w 415"/>
                <a:gd name="T7" fmla="*/ 185 h 350"/>
                <a:gd name="T8" fmla="*/ 97 w 415"/>
                <a:gd name="T9" fmla="*/ 236 h 350"/>
                <a:gd name="T10" fmla="*/ 151 w 415"/>
                <a:gd name="T11" fmla="*/ 282 h 350"/>
                <a:gd name="T12" fmla="*/ 212 w 415"/>
                <a:gd name="T13" fmla="*/ 318 h 350"/>
                <a:gd name="T14" fmla="*/ 270 w 415"/>
                <a:gd name="T15" fmla="*/ 341 h 350"/>
                <a:gd name="T16" fmla="*/ 325 w 415"/>
                <a:gd name="T17" fmla="*/ 350 h 350"/>
                <a:gd name="T18" fmla="*/ 371 w 415"/>
                <a:gd name="T19" fmla="*/ 341 h 350"/>
                <a:gd name="T20" fmla="*/ 402 w 415"/>
                <a:gd name="T21" fmla="*/ 318 h 350"/>
                <a:gd name="T22" fmla="*/ 406 w 415"/>
                <a:gd name="T23" fmla="*/ 309 h 350"/>
                <a:gd name="T24" fmla="*/ 382 w 415"/>
                <a:gd name="T25" fmla="*/ 316 h 350"/>
                <a:gd name="T26" fmla="*/ 343 w 415"/>
                <a:gd name="T27" fmla="*/ 307 h 350"/>
                <a:gd name="T28" fmla="*/ 295 w 415"/>
                <a:gd name="T29" fmla="*/ 288 h 350"/>
                <a:gd name="T30" fmla="*/ 239 w 415"/>
                <a:gd name="T31" fmla="*/ 259 h 350"/>
                <a:gd name="T32" fmla="*/ 182 w 415"/>
                <a:gd name="T33" fmla="*/ 220 h 350"/>
                <a:gd name="T34" fmla="*/ 126 w 415"/>
                <a:gd name="T35" fmla="*/ 178 h 350"/>
                <a:gd name="T36" fmla="*/ 76 w 415"/>
                <a:gd name="T37" fmla="*/ 131 h 350"/>
                <a:gd name="T38" fmla="*/ 38 w 415"/>
                <a:gd name="T39" fmla="*/ 89 h 350"/>
                <a:gd name="T40" fmla="*/ 14 w 415"/>
                <a:gd name="T41" fmla="*/ 51 h 350"/>
                <a:gd name="T42" fmla="*/ 5 w 415"/>
                <a:gd name="T43" fmla="*/ 23 h 350"/>
                <a:gd name="T44" fmla="*/ 8 w 415"/>
                <a:gd name="T45" fmla="*/ 12 h 350"/>
                <a:gd name="T46" fmla="*/ 24 w 415"/>
                <a:gd name="T47" fmla="*/ 0 h 350"/>
                <a:gd name="T48" fmla="*/ 56 w 415"/>
                <a:gd name="T49" fmla="*/ 2 h 350"/>
                <a:gd name="T50" fmla="*/ 100 w 415"/>
                <a:gd name="T51" fmla="*/ 16 h 350"/>
                <a:gd name="T52" fmla="*/ 153 w 415"/>
                <a:gd name="T53" fmla="*/ 41 h 350"/>
                <a:gd name="T54" fmla="*/ 210 w 415"/>
                <a:gd name="T55" fmla="*/ 74 h 350"/>
                <a:gd name="T56" fmla="*/ 268 w 415"/>
                <a:gd name="T57" fmla="*/ 115 h 350"/>
                <a:gd name="T58" fmla="*/ 321 w 415"/>
                <a:gd name="T59" fmla="*/ 160 h 350"/>
                <a:gd name="T60" fmla="*/ 365 w 415"/>
                <a:gd name="T61" fmla="*/ 204 h 350"/>
                <a:gd name="T62" fmla="*/ 396 w 415"/>
                <a:gd name="T63" fmla="*/ 245 h 350"/>
                <a:gd name="T64" fmla="*/ 412 w 415"/>
                <a:gd name="T65" fmla="*/ 279 h 350"/>
                <a:gd name="T66" fmla="*/ 412 w 415"/>
                <a:gd name="T67" fmla="*/ 302 h 350"/>
                <a:gd name="T68" fmla="*/ 396 w 415"/>
                <a:gd name="T69" fmla="*/ 314 h 350"/>
                <a:gd name="T70" fmla="*/ 365 w 415"/>
                <a:gd name="T71" fmla="*/ 313 h 350"/>
                <a:gd name="T72" fmla="*/ 321 w 415"/>
                <a:gd name="T73" fmla="*/ 300 h 350"/>
                <a:gd name="T74" fmla="*/ 268 w 415"/>
                <a:gd name="T75" fmla="*/ 275 h 350"/>
                <a:gd name="T76" fmla="*/ 210 w 415"/>
                <a:gd name="T77" fmla="*/ 240 h 350"/>
                <a:gd name="T78" fmla="*/ 153 w 415"/>
                <a:gd name="T79" fmla="*/ 199 h 350"/>
                <a:gd name="T80" fmla="*/ 100 w 415"/>
                <a:gd name="T81" fmla="*/ 154 h 350"/>
                <a:gd name="T82" fmla="*/ 56 w 415"/>
                <a:gd name="T83" fmla="*/ 110 h 350"/>
                <a:gd name="T84" fmla="*/ 24 w 415"/>
                <a:gd name="T85" fmla="*/ 69 h 350"/>
                <a:gd name="T86" fmla="*/ 8 w 415"/>
                <a:gd name="T87" fmla="*/ 35 h 350"/>
                <a:gd name="T88" fmla="*/ 8 w 415"/>
                <a:gd name="T89" fmla="*/ 1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prstDash val="solid"/>
              <a:round/>
              <a:headEnd/>
              <a:tailEnd/>
            </a:ln>
          </p:spPr>
          <p:txBody>
            <a:bodyPr/>
            <a:lstStyle/>
            <a:p>
              <a:endParaRPr lang="en-US"/>
            </a:p>
          </p:txBody>
        </p:sp>
        <p:sp>
          <p:nvSpPr>
            <p:cNvPr id="168360"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1"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2"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363" name="Freeform 427"/>
            <p:cNvSpPr>
              <a:spLocks/>
            </p:cNvSpPr>
            <p:nvPr/>
          </p:nvSpPr>
          <p:spPr bwMode="auto">
            <a:xfrm>
              <a:off x="2349" y="2902"/>
              <a:ext cx="51" cy="40"/>
            </a:xfrm>
            <a:custGeom>
              <a:avLst/>
              <a:gdLst>
                <a:gd name="T0" fmla="*/ 0 w 101"/>
                <a:gd name="T1" fmla="*/ 3 h 80"/>
                <a:gd name="T2" fmla="*/ 4 w 101"/>
                <a:gd name="T3" fmla="*/ 0 h 80"/>
                <a:gd name="T4" fmla="*/ 13 w 101"/>
                <a:gd name="T5" fmla="*/ 1 h 80"/>
                <a:gd name="T6" fmla="*/ 24 w 101"/>
                <a:gd name="T7" fmla="*/ 3 h 80"/>
                <a:gd name="T8" fmla="*/ 37 w 101"/>
                <a:gd name="T9" fmla="*/ 10 h 80"/>
                <a:gd name="T10" fmla="*/ 51 w 101"/>
                <a:gd name="T11" fmla="*/ 19 h 80"/>
                <a:gd name="T12" fmla="*/ 66 w 101"/>
                <a:gd name="T13" fmla="*/ 30 h 80"/>
                <a:gd name="T14" fmla="*/ 79 w 101"/>
                <a:gd name="T15" fmla="*/ 40 h 80"/>
                <a:gd name="T16" fmla="*/ 90 w 101"/>
                <a:gd name="T17" fmla="*/ 51 h 80"/>
                <a:gd name="T18" fmla="*/ 97 w 101"/>
                <a:gd name="T19" fmla="*/ 62 h 80"/>
                <a:gd name="T20" fmla="*/ 101 w 101"/>
                <a:gd name="T21" fmla="*/ 71 h 80"/>
                <a:gd name="T22" fmla="*/ 101 w 101"/>
                <a:gd name="T23" fmla="*/ 76 h 80"/>
                <a:gd name="T24" fmla="*/ 97 w 101"/>
                <a:gd name="T25" fmla="*/ 80 h 80"/>
                <a:gd name="T26" fmla="*/ 90 w 101"/>
                <a:gd name="T27" fmla="*/ 78 h 80"/>
                <a:gd name="T28" fmla="*/ 79 w 101"/>
                <a:gd name="T29" fmla="*/ 74 h 80"/>
                <a:gd name="T30" fmla="*/ 66 w 101"/>
                <a:gd name="T31" fmla="*/ 69 h 80"/>
                <a:gd name="T32" fmla="*/ 51 w 101"/>
                <a:gd name="T33" fmla="*/ 60 h 80"/>
                <a:gd name="T34" fmla="*/ 37 w 101"/>
                <a:gd name="T35" fmla="*/ 49 h 80"/>
                <a:gd name="T36" fmla="*/ 23 w 101"/>
                <a:gd name="T37" fmla="*/ 39 h 80"/>
                <a:gd name="T38" fmla="*/ 13 w 101"/>
                <a:gd name="T39" fmla="*/ 28 h 80"/>
                <a:gd name="T40" fmla="*/ 4 w 101"/>
                <a:gd name="T41" fmla="*/ 17 h 80"/>
                <a:gd name="T42" fmla="*/ 0 w 101"/>
                <a:gd name="T43" fmla="*/ 8 h 80"/>
                <a:gd name="T44" fmla="*/ 0 w 101"/>
                <a:gd name="T4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prstDash val="solid"/>
              <a:round/>
              <a:headEnd/>
              <a:tailEnd/>
            </a:ln>
          </p:spPr>
          <p:txBody>
            <a:bodyPr/>
            <a:lstStyle/>
            <a:p>
              <a:endParaRPr lang="en-US"/>
            </a:p>
          </p:txBody>
        </p:sp>
      </p:grpSp>
      <p:pic>
        <p:nvPicPr>
          <p:cNvPr id="168365" name="Picture 429" descr="MMj03957750000[1]"/>
          <p:cNvPicPr>
            <a:picLocks noChangeAspect="1" noChangeArrowheads="1" noCrop="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240338" y="4811290"/>
            <a:ext cx="387350" cy="330200"/>
          </a:xfrm>
          <a:prstGeom prst="rect">
            <a:avLst/>
          </a:prstGeom>
          <a:noFill/>
          <a:extLst>
            <a:ext uri="{909E8E84-426E-40DD-AFC4-6F175D3DCCD1}">
              <a14:hiddenFill xmlns:a14="http://schemas.microsoft.com/office/drawing/2010/main">
                <a:solidFill>
                  <a:srgbClr val="FFFFFF"/>
                </a:solidFill>
              </a14:hiddenFill>
            </a:ext>
          </a:extLst>
        </p:spPr>
      </p:pic>
      <p:pic>
        <p:nvPicPr>
          <p:cNvPr id="168368"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574753"/>
            <a:ext cx="2030412" cy="1041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8369" name="Object 433"/>
          <p:cNvGraphicFramePr>
            <a:graphicFrameLocks noChangeAspect="1"/>
          </p:cNvGraphicFramePr>
          <p:nvPr>
            <p:extLst>
              <p:ext uri="{D42A27DB-BD31-4B8C-83A1-F6EECF244321}">
                <p14:modId xmlns:p14="http://schemas.microsoft.com/office/powerpoint/2010/main" val="2694668610"/>
              </p:ext>
            </p:extLst>
          </p:nvPr>
        </p:nvGraphicFramePr>
        <p:xfrm>
          <a:off x="1309688" y="4408065"/>
          <a:ext cx="439737" cy="366713"/>
        </p:xfrm>
        <a:graphic>
          <a:graphicData uri="http://schemas.openxmlformats.org/presentationml/2006/ole">
            <mc:AlternateContent xmlns:mc="http://schemas.openxmlformats.org/markup-compatibility/2006">
              <mc:Choice xmlns:v="urn:schemas-microsoft-com:vml" Requires="v">
                <p:oleObj spid="_x0000_s8298"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408065"/>
                        <a:ext cx="4397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370" name="Line 434"/>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1" name="Line 435"/>
          <p:cNvSpPr>
            <a:spLocks noChangeShapeType="1"/>
          </p:cNvSpPr>
          <p:nvPr/>
        </p:nvSpPr>
        <p:spPr bwMode="auto">
          <a:xfrm>
            <a:off x="1708150" y="4677940"/>
            <a:ext cx="242888"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372" name="Line 436"/>
          <p:cNvSpPr>
            <a:spLocks noChangeShapeType="1"/>
          </p:cNvSpPr>
          <p:nvPr/>
        </p:nvSpPr>
        <p:spPr bwMode="auto">
          <a:xfrm>
            <a:off x="1639888" y="5314528"/>
            <a:ext cx="1905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extLst>
      <p:ext uri="{BB962C8B-B14F-4D97-AF65-F5344CB8AC3E}">
        <p14:creationId xmlns:p14="http://schemas.microsoft.com/office/powerpoint/2010/main" val="3176664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a:t>Multiple Access </a:t>
            </a:r>
            <a:r>
              <a:rPr lang="en-US" dirty="0" smtClean="0"/>
              <a:t>Protocols</a:t>
            </a:r>
            <a:endParaRPr lang="en-US" dirty="0"/>
          </a:p>
        </p:txBody>
      </p:sp>
      <p:sp>
        <p:nvSpPr>
          <p:cNvPr id="206851" name="Rectangle 3"/>
          <p:cNvSpPr>
            <a:spLocks noGrp="1" noChangeArrowheads="1"/>
          </p:cNvSpPr>
          <p:nvPr>
            <p:ph type="body" idx="1"/>
          </p:nvPr>
        </p:nvSpPr>
        <p:spPr>
          <a:xfrm>
            <a:off x="500063" y="1395413"/>
            <a:ext cx="8396287" cy="4648200"/>
          </a:xfrm>
        </p:spPr>
        <p:txBody>
          <a:bodyPr/>
          <a:lstStyle/>
          <a:p>
            <a:r>
              <a:rPr lang="en-US" sz="2400" dirty="0"/>
              <a:t>single shared broadcast channel </a:t>
            </a:r>
          </a:p>
          <a:p>
            <a:r>
              <a:rPr lang="en-US" sz="2400" dirty="0"/>
              <a:t>two or more simultaneous transmissions by nodes: interference </a:t>
            </a:r>
          </a:p>
          <a:p>
            <a:pPr lvl="1"/>
            <a:r>
              <a:rPr lang="en-US" sz="2000" dirty="0">
                <a:solidFill>
                  <a:srgbClr val="FF0000"/>
                </a:solidFill>
              </a:rPr>
              <a:t>collision</a:t>
            </a:r>
            <a:r>
              <a:rPr lang="en-US" sz="2000" dirty="0"/>
              <a:t> if node receives two or more signals at the same time</a:t>
            </a:r>
          </a:p>
          <a:p>
            <a:pPr>
              <a:buFont typeface="ZapfDingbats" pitchFamily="82" charset="2"/>
              <a:buNone/>
            </a:pPr>
            <a:r>
              <a:rPr lang="en-US" sz="2400" dirty="0" smtClean="0">
                <a:solidFill>
                  <a:srgbClr val="800000"/>
                </a:solidFill>
              </a:rPr>
              <a:t>Multiple Access Protocol</a:t>
            </a:r>
            <a:endParaRPr lang="en-US" sz="2400" dirty="0">
              <a:solidFill>
                <a:srgbClr val="800000"/>
              </a:solidFill>
            </a:endParaRPr>
          </a:p>
          <a:p>
            <a:r>
              <a:rPr lang="en-US" sz="2400" dirty="0"/>
              <a:t>distributed algorithm that determines how nodes share channel, i.e., determine when node can transmit</a:t>
            </a:r>
          </a:p>
          <a:p>
            <a:r>
              <a:rPr lang="en-US" sz="2400" dirty="0"/>
              <a:t>communication about channel sharing must use channel itself! </a:t>
            </a:r>
          </a:p>
          <a:p>
            <a:pPr lvl="1"/>
            <a:r>
              <a:rPr lang="en-US" sz="2000" dirty="0"/>
              <a:t>no out-of-band channel for coordination</a:t>
            </a:r>
          </a:p>
          <a:p>
            <a:endParaRPr lang="en-US" dirty="0"/>
          </a:p>
          <a:p>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2152137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0"/>
            <a:ext cx="9144000" cy="1043608"/>
          </a:xfrm>
        </p:spPr>
        <p:txBody>
          <a:bodyPr/>
          <a:lstStyle/>
          <a:p>
            <a:r>
              <a:rPr lang="en-US" sz="4000" dirty="0"/>
              <a:t>MAC </a:t>
            </a:r>
            <a:r>
              <a:rPr lang="en-US" sz="4000" dirty="0" smtClean="0"/>
              <a:t>Protocols Taxonomy</a:t>
            </a:r>
            <a:endParaRPr lang="en-US" sz="4000" dirty="0"/>
          </a:p>
        </p:txBody>
      </p:sp>
      <p:sp>
        <p:nvSpPr>
          <p:cNvPr id="168963" name="Rectangle 3"/>
          <p:cNvSpPr>
            <a:spLocks noGrp="1" noChangeArrowheads="1"/>
          </p:cNvSpPr>
          <p:nvPr>
            <p:ph type="body" idx="1"/>
          </p:nvPr>
        </p:nvSpPr>
        <p:spPr>
          <a:xfrm>
            <a:off x="533400" y="1271588"/>
            <a:ext cx="7772400" cy="4648200"/>
          </a:xfrm>
        </p:spPr>
        <p:txBody>
          <a:bodyPr/>
          <a:lstStyle/>
          <a:p>
            <a:pPr>
              <a:buFont typeface="ZapfDingbats" pitchFamily="82" charset="2"/>
              <a:buNone/>
            </a:pPr>
            <a:r>
              <a:rPr lang="en-US" sz="2400" dirty="0"/>
              <a:t>Three broad classes:</a:t>
            </a:r>
          </a:p>
          <a:p>
            <a:r>
              <a:rPr lang="en-US" sz="2400" dirty="0">
                <a:solidFill>
                  <a:srgbClr val="FF0000"/>
                </a:solidFill>
              </a:rPr>
              <a:t>Channel Partitioning</a:t>
            </a:r>
            <a:endParaRPr lang="en-US" dirty="0"/>
          </a:p>
          <a:p>
            <a:pPr lvl="1"/>
            <a:r>
              <a:rPr lang="en-US" sz="2000" dirty="0"/>
              <a:t>divide channel into smaller “pieces” (time slots, frequency, code</a:t>
            </a:r>
            <a:r>
              <a:rPr lang="en-US" sz="2000" dirty="0" smtClean="0"/>
              <a:t>).</a:t>
            </a:r>
            <a:endParaRPr lang="en-US" sz="2000" dirty="0"/>
          </a:p>
          <a:p>
            <a:pPr lvl="1"/>
            <a:r>
              <a:rPr lang="en-US" sz="2000" dirty="0"/>
              <a:t>allocate piece to node for exclusive </a:t>
            </a:r>
            <a:r>
              <a:rPr lang="en-US" sz="2000" dirty="0" smtClean="0"/>
              <a:t>use.</a:t>
            </a:r>
            <a:endParaRPr lang="en-US" dirty="0"/>
          </a:p>
          <a:p>
            <a:r>
              <a:rPr lang="en-US" sz="2400" dirty="0">
                <a:solidFill>
                  <a:srgbClr val="FF0000"/>
                </a:solidFill>
              </a:rPr>
              <a:t>Random Access</a:t>
            </a:r>
            <a:endParaRPr lang="en-US" dirty="0"/>
          </a:p>
          <a:p>
            <a:pPr lvl="1"/>
            <a:r>
              <a:rPr lang="en-US" sz="2000" dirty="0"/>
              <a:t>channel not divided, allow </a:t>
            </a:r>
            <a:r>
              <a:rPr lang="en-US" sz="2000" dirty="0" smtClean="0"/>
              <a:t>collisions.</a:t>
            </a:r>
            <a:endParaRPr lang="en-US" sz="2000" dirty="0"/>
          </a:p>
          <a:p>
            <a:pPr lvl="1"/>
            <a:r>
              <a:rPr lang="en-US" sz="2000" dirty="0"/>
              <a:t>“recover” from </a:t>
            </a:r>
            <a:r>
              <a:rPr lang="en-US" sz="2000" dirty="0" smtClean="0"/>
              <a:t>collisions.</a:t>
            </a:r>
            <a:endParaRPr lang="en-US" dirty="0"/>
          </a:p>
          <a:p>
            <a:r>
              <a:rPr lang="en-US" sz="2400" dirty="0">
                <a:solidFill>
                  <a:srgbClr val="FF0000"/>
                </a:solidFill>
              </a:rPr>
              <a:t>“Taking </a:t>
            </a:r>
            <a:r>
              <a:rPr lang="en-US" sz="2400" dirty="0" smtClean="0">
                <a:solidFill>
                  <a:srgbClr val="FF0000"/>
                </a:solidFill>
              </a:rPr>
              <a:t>Turns</a:t>
            </a:r>
            <a:r>
              <a:rPr lang="en-US" sz="2400" dirty="0">
                <a:solidFill>
                  <a:srgbClr val="FF0000"/>
                </a:solidFill>
              </a:rPr>
              <a:t>”</a:t>
            </a:r>
            <a:endParaRPr lang="en-US" dirty="0"/>
          </a:p>
          <a:p>
            <a:pPr lvl="1"/>
            <a:r>
              <a:rPr lang="en-US" sz="2000" dirty="0"/>
              <a:t>nodes take turns, but nodes with more to send can take longer </a:t>
            </a:r>
            <a:r>
              <a:rPr lang="en-US" sz="2000" dirty="0" smtClean="0"/>
              <a:t>turns.</a:t>
            </a:r>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823907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TDMA</a:t>
            </a:r>
            <a:endParaRPr lang="en-US" dirty="0"/>
          </a:p>
        </p:txBody>
      </p:sp>
      <p:sp>
        <p:nvSpPr>
          <p:cNvPr id="534531" name="Rectangle 3"/>
          <p:cNvSpPr>
            <a:spLocks noGrp="1" noChangeArrowheads="1"/>
          </p:cNvSpPr>
          <p:nvPr>
            <p:ph type="body" idx="1"/>
          </p:nvPr>
        </p:nvSpPr>
        <p:spPr>
          <a:xfrm>
            <a:off x="501650" y="1422400"/>
            <a:ext cx="7772400" cy="2930525"/>
          </a:xfrm>
        </p:spPr>
        <p:txBody>
          <a:bodyPr/>
          <a:lstStyle/>
          <a:p>
            <a:pPr>
              <a:buFont typeface="ZapfDingbats" pitchFamily="82" charset="2"/>
              <a:buNone/>
            </a:pPr>
            <a:r>
              <a:rPr lang="en-US" dirty="0">
                <a:solidFill>
                  <a:srgbClr val="FF0000"/>
                </a:solidFill>
              </a:rPr>
              <a:t>TDMA: </a:t>
            </a:r>
            <a:r>
              <a:rPr lang="en-US" dirty="0" smtClean="0">
                <a:solidFill>
                  <a:srgbClr val="FF0000"/>
                </a:solidFill>
              </a:rPr>
              <a:t>Time Division Multiple Access</a:t>
            </a:r>
            <a:r>
              <a:rPr lang="en-US" dirty="0" smtClean="0"/>
              <a:t> </a:t>
            </a:r>
            <a:endParaRPr lang="en-US" dirty="0"/>
          </a:p>
          <a:p>
            <a:r>
              <a:rPr lang="en-US" sz="2400" dirty="0"/>
              <a:t>access to channel in "rounds" </a:t>
            </a:r>
          </a:p>
          <a:p>
            <a:r>
              <a:rPr lang="en-US" sz="2400" dirty="0"/>
              <a:t>each station gets fixed length slot (length = </a:t>
            </a:r>
            <a:r>
              <a:rPr lang="en-US" sz="2400" dirty="0" err="1"/>
              <a:t>pkt</a:t>
            </a:r>
            <a:r>
              <a:rPr lang="en-US" sz="2400" dirty="0"/>
              <a:t> trans time) in each round </a:t>
            </a:r>
          </a:p>
          <a:p>
            <a:r>
              <a:rPr lang="en-US" sz="2400" dirty="0"/>
              <a:t>unused slots go idle </a:t>
            </a:r>
          </a:p>
          <a:p>
            <a:r>
              <a:rPr lang="en-US" sz="2400" dirty="0"/>
              <a:t>example: 6-station LAN, 1,3,4 have </a:t>
            </a:r>
            <a:r>
              <a:rPr lang="en-US" sz="2400" dirty="0" err="1"/>
              <a:t>pkt</a:t>
            </a:r>
            <a:r>
              <a:rPr lang="en-US" sz="2400" dirty="0"/>
              <a:t>, slots 2,5,6 idle </a:t>
            </a:r>
            <a:endParaRPr lang="en-US" dirty="0"/>
          </a:p>
        </p:txBody>
      </p:sp>
      <p:sp>
        <p:nvSpPr>
          <p:cNvPr id="534535" name="Line 7"/>
          <p:cNvSpPr>
            <a:spLocks noChangeShapeType="1"/>
          </p:cNvSpPr>
          <p:nvPr/>
        </p:nvSpPr>
        <p:spPr bwMode="auto">
          <a:xfrm>
            <a:off x="1052513" y="5440363"/>
            <a:ext cx="60848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36"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8"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39"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41" name="Line 13"/>
          <p:cNvSpPr>
            <a:spLocks noChangeShapeType="1"/>
          </p:cNvSpPr>
          <p:nvPr/>
        </p:nvSpPr>
        <p:spPr bwMode="auto">
          <a:xfrm>
            <a:off x="1276350" y="5100638"/>
            <a:ext cx="0" cy="338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44" name="Line 16"/>
          <p:cNvSpPr>
            <a:spLocks noChangeShapeType="1"/>
          </p:cNvSpPr>
          <p:nvPr/>
        </p:nvSpPr>
        <p:spPr bwMode="auto">
          <a:xfrm>
            <a:off x="4141788" y="5103813"/>
            <a:ext cx="0" cy="338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1" name="Text Box 23"/>
          <p:cNvSpPr txBox="1">
            <a:spLocks noChangeArrowheads="1"/>
          </p:cNvSpPr>
          <p:nvPr/>
        </p:nvSpPr>
        <p:spPr bwMode="auto">
          <a:xfrm>
            <a:off x="1374775" y="51847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2" name="Text Box 24"/>
          <p:cNvSpPr txBox="1">
            <a:spLocks noChangeArrowheads="1"/>
          </p:cNvSpPr>
          <p:nvPr/>
        </p:nvSpPr>
        <p:spPr bwMode="auto">
          <a:xfrm>
            <a:off x="2320925" y="517048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53" name="Text Box 25"/>
          <p:cNvSpPr txBox="1">
            <a:spLocks noChangeArrowheads="1"/>
          </p:cNvSpPr>
          <p:nvPr/>
        </p:nvSpPr>
        <p:spPr bwMode="auto">
          <a:xfrm>
            <a:off x="2786063" y="5176838"/>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54"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5"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6"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4557" name="Line 29"/>
          <p:cNvSpPr>
            <a:spLocks noChangeShapeType="1"/>
          </p:cNvSpPr>
          <p:nvPr/>
        </p:nvSpPr>
        <p:spPr bwMode="auto">
          <a:xfrm>
            <a:off x="4133850" y="5095875"/>
            <a:ext cx="0" cy="3381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58" name="Text Box 30"/>
          <p:cNvSpPr txBox="1">
            <a:spLocks noChangeArrowheads="1"/>
          </p:cNvSpPr>
          <p:nvPr/>
        </p:nvSpPr>
        <p:spPr bwMode="auto">
          <a:xfrm>
            <a:off x="4232275" y="5180013"/>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1</a:t>
            </a:r>
          </a:p>
        </p:txBody>
      </p:sp>
      <p:sp>
        <p:nvSpPr>
          <p:cNvPr id="534559" name="Text Box 31"/>
          <p:cNvSpPr txBox="1">
            <a:spLocks noChangeArrowheads="1"/>
          </p:cNvSpPr>
          <p:nvPr/>
        </p:nvSpPr>
        <p:spPr bwMode="auto">
          <a:xfrm>
            <a:off x="5178425" y="516572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3</a:t>
            </a:r>
          </a:p>
        </p:txBody>
      </p:sp>
      <p:sp>
        <p:nvSpPr>
          <p:cNvPr id="534560" name="Text Box 32"/>
          <p:cNvSpPr txBox="1">
            <a:spLocks noChangeArrowheads="1"/>
          </p:cNvSpPr>
          <p:nvPr/>
        </p:nvSpPr>
        <p:spPr bwMode="auto">
          <a:xfrm>
            <a:off x="5643563" y="5172075"/>
            <a:ext cx="307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0">
                <a:solidFill>
                  <a:schemeClr val="bg1"/>
                </a:solidFill>
              </a:rPr>
              <a:t>4</a:t>
            </a:r>
          </a:p>
        </p:txBody>
      </p:sp>
      <p:sp>
        <p:nvSpPr>
          <p:cNvPr id="534562" name="Line 34"/>
          <p:cNvSpPr>
            <a:spLocks noChangeShapeType="1"/>
          </p:cNvSpPr>
          <p:nvPr/>
        </p:nvSpPr>
        <p:spPr bwMode="auto">
          <a:xfrm>
            <a:off x="17573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3" name="Line 35"/>
          <p:cNvSpPr>
            <a:spLocks noChangeShapeType="1"/>
          </p:cNvSpPr>
          <p:nvPr/>
        </p:nvSpPr>
        <p:spPr bwMode="auto">
          <a:xfrm>
            <a:off x="22336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4" name="Line 36"/>
          <p:cNvSpPr>
            <a:spLocks noChangeShapeType="1"/>
          </p:cNvSpPr>
          <p:nvPr/>
        </p:nvSpPr>
        <p:spPr bwMode="auto">
          <a:xfrm>
            <a:off x="270986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5" name="Line 37"/>
          <p:cNvSpPr>
            <a:spLocks noChangeShapeType="1"/>
          </p:cNvSpPr>
          <p:nvPr/>
        </p:nvSpPr>
        <p:spPr bwMode="auto">
          <a:xfrm>
            <a:off x="3186113" y="5210175"/>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6" name="Line 38"/>
          <p:cNvSpPr>
            <a:spLocks noChangeShapeType="1"/>
          </p:cNvSpPr>
          <p:nvPr/>
        </p:nvSpPr>
        <p:spPr bwMode="auto">
          <a:xfrm>
            <a:off x="3667125"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7" name="Line 39"/>
          <p:cNvSpPr>
            <a:spLocks noChangeShapeType="1"/>
          </p:cNvSpPr>
          <p:nvPr/>
        </p:nvSpPr>
        <p:spPr bwMode="auto">
          <a:xfrm>
            <a:off x="461486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8" name="Line 40"/>
          <p:cNvSpPr>
            <a:spLocks noChangeShapeType="1"/>
          </p:cNvSpPr>
          <p:nvPr/>
        </p:nvSpPr>
        <p:spPr bwMode="auto">
          <a:xfrm>
            <a:off x="5562600" y="5200650"/>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69" name="Line 41"/>
          <p:cNvSpPr>
            <a:spLocks noChangeShapeType="1"/>
          </p:cNvSpPr>
          <p:nvPr/>
        </p:nvSpPr>
        <p:spPr bwMode="auto">
          <a:xfrm>
            <a:off x="6510338" y="5195888"/>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0" name="Line 42"/>
          <p:cNvSpPr>
            <a:spLocks noChangeShapeType="1"/>
          </p:cNvSpPr>
          <p:nvPr/>
        </p:nvSpPr>
        <p:spPr bwMode="auto">
          <a:xfrm>
            <a:off x="60436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1" name="Line 43"/>
          <p:cNvSpPr>
            <a:spLocks noChangeShapeType="1"/>
          </p:cNvSpPr>
          <p:nvPr/>
        </p:nvSpPr>
        <p:spPr bwMode="auto">
          <a:xfrm>
            <a:off x="6991350" y="5110163"/>
            <a:ext cx="0" cy="3381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2" name="Line 44"/>
          <p:cNvSpPr>
            <a:spLocks noChangeShapeType="1"/>
          </p:cNvSpPr>
          <p:nvPr/>
        </p:nvSpPr>
        <p:spPr bwMode="auto">
          <a:xfrm>
            <a:off x="5091113" y="5205413"/>
            <a:ext cx="0" cy="238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3" name="Text Box 45"/>
          <p:cNvSpPr txBox="1">
            <a:spLocks noChangeArrowheads="1"/>
          </p:cNvSpPr>
          <p:nvPr/>
        </p:nvSpPr>
        <p:spPr bwMode="auto">
          <a:xfrm>
            <a:off x="2320925" y="4586288"/>
            <a:ext cx="7588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6-slot</a:t>
            </a:r>
          </a:p>
          <a:p>
            <a:r>
              <a:rPr lang="en-US" sz="1600" i="0"/>
              <a:t>frame</a:t>
            </a:r>
          </a:p>
        </p:txBody>
      </p:sp>
      <p:sp>
        <p:nvSpPr>
          <p:cNvPr id="534574"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5"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6"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4577"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extLst>
      <p:ext uri="{BB962C8B-B14F-4D97-AF65-F5344CB8AC3E}">
        <p14:creationId xmlns:p14="http://schemas.microsoft.com/office/powerpoint/2010/main" val="3287107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5" name="Rectangle 3"/>
          <p:cNvSpPr>
            <a:spLocks noGrp="1" noChangeArrowheads="1"/>
          </p:cNvSpPr>
          <p:nvPr>
            <p:ph type="body" idx="1"/>
          </p:nvPr>
        </p:nvSpPr>
        <p:spPr>
          <a:xfrm>
            <a:off x="293688" y="1124744"/>
            <a:ext cx="8598792" cy="4648200"/>
          </a:xfrm>
        </p:spPr>
        <p:txBody>
          <a:bodyPr/>
          <a:lstStyle/>
          <a:p>
            <a:pPr>
              <a:buFont typeface="ZapfDingbats" pitchFamily="82" charset="2"/>
              <a:buNone/>
            </a:pPr>
            <a:r>
              <a:rPr lang="en-US" dirty="0">
                <a:solidFill>
                  <a:srgbClr val="FF0000"/>
                </a:solidFill>
              </a:rPr>
              <a:t>FDMA: </a:t>
            </a:r>
            <a:r>
              <a:rPr lang="en-US" dirty="0" smtClean="0">
                <a:solidFill>
                  <a:srgbClr val="FF0000"/>
                </a:solidFill>
              </a:rPr>
              <a:t>Frequency Division Multiple Access</a:t>
            </a:r>
            <a:r>
              <a:rPr lang="en-US" dirty="0" smtClean="0"/>
              <a:t> </a:t>
            </a:r>
            <a:endParaRPr lang="en-US" dirty="0"/>
          </a:p>
          <a:p>
            <a:r>
              <a:rPr lang="en-US" sz="2400" dirty="0"/>
              <a:t>channel spectrum divided into frequency bands</a:t>
            </a:r>
          </a:p>
          <a:p>
            <a:r>
              <a:rPr lang="en-US" sz="2400" dirty="0"/>
              <a:t>each station assigned fixed frequency band</a:t>
            </a:r>
          </a:p>
          <a:p>
            <a:r>
              <a:rPr lang="en-US" sz="2400" dirty="0"/>
              <a:t>unused transmission time in frequency bands go idle </a:t>
            </a:r>
          </a:p>
          <a:p>
            <a:r>
              <a:rPr lang="en-US" sz="2400" dirty="0"/>
              <a:t>example: 6-station LAN, 1,3,4 have </a:t>
            </a:r>
            <a:r>
              <a:rPr lang="en-US" sz="2400" dirty="0" err="1"/>
              <a:t>pkt</a:t>
            </a:r>
            <a:r>
              <a:rPr lang="en-US" sz="2400" dirty="0"/>
              <a:t>, frequency bands 2,5,6 idle </a:t>
            </a:r>
            <a:endParaRPr lang="en-US" dirty="0"/>
          </a:p>
        </p:txBody>
      </p:sp>
      <p:sp>
        <p:nvSpPr>
          <p:cNvPr id="535556" name="Rectangle 4"/>
          <p:cNvSpPr>
            <a:spLocks noChangeArrowheads="1"/>
          </p:cNvSpPr>
          <p:nvPr/>
        </p:nvSpPr>
        <p:spPr bwMode="auto">
          <a:xfrm>
            <a:off x="4627563" y="3893344"/>
            <a:ext cx="627062" cy="2251075"/>
          </a:xfrm>
          <a:prstGeom prst="rect">
            <a:avLst/>
          </a:prstGeom>
          <a:solidFill>
            <a:srgbClr val="FF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7" name="Line 5"/>
          <p:cNvSpPr>
            <a:spLocks noChangeShapeType="1"/>
          </p:cNvSpPr>
          <p:nvPr/>
        </p:nvSpPr>
        <p:spPr bwMode="auto">
          <a:xfrm flipV="1">
            <a:off x="4625975" y="4998244"/>
            <a:ext cx="622300"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8" name="Line 6"/>
          <p:cNvSpPr>
            <a:spLocks noChangeShapeType="1"/>
          </p:cNvSpPr>
          <p:nvPr/>
        </p:nvSpPr>
        <p:spPr bwMode="auto">
          <a:xfrm flipV="1">
            <a:off x="4621213" y="5390356"/>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59" name="Line 7"/>
          <p:cNvSpPr>
            <a:spLocks noChangeShapeType="1"/>
          </p:cNvSpPr>
          <p:nvPr/>
        </p:nvSpPr>
        <p:spPr bwMode="auto">
          <a:xfrm flipV="1">
            <a:off x="4625975" y="5776119"/>
            <a:ext cx="627063"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0" name="Line 8"/>
          <p:cNvSpPr>
            <a:spLocks noChangeShapeType="1"/>
          </p:cNvSpPr>
          <p:nvPr/>
        </p:nvSpPr>
        <p:spPr bwMode="auto">
          <a:xfrm flipV="1">
            <a:off x="4621213" y="4612481"/>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1" name="Line 9"/>
          <p:cNvSpPr>
            <a:spLocks noChangeShapeType="1"/>
          </p:cNvSpPr>
          <p:nvPr/>
        </p:nvSpPr>
        <p:spPr bwMode="auto">
          <a:xfrm flipV="1">
            <a:off x="4625975" y="4226719"/>
            <a:ext cx="631825" cy="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3" name="Line 11"/>
          <p:cNvSpPr>
            <a:spLocks noChangeShapeType="1"/>
          </p:cNvSpPr>
          <p:nvPr/>
        </p:nvSpPr>
        <p:spPr bwMode="auto">
          <a:xfrm>
            <a:off x="5346700" y="41663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4" name="Freeform 12"/>
          <p:cNvSpPr>
            <a:spLocks/>
          </p:cNvSpPr>
          <p:nvPr/>
        </p:nvSpPr>
        <p:spPr bwMode="auto">
          <a:xfrm>
            <a:off x="5494338" y="4047331"/>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chemeClr val="accent2"/>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5" name="Line 13"/>
          <p:cNvSpPr>
            <a:spLocks noChangeShapeType="1"/>
          </p:cNvSpPr>
          <p:nvPr/>
        </p:nvSpPr>
        <p:spPr bwMode="auto">
          <a:xfrm>
            <a:off x="5394325" y="4569619"/>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7" name="Line 15"/>
          <p:cNvSpPr>
            <a:spLocks noChangeShapeType="1"/>
          </p:cNvSpPr>
          <p:nvPr/>
        </p:nvSpPr>
        <p:spPr bwMode="auto">
          <a:xfrm>
            <a:off x="5394325" y="4968081"/>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68" name="Freeform 16"/>
          <p:cNvSpPr>
            <a:spLocks/>
          </p:cNvSpPr>
          <p:nvPr/>
        </p:nvSpPr>
        <p:spPr bwMode="auto">
          <a:xfrm>
            <a:off x="5541963" y="4849019"/>
            <a:ext cx="1728787" cy="114300"/>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FF0000"/>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35569" name="Group 17"/>
          <p:cNvGrpSpPr>
            <a:grpSpLocks/>
          </p:cNvGrpSpPr>
          <p:nvPr/>
        </p:nvGrpSpPr>
        <p:grpSpPr bwMode="auto">
          <a:xfrm>
            <a:off x="5411788" y="5253831"/>
            <a:ext cx="2228850" cy="119063"/>
            <a:chOff x="1884" y="2826"/>
            <a:chExt cx="1404" cy="75"/>
          </a:xfrm>
        </p:grpSpPr>
        <p:sp>
          <p:nvSpPr>
            <p:cNvPr id="535570"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1"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Lst>
              <a:ahLst/>
              <a:cxnLst>
                <a:cxn ang="0">
                  <a:pos x="T0" y="T1"/>
                </a:cxn>
                <a:cxn ang="0">
                  <a:pos x="T2" y="T3"/>
                </a:cxn>
                <a:cxn ang="0">
                  <a:pos x="T4" y="T5"/>
                </a:cxn>
                <a:cxn ang="0">
                  <a:pos x="T6" y="T7"/>
                </a:cxn>
              </a:cxnLst>
              <a:rect l="0" t="0" r="r" b="b"/>
              <a:pathLst>
                <a:path w="1089" h="72">
                  <a:moveTo>
                    <a:pt x="0" y="72"/>
                  </a:moveTo>
                  <a:lnTo>
                    <a:pt x="0" y="3"/>
                  </a:lnTo>
                  <a:lnTo>
                    <a:pt x="1089" y="0"/>
                  </a:lnTo>
                  <a:lnTo>
                    <a:pt x="1089" y="72"/>
                  </a:lnTo>
                </a:path>
              </a:pathLst>
            </a:custGeom>
            <a:solidFill>
              <a:srgbClr val="00CC66"/>
            </a:solidFill>
            <a:ln w="1905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5572" name="Line 20"/>
          <p:cNvSpPr>
            <a:spLocks noChangeShapeType="1"/>
          </p:cNvSpPr>
          <p:nvPr/>
        </p:nvSpPr>
        <p:spPr bwMode="auto">
          <a:xfrm>
            <a:off x="5441950" y="57792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3" name="Line 21"/>
          <p:cNvSpPr>
            <a:spLocks noChangeShapeType="1"/>
          </p:cNvSpPr>
          <p:nvPr/>
        </p:nvSpPr>
        <p:spPr bwMode="auto">
          <a:xfrm>
            <a:off x="5448300" y="6109494"/>
            <a:ext cx="22288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574" name="Text Box 22"/>
          <p:cNvSpPr txBox="1">
            <a:spLocks noChangeArrowheads="1"/>
          </p:cNvSpPr>
          <p:nvPr/>
        </p:nvSpPr>
        <p:spPr bwMode="auto">
          <a:xfrm rot="-5400000">
            <a:off x="3393281" y="4741863"/>
            <a:ext cx="19399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frequency bands</a:t>
            </a:r>
          </a:p>
        </p:txBody>
      </p:sp>
      <p:sp>
        <p:nvSpPr>
          <p:cNvPr id="535575" name="Text Box 23"/>
          <p:cNvSpPr txBox="1">
            <a:spLocks noChangeArrowheads="1"/>
          </p:cNvSpPr>
          <p:nvPr/>
        </p:nvSpPr>
        <p:spPr bwMode="auto">
          <a:xfrm rot="67766">
            <a:off x="7332663" y="3720306"/>
            <a:ext cx="65881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time</a:t>
            </a:r>
          </a:p>
        </p:txBody>
      </p:sp>
      <p:sp>
        <p:nvSpPr>
          <p:cNvPr id="535606" name="Freeform 54"/>
          <p:cNvSpPr>
            <a:spLocks/>
          </p:cNvSpPr>
          <p:nvPr/>
        </p:nvSpPr>
        <p:spPr bwMode="auto">
          <a:xfrm>
            <a:off x="2032000" y="4102894"/>
            <a:ext cx="595313" cy="1538287"/>
          </a:xfrm>
          <a:custGeom>
            <a:avLst/>
            <a:gdLst>
              <a:gd name="T0" fmla="*/ 375 w 375"/>
              <a:gd name="T1" fmla="*/ 0 h 969"/>
              <a:gd name="T2" fmla="*/ 0 w 375"/>
              <a:gd name="T3" fmla="*/ 485 h 969"/>
              <a:gd name="T4" fmla="*/ 375 w 375"/>
              <a:gd name="T5" fmla="*/ 969 h 969"/>
              <a:gd name="T6" fmla="*/ 375 w 375"/>
              <a:gd name="T7" fmla="*/ 0 h 969"/>
            </a:gdLst>
            <a:ahLst/>
            <a:cxnLst>
              <a:cxn ang="0">
                <a:pos x="T0" y="T1"/>
              </a:cxn>
              <a:cxn ang="0">
                <a:pos x="T2" y="T3"/>
              </a:cxn>
              <a:cxn ang="0">
                <a:pos x="T4" y="T5"/>
              </a:cxn>
              <a:cxn ang="0">
                <a:pos x="T6" y="T7"/>
              </a:cxn>
            </a:cxnLst>
            <a:rect l="0" t="0" r="r" b="b"/>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ffectLst/>
          <a:extLst>
            <a:ext uri="{91240B29-F687-4F45-9708-019B960494DF}">
              <a14:hiddenLine xmlns:a14="http://schemas.microsoft.com/office/drawing/2010/main" w="3175" cmpd="sng">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35608" name="Group 56"/>
          <p:cNvGrpSpPr>
            <a:grpSpLocks/>
          </p:cNvGrpSpPr>
          <p:nvPr/>
        </p:nvGrpSpPr>
        <p:grpSpPr bwMode="auto">
          <a:xfrm>
            <a:off x="293688" y="4741069"/>
            <a:ext cx="1666875" cy="314325"/>
            <a:chOff x="1614" y="1494"/>
            <a:chExt cx="1050" cy="198"/>
          </a:xfrm>
        </p:grpSpPr>
        <p:sp>
          <p:nvSpPr>
            <p:cNvPr id="535609"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0" name="Freeform 58"/>
            <p:cNvSpPr>
              <a:spLocks/>
            </p:cNvSpPr>
            <p:nvPr/>
          </p:nvSpPr>
          <p:spPr bwMode="auto">
            <a:xfrm>
              <a:off x="1614" y="1494"/>
              <a:ext cx="896" cy="198"/>
            </a:xfrm>
            <a:custGeom>
              <a:avLst/>
              <a:gdLst>
                <a:gd name="T0" fmla="*/ 18 w 896"/>
                <a:gd name="T1" fmla="*/ 0 h 198"/>
                <a:gd name="T2" fmla="*/ 0 w 896"/>
                <a:gd name="T3" fmla="*/ 96 h 198"/>
                <a:gd name="T4" fmla="*/ 18 w 896"/>
                <a:gd name="T5" fmla="*/ 198 h 198"/>
                <a:gd name="T6" fmla="*/ 774 w 896"/>
                <a:gd name="T7" fmla="*/ 198 h 198"/>
                <a:gd name="T8" fmla="*/ 750 w 896"/>
                <a:gd name="T9" fmla="*/ 90 h 198"/>
                <a:gd name="T10" fmla="*/ 774 w 896"/>
                <a:gd name="T11" fmla="*/ 0 h 198"/>
                <a:gd name="T12" fmla="*/ 18 w 89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1"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5612" name="Line 60"/>
            <p:cNvSpPr>
              <a:spLocks noChangeShapeType="1"/>
            </p:cNvSpPr>
            <p:nvPr/>
          </p:nvSpPr>
          <p:spPr bwMode="auto">
            <a:xfrm>
              <a:off x="2526" y="1584"/>
              <a:ext cx="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5617" name="Freeform 65"/>
          <p:cNvSpPr>
            <a:spLocks/>
          </p:cNvSpPr>
          <p:nvPr/>
        </p:nvSpPr>
        <p:spPr bwMode="auto">
          <a:xfrm>
            <a:off x="2803525" y="4795044"/>
            <a:ext cx="892175" cy="173037"/>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18" name="Freeform 66"/>
          <p:cNvSpPr>
            <a:spLocks/>
          </p:cNvSpPr>
          <p:nvPr/>
        </p:nvSpPr>
        <p:spPr bwMode="auto">
          <a:xfrm>
            <a:off x="2846388" y="4025106"/>
            <a:ext cx="427037" cy="219075"/>
          </a:xfrm>
          <a:custGeom>
            <a:avLst/>
            <a:gdLst>
              <a:gd name="T0" fmla="*/ 4 w 562"/>
              <a:gd name="T1" fmla="*/ 264 h 266"/>
              <a:gd name="T2" fmla="*/ 52 w 562"/>
              <a:gd name="T3" fmla="*/ 6 h 266"/>
              <a:gd name="T4" fmla="*/ 108 w 562"/>
              <a:gd name="T5" fmla="*/ 266 h 266"/>
              <a:gd name="T6" fmla="*/ 174 w 562"/>
              <a:gd name="T7" fmla="*/ 0 h 266"/>
              <a:gd name="T8" fmla="*/ 228 w 562"/>
              <a:gd name="T9" fmla="*/ 264 h 266"/>
              <a:gd name="T10" fmla="*/ 288 w 562"/>
              <a:gd name="T11" fmla="*/ 8 h 266"/>
              <a:gd name="T12" fmla="*/ 354 w 562"/>
              <a:gd name="T13" fmla="*/ 266 h 266"/>
              <a:gd name="T14" fmla="*/ 402 w 562"/>
              <a:gd name="T15" fmla="*/ 8 h 266"/>
              <a:gd name="T16" fmla="*/ 464 w 562"/>
              <a:gd name="T17" fmla="*/ 264 h 266"/>
              <a:gd name="T18" fmla="*/ 506 w 562"/>
              <a:gd name="T19" fmla="*/ 6 h 266"/>
              <a:gd name="T20" fmla="*/ 556 w 562"/>
              <a:gd name="T21"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0" name="Freeform 68"/>
          <p:cNvSpPr>
            <a:spLocks/>
          </p:cNvSpPr>
          <p:nvPr/>
        </p:nvSpPr>
        <p:spPr bwMode="auto">
          <a:xfrm>
            <a:off x="2755900" y="5823744"/>
            <a:ext cx="989013" cy="185737"/>
          </a:xfrm>
          <a:custGeom>
            <a:avLst/>
            <a:gdLst>
              <a:gd name="T0" fmla="*/ 20 w 623"/>
              <a:gd name="T1" fmla="*/ 113 h 117"/>
              <a:gd name="T2" fmla="*/ 114 w 623"/>
              <a:gd name="T3" fmla="*/ 2 h 117"/>
              <a:gd name="T4" fmla="*/ 256 w 623"/>
              <a:gd name="T5" fmla="*/ 114 h 117"/>
              <a:gd name="T6" fmla="*/ 394 w 623"/>
              <a:gd name="T7" fmla="*/ 0 h 117"/>
              <a:gd name="T8" fmla="*/ 522 w 623"/>
              <a:gd name="T9" fmla="*/ 116 h 117"/>
              <a:gd name="T10" fmla="*/ 616 w 623"/>
              <a:gd name="T11" fmla="*/ 14 h 117"/>
            </a:gdLst>
            <a:ahLst/>
            <a:cxnLst>
              <a:cxn ang="0">
                <a:pos x="T0" y="T1"/>
              </a:cxn>
              <a:cxn ang="0">
                <a:pos x="T2" y="T3"/>
              </a:cxn>
              <a:cxn ang="0">
                <a:pos x="T4" y="T5"/>
              </a:cxn>
              <a:cxn ang="0">
                <a:pos x="T6" y="T7"/>
              </a:cxn>
              <a:cxn ang="0">
                <a:pos x="T8" y="T9"/>
              </a:cxn>
              <a:cxn ang="0">
                <a:pos x="T10" y="T11"/>
              </a:cxn>
            </a:cxnLst>
            <a:rect l="0" t="0" r="r" b="b"/>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5621" name="Text Box 69"/>
          <p:cNvSpPr txBox="1">
            <a:spLocks noChangeArrowheads="1"/>
          </p:cNvSpPr>
          <p:nvPr/>
        </p:nvSpPr>
        <p:spPr bwMode="auto">
          <a:xfrm>
            <a:off x="442913" y="5458619"/>
            <a:ext cx="1314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FDM cable</a:t>
            </a:r>
          </a:p>
        </p:txBody>
      </p:sp>
      <p:sp>
        <p:nvSpPr>
          <p:cNvPr id="35" name="Rectangle 2"/>
          <p:cNvSpPr>
            <a:spLocks noGrp="1" noChangeArrowheads="1"/>
          </p:cNvSpPr>
          <p:nvPr>
            <p:ph type="title"/>
          </p:nvPr>
        </p:nvSpPr>
        <p:spPr>
          <a:xfrm>
            <a:off x="176658" y="-27384"/>
            <a:ext cx="8859838" cy="1143000"/>
          </a:xfrm>
        </p:spPr>
        <p:txBody>
          <a:bodyPr/>
          <a:lstStyle/>
          <a:p>
            <a:r>
              <a:rPr lang="en-US" sz="3200" dirty="0"/>
              <a:t>Channel Partitioning MAC </a:t>
            </a:r>
            <a:r>
              <a:rPr lang="en-US" sz="3200" dirty="0" smtClean="0"/>
              <a:t>Protocols</a:t>
            </a:r>
            <a:r>
              <a:rPr lang="en-US" sz="3200" dirty="0"/>
              <a:t>: TDMA</a:t>
            </a:r>
            <a:endParaRPr lang="en-US" dirty="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extLst>
      <p:ext uri="{BB962C8B-B14F-4D97-AF65-F5344CB8AC3E}">
        <p14:creationId xmlns:p14="http://schemas.microsoft.com/office/powerpoint/2010/main" val="3957459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Random Access Protocols</a:t>
            </a:r>
          </a:p>
        </p:txBody>
      </p:sp>
      <p:sp>
        <p:nvSpPr>
          <p:cNvPr id="175107" name="Rectangle 3"/>
          <p:cNvSpPr>
            <a:spLocks noGrp="1" noChangeArrowheads="1"/>
          </p:cNvSpPr>
          <p:nvPr>
            <p:ph type="body" idx="1"/>
          </p:nvPr>
        </p:nvSpPr>
        <p:spPr/>
        <p:txBody>
          <a:bodyPr/>
          <a:lstStyle/>
          <a:p>
            <a:r>
              <a:rPr lang="en-US" sz="2400" dirty="0"/>
              <a:t>When node has packet to send</a:t>
            </a:r>
          </a:p>
          <a:p>
            <a:pPr lvl="1"/>
            <a:r>
              <a:rPr lang="en-US" sz="2000" dirty="0"/>
              <a:t>transmit at full channel data rate </a:t>
            </a:r>
            <a:r>
              <a:rPr lang="en-US" sz="1800" dirty="0">
                <a:solidFill>
                  <a:srgbClr val="0033CC"/>
                </a:solidFill>
              </a:rPr>
              <a:t>R</a:t>
            </a:r>
            <a:r>
              <a:rPr lang="en-US" sz="2000" dirty="0"/>
              <a:t>.</a:t>
            </a:r>
          </a:p>
          <a:p>
            <a:pPr lvl="1"/>
            <a:r>
              <a:rPr lang="en-US" sz="2000" dirty="0"/>
              <a:t>no </a:t>
            </a:r>
            <a:r>
              <a:rPr lang="en-US" sz="2000" i="1" dirty="0"/>
              <a:t>a priori</a:t>
            </a:r>
            <a:r>
              <a:rPr lang="en-US" sz="2000" dirty="0"/>
              <a:t> coordination among nodes</a:t>
            </a:r>
          </a:p>
          <a:p>
            <a:r>
              <a:rPr lang="en-US" sz="2400" dirty="0"/>
              <a:t>two or more transmitting nodes </a:t>
            </a:r>
            <a:r>
              <a:rPr lang="en-US" sz="2400" dirty="0">
                <a:latin typeface="MS Mincho" pitchFamily="49" charset="-128"/>
                <a:ea typeface="MS Mincho" pitchFamily="49" charset="-128"/>
              </a:rPr>
              <a:t>➜</a:t>
            </a:r>
            <a:r>
              <a:rPr lang="en-US" sz="2400" dirty="0"/>
              <a:t> “collision”,</a:t>
            </a:r>
          </a:p>
          <a:p>
            <a:r>
              <a:rPr lang="en-US" sz="2400" dirty="0">
                <a:solidFill>
                  <a:srgbClr val="FF0000"/>
                </a:solidFill>
              </a:rPr>
              <a:t>random access MAC protocol</a:t>
            </a:r>
            <a:r>
              <a:rPr lang="en-US" sz="2400" dirty="0"/>
              <a:t> specifies: </a:t>
            </a:r>
          </a:p>
          <a:p>
            <a:pPr lvl="1"/>
            <a:r>
              <a:rPr lang="en-US" sz="2000" dirty="0"/>
              <a:t>how to detect </a:t>
            </a:r>
            <a:r>
              <a:rPr lang="en-US" sz="2000" dirty="0" smtClean="0"/>
              <a:t>collisions.</a:t>
            </a:r>
            <a:endParaRPr lang="en-US" sz="2000" dirty="0"/>
          </a:p>
          <a:p>
            <a:pPr lvl="1"/>
            <a:r>
              <a:rPr lang="en-US" sz="2000" dirty="0"/>
              <a:t>how to recover from collisions (e.g., via delayed retransmissions</a:t>
            </a:r>
            <a:r>
              <a:rPr lang="en-US" sz="2000" dirty="0" smtClean="0"/>
              <a:t>).</a:t>
            </a:r>
            <a:endParaRPr lang="en-US" sz="2000" dirty="0"/>
          </a:p>
          <a:p>
            <a:r>
              <a:rPr lang="en-US" sz="2400" dirty="0"/>
              <a:t>Examples of random access MAC protocols:</a:t>
            </a:r>
          </a:p>
          <a:p>
            <a:pPr lvl="1"/>
            <a:r>
              <a:rPr lang="en-US" sz="2000" dirty="0"/>
              <a:t>slotted ALOHA</a:t>
            </a:r>
          </a:p>
          <a:p>
            <a:pPr lvl="1"/>
            <a:r>
              <a:rPr lang="en-US" sz="2000" dirty="0"/>
              <a:t>ALOHA</a:t>
            </a:r>
          </a:p>
          <a:p>
            <a:pPr lvl="1"/>
            <a:r>
              <a:rPr lang="en-US" sz="2000" dirty="0"/>
              <a:t>CSMA, CSMA/CD, CSMA/CA</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extLst>
      <p:ext uri="{BB962C8B-B14F-4D97-AF65-F5344CB8AC3E}">
        <p14:creationId xmlns:p14="http://schemas.microsoft.com/office/powerpoint/2010/main" val="1158345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2875" y="54199"/>
            <a:ext cx="8893175" cy="998537"/>
          </a:xfrm>
        </p:spPr>
        <p:txBody>
          <a:bodyPr/>
          <a:lstStyle/>
          <a:p>
            <a:pPr eaLnBrk="1" hangingPunct="1">
              <a:defRPr/>
            </a:pPr>
            <a:r>
              <a:rPr lang="en-US" sz="3600" dirty="0" smtClean="0"/>
              <a:t>Historic LAN Performance Notation</a:t>
            </a:r>
          </a:p>
        </p:txBody>
      </p:sp>
      <p:sp>
        <p:nvSpPr>
          <p:cNvPr id="55299" name="Rectangle 3"/>
          <p:cNvSpPr>
            <a:spLocks noGrp="1" noChangeArrowheads="1"/>
          </p:cNvSpPr>
          <p:nvPr>
            <p:ph type="body" idx="1"/>
          </p:nvPr>
        </p:nvSpPr>
        <p:spPr>
          <a:xfrm>
            <a:off x="323528" y="1301080"/>
            <a:ext cx="8363272" cy="4648200"/>
          </a:xfrm>
        </p:spPr>
        <p:txBody>
          <a:bodyPr/>
          <a:lstStyle/>
          <a:p>
            <a:pPr eaLnBrk="1" hangingPunct="1">
              <a:buFontTx/>
              <a:buNone/>
              <a:defRPr/>
            </a:pPr>
            <a:r>
              <a:rPr lang="en-US" sz="2800" dirty="0" smtClean="0">
                <a:solidFill>
                  <a:srgbClr val="800000"/>
                </a:solidFill>
                <a:latin typeface="+mj-lt"/>
              </a:rPr>
              <a:t>I :: input load -</a:t>
            </a:r>
            <a:r>
              <a:rPr lang="en-US" sz="2800" dirty="0" smtClean="0">
                <a:solidFill>
                  <a:srgbClr val="800000"/>
                </a:solidFill>
              </a:rPr>
              <a:t> </a:t>
            </a:r>
            <a:r>
              <a:rPr lang="en-US" sz="2800" dirty="0" smtClean="0"/>
              <a:t>the total (normalized) rate of data generated by all </a:t>
            </a:r>
            <a:r>
              <a:rPr lang="en-US" sz="2800" dirty="0" smtClean="0">
                <a:solidFill>
                  <a:srgbClr val="000066"/>
                </a:solidFill>
              </a:rPr>
              <a:t>n</a:t>
            </a:r>
            <a:r>
              <a:rPr lang="en-US" sz="2800" dirty="0" smtClean="0"/>
              <a:t> stations.</a:t>
            </a:r>
          </a:p>
          <a:p>
            <a:pPr eaLnBrk="1" hangingPunct="1">
              <a:buFontTx/>
              <a:buNone/>
              <a:defRPr/>
            </a:pPr>
            <a:r>
              <a:rPr lang="en-US" sz="2800" dirty="0" smtClean="0">
                <a:solidFill>
                  <a:srgbClr val="A50021"/>
                </a:solidFill>
                <a:latin typeface="+mj-lt"/>
              </a:rPr>
              <a:t>G :: offered load -</a:t>
            </a:r>
            <a:r>
              <a:rPr lang="en-US" sz="2800" dirty="0" smtClean="0">
                <a:solidFill>
                  <a:srgbClr val="A50021"/>
                </a:solidFill>
              </a:rPr>
              <a:t> </a:t>
            </a:r>
            <a:r>
              <a:rPr lang="en-US" sz="2800" dirty="0" smtClean="0"/>
              <a:t>the total (normalized) data rate presented to the network including</a:t>
            </a:r>
            <a:r>
              <a:rPr lang="en-US" sz="2800" i="1" dirty="0" smtClean="0">
                <a:solidFill>
                  <a:srgbClr val="A50021"/>
                </a:solidFill>
              </a:rPr>
              <a:t> </a:t>
            </a:r>
            <a:r>
              <a:rPr lang="en-US" sz="2800" dirty="0" smtClean="0">
                <a:solidFill>
                  <a:srgbClr val="0033CC"/>
                </a:solidFill>
              </a:rPr>
              <a:t>retransmissions</a:t>
            </a:r>
            <a:r>
              <a:rPr lang="en-US" sz="2800" dirty="0" smtClean="0"/>
              <a:t>.</a:t>
            </a:r>
          </a:p>
          <a:p>
            <a:pPr eaLnBrk="1" hangingPunct="1">
              <a:buFontTx/>
              <a:buNone/>
              <a:defRPr/>
            </a:pPr>
            <a:r>
              <a:rPr lang="en-US" sz="2800" dirty="0" smtClean="0">
                <a:solidFill>
                  <a:srgbClr val="A50021"/>
                </a:solidFill>
                <a:latin typeface="+mj-lt"/>
              </a:rPr>
              <a:t>S :: LAN throughput -</a:t>
            </a:r>
            <a:r>
              <a:rPr lang="en-US" sz="2800" dirty="0" smtClean="0">
                <a:solidFill>
                  <a:srgbClr val="A50021"/>
                </a:solidFill>
              </a:rPr>
              <a:t> </a:t>
            </a:r>
            <a:r>
              <a:rPr lang="en-US" sz="2800" dirty="0" smtClean="0"/>
              <a:t> the total (normalized) data rate transferred between stations.</a:t>
            </a:r>
          </a:p>
          <a:p>
            <a:pPr eaLnBrk="1" hangingPunct="1">
              <a:buFontTx/>
              <a:buNone/>
              <a:defRPr/>
            </a:pPr>
            <a:r>
              <a:rPr lang="en-US" sz="2800" dirty="0" smtClean="0">
                <a:solidFill>
                  <a:srgbClr val="800000"/>
                </a:solidFill>
                <a:latin typeface="+mj-lt"/>
              </a:rPr>
              <a:t>D :: average frame delay </a:t>
            </a:r>
            <a:r>
              <a:rPr lang="en-US" sz="2800" dirty="0" smtClean="0">
                <a:solidFill>
                  <a:srgbClr val="000066"/>
                </a:solidFill>
                <a:latin typeface="+mj-lt"/>
              </a:rPr>
              <a:t>- </a:t>
            </a:r>
            <a:r>
              <a:rPr lang="en-US" sz="2800" dirty="0" smtClean="0"/>
              <a:t>the time from when a frame is ready for transmission until completion of a successful transmission.</a:t>
            </a:r>
            <a:endParaRPr lang="en-US" sz="2800" dirty="0" smtClean="0">
              <a:solidFill>
                <a:srgbClr val="000066"/>
              </a:solidFill>
            </a:endParaRPr>
          </a:p>
          <a:p>
            <a:pPr eaLnBrk="1" hangingPunct="1">
              <a:buFontTx/>
              <a:buNone/>
              <a:defRPr/>
            </a:pPr>
            <a:endParaRPr lang="en-US" sz="2800" dirty="0" smtClean="0">
              <a:solidFill>
                <a:srgbClr val="A50021"/>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extLst>
      <p:ext uri="{BB962C8B-B14F-4D97-AF65-F5344CB8AC3E}">
        <p14:creationId xmlns:p14="http://schemas.microsoft.com/office/powerpoint/2010/main" val="2156707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6000" dirty="0" smtClean="0"/>
              <a:t>Local Area Networks</a:t>
            </a:r>
          </a:p>
        </p:txBody>
      </p:sp>
      <p:sp>
        <p:nvSpPr>
          <p:cNvPr id="10245" name="Rectangle 3"/>
          <p:cNvSpPr>
            <a:spLocks noGrp="1" noChangeArrowheads="1"/>
          </p:cNvSpPr>
          <p:nvPr>
            <p:ph type="body" idx="1"/>
          </p:nvPr>
        </p:nvSpPr>
        <p:spPr>
          <a:xfrm>
            <a:off x="467171" y="1124744"/>
            <a:ext cx="8209285" cy="5040560"/>
          </a:xfrm>
        </p:spPr>
        <p:txBody>
          <a:bodyPr/>
          <a:lstStyle/>
          <a:p>
            <a:pPr eaLnBrk="1" hangingPunct="1"/>
            <a:r>
              <a:rPr lang="en-US" dirty="0" smtClean="0"/>
              <a:t>Aloha</a:t>
            </a:r>
          </a:p>
          <a:p>
            <a:pPr eaLnBrk="1" hangingPunct="1"/>
            <a:r>
              <a:rPr lang="en-US" dirty="0" smtClean="0"/>
              <a:t>Slotted Aloha</a:t>
            </a:r>
          </a:p>
          <a:p>
            <a:pPr eaLnBrk="1" hangingPunct="1"/>
            <a:r>
              <a:rPr lang="en-US" dirty="0" smtClean="0"/>
              <a:t>CSMA</a:t>
            </a:r>
          </a:p>
          <a:p>
            <a:pPr lvl="1" eaLnBrk="1" hangingPunct="1"/>
            <a:r>
              <a:rPr lang="en-US" dirty="0" smtClean="0"/>
              <a:t>non-persistent</a:t>
            </a:r>
          </a:p>
          <a:p>
            <a:pPr lvl="1" eaLnBrk="1" hangingPunct="1"/>
            <a:r>
              <a:rPr lang="en-US" dirty="0" smtClean="0"/>
              <a:t>1-persistent</a:t>
            </a:r>
          </a:p>
          <a:p>
            <a:pPr lvl="1" eaLnBrk="1" hangingPunct="1"/>
            <a:r>
              <a:rPr lang="en-US" dirty="0" smtClean="0"/>
              <a:t>p-persistent</a:t>
            </a:r>
          </a:p>
          <a:p>
            <a:pPr eaLnBrk="1" hangingPunct="1"/>
            <a:r>
              <a:rPr lang="en-US" dirty="0" smtClean="0"/>
              <a:t>CSMA/CD</a:t>
            </a:r>
          </a:p>
          <a:p>
            <a:pPr eaLnBrk="1" hangingPunct="1"/>
            <a:r>
              <a:rPr lang="en-US" dirty="0" smtClean="0">
                <a:solidFill>
                  <a:srgbClr val="800000"/>
                </a:solidFill>
              </a:rPr>
              <a:t>Ethernet</a:t>
            </a:r>
          </a:p>
          <a:p>
            <a:pPr eaLnBrk="1" hangingPunct="1"/>
            <a:r>
              <a:rPr lang="en-US" dirty="0" smtClean="0">
                <a:solidFill>
                  <a:srgbClr val="008000"/>
                </a:solidFill>
              </a:rPr>
              <a:t>Token Ring</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4158570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388" y="44624"/>
            <a:ext cx="8785225" cy="792162"/>
          </a:xfrm>
        </p:spPr>
        <p:txBody>
          <a:bodyPr/>
          <a:lstStyle/>
          <a:p>
            <a:pPr eaLnBrk="1" hangingPunct="1">
              <a:defRPr/>
            </a:pPr>
            <a:r>
              <a:rPr lang="en-US" sz="4000" dirty="0" smtClean="0"/>
              <a:t>Normalizing Throughput (S)</a:t>
            </a:r>
            <a:br>
              <a:rPr lang="en-US" sz="4000" dirty="0" smtClean="0"/>
            </a:br>
            <a:r>
              <a:rPr lang="en-US" sz="2400" dirty="0" smtClean="0"/>
              <a:t>[</a:t>
            </a:r>
            <a:r>
              <a:rPr lang="en-US" sz="2400" i="1" dirty="0" smtClean="0"/>
              <a:t>assuming one packet = one frame</a:t>
            </a:r>
            <a:r>
              <a:rPr lang="en-US" sz="2400" dirty="0" smtClean="0"/>
              <a:t>]</a:t>
            </a:r>
            <a:endParaRPr lang="en-US" dirty="0" smtClean="0"/>
          </a:p>
        </p:txBody>
      </p:sp>
      <p:sp>
        <p:nvSpPr>
          <p:cNvPr id="56323" name="Rectangle 3"/>
          <p:cNvSpPr>
            <a:spLocks noGrp="1" noChangeArrowheads="1"/>
          </p:cNvSpPr>
          <p:nvPr>
            <p:ph type="body" idx="1"/>
          </p:nvPr>
        </p:nvSpPr>
        <p:spPr>
          <a:xfrm>
            <a:off x="685800" y="1268760"/>
            <a:ext cx="7772400" cy="4896544"/>
          </a:xfrm>
        </p:spPr>
        <p:txBody>
          <a:bodyPr/>
          <a:lstStyle/>
          <a:p>
            <a:pPr eaLnBrk="1" hangingPunct="1">
              <a:lnSpc>
                <a:spcPct val="90000"/>
              </a:lnSpc>
              <a:buFontTx/>
              <a:buNone/>
              <a:defRPr/>
            </a:pPr>
            <a:r>
              <a:rPr lang="en-US" sz="2800" b="1" dirty="0" smtClean="0">
                <a:solidFill>
                  <a:srgbClr val="A50021"/>
                </a:solidFill>
                <a:latin typeface="+mj-lt"/>
              </a:rPr>
              <a:t>Throughput (S)</a:t>
            </a:r>
            <a:r>
              <a:rPr lang="en-US" sz="2800" dirty="0" smtClean="0"/>
              <a:t> is normalized using packets/packet time  where</a:t>
            </a:r>
          </a:p>
          <a:p>
            <a:pPr eaLnBrk="1" hangingPunct="1">
              <a:lnSpc>
                <a:spcPct val="90000"/>
              </a:lnSpc>
              <a:buFontTx/>
              <a:buNone/>
              <a:defRPr/>
            </a:pPr>
            <a:r>
              <a:rPr lang="en-US" sz="2800" dirty="0" smtClean="0">
                <a:solidFill>
                  <a:srgbClr val="006600"/>
                </a:solidFill>
                <a:latin typeface="+mj-lt"/>
              </a:rPr>
              <a:t>packet time</a:t>
            </a:r>
            <a:r>
              <a:rPr lang="en-US" sz="2800" dirty="0" smtClean="0">
                <a:latin typeface="+mj-lt"/>
              </a:rPr>
              <a:t> :: </a:t>
            </a:r>
            <a:r>
              <a:rPr lang="en-US" sz="2800" dirty="0" smtClean="0"/>
              <a:t>the time to transmit a </a:t>
            </a:r>
            <a:r>
              <a:rPr lang="en-US" sz="2800" i="1" dirty="0" smtClean="0"/>
              <a:t>standard</a:t>
            </a:r>
            <a:r>
              <a:rPr lang="en-US" sz="2800" dirty="0" smtClean="0"/>
              <a:t> fixed-length packet</a:t>
            </a:r>
          </a:p>
          <a:p>
            <a:pPr eaLnBrk="1" hangingPunct="1">
              <a:lnSpc>
                <a:spcPct val="90000"/>
              </a:lnSpc>
              <a:buFontTx/>
              <a:buNone/>
              <a:defRPr/>
            </a:pPr>
            <a:r>
              <a:rPr lang="en-US" sz="1800" dirty="0" smtClean="0"/>
              <a:t>i.e.,</a:t>
            </a:r>
          </a:p>
          <a:p>
            <a:pPr eaLnBrk="1" hangingPunct="1">
              <a:lnSpc>
                <a:spcPct val="90000"/>
              </a:lnSpc>
              <a:buFontTx/>
              <a:buNone/>
              <a:defRPr/>
            </a:pPr>
            <a:r>
              <a:rPr lang="en-US" sz="1800" dirty="0" smtClean="0"/>
              <a:t>  </a:t>
            </a:r>
            <a:r>
              <a:rPr lang="en-US" sz="1800" dirty="0" smtClean="0">
                <a:solidFill>
                  <a:schemeClr val="accent2"/>
                </a:solidFill>
              </a:rPr>
              <a:t>                                         </a:t>
            </a:r>
            <a:r>
              <a:rPr lang="en-US" sz="1800" b="1" dirty="0" smtClean="0">
                <a:solidFill>
                  <a:schemeClr val="accent2"/>
                </a:solidFill>
              </a:rPr>
              <a:t>packet length</a:t>
            </a:r>
          </a:p>
          <a:p>
            <a:pPr eaLnBrk="1" hangingPunct="1">
              <a:lnSpc>
                <a:spcPct val="90000"/>
              </a:lnSpc>
              <a:buFontTx/>
              <a:buNone/>
              <a:defRPr/>
            </a:pPr>
            <a:r>
              <a:rPr lang="en-US" sz="1800" b="1" dirty="0" smtClean="0">
                <a:solidFill>
                  <a:schemeClr val="accent2"/>
                </a:solidFill>
              </a:rPr>
              <a:t>                   packet time  =  -----------------</a:t>
            </a:r>
          </a:p>
          <a:p>
            <a:pPr eaLnBrk="1" hangingPunct="1">
              <a:lnSpc>
                <a:spcPct val="90000"/>
              </a:lnSpc>
              <a:buFontTx/>
              <a:buNone/>
              <a:defRPr/>
            </a:pPr>
            <a:r>
              <a:rPr lang="en-US" sz="1800" b="1" dirty="0" smtClean="0">
                <a:solidFill>
                  <a:schemeClr val="accent2"/>
                </a:solidFill>
              </a:rPr>
              <a:t>                                             bit  rate</a:t>
            </a:r>
          </a:p>
          <a:p>
            <a:pPr eaLnBrk="1" hangingPunct="1">
              <a:lnSpc>
                <a:spcPct val="90000"/>
              </a:lnSpc>
              <a:buFontTx/>
              <a:buNone/>
              <a:defRPr/>
            </a:pPr>
            <a:r>
              <a:rPr lang="en-US" sz="2800" dirty="0" smtClean="0"/>
              <a:t>NOTE: Since the channel capacity is one packet /packet time, S can be viewed as </a:t>
            </a:r>
            <a:r>
              <a:rPr lang="en-US" sz="2800" b="1" i="1" dirty="0" smtClean="0">
                <a:solidFill>
                  <a:srgbClr val="A50021"/>
                </a:solidFill>
              </a:rPr>
              <a:t>throughput as a fraction of capacity.</a:t>
            </a:r>
          </a:p>
          <a:p>
            <a:pPr eaLnBrk="1" hangingPunct="1">
              <a:lnSpc>
                <a:spcPct val="90000"/>
              </a:lnSpc>
              <a:buFontTx/>
              <a:buNone/>
              <a:defRPr/>
            </a:pPr>
            <a:r>
              <a:rPr lang="en-US" sz="2800" dirty="0" smtClean="0">
                <a:solidFill>
                  <a:srgbClr val="008000"/>
                </a:solidFill>
              </a:rPr>
              <a:t>Represented in LG&amp;W by </a:t>
            </a:r>
            <a:r>
              <a:rPr lang="en-US" dirty="0" smtClean="0">
                <a:solidFill>
                  <a:srgbClr val="008000"/>
                </a:solidFill>
              </a:rPr>
              <a:t>  </a:t>
            </a:r>
            <a:r>
              <a:rPr lang="en-US" sz="2800" dirty="0" smtClean="0">
                <a:solidFill>
                  <a:srgbClr val="008000"/>
                </a:solidFill>
              </a:rPr>
              <a:t>in later graphs.</a:t>
            </a:r>
          </a:p>
        </p:txBody>
      </p:sp>
      <p:sp>
        <p:nvSpPr>
          <p:cNvPr id="30726" name="Text Box 4"/>
          <p:cNvSpPr txBox="1">
            <a:spLocks noChangeArrowheads="1"/>
          </p:cNvSpPr>
          <p:nvPr/>
        </p:nvSpPr>
        <p:spPr bwMode="auto">
          <a:xfrm>
            <a:off x="5169422" y="5373216"/>
            <a:ext cx="4106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r>
              <a:rPr lang="en-US" dirty="0">
                <a:solidFill>
                  <a:schemeClr val="tx1"/>
                </a:solidFill>
                <a:latin typeface="Symbol" pitchFamily="18" charset="2"/>
              </a:rPr>
              <a:t>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extLst>
      <p:ext uri="{BB962C8B-B14F-4D97-AF65-F5344CB8AC3E}">
        <p14:creationId xmlns:p14="http://schemas.microsoft.com/office/powerpoint/2010/main" val="2376674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Oval 1026"/>
          <p:cNvSpPr>
            <a:spLocks noChangeArrowheads="1"/>
          </p:cNvSpPr>
          <p:nvPr/>
        </p:nvSpPr>
        <p:spPr bwMode="auto">
          <a:xfrm>
            <a:off x="6705600" y="2971800"/>
            <a:ext cx="914400" cy="9144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49" name="Line 1027"/>
          <p:cNvSpPr>
            <a:spLocks noChangeShapeType="1"/>
          </p:cNvSpPr>
          <p:nvPr/>
        </p:nvSpPr>
        <p:spPr bwMode="auto">
          <a:xfrm>
            <a:off x="7620000" y="34290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0" name="Line 1028"/>
          <p:cNvSpPr>
            <a:spLocks noChangeShapeType="1"/>
          </p:cNvSpPr>
          <p:nvPr/>
        </p:nvSpPr>
        <p:spPr bwMode="auto">
          <a:xfrm>
            <a:off x="2514600" y="3429000"/>
            <a:ext cx="533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1755" name="AutoShape 1034"/>
          <p:cNvCxnSpPr>
            <a:cxnSpLocks noChangeShapeType="1"/>
          </p:cNvCxnSpPr>
          <p:nvPr/>
        </p:nvCxnSpPr>
        <p:spPr bwMode="auto">
          <a:xfrm>
            <a:off x="990600" y="2133600"/>
            <a:ext cx="1524000" cy="1295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56" name="AutoShape 1035"/>
          <p:cNvCxnSpPr>
            <a:cxnSpLocks noChangeShapeType="1"/>
          </p:cNvCxnSpPr>
          <p:nvPr/>
        </p:nvCxnSpPr>
        <p:spPr bwMode="auto">
          <a:xfrm>
            <a:off x="990600" y="2895600"/>
            <a:ext cx="1524000" cy="5334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1757" name="AutoShape 1036"/>
          <p:cNvCxnSpPr>
            <a:cxnSpLocks noChangeShapeType="1"/>
          </p:cNvCxnSpPr>
          <p:nvPr/>
        </p:nvCxnSpPr>
        <p:spPr bwMode="auto">
          <a:xfrm flipV="1">
            <a:off x="685800" y="3429000"/>
            <a:ext cx="17526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758" name="AutoShape 1037"/>
          <p:cNvCxnSpPr>
            <a:cxnSpLocks noChangeShapeType="1"/>
          </p:cNvCxnSpPr>
          <p:nvPr/>
        </p:nvCxnSpPr>
        <p:spPr bwMode="auto">
          <a:xfrm flipV="1">
            <a:off x="990600" y="3429000"/>
            <a:ext cx="1447800" cy="129362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759" name="Rectangle 1039"/>
          <p:cNvSpPr>
            <a:spLocks noChangeArrowheads="1"/>
          </p:cNvSpPr>
          <p:nvPr/>
        </p:nvSpPr>
        <p:spPr bwMode="auto">
          <a:xfrm>
            <a:off x="54864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0" name="Rectangle 1040"/>
          <p:cNvSpPr>
            <a:spLocks noChangeArrowheads="1"/>
          </p:cNvSpPr>
          <p:nvPr/>
        </p:nvSpPr>
        <p:spPr bwMode="auto">
          <a:xfrm>
            <a:off x="49530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1" name="Rectangle 1041"/>
          <p:cNvSpPr>
            <a:spLocks noChangeArrowheads="1"/>
          </p:cNvSpPr>
          <p:nvPr/>
        </p:nvSpPr>
        <p:spPr bwMode="auto">
          <a:xfrm>
            <a:off x="44196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2" name="Rectangle 1042"/>
          <p:cNvSpPr>
            <a:spLocks noChangeArrowheads="1"/>
          </p:cNvSpPr>
          <p:nvPr/>
        </p:nvSpPr>
        <p:spPr bwMode="auto">
          <a:xfrm>
            <a:off x="3886200" y="2971800"/>
            <a:ext cx="533400" cy="914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1763" name="Line 1044"/>
          <p:cNvSpPr>
            <a:spLocks noChangeShapeType="1"/>
          </p:cNvSpPr>
          <p:nvPr/>
        </p:nvSpPr>
        <p:spPr bwMode="auto">
          <a:xfrm flipV="1">
            <a:off x="78486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045"/>
          <p:cNvSpPr>
            <a:spLocks noChangeShapeType="1"/>
          </p:cNvSpPr>
          <p:nvPr/>
        </p:nvSpPr>
        <p:spPr bwMode="auto">
          <a:xfrm flipV="1">
            <a:off x="3124200" y="1981200"/>
            <a:ext cx="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1046"/>
          <p:cNvSpPr>
            <a:spLocks noChangeShapeType="1"/>
          </p:cNvSpPr>
          <p:nvPr/>
        </p:nvSpPr>
        <p:spPr bwMode="auto">
          <a:xfrm>
            <a:off x="3124200" y="1981200"/>
            <a:ext cx="472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1047"/>
          <p:cNvSpPr>
            <a:spLocks noChangeShapeType="1"/>
          </p:cNvSpPr>
          <p:nvPr/>
        </p:nvSpPr>
        <p:spPr bwMode="auto">
          <a:xfrm>
            <a:off x="3124200" y="1981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7" name="Rectangle 1049"/>
          <p:cNvSpPr>
            <a:spLocks noChangeArrowheads="1"/>
          </p:cNvSpPr>
          <p:nvPr/>
        </p:nvSpPr>
        <p:spPr bwMode="auto">
          <a:xfrm>
            <a:off x="4191000" y="1447800"/>
            <a:ext cx="2514600" cy="457200"/>
          </a:xfrm>
          <a:prstGeom prst="rect">
            <a:avLst/>
          </a:prstGeom>
          <a:solidFill>
            <a:schemeClr val="bg1"/>
          </a:solidFill>
          <a:ln w="9525">
            <a:solidFill>
              <a:schemeClr val="bg1"/>
            </a:solidFill>
            <a:miter lim="800000"/>
            <a:headEnd/>
            <a:tailEnd/>
          </a:ln>
        </p:spPr>
        <p:txBody>
          <a:bodyPr wrap="none" anchor="ctr"/>
          <a:lstStyle/>
          <a:p>
            <a:r>
              <a:rPr lang="en-US" sz="2400">
                <a:solidFill>
                  <a:schemeClr val="tx1"/>
                </a:solidFill>
              </a:rPr>
              <a:t>retransmissions</a:t>
            </a:r>
          </a:p>
        </p:txBody>
      </p:sp>
      <p:sp>
        <p:nvSpPr>
          <p:cNvPr id="31768" name="Rectangle 1052"/>
          <p:cNvSpPr>
            <a:spLocks noChangeArrowheads="1"/>
          </p:cNvSpPr>
          <p:nvPr/>
        </p:nvSpPr>
        <p:spPr bwMode="auto">
          <a:xfrm>
            <a:off x="8229600" y="2819400"/>
            <a:ext cx="457200" cy="457200"/>
          </a:xfrm>
          <a:prstGeom prst="rect">
            <a:avLst/>
          </a:prstGeom>
          <a:solidFill>
            <a:schemeClr val="bg1"/>
          </a:solidFill>
          <a:ln w="9525">
            <a:solidFill>
              <a:schemeClr val="bg1"/>
            </a:solidFill>
            <a:miter lim="800000"/>
            <a:headEnd/>
            <a:tailEnd/>
          </a:ln>
        </p:spPr>
        <p:txBody>
          <a:bodyPr wrap="none" anchor="ctr"/>
          <a:lstStyle/>
          <a:p>
            <a:r>
              <a:rPr lang="en-US" sz="2400">
                <a:solidFill>
                  <a:srgbClr val="FF0000"/>
                </a:solidFill>
              </a:rPr>
              <a:t>S</a:t>
            </a:r>
          </a:p>
        </p:txBody>
      </p:sp>
      <p:sp>
        <p:nvSpPr>
          <p:cNvPr id="31769" name="Rectangle 1054"/>
          <p:cNvSpPr>
            <a:spLocks noChangeArrowheads="1"/>
          </p:cNvSpPr>
          <p:nvPr/>
        </p:nvSpPr>
        <p:spPr bwMode="auto">
          <a:xfrm>
            <a:off x="2590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a:solidFill>
                  <a:srgbClr val="FF0000"/>
                </a:solidFill>
              </a:rPr>
              <a:t>I</a:t>
            </a:r>
          </a:p>
        </p:txBody>
      </p:sp>
      <p:sp>
        <p:nvSpPr>
          <p:cNvPr id="31770" name="Rectangle 1056"/>
          <p:cNvSpPr>
            <a:spLocks noChangeArrowheads="1"/>
          </p:cNvSpPr>
          <p:nvPr/>
        </p:nvSpPr>
        <p:spPr bwMode="auto">
          <a:xfrm>
            <a:off x="8001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1" name="Rectangle 1058"/>
          <p:cNvSpPr>
            <a:spLocks noChangeArrowheads="1"/>
          </p:cNvSpPr>
          <p:nvPr/>
        </p:nvSpPr>
        <p:spPr bwMode="auto">
          <a:xfrm>
            <a:off x="34290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2" name="Rectangle 1059"/>
          <p:cNvSpPr>
            <a:spLocks noChangeArrowheads="1"/>
          </p:cNvSpPr>
          <p:nvPr/>
        </p:nvSpPr>
        <p:spPr bwMode="auto">
          <a:xfrm>
            <a:off x="2743200" y="3276600"/>
            <a:ext cx="228600" cy="304800"/>
          </a:xfrm>
          <a:prstGeom prst="rect">
            <a:avLst/>
          </a:prstGeom>
          <a:solidFill>
            <a:schemeClr val="bg1"/>
          </a:solidFill>
          <a:ln w="9525">
            <a:solidFill>
              <a:schemeClr val="bg1"/>
            </a:solidFill>
            <a:miter lim="800000"/>
            <a:headEnd/>
            <a:tailEnd/>
          </a:ln>
        </p:spPr>
        <p:txBody>
          <a:bodyPr wrap="none" anchor="ctr"/>
          <a:lstStyle/>
          <a:p>
            <a:r>
              <a:rPr lang="en-US" sz="1600" b="1" dirty="0">
                <a:solidFill>
                  <a:schemeClr val="tx1"/>
                </a:solidFill>
              </a:rPr>
              <a:t>X</a:t>
            </a:r>
          </a:p>
        </p:txBody>
      </p:sp>
      <p:sp>
        <p:nvSpPr>
          <p:cNvPr id="31773" name="Line 1061"/>
          <p:cNvSpPr>
            <a:spLocks noChangeShapeType="1"/>
          </p:cNvSpPr>
          <p:nvPr/>
        </p:nvSpPr>
        <p:spPr bwMode="auto">
          <a:xfrm flipV="1">
            <a:off x="28194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1062"/>
          <p:cNvSpPr>
            <a:spLocks noChangeShapeType="1"/>
          </p:cNvSpPr>
          <p:nvPr/>
        </p:nvSpPr>
        <p:spPr bwMode="auto">
          <a:xfrm flipV="1">
            <a:off x="8077200" y="3429000"/>
            <a:ext cx="0" cy="1676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Rectangle 1064"/>
          <p:cNvSpPr>
            <a:spLocks noChangeArrowheads="1"/>
          </p:cNvSpPr>
          <p:nvPr/>
        </p:nvSpPr>
        <p:spPr bwMode="auto">
          <a:xfrm>
            <a:off x="3352800" y="2743200"/>
            <a:ext cx="457200" cy="457200"/>
          </a:xfrm>
          <a:prstGeom prst="rect">
            <a:avLst/>
          </a:prstGeom>
          <a:solidFill>
            <a:schemeClr val="bg1"/>
          </a:solidFill>
          <a:ln w="9525">
            <a:solidFill>
              <a:schemeClr val="bg1"/>
            </a:solidFill>
            <a:miter lim="800000"/>
            <a:headEnd/>
            <a:tailEnd/>
          </a:ln>
        </p:spPr>
        <p:txBody>
          <a:bodyPr wrap="none" anchor="ctr"/>
          <a:lstStyle/>
          <a:p>
            <a:r>
              <a:rPr lang="en-US" sz="2400">
                <a:solidFill>
                  <a:srgbClr val="FF0000"/>
                </a:solidFill>
              </a:rPr>
              <a:t>G</a:t>
            </a:r>
          </a:p>
        </p:txBody>
      </p:sp>
      <p:sp>
        <p:nvSpPr>
          <p:cNvPr id="31776" name="Rectangle 1065"/>
          <p:cNvSpPr>
            <a:spLocks noChangeArrowheads="1"/>
          </p:cNvSpPr>
          <p:nvPr/>
        </p:nvSpPr>
        <p:spPr bwMode="auto">
          <a:xfrm>
            <a:off x="5181600" y="4495800"/>
            <a:ext cx="457200" cy="457200"/>
          </a:xfrm>
          <a:prstGeom prst="rect">
            <a:avLst/>
          </a:prstGeom>
          <a:solidFill>
            <a:schemeClr val="bg1"/>
          </a:solidFill>
          <a:ln w="9525">
            <a:solidFill>
              <a:schemeClr val="bg1"/>
            </a:solidFill>
            <a:miter lim="800000"/>
            <a:headEnd/>
            <a:tailEnd/>
          </a:ln>
        </p:spPr>
        <p:txBody>
          <a:bodyPr wrap="none" anchor="ctr"/>
          <a:lstStyle/>
          <a:p>
            <a:r>
              <a:rPr lang="en-US" sz="2400">
                <a:solidFill>
                  <a:srgbClr val="FF0000"/>
                </a:solidFill>
              </a:rPr>
              <a:t>D</a:t>
            </a:r>
          </a:p>
        </p:txBody>
      </p:sp>
      <p:sp>
        <p:nvSpPr>
          <p:cNvPr id="31777" name="Line 1067"/>
          <p:cNvSpPr>
            <a:spLocks noChangeShapeType="1"/>
          </p:cNvSpPr>
          <p:nvPr/>
        </p:nvSpPr>
        <p:spPr bwMode="auto">
          <a:xfrm>
            <a:off x="5562600" y="4724400"/>
            <a:ext cx="2514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8" name="Line 1068"/>
          <p:cNvSpPr>
            <a:spLocks noChangeShapeType="1"/>
          </p:cNvSpPr>
          <p:nvPr/>
        </p:nvSpPr>
        <p:spPr bwMode="auto">
          <a:xfrm flipH="1" flipV="1">
            <a:off x="2819400" y="4724400"/>
            <a:ext cx="2438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Rectangle 2"/>
          <p:cNvSpPr txBox="1">
            <a:spLocks noChangeArrowheads="1"/>
          </p:cNvSpPr>
          <p:nvPr/>
        </p:nvSpPr>
        <p:spPr>
          <a:xfrm>
            <a:off x="142875" y="116632"/>
            <a:ext cx="8893175" cy="998538"/>
          </a:xfrm>
          <a:prstGeom prst="rect">
            <a:avLst/>
          </a:prstGeom>
        </p:spPr>
        <p:txBody>
          <a:bodyPr/>
          <a:lstStyle/>
          <a:p>
            <a:pPr>
              <a:defRPr/>
            </a:pPr>
            <a:r>
              <a:rPr lang="en-US" sz="3600" b="1" kern="0" dirty="0">
                <a:solidFill>
                  <a:schemeClr val="bg1"/>
                </a:solidFill>
                <a:effectLst>
                  <a:outerShdw blurRad="38100" dist="38100" dir="2700000" algn="tl">
                    <a:srgbClr val="000000">
                      <a:alpha val="43137"/>
                    </a:srgbClr>
                  </a:outerShdw>
                </a:effectLst>
                <a:latin typeface="+mj-lt"/>
                <a:ea typeface="+mj-ea"/>
                <a:cs typeface="+mj-cs"/>
              </a:rPr>
              <a:t>Historic LAN Performance Notation</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31</a:t>
            </a:fld>
            <a:endParaRPr lang="en-US" dirty="0">
              <a:latin typeface="Comic Sans MS" pitchFamily="66" charset="0"/>
            </a:endParaRPr>
          </a:p>
        </p:txBody>
      </p:sp>
      <p:sp>
        <p:nvSpPr>
          <p:cNvPr id="37" name="Oval 36"/>
          <p:cNvSpPr/>
          <p:nvPr/>
        </p:nvSpPr>
        <p:spPr bwMode="auto">
          <a:xfrm>
            <a:off x="533400" y="1905000"/>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sp>
        <p:nvSpPr>
          <p:cNvPr id="38" name="Oval 37"/>
          <p:cNvSpPr/>
          <p:nvPr/>
        </p:nvSpPr>
        <p:spPr bwMode="auto">
          <a:xfrm>
            <a:off x="533400" y="264782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9" name="Oval 38"/>
          <p:cNvSpPr/>
          <p:nvPr/>
        </p:nvSpPr>
        <p:spPr bwMode="auto">
          <a:xfrm>
            <a:off x="533400" y="3390648"/>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40" name="Oval 39"/>
          <p:cNvSpPr/>
          <p:nvPr/>
        </p:nvSpPr>
        <p:spPr bwMode="auto">
          <a:xfrm>
            <a:off x="533400" y="4615164"/>
            <a:ext cx="521096" cy="495552"/>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n</a:t>
            </a:r>
            <a:endParaRPr kumimoji="0" lang="en-US" sz="18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955872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5950" y="66328"/>
            <a:ext cx="7772400" cy="914400"/>
          </a:xfrm>
        </p:spPr>
        <p:txBody>
          <a:bodyPr/>
          <a:lstStyle/>
          <a:p>
            <a:pPr eaLnBrk="1" hangingPunct="1">
              <a:defRPr/>
            </a:pPr>
            <a:r>
              <a:rPr lang="en-US" dirty="0" smtClean="0"/>
              <a:t>ALOHA</a:t>
            </a:r>
          </a:p>
        </p:txBody>
      </p:sp>
      <p:sp>
        <p:nvSpPr>
          <p:cNvPr id="32773" name="Rectangle 3"/>
          <p:cNvSpPr>
            <a:spLocks noGrp="1" noChangeArrowheads="1"/>
          </p:cNvSpPr>
          <p:nvPr>
            <p:ph type="body" idx="1"/>
          </p:nvPr>
        </p:nvSpPr>
        <p:spPr>
          <a:xfrm>
            <a:off x="685800" y="1125538"/>
            <a:ext cx="7772400" cy="1295400"/>
          </a:xfrm>
        </p:spPr>
        <p:txBody>
          <a:bodyPr/>
          <a:lstStyle/>
          <a:p>
            <a:pPr eaLnBrk="1" hangingPunct="1">
              <a:lnSpc>
                <a:spcPct val="90000"/>
              </a:lnSpc>
            </a:pPr>
            <a:r>
              <a:rPr lang="en-US" sz="2800" dirty="0" smtClean="0"/>
              <a:t>Abramson solved the channel allocation problem for ground radio at University of Hawaii in 1970’s.</a:t>
            </a:r>
          </a:p>
        </p:txBody>
      </p:sp>
      <p:sp>
        <p:nvSpPr>
          <p:cNvPr id="32774" name="Rectangle 4"/>
          <p:cNvSpPr>
            <a:spLocks noChangeArrowheads="1"/>
          </p:cNvSpPr>
          <p:nvPr/>
        </p:nvSpPr>
        <p:spPr bwMode="auto">
          <a:xfrm>
            <a:off x="609600" y="2514600"/>
            <a:ext cx="7924800" cy="12954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Aloha Transmission Strategy</a:t>
            </a:r>
          </a:p>
          <a:p>
            <a:endParaRPr lang="en-US" sz="2400" dirty="0">
              <a:solidFill>
                <a:srgbClr val="000066"/>
              </a:solidFill>
            </a:endParaRPr>
          </a:p>
          <a:p>
            <a:r>
              <a:rPr lang="en-US" sz="2400" dirty="0">
                <a:solidFill>
                  <a:schemeClr val="tx1"/>
                </a:solidFill>
              </a:rPr>
              <a:t>Stations  transmit whenever they have data to send.</a:t>
            </a:r>
          </a:p>
        </p:txBody>
      </p:sp>
      <p:sp>
        <p:nvSpPr>
          <p:cNvPr id="32775" name="Rectangle 5"/>
          <p:cNvSpPr>
            <a:spLocks noChangeArrowheads="1"/>
          </p:cNvSpPr>
          <p:nvPr/>
        </p:nvSpPr>
        <p:spPr bwMode="auto">
          <a:xfrm>
            <a:off x="685800" y="38100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a:solidFill>
                  <a:srgbClr val="A50021"/>
                </a:solidFill>
                <a:latin typeface="Comic Sans MS" pitchFamily="66" charset="0"/>
              </a:rPr>
              <a:t>Collisions</a:t>
            </a:r>
            <a:r>
              <a:rPr lang="en-US" sz="2800">
                <a:solidFill>
                  <a:schemeClr val="tx1"/>
                </a:solidFill>
                <a:latin typeface="Comic Sans MS" pitchFamily="66" charset="0"/>
              </a:rPr>
              <a:t> </a:t>
            </a:r>
            <a:r>
              <a:rPr lang="en-US" sz="2800" b="0">
                <a:solidFill>
                  <a:schemeClr val="tx1"/>
                </a:solidFill>
              </a:rPr>
              <a:t>will occur and colliding frames are destroyed.</a:t>
            </a:r>
            <a:endParaRPr lang="en-US" sz="2800" b="0">
              <a:solidFill>
                <a:srgbClr val="A50021"/>
              </a:solidFill>
            </a:endParaRPr>
          </a:p>
        </p:txBody>
      </p:sp>
      <p:sp>
        <p:nvSpPr>
          <p:cNvPr id="32776" name="Rectangle 6"/>
          <p:cNvSpPr>
            <a:spLocks noChangeArrowheads="1"/>
          </p:cNvSpPr>
          <p:nvPr/>
        </p:nvSpPr>
        <p:spPr bwMode="auto">
          <a:xfrm>
            <a:off x="321568" y="4797425"/>
            <a:ext cx="8642920"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Aloha Retransmission Strategy</a:t>
            </a:r>
          </a:p>
          <a:p>
            <a:endParaRPr lang="en-US" sz="2400" dirty="0">
              <a:solidFill>
                <a:srgbClr val="000066"/>
              </a:solidFill>
            </a:endParaRPr>
          </a:p>
          <a:p>
            <a:r>
              <a:rPr lang="en-US" sz="2400" dirty="0">
                <a:solidFill>
                  <a:schemeClr val="tx1"/>
                </a:solidFill>
              </a:rPr>
              <a:t>Station waits a </a:t>
            </a:r>
            <a:r>
              <a:rPr lang="en-US" sz="2400" i="1" dirty="0">
                <a:solidFill>
                  <a:srgbClr val="A50021"/>
                </a:solidFill>
              </a:rPr>
              <a:t>random amount of time </a:t>
            </a:r>
            <a:r>
              <a:rPr lang="en-US" sz="2400" i="1" dirty="0">
                <a:solidFill>
                  <a:schemeClr val="tx1"/>
                </a:solidFill>
              </a:rPr>
              <a:t>before sending again.</a:t>
            </a:r>
            <a:endParaRPr lang="en-US" sz="2400" dirty="0">
              <a:solidFill>
                <a:schemeClr val="tx1"/>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extLst>
      <p:ext uri="{BB962C8B-B14F-4D97-AF65-F5344CB8AC3E}">
        <p14:creationId xmlns:p14="http://schemas.microsoft.com/office/powerpoint/2010/main" val="939358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28625" y="70520"/>
            <a:ext cx="7772400" cy="838200"/>
          </a:xfrm>
        </p:spPr>
        <p:txBody>
          <a:bodyPr/>
          <a:lstStyle/>
          <a:p>
            <a:pPr eaLnBrk="1" hangingPunct="1">
              <a:defRPr/>
            </a:pPr>
            <a:r>
              <a:rPr lang="en-US" dirty="0" smtClean="0">
                <a:solidFill>
                  <a:srgbClr val="009900"/>
                </a:solidFill>
              </a:rPr>
              <a:t> </a:t>
            </a:r>
            <a:r>
              <a:rPr lang="en-US" dirty="0" smtClean="0"/>
              <a:t>ALOHA </a:t>
            </a:r>
          </a:p>
        </p:txBody>
      </p:sp>
      <p:sp>
        <p:nvSpPr>
          <p:cNvPr id="33797" name="Rectangle 3"/>
          <p:cNvSpPr>
            <a:spLocks noGrp="1" noChangeArrowheads="1"/>
          </p:cNvSpPr>
          <p:nvPr>
            <p:ph type="body" idx="1"/>
          </p:nvPr>
        </p:nvSpPr>
        <p:spPr>
          <a:xfrm>
            <a:off x="74240" y="5411688"/>
            <a:ext cx="8458200" cy="609600"/>
          </a:xfrm>
        </p:spPr>
        <p:txBody>
          <a:bodyPr/>
          <a:lstStyle/>
          <a:p>
            <a:pPr algn="ctr" eaLnBrk="1" hangingPunct="1">
              <a:buFontTx/>
              <a:buNone/>
            </a:pPr>
            <a:r>
              <a:rPr lang="en-US" sz="2400" dirty="0" smtClean="0"/>
              <a:t>Figure 4-2. Vulnerable period for the shaded frame.</a:t>
            </a:r>
          </a:p>
        </p:txBody>
      </p:sp>
      <p:pic>
        <p:nvPicPr>
          <p:cNvPr id="33798" name="Picture 4" descr="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1211263"/>
            <a:ext cx="730567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7"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514408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Line 2"/>
          <p:cNvSpPr>
            <a:spLocks noChangeShapeType="1"/>
          </p:cNvSpPr>
          <p:nvPr/>
        </p:nvSpPr>
        <p:spPr bwMode="auto">
          <a:xfrm>
            <a:off x="1019175" y="2987675"/>
            <a:ext cx="655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1" name="Rectangle 3"/>
          <p:cNvSpPr>
            <a:spLocks noChangeArrowheads="1"/>
          </p:cNvSpPr>
          <p:nvPr/>
        </p:nvSpPr>
        <p:spPr bwMode="auto">
          <a:xfrm>
            <a:off x="7678738" y="2790825"/>
            <a:ext cx="250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p>
        </p:txBody>
      </p:sp>
      <p:sp>
        <p:nvSpPr>
          <p:cNvPr id="34822" name="Line 4"/>
          <p:cNvSpPr>
            <a:spLocks noChangeShapeType="1"/>
          </p:cNvSpPr>
          <p:nvPr/>
        </p:nvSpPr>
        <p:spPr bwMode="auto">
          <a:xfrm>
            <a:off x="1228725" y="29178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3" name="Line 5"/>
          <p:cNvSpPr>
            <a:spLocks noChangeShapeType="1"/>
          </p:cNvSpPr>
          <p:nvPr/>
        </p:nvSpPr>
        <p:spPr bwMode="auto">
          <a:xfrm>
            <a:off x="3425825" y="2905125"/>
            <a:ext cx="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24" name="Rectangle 6"/>
          <p:cNvSpPr>
            <a:spLocks noChangeArrowheads="1"/>
          </p:cNvSpPr>
          <p:nvPr/>
        </p:nvSpPr>
        <p:spPr bwMode="auto">
          <a:xfrm>
            <a:off x="18954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5" name="Rectangle 7"/>
          <p:cNvSpPr>
            <a:spLocks noChangeArrowheads="1"/>
          </p:cNvSpPr>
          <p:nvPr/>
        </p:nvSpPr>
        <p:spPr bwMode="auto">
          <a:xfrm>
            <a:off x="5603875" y="2867025"/>
            <a:ext cx="711200" cy="114300"/>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34826" name="Rectangle 8"/>
          <p:cNvSpPr>
            <a:spLocks noChangeArrowheads="1"/>
          </p:cNvSpPr>
          <p:nvPr/>
        </p:nvSpPr>
        <p:spPr bwMode="auto">
          <a:xfrm>
            <a:off x="1735138" y="3019425"/>
            <a:ext cx="3333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p>
        </p:txBody>
      </p:sp>
      <p:sp>
        <p:nvSpPr>
          <p:cNvPr id="34827" name="Rectangle 9"/>
          <p:cNvSpPr>
            <a:spLocks noChangeArrowheads="1"/>
          </p:cNvSpPr>
          <p:nvPr/>
        </p:nvSpPr>
        <p:spPr bwMode="auto">
          <a:xfrm>
            <a:off x="973138" y="3044825"/>
            <a:ext cx="5730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8" name="Rectangle 10"/>
          <p:cNvSpPr>
            <a:spLocks noChangeArrowheads="1"/>
          </p:cNvSpPr>
          <p:nvPr/>
        </p:nvSpPr>
        <p:spPr bwMode="auto">
          <a:xfrm>
            <a:off x="2306638" y="3032125"/>
            <a:ext cx="660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a:t>
            </a:r>
          </a:p>
        </p:txBody>
      </p:sp>
      <p:sp>
        <p:nvSpPr>
          <p:cNvPr id="34829" name="Rectangle 11"/>
          <p:cNvSpPr>
            <a:spLocks noChangeArrowheads="1"/>
          </p:cNvSpPr>
          <p:nvPr/>
        </p:nvSpPr>
        <p:spPr bwMode="auto">
          <a:xfrm>
            <a:off x="3119438" y="3108325"/>
            <a:ext cx="13398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endParaRPr lang="en-US" sz="2000" b="0" i="1">
              <a:solidFill>
                <a:schemeClr val="tx1"/>
              </a:solidFill>
              <a:latin typeface="Symbol" pitchFamily="18" charset="2"/>
            </a:endParaRPr>
          </a:p>
        </p:txBody>
      </p:sp>
      <p:sp>
        <p:nvSpPr>
          <p:cNvPr id="34830" name="Rectangle 12"/>
          <p:cNvSpPr>
            <a:spLocks noChangeArrowheads="1"/>
          </p:cNvSpPr>
          <p:nvPr/>
        </p:nvSpPr>
        <p:spPr bwMode="auto">
          <a:xfrm>
            <a:off x="5126038" y="3057525"/>
            <a:ext cx="1649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a:solidFill>
                  <a:schemeClr val="tx1"/>
                </a:solidFill>
              </a:rPr>
              <a:t>t</a:t>
            </a:r>
            <a:r>
              <a:rPr lang="en-US" sz="2000" b="0" i="1" baseline="-25000">
                <a:solidFill>
                  <a:schemeClr val="tx1"/>
                </a:solidFill>
              </a:rPr>
              <a:t>0</a:t>
            </a:r>
            <a:r>
              <a:rPr lang="en-US" sz="2000" b="0" i="1">
                <a:solidFill>
                  <a:schemeClr val="tx1"/>
                </a:solidFill>
              </a:rPr>
              <a:t>+X+2t</a:t>
            </a:r>
            <a:r>
              <a:rPr lang="en-US" sz="2000" b="0" i="1" baseline="-25000">
                <a:solidFill>
                  <a:schemeClr val="tx1"/>
                </a:solidFill>
              </a:rPr>
              <a:t>prop</a:t>
            </a:r>
            <a:r>
              <a:rPr lang="en-US" sz="2000" b="0" i="1">
                <a:solidFill>
                  <a:schemeClr val="tx1"/>
                </a:solidFill>
                <a:latin typeface="Symbol" pitchFamily="18" charset="2"/>
              </a:rPr>
              <a:t></a:t>
            </a:r>
          </a:p>
        </p:txBody>
      </p:sp>
      <p:sp>
        <p:nvSpPr>
          <p:cNvPr id="34831" name="Line 13"/>
          <p:cNvSpPr>
            <a:spLocks noChangeShapeType="1"/>
          </p:cNvSpPr>
          <p:nvPr/>
        </p:nvSpPr>
        <p:spPr bwMode="auto">
          <a:xfrm>
            <a:off x="1260475" y="3724275"/>
            <a:ext cx="1384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Rectangle 14"/>
          <p:cNvSpPr>
            <a:spLocks noChangeArrowheads="1"/>
          </p:cNvSpPr>
          <p:nvPr/>
        </p:nvSpPr>
        <p:spPr bwMode="auto">
          <a:xfrm>
            <a:off x="1317625" y="3806825"/>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4833" name="Line 15"/>
          <p:cNvSpPr>
            <a:spLocks noChangeShapeType="1"/>
          </p:cNvSpPr>
          <p:nvPr/>
        </p:nvSpPr>
        <p:spPr bwMode="auto">
          <a:xfrm flipV="1">
            <a:off x="3425825" y="3438525"/>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Rectangle 16"/>
          <p:cNvSpPr>
            <a:spLocks noChangeArrowheads="1"/>
          </p:cNvSpPr>
          <p:nvPr/>
        </p:nvSpPr>
        <p:spPr bwMode="auto">
          <a:xfrm>
            <a:off x="2852738" y="3895725"/>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4835" name="Line 17"/>
          <p:cNvSpPr>
            <a:spLocks noChangeShapeType="1"/>
          </p:cNvSpPr>
          <p:nvPr/>
        </p:nvSpPr>
        <p:spPr bwMode="auto">
          <a:xfrm>
            <a:off x="3470275" y="3736975"/>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6" name="Rectangle 18"/>
          <p:cNvSpPr>
            <a:spLocks noChangeArrowheads="1"/>
          </p:cNvSpPr>
          <p:nvPr/>
        </p:nvSpPr>
        <p:spPr bwMode="auto">
          <a:xfrm>
            <a:off x="4122738" y="3870325"/>
            <a:ext cx="952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A50021"/>
                </a:solidFill>
              </a:rPr>
              <a:t>Backoff</a:t>
            </a:r>
          </a:p>
          <a:p>
            <a:pPr algn="l" eaLnBrk="0" hangingPunct="0"/>
            <a:r>
              <a:rPr lang="en-US" sz="1800">
                <a:solidFill>
                  <a:srgbClr val="A50021"/>
                </a:solidFill>
              </a:rPr>
              <a:t>period</a:t>
            </a:r>
          </a:p>
        </p:txBody>
      </p:sp>
      <p:sp>
        <p:nvSpPr>
          <p:cNvPr id="34837" name="Line 19"/>
          <p:cNvSpPr>
            <a:spLocks noChangeShapeType="1"/>
          </p:cNvSpPr>
          <p:nvPr/>
        </p:nvSpPr>
        <p:spPr bwMode="auto">
          <a:xfrm>
            <a:off x="5654675" y="3438525"/>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Rectangle 20"/>
          <p:cNvSpPr>
            <a:spLocks noChangeArrowheads="1"/>
          </p:cNvSpPr>
          <p:nvPr/>
        </p:nvSpPr>
        <p:spPr bwMode="auto">
          <a:xfrm>
            <a:off x="5834063" y="3933825"/>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4839" name="Text Box 21"/>
          <p:cNvSpPr txBox="1">
            <a:spLocks noChangeArrowheads="1"/>
          </p:cNvSpPr>
          <p:nvPr/>
        </p:nvSpPr>
        <p:spPr bwMode="auto">
          <a:xfrm>
            <a:off x="1204913" y="2171700"/>
            <a:ext cx="2141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First transmission</a:t>
            </a:r>
          </a:p>
        </p:txBody>
      </p:sp>
      <p:sp>
        <p:nvSpPr>
          <p:cNvPr id="34840" name="Text Box 22"/>
          <p:cNvSpPr txBox="1">
            <a:spLocks noChangeArrowheads="1"/>
          </p:cNvSpPr>
          <p:nvPr/>
        </p:nvSpPr>
        <p:spPr bwMode="auto">
          <a:xfrm>
            <a:off x="4970463" y="2176463"/>
            <a:ext cx="2141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800" b="0">
                <a:solidFill>
                  <a:schemeClr val="tx1"/>
                </a:solidFill>
              </a:rPr>
              <a:t>Retransmission</a:t>
            </a:r>
          </a:p>
        </p:txBody>
      </p:sp>
      <p:sp>
        <p:nvSpPr>
          <p:cNvPr id="34841" name="Line 23"/>
          <p:cNvSpPr>
            <a:spLocks noChangeShapeType="1"/>
          </p:cNvSpPr>
          <p:nvPr/>
        </p:nvSpPr>
        <p:spPr bwMode="auto">
          <a:xfrm>
            <a:off x="123983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Line 24"/>
          <p:cNvSpPr>
            <a:spLocks noChangeShapeType="1"/>
          </p:cNvSpPr>
          <p:nvPr/>
        </p:nvSpPr>
        <p:spPr bwMode="auto">
          <a:xfrm>
            <a:off x="26304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3" name="Line 25"/>
          <p:cNvSpPr>
            <a:spLocks noChangeShapeType="1"/>
          </p:cNvSpPr>
          <p:nvPr/>
        </p:nvSpPr>
        <p:spPr bwMode="auto">
          <a:xfrm>
            <a:off x="5614988" y="3429000"/>
            <a:ext cx="0" cy="666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7" name="Rectangle 30"/>
          <p:cNvSpPr>
            <a:spLocks noChangeArrowheads="1"/>
          </p:cNvSpPr>
          <p:nvPr/>
        </p:nvSpPr>
        <p:spPr bwMode="auto">
          <a:xfrm>
            <a:off x="2514600" y="4800600"/>
            <a:ext cx="3733800" cy="381000"/>
          </a:xfrm>
          <a:prstGeom prst="rect">
            <a:avLst/>
          </a:prstGeom>
          <a:solidFill>
            <a:schemeClr val="bg1"/>
          </a:solidFill>
          <a:ln w="9525">
            <a:solidFill>
              <a:schemeClr val="bg1"/>
            </a:solidFill>
            <a:miter lim="800000"/>
            <a:headEnd/>
            <a:tailEnd/>
          </a:ln>
        </p:spPr>
        <p:txBody>
          <a:bodyPr wrap="none" anchor="ctr"/>
          <a:lstStyle/>
          <a:p>
            <a:r>
              <a:rPr lang="en-US" sz="1800">
                <a:solidFill>
                  <a:srgbClr val="A50021"/>
                </a:solidFill>
              </a:rPr>
              <a:t>random backoff period </a:t>
            </a:r>
            <a:r>
              <a:rPr lang="en-US" sz="1800" i="1">
                <a:solidFill>
                  <a:srgbClr val="A50021"/>
                </a:solidFill>
              </a:rPr>
              <a:t>B</a:t>
            </a:r>
            <a:endParaRPr lang="en-US" sz="1800">
              <a:solidFill>
                <a:srgbClr val="A50021"/>
              </a:solidFill>
            </a:endParaRPr>
          </a:p>
        </p:txBody>
      </p:sp>
      <p:sp>
        <p:nvSpPr>
          <p:cNvPr id="33" name="Rectangle 2"/>
          <p:cNvSpPr>
            <a:spLocks noGrp="1" noChangeArrowheads="1"/>
          </p:cNvSpPr>
          <p:nvPr>
            <p:ph type="title"/>
          </p:nvPr>
        </p:nvSpPr>
        <p:spPr>
          <a:xfrm>
            <a:off x="685800" y="44624"/>
            <a:ext cx="7772400" cy="838200"/>
          </a:xfrm>
        </p:spPr>
        <p:txBody>
          <a:bodyPr/>
          <a:lstStyle/>
          <a:p>
            <a:pPr eaLnBrk="1" hangingPunct="1">
              <a:defRPr/>
            </a:pPr>
            <a:r>
              <a:rPr lang="en-US" dirty="0" smtClean="0">
                <a:solidFill>
                  <a:srgbClr val="009900"/>
                </a:solidFill>
              </a:rPr>
              <a:t> </a:t>
            </a:r>
            <a:r>
              <a:rPr lang="en-US" dirty="0" smtClean="0"/>
              <a:t>ALOHA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34"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115357534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ChangeArrowheads="1"/>
          </p:cNvSpPr>
          <p:nvPr/>
        </p:nvSpPr>
        <p:spPr bwMode="auto">
          <a:xfrm>
            <a:off x="1752600" y="2895600"/>
            <a:ext cx="5715000" cy="30480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3366FF"/>
                </a:solidFill>
              </a:rPr>
              <a:t>S = G e</a:t>
            </a:r>
            <a:r>
              <a:rPr lang="en-US" sz="4800" b="1" baseline="30000" dirty="0">
                <a:solidFill>
                  <a:srgbClr val="3366FF"/>
                </a:solidFill>
              </a:rPr>
              <a:t>-2 (1+</a:t>
            </a:r>
            <a:r>
              <a:rPr lang="en-US" sz="4800" b="1" baseline="30000" dirty="0">
                <a:solidFill>
                  <a:srgbClr val="A50021"/>
                </a:solidFill>
              </a:rPr>
              <a:t>a</a:t>
            </a:r>
            <a:r>
              <a:rPr lang="en-US" sz="4800" b="1" baseline="30000" dirty="0">
                <a:solidFill>
                  <a:srgbClr val="3366FF"/>
                </a:solidFill>
              </a:rPr>
              <a:t>) G</a:t>
            </a:r>
            <a:endParaRPr lang="en-US" sz="4800" b="1" dirty="0">
              <a:solidFill>
                <a:srgbClr val="3366FF"/>
              </a:solidFill>
            </a:endParaRPr>
          </a:p>
        </p:txBody>
      </p:sp>
      <p:sp>
        <p:nvSpPr>
          <p:cNvPr id="35845" name="Rectangle 4"/>
          <p:cNvSpPr>
            <a:spLocks noChangeArrowheads="1"/>
          </p:cNvSpPr>
          <p:nvPr/>
        </p:nvSpPr>
        <p:spPr bwMode="auto">
          <a:xfrm>
            <a:off x="611560" y="1335336"/>
            <a:ext cx="8280920" cy="1066800"/>
          </a:xfrm>
          <a:prstGeom prst="rect">
            <a:avLst/>
          </a:prstGeom>
          <a:noFill/>
          <a:ln w="19050" cmpd="sng">
            <a:solidFill>
              <a:srgbClr val="8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a:solidFill>
                  <a:schemeClr val="tx1"/>
                </a:solidFill>
              </a:rPr>
              <a:t>Vulnerable period ::  t</a:t>
            </a:r>
            <a:r>
              <a:rPr lang="en-US" sz="2000" baseline="-25000">
                <a:solidFill>
                  <a:schemeClr val="tx1"/>
                </a:solidFill>
              </a:rPr>
              <a:t>0 </a:t>
            </a:r>
            <a:r>
              <a:rPr lang="en-US" sz="2000">
                <a:solidFill>
                  <a:schemeClr val="tx1"/>
                </a:solidFill>
              </a:rPr>
              <a:t>– X  to t</a:t>
            </a:r>
            <a:r>
              <a:rPr lang="en-US" sz="2000" baseline="-25000">
                <a:solidFill>
                  <a:schemeClr val="tx1"/>
                </a:solidFill>
              </a:rPr>
              <a:t>0 </a:t>
            </a:r>
            <a:r>
              <a:rPr lang="en-US" sz="2000">
                <a:solidFill>
                  <a:schemeClr val="tx1"/>
                </a:solidFill>
              </a:rPr>
              <a:t>+ X    </a:t>
            </a:r>
            <a:r>
              <a:rPr lang="en-US" sz="2000">
                <a:solidFill>
                  <a:srgbClr val="A50021"/>
                </a:solidFill>
              </a:rPr>
              <a:t>two frame transmission times</a:t>
            </a:r>
          </a:p>
          <a:p>
            <a:pPr algn="l"/>
            <a:r>
              <a:rPr lang="en-US" sz="2000">
                <a:solidFill>
                  <a:schemeClr val="tx1"/>
                </a:solidFill>
              </a:rPr>
              <a:t>Assume: Poisson Arrivals with average number of arrivals of</a:t>
            </a:r>
          </a:p>
          <a:p>
            <a:pPr algn="l"/>
            <a:r>
              <a:rPr lang="en-US" sz="2000">
                <a:solidFill>
                  <a:schemeClr val="tx1"/>
                </a:solidFill>
              </a:rPr>
              <a:t>2G arrivals/ 2 X</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35</a:t>
            </a:fld>
            <a:endParaRPr lang="en-US" dirty="0">
              <a:latin typeface="Comic Sans MS" pitchFamily="66" charset="0"/>
            </a:endParaRPr>
          </a:p>
        </p:txBody>
      </p:sp>
      <p:sp>
        <p:nvSpPr>
          <p:cNvPr id="8" name="Rectangle 2"/>
          <p:cNvSpPr txBox="1">
            <a:spLocks noChangeArrowheads="1"/>
          </p:cNvSpPr>
          <p:nvPr/>
        </p:nvSpPr>
        <p:spPr>
          <a:xfrm>
            <a:off x="611560" y="142528"/>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mtClean="0">
                <a:solidFill>
                  <a:srgbClr val="009900"/>
                </a:solidFill>
              </a:rPr>
              <a:t> </a:t>
            </a:r>
            <a:r>
              <a:rPr lang="en-US" smtClean="0"/>
              <a:t>ALOHA </a:t>
            </a:r>
            <a:endParaRPr lang="en-US" dirty="0" smtClean="0"/>
          </a:p>
        </p:txBody>
      </p:sp>
    </p:spTree>
    <p:extLst>
      <p:ext uri="{BB962C8B-B14F-4D97-AF65-F5344CB8AC3E}">
        <p14:creationId xmlns:p14="http://schemas.microsoft.com/office/powerpoint/2010/main" val="41597714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152400"/>
            <a:ext cx="7772400" cy="838200"/>
          </a:xfrm>
        </p:spPr>
        <p:txBody>
          <a:bodyPr/>
          <a:lstStyle/>
          <a:p>
            <a:pPr eaLnBrk="1" hangingPunct="1">
              <a:defRPr/>
            </a:pPr>
            <a:r>
              <a:rPr lang="en-US" smtClean="0"/>
              <a:t>Slotted ALOHA </a:t>
            </a:r>
            <a:r>
              <a:rPr lang="en-US" sz="3200" smtClean="0"/>
              <a:t>(Roberts 1972)</a:t>
            </a:r>
          </a:p>
        </p:txBody>
      </p:sp>
      <p:sp>
        <p:nvSpPr>
          <p:cNvPr id="36869" name="Rectangle 3"/>
          <p:cNvSpPr>
            <a:spLocks noGrp="1" noChangeArrowheads="1"/>
          </p:cNvSpPr>
          <p:nvPr>
            <p:ph type="body" idx="1"/>
          </p:nvPr>
        </p:nvSpPr>
        <p:spPr>
          <a:xfrm>
            <a:off x="533400" y="1066800"/>
            <a:ext cx="7772400" cy="1447800"/>
          </a:xfrm>
        </p:spPr>
        <p:txBody>
          <a:bodyPr/>
          <a:lstStyle/>
          <a:p>
            <a:pPr eaLnBrk="1" hangingPunct="1"/>
            <a:r>
              <a:rPr lang="en-US" sz="2400" dirty="0" smtClean="0"/>
              <a:t>uses discrete time intervals as </a:t>
            </a:r>
            <a:r>
              <a:rPr lang="en-US" sz="2400" i="1" dirty="0" smtClean="0">
                <a:solidFill>
                  <a:schemeClr val="accent2"/>
                </a:solidFill>
              </a:rPr>
              <a:t>slots (i.e., slot = one packet transmission time) </a:t>
            </a:r>
            <a:r>
              <a:rPr lang="en-US" sz="2400" dirty="0" smtClean="0"/>
              <a:t>and synchronize the send time (e.g., use “pip” from a satellite).</a:t>
            </a:r>
          </a:p>
        </p:txBody>
      </p:sp>
      <p:sp>
        <p:nvSpPr>
          <p:cNvPr id="36870" name="Rectangle 4"/>
          <p:cNvSpPr>
            <a:spLocks noChangeArrowheads="1"/>
          </p:cNvSpPr>
          <p:nvPr/>
        </p:nvSpPr>
        <p:spPr bwMode="auto">
          <a:xfrm>
            <a:off x="323528" y="2590800"/>
            <a:ext cx="8352928" cy="1143000"/>
          </a:xfrm>
          <a:prstGeom prst="rect">
            <a:avLst/>
          </a:prstGeom>
          <a:solidFill>
            <a:srgbClr val="CCECFF"/>
          </a:solidFill>
          <a:ln w="25400">
            <a:solidFill>
              <a:srgbClr val="FF0000"/>
            </a:solidFill>
            <a:miter lim="800000"/>
            <a:headEnd/>
            <a:tailEnd/>
          </a:ln>
        </p:spPr>
        <p:txBody>
          <a:bodyPr wrap="none" anchor="ctr"/>
          <a:lstStyle/>
          <a:p>
            <a:r>
              <a:rPr lang="en-US" sz="2400" b="1" dirty="0">
                <a:solidFill>
                  <a:srgbClr val="000066"/>
                </a:solidFill>
              </a:rPr>
              <a:t>Slotted Aloha Strategy</a:t>
            </a:r>
          </a:p>
          <a:p>
            <a:endParaRPr lang="en-US" sz="2400" dirty="0">
              <a:solidFill>
                <a:srgbClr val="000066"/>
              </a:solidFill>
            </a:endParaRPr>
          </a:p>
          <a:p>
            <a:r>
              <a:rPr lang="en-US" sz="2400" dirty="0">
                <a:solidFill>
                  <a:schemeClr val="tx1"/>
                </a:solidFill>
              </a:rPr>
              <a:t>Station  transmits </a:t>
            </a:r>
            <a:r>
              <a:rPr lang="en-US" sz="2400" u="sng" dirty="0">
                <a:solidFill>
                  <a:schemeClr val="tx1"/>
                </a:solidFill>
              </a:rPr>
              <a:t>ONLY</a:t>
            </a:r>
            <a:r>
              <a:rPr lang="en-US" sz="2400" dirty="0">
                <a:solidFill>
                  <a:schemeClr val="tx1"/>
                </a:solidFill>
              </a:rPr>
              <a:t> at the beginning of a time slot. </a:t>
            </a:r>
          </a:p>
        </p:txBody>
      </p:sp>
      <p:sp>
        <p:nvSpPr>
          <p:cNvPr id="36871" name="Rectangle 5"/>
          <p:cNvSpPr>
            <a:spLocks noChangeArrowheads="1"/>
          </p:cNvSpPr>
          <p:nvPr/>
        </p:nvSpPr>
        <p:spPr bwMode="auto">
          <a:xfrm>
            <a:off x="685800" y="419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90000"/>
              </a:lnSpc>
              <a:spcBef>
                <a:spcPct val="20000"/>
              </a:spcBef>
              <a:buFontTx/>
              <a:buChar char="•"/>
            </a:pPr>
            <a:endParaRPr lang="en-US" b="0">
              <a:solidFill>
                <a:schemeClr val="tx1"/>
              </a:solidFill>
            </a:endParaRPr>
          </a:p>
        </p:txBody>
      </p:sp>
      <p:sp>
        <p:nvSpPr>
          <p:cNvPr id="36872" name="Rectangle 6"/>
          <p:cNvSpPr>
            <a:spLocks noChangeArrowheads="1"/>
          </p:cNvSpPr>
          <p:nvPr/>
        </p:nvSpPr>
        <p:spPr bwMode="auto">
          <a:xfrm>
            <a:off x="685800" y="38100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FontTx/>
              <a:buChar char="•"/>
            </a:pPr>
            <a:r>
              <a:rPr lang="en-US" sz="2800">
                <a:solidFill>
                  <a:srgbClr val="A50021"/>
                </a:solidFill>
                <a:latin typeface="Comic Sans MS" pitchFamily="66" charset="0"/>
              </a:rPr>
              <a:t>Collisions</a:t>
            </a:r>
            <a:r>
              <a:rPr lang="en-US" sz="2800" b="0">
                <a:solidFill>
                  <a:schemeClr val="tx1"/>
                </a:solidFill>
              </a:rPr>
              <a:t> will occur and colliding frames are destroyed.</a:t>
            </a:r>
            <a:endParaRPr lang="en-US" sz="2800" b="0">
              <a:solidFill>
                <a:srgbClr val="A50021"/>
              </a:solidFill>
            </a:endParaRPr>
          </a:p>
        </p:txBody>
      </p:sp>
      <p:sp>
        <p:nvSpPr>
          <p:cNvPr id="36873" name="Rectangle 7"/>
          <p:cNvSpPr>
            <a:spLocks noChangeArrowheads="1"/>
          </p:cNvSpPr>
          <p:nvPr/>
        </p:nvSpPr>
        <p:spPr bwMode="auto">
          <a:xfrm>
            <a:off x="107504" y="4797896"/>
            <a:ext cx="8784976" cy="1295400"/>
          </a:xfrm>
          <a:prstGeom prst="rect">
            <a:avLst/>
          </a:prstGeom>
          <a:solidFill>
            <a:srgbClr val="CCFFFF"/>
          </a:solidFill>
          <a:ln w="25400">
            <a:solidFill>
              <a:srgbClr val="FF0000"/>
            </a:solidFill>
            <a:miter lim="800000"/>
            <a:headEnd/>
            <a:tailEnd/>
          </a:ln>
        </p:spPr>
        <p:txBody>
          <a:bodyPr wrap="none" anchor="ctr"/>
          <a:lstStyle/>
          <a:p>
            <a:r>
              <a:rPr lang="en-US" sz="2400" b="1" dirty="0">
                <a:solidFill>
                  <a:srgbClr val="008000"/>
                </a:solidFill>
              </a:rPr>
              <a:t>Slotted Aloha Retransmission Strategy</a:t>
            </a:r>
          </a:p>
          <a:p>
            <a:endParaRPr lang="en-US" sz="2400" dirty="0">
              <a:solidFill>
                <a:srgbClr val="000066"/>
              </a:solidFill>
            </a:endParaRPr>
          </a:p>
          <a:p>
            <a:r>
              <a:rPr lang="en-US" sz="2400" dirty="0">
                <a:solidFill>
                  <a:schemeClr val="tx1"/>
                </a:solidFill>
              </a:rPr>
              <a:t>Station waits a </a:t>
            </a:r>
            <a:r>
              <a:rPr lang="en-US" sz="2400" i="1" dirty="0">
                <a:solidFill>
                  <a:srgbClr val="A50021"/>
                </a:solidFill>
              </a:rPr>
              <a:t>random amount of time </a:t>
            </a:r>
            <a:r>
              <a:rPr lang="en-US" sz="2400" i="1" dirty="0">
                <a:solidFill>
                  <a:schemeClr val="tx1"/>
                </a:solidFill>
              </a:rPr>
              <a:t>before sending again.</a:t>
            </a:r>
            <a:endParaRPr lang="en-US" sz="2400" dirty="0">
              <a:solidFill>
                <a:schemeClr val="tx1"/>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2203440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2" name="Group 2"/>
          <p:cNvGrpSpPr>
            <a:grpSpLocks/>
          </p:cNvGrpSpPr>
          <p:nvPr/>
        </p:nvGrpSpPr>
        <p:grpSpPr bwMode="auto">
          <a:xfrm>
            <a:off x="1200150" y="2887663"/>
            <a:ext cx="6511925" cy="95250"/>
            <a:chOff x="797" y="2493"/>
            <a:chExt cx="4102" cy="60"/>
          </a:xfrm>
        </p:grpSpPr>
        <p:sp>
          <p:nvSpPr>
            <p:cNvPr id="37928" name="Line 3"/>
            <p:cNvSpPr>
              <a:spLocks noChangeShapeType="1"/>
            </p:cNvSpPr>
            <p:nvPr/>
          </p:nvSpPr>
          <p:spPr bwMode="auto">
            <a:xfrm>
              <a:off x="797" y="2517"/>
              <a:ext cx="4066"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9" name="Freeform 4"/>
            <p:cNvSpPr>
              <a:spLocks/>
            </p:cNvSpPr>
            <p:nvPr/>
          </p:nvSpPr>
          <p:spPr bwMode="auto">
            <a:xfrm>
              <a:off x="4839" y="2493"/>
              <a:ext cx="60" cy="60"/>
            </a:xfrm>
            <a:custGeom>
              <a:avLst/>
              <a:gdLst>
                <a:gd name="T0" fmla="*/ 0 w 60"/>
                <a:gd name="T1" fmla="*/ 60 h 60"/>
                <a:gd name="T2" fmla="*/ 60 w 60"/>
                <a:gd name="T3" fmla="*/ 24 h 60"/>
                <a:gd name="T4" fmla="*/ 0 w 60"/>
                <a:gd name="T5" fmla="*/ 0 h 60"/>
                <a:gd name="T6" fmla="*/ 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0" y="60"/>
                  </a:moveTo>
                  <a:lnTo>
                    <a:pt x="60" y="24"/>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893" name="Rectangle 5"/>
          <p:cNvSpPr>
            <a:spLocks noChangeArrowheads="1"/>
          </p:cNvSpPr>
          <p:nvPr/>
        </p:nvSpPr>
        <p:spPr bwMode="auto">
          <a:xfrm>
            <a:off x="7826375" y="2714625"/>
            <a:ext cx="2460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4" name="Rectangle 6"/>
          <p:cNvSpPr>
            <a:spLocks noChangeArrowheads="1"/>
          </p:cNvSpPr>
          <p:nvPr/>
        </p:nvSpPr>
        <p:spPr bwMode="auto">
          <a:xfrm>
            <a:off x="7981950" y="2792413"/>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t</a:t>
            </a:r>
            <a:endParaRPr lang="en-US" sz="1200" b="0">
              <a:solidFill>
                <a:schemeClr val="tx1"/>
              </a:solidFill>
            </a:endParaRPr>
          </a:p>
        </p:txBody>
      </p:sp>
      <p:sp>
        <p:nvSpPr>
          <p:cNvPr id="37895" name="Line 7"/>
          <p:cNvSpPr>
            <a:spLocks noChangeShapeType="1"/>
          </p:cNvSpPr>
          <p:nvPr/>
        </p:nvSpPr>
        <p:spPr bwMode="auto">
          <a:xfrm>
            <a:off x="1409700" y="2849563"/>
            <a:ext cx="1588"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8"/>
          <p:cNvSpPr>
            <a:spLocks noChangeShapeType="1"/>
          </p:cNvSpPr>
          <p:nvPr/>
        </p:nvSpPr>
        <p:spPr bwMode="auto">
          <a:xfrm>
            <a:off x="3592513" y="2830513"/>
            <a:ext cx="1587" cy="1905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Rectangle 9"/>
          <p:cNvSpPr>
            <a:spLocks noChangeArrowheads="1"/>
          </p:cNvSpPr>
          <p:nvPr/>
        </p:nvSpPr>
        <p:spPr bwMode="auto">
          <a:xfrm>
            <a:off x="2074863" y="2792413"/>
            <a:ext cx="701675"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8" name="Rectangle 10"/>
          <p:cNvSpPr>
            <a:spLocks noChangeArrowheads="1"/>
          </p:cNvSpPr>
          <p:nvPr/>
        </p:nvSpPr>
        <p:spPr bwMode="auto">
          <a:xfrm>
            <a:off x="5756275" y="2792413"/>
            <a:ext cx="703263" cy="114300"/>
          </a:xfrm>
          <a:prstGeom prst="rect">
            <a:avLst/>
          </a:prstGeom>
          <a:solidFill>
            <a:srgbClr val="CECECE"/>
          </a:solidFill>
          <a:ln w="19050">
            <a:solidFill>
              <a:srgbClr val="000000"/>
            </a:solidFill>
            <a:miter lim="800000"/>
            <a:headEnd/>
            <a:tailEnd/>
          </a:ln>
        </p:spPr>
        <p:txBody>
          <a:bodyPr/>
          <a:lstStyle/>
          <a:p>
            <a:endParaRPr lang="en-US"/>
          </a:p>
        </p:txBody>
      </p:sp>
      <p:sp>
        <p:nvSpPr>
          <p:cNvPr id="37899" name="Rectangle 11"/>
          <p:cNvSpPr>
            <a:spLocks noChangeArrowheads="1"/>
          </p:cNvSpPr>
          <p:nvPr/>
        </p:nvSpPr>
        <p:spPr bwMode="auto">
          <a:xfrm>
            <a:off x="1674813" y="2944813"/>
            <a:ext cx="91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0" name="Rectangle 12"/>
          <p:cNvSpPr>
            <a:spLocks noChangeArrowheads="1"/>
          </p:cNvSpPr>
          <p:nvPr/>
        </p:nvSpPr>
        <p:spPr bwMode="auto">
          <a:xfrm>
            <a:off x="1800225" y="3021013"/>
            <a:ext cx="735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(k+1)X</a:t>
            </a:r>
            <a:endParaRPr lang="en-US" sz="1200" b="0">
              <a:solidFill>
                <a:schemeClr val="tx1"/>
              </a:solidFill>
            </a:endParaRPr>
          </a:p>
        </p:txBody>
      </p:sp>
      <p:sp>
        <p:nvSpPr>
          <p:cNvPr id="37901" name="Rectangle 13"/>
          <p:cNvSpPr>
            <a:spLocks noChangeArrowheads="1"/>
          </p:cNvSpPr>
          <p:nvPr/>
        </p:nvSpPr>
        <p:spPr bwMode="auto">
          <a:xfrm>
            <a:off x="1144588" y="2982913"/>
            <a:ext cx="4556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2" name="Rectangle 14"/>
          <p:cNvSpPr>
            <a:spLocks noChangeArrowheads="1"/>
          </p:cNvSpPr>
          <p:nvPr/>
        </p:nvSpPr>
        <p:spPr bwMode="auto">
          <a:xfrm>
            <a:off x="1293813" y="3059113"/>
            <a:ext cx="268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spcBef>
                <a:spcPct val="30000"/>
              </a:spcBef>
            </a:pPr>
            <a:r>
              <a:rPr lang="en-US" sz="2000" b="0" i="1">
                <a:solidFill>
                  <a:srgbClr val="000000"/>
                </a:solidFill>
              </a:rPr>
              <a:t>kX</a:t>
            </a:r>
            <a:endParaRPr lang="en-US" sz="1200" b="0">
              <a:solidFill>
                <a:schemeClr val="tx1"/>
              </a:solidFill>
            </a:endParaRPr>
          </a:p>
        </p:txBody>
      </p:sp>
      <p:sp>
        <p:nvSpPr>
          <p:cNvPr id="37903" name="Rectangle 15"/>
          <p:cNvSpPr>
            <a:spLocks noChangeArrowheads="1"/>
          </p:cNvSpPr>
          <p:nvPr/>
        </p:nvSpPr>
        <p:spPr bwMode="auto">
          <a:xfrm>
            <a:off x="2473325" y="2963863"/>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4" name="Rectangle 16"/>
          <p:cNvSpPr>
            <a:spLocks noChangeArrowheads="1"/>
          </p:cNvSpPr>
          <p:nvPr/>
        </p:nvSpPr>
        <p:spPr bwMode="auto">
          <a:xfrm>
            <a:off x="5281613" y="2982913"/>
            <a:ext cx="136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5" name="Rectangle 17"/>
          <p:cNvSpPr>
            <a:spLocks noChangeArrowheads="1"/>
          </p:cNvSpPr>
          <p:nvPr/>
        </p:nvSpPr>
        <p:spPr bwMode="auto">
          <a:xfrm>
            <a:off x="5370513" y="30781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r>
              <a:rPr lang="en-US" sz="2000" b="0" i="1">
                <a:solidFill>
                  <a:srgbClr val="000000"/>
                </a:solidFill>
                <a:latin typeface="Symbol" pitchFamily="18" charset="2"/>
              </a:rPr>
              <a:t>+B</a:t>
            </a:r>
          </a:p>
        </p:txBody>
      </p:sp>
      <p:grpSp>
        <p:nvGrpSpPr>
          <p:cNvPr id="37906" name="Group 18"/>
          <p:cNvGrpSpPr>
            <a:grpSpLocks/>
          </p:cNvGrpSpPr>
          <p:nvPr/>
        </p:nvGrpSpPr>
        <p:grpSpPr bwMode="auto">
          <a:xfrm>
            <a:off x="3554413" y="3363913"/>
            <a:ext cx="95250" cy="439737"/>
            <a:chOff x="2280" y="2793"/>
            <a:chExt cx="60" cy="277"/>
          </a:xfrm>
        </p:grpSpPr>
        <p:sp>
          <p:nvSpPr>
            <p:cNvPr id="37926" name="Line 19"/>
            <p:cNvSpPr>
              <a:spLocks noChangeShapeType="1"/>
            </p:cNvSpPr>
            <p:nvPr/>
          </p:nvSpPr>
          <p:spPr bwMode="auto">
            <a:xfrm flipV="1">
              <a:off x="2304" y="2829"/>
              <a:ext cx="1" cy="24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7" name="Freeform 20"/>
            <p:cNvSpPr>
              <a:spLocks/>
            </p:cNvSpPr>
            <p:nvPr/>
          </p:nvSpPr>
          <p:spPr bwMode="auto">
            <a:xfrm>
              <a:off x="2280" y="2793"/>
              <a:ext cx="60" cy="60"/>
            </a:xfrm>
            <a:custGeom>
              <a:avLst/>
              <a:gdLst>
                <a:gd name="T0" fmla="*/ 60 w 60"/>
                <a:gd name="T1" fmla="*/ 60 h 60"/>
                <a:gd name="T2" fmla="*/ 24 w 60"/>
                <a:gd name="T3" fmla="*/ 0 h 60"/>
                <a:gd name="T4" fmla="*/ 0 w 60"/>
                <a:gd name="T5" fmla="*/ 60 h 60"/>
                <a:gd name="T6" fmla="*/ 60 w 60"/>
                <a:gd name="T7" fmla="*/ 60 h 60"/>
                <a:gd name="T8" fmla="*/ 0 60000 65536"/>
                <a:gd name="T9" fmla="*/ 0 60000 65536"/>
                <a:gd name="T10" fmla="*/ 0 60000 65536"/>
                <a:gd name="T11" fmla="*/ 0 60000 65536"/>
                <a:gd name="T12" fmla="*/ 0 w 60"/>
                <a:gd name="T13" fmla="*/ 0 h 60"/>
                <a:gd name="T14" fmla="*/ 60 w 60"/>
                <a:gd name="T15" fmla="*/ 60 h 60"/>
              </a:gdLst>
              <a:ahLst/>
              <a:cxnLst>
                <a:cxn ang="T8">
                  <a:pos x="T0" y="T1"/>
                </a:cxn>
                <a:cxn ang="T9">
                  <a:pos x="T2" y="T3"/>
                </a:cxn>
                <a:cxn ang="T10">
                  <a:pos x="T4" y="T5"/>
                </a:cxn>
                <a:cxn ang="T11">
                  <a:pos x="T6" y="T7"/>
                </a:cxn>
              </a:cxnLst>
              <a:rect l="T12" t="T13" r="T14" b="T15"/>
              <a:pathLst>
                <a:path w="60" h="60">
                  <a:moveTo>
                    <a:pt x="60" y="60"/>
                  </a:moveTo>
                  <a:lnTo>
                    <a:pt x="24" y="0"/>
                  </a:lnTo>
                  <a:lnTo>
                    <a:pt x="0" y="60"/>
                  </a:lnTo>
                  <a:lnTo>
                    <a:pt x="6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07" name="Group 21"/>
          <p:cNvGrpSpPr>
            <a:grpSpLocks/>
          </p:cNvGrpSpPr>
          <p:nvPr/>
        </p:nvGrpSpPr>
        <p:grpSpPr bwMode="auto">
          <a:xfrm>
            <a:off x="5813425" y="3363913"/>
            <a:ext cx="665163" cy="477837"/>
            <a:chOff x="3703" y="2793"/>
            <a:chExt cx="419" cy="301"/>
          </a:xfrm>
        </p:grpSpPr>
        <p:sp>
          <p:nvSpPr>
            <p:cNvPr id="37924" name="Line 22"/>
            <p:cNvSpPr>
              <a:spLocks noChangeShapeType="1"/>
            </p:cNvSpPr>
            <p:nvPr/>
          </p:nvSpPr>
          <p:spPr bwMode="auto">
            <a:xfrm>
              <a:off x="3727" y="2805"/>
              <a:ext cx="395" cy="2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5" name="Freeform 23"/>
            <p:cNvSpPr>
              <a:spLocks/>
            </p:cNvSpPr>
            <p:nvPr/>
          </p:nvSpPr>
          <p:spPr bwMode="auto">
            <a:xfrm>
              <a:off x="3703" y="2793"/>
              <a:ext cx="72" cy="60"/>
            </a:xfrm>
            <a:custGeom>
              <a:avLst/>
              <a:gdLst>
                <a:gd name="T0" fmla="*/ 72 w 72"/>
                <a:gd name="T1" fmla="*/ 12 h 60"/>
                <a:gd name="T2" fmla="*/ 0 w 72"/>
                <a:gd name="T3" fmla="*/ 0 h 60"/>
                <a:gd name="T4" fmla="*/ 36 w 72"/>
                <a:gd name="T5" fmla="*/ 60 h 60"/>
                <a:gd name="T6" fmla="*/ 72 w 72"/>
                <a:gd name="T7" fmla="*/ 12 h 60"/>
                <a:gd name="T8" fmla="*/ 0 60000 65536"/>
                <a:gd name="T9" fmla="*/ 0 60000 65536"/>
                <a:gd name="T10" fmla="*/ 0 60000 65536"/>
                <a:gd name="T11" fmla="*/ 0 60000 65536"/>
                <a:gd name="T12" fmla="*/ 0 w 72"/>
                <a:gd name="T13" fmla="*/ 0 h 60"/>
                <a:gd name="T14" fmla="*/ 72 w 72"/>
                <a:gd name="T15" fmla="*/ 60 h 60"/>
              </a:gdLst>
              <a:ahLst/>
              <a:cxnLst>
                <a:cxn ang="T8">
                  <a:pos x="T0" y="T1"/>
                </a:cxn>
                <a:cxn ang="T9">
                  <a:pos x="T2" y="T3"/>
                </a:cxn>
                <a:cxn ang="T10">
                  <a:pos x="T4" y="T5"/>
                </a:cxn>
                <a:cxn ang="T11">
                  <a:pos x="T6" y="T7"/>
                </a:cxn>
              </a:cxnLst>
              <a:rect l="T12" t="T13" r="T14" b="T15"/>
              <a:pathLst>
                <a:path w="72" h="60">
                  <a:moveTo>
                    <a:pt x="72" y="12"/>
                  </a:moveTo>
                  <a:lnTo>
                    <a:pt x="0" y="0"/>
                  </a:lnTo>
                  <a:lnTo>
                    <a:pt x="36" y="60"/>
                  </a:lnTo>
                  <a:lnTo>
                    <a:pt x="7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908" name="Rectangle 24"/>
          <p:cNvSpPr>
            <a:spLocks noChangeArrowheads="1"/>
          </p:cNvSpPr>
          <p:nvPr/>
        </p:nvSpPr>
        <p:spPr bwMode="auto">
          <a:xfrm>
            <a:off x="3427413" y="3040063"/>
            <a:ext cx="1731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eaLnBrk="0" hangingPunct="0">
              <a:spcBef>
                <a:spcPct val="30000"/>
              </a:spcBef>
            </a:pPr>
            <a:r>
              <a:rPr lang="en-US" sz="2000" b="0" i="1">
                <a:solidFill>
                  <a:srgbClr val="000000"/>
                </a:solidFill>
              </a:rPr>
              <a:t>t</a:t>
            </a:r>
            <a:r>
              <a:rPr lang="en-US" sz="2000" b="0" i="1" baseline="-25000">
                <a:solidFill>
                  <a:srgbClr val="000000"/>
                </a:solidFill>
              </a:rPr>
              <a:t>0</a:t>
            </a:r>
            <a:r>
              <a:rPr lang="en-US" sz="1400" b="0" i="1">
                <a:solidFill>
                  <a:srgbClr val="000000"/>
                </a:solidFill>
              </a:rPr>
              <a:t> </a:t>
            </a:r>
            <a:r>
              <a:rPr lang="en-US" sz="2000" b="0" i="1">
                <a:solidFill>
                  <a:srgbClr val="000000"/>
                </a:solidFill>
              </a:rPr>
              <a:t>+X+2</a:t>
            </a:r>
            <a:r>
              <a:rPr lang="en-US" sz="2000" b="0" i="1">
                <a:solidFill>
                  <a:schemeClr val="tx1"/>
                </a:solidFill>
              </a:rPr>
              <a:t>t</a:t>
            </a:r>
            <a:r>
              <a:rPr lang="en-US" sz="2000" b="0" i="1" baseline="-25000">
                <a:solidFill>
                  <a:schemeClr val="tx1"/>
                </a:solidFill>
              </a:rPr>
              <a:t>prop</a:t>
            </a:r>
            <a:endParaRPr lang="en-US" sz="2000" b="0" i="1">
              <a:solidFill>
                <a:srgbClr val="000000"/>
              </a:solidFill>
              <a:latin typeface="Symbol" pitchFamily="18" charset="2"/>
            </a:endParaRPr>
          </a:p>
        </p:txBody>
      </p:sp>
      <p:sp>
        <p:nvSpPr>
          <p:cNvPr id="37910" name="Line 26"/>
          <p:cNvSpPr>
            <a:spLocks noChangeShapeType="1"/>
          </p:cNvSpPr>
          <p:nvPr/>
        </p:nvSpPr>
        <p:spPr bwMode="auto">
          <a:xfrm>
            <a:off x="1411288" y="3633788"/>
            <a:ext cx="654050" cy="1587"/>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1" name="Rectangle 27"/>
          <p:cNvSpPr>
            <a:spLocks noChangeArrowheads="1"/>
          </p:cNvSpPr>
          <p:nvPr/>
        </p:nvSpPr>
        <p:spPr bwMode="auto">
          <a:xfrm>
            <a:off x="1201738" y="3878263"/>
            <a:ext cx="1196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Vulnerable</a:t>
            </a:r>
          </a:p>
          <a:p>
            <a:pPr eaLnBrk="0" hangingPunct="0"/>
            <a:r>
              <a:rPr lang="en-US" sz="1800" b="0">
                <a:solidFill>
                  <a:schemeClr val="tx1"/>
                </a:solidFill>
              </a:rPr>
              <a:t>period</a:t>
            </a:r>
          </a:p>
        </p:txBody>
      </p:sp>
      <p:sp>
        <p:nvSpPr>
          <p:cNvPr id="37912" name="Rectangle 28"/>
          <p:cNvSpPr>
            <a:spLocks noChangeArrowheads="1"/>
          </p:cNvSpPr>
          <p:nvPr/>
        </p:nvSpPr>
        <p:spPr bwMode="auto">
          <a:xfrm>
            <a:off x="3022600" y="3803650"/>
            <a:ext cx="1031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Time-out</a:t>
            </a:r>
          </a:p>
        </p:txBody>
      </p:sp>
      <p:sp>
        <p:nvSpPr>
          <p:cNvPr id="37913" name="Line 29"/>
          <p:cNvSpPr>
            <a:spLocks noChangeShapeType="1"/>
          </p:cNvSpPr>
          <p:nvPr/>
        </p:nvSpPr>
        <p:spPr bwMode="auto">
          <a:xfrm>
            <a:off x="3627438" y="3644900"/>
            <a:ext cx="21463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4" name="Rectangle 30"/>
          <p:cNvSpPr>
            <a:spLocks noChangeArrowheads="1"/>
          </p:cNvSpPr>
          <p:nvPr/>
        </p:nvSpPr>
        <p:spPr bwMode="auto">
          <a:xfrm>
            <a:off x="4292600" y="3778250"/>
            <a:ext cx="952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A50021"/>
                </a:solidFill>
              </a:rPr>
              <a:t>Backoff</a:t>
            </a:r>
          </a:p>
          <a:p>
            <a:pPr algn="l" eaLnBrk="0" hangingPunct="0"/>
            <a:r>
              <a:rPr lang="en-US" sz="1800">
                <a:solidFill>
                  <a:srgbClr val="A50021"/>
                </a:solidFill>
              </a:rPr>
              <a:t>period</a:t>
            </a:r>
          </a:p>
        </p:txBody>
      </p:sp>
      <p:sp>
        <p:nvSpPr>
          <p:cNvPr id="37915" name="Line 31"/>
          <p:cNvSpPr>
            <a:spLocks noChangeShapeType="1"/>
          </p:cNvSpPr>
          <p:nvPr/>
        </p:nvSpPr>
        <p:spPr bwMode="auto">
          <a:xfrm>
            <a:off x="5824538" y="3346450"/>
            <a:ext cx="673100" cy="4826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6" name="Rectangle 32"/>
          <p:cNvSpPr>
            <a:spLocks noChangeArrowheads="1"/>
          </p:cNvSpPr>
          <p:nvPr/>
        </p:nvSpPr>
        <p:spPr bwMode="auto">
          <a:xfrm>
            <a:off x="6003925" y="3841750"/>
            <a:ext cx="15906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b="0">
                <a:solidFill>
                  <a:schemeClr val="tx1"/>
                </a:solidFill>
              </a:rPr>
              <a:t>Retransmission</a:t>
            </a:r>
          </a:p>
          <a:p>
            <a:pPr eaLnBrk="0" hangingPunct="0"/>
            <a:r>
              <a:rPr lang="en-US" sz="1800" b="0">
                <a:solidFill>
                  <a:schemeClr val="tx1"/>
                </a:solidFill>
              </a:rPr>
              <a:t> if necessary</a:t>
            </a:r>
          </a:p>
        </p:txBody>
      </p:sp>
      <p:sp>
        <p:nvSpPr>
          <p:cNvPr id="37917" name="Line 33"/>
          <p:cNvSpPr>
            <a:spLocks noChangeShapeType="1"/>
          </p:cNvSpPr>
          <p:nvPr/>
        </p:nvSpPr>
        <p:spPr bwMode="auto">
          <a:xfrm>
            <a:off x="1409700" y="3429000"/>
            <a:ext cx="0" cy="48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8" name="Line 34"/>
          <p:cNvSpPr>
            <a:spLocks noChangeShapeType="1"/>
          </p:cNvSpPr>
          <p:nvPr/>
        </p:nvSpPr>
        <p:spPr bwMode="auto">
          <a:xfrm>
            <a:off x="2055813" y="3429000"/>
            <a:ext cx="0" cy="496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9" name="Line 35"/>
          <p:cNvSpPr>
            <a:spLocks noChangeShapeType="1"/>
          </p:cNvSpPr>
          <p:nvPr/>
        </p:nvSpPr>
        <p:spPr bwMode="auto">
          <a:xfrm>
            <a:off x="5784850" y="3429000"/>
            <a:ext cx="0" cy="574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22" name="Rectangle 39"/>
          <p:cNvSpPr>
            <a:spLocks noChangeArrowheads="1"/>
          </p:cNvSpPr>
          <p:nvPr/>
        </p:nvSpPr>
        <p:spPr bwMode="auto">
          <a:xfrm>
            <a:off x="2514600" y="4800600"/>
            <a:ext cx="3733800" cy="381000"/>
          </a:xfrm>
          <a:prstGeom prst="rect">
            <a:avLst/>
          </a:prstGeom>
          <a:solidFill>
            <a:schemeClr val="bg1"/>
          </a:solidFill>
          <a:ln w="9525">
            <a:solidFill>
              <a:schemeClr val="bg1"/>
            </a:solidFill>
            <a:miter lim="800000"/>
            <a:headEnd/>
            <a:tailEnd/>
          </a:ln>
        </p:spPr>
        <p:txBody>
          <a:bodyPr wrap="none" anchor="ctr"/>
          <a:lstStyle/>
          <a:p>
            <a:r>
              <a:rPr lang="en-US" sz="1800">
                <a:solidFill>
                  <a:srgbClr val="A50021"/>
                </a:solidFill>
              </a:rPr>
              <a:t>random backoff period </a:t>
            </a:r>
            <a:r>
              <a:rPr lang="en-US" sz="1800">
                <a:solidFill>
                  <a:srgbClr val="A50021"/>
                </a:solidFill>
                <a:latin typeface="Comic Sans MS" pitchFamily="66" charset="0"/>
              </a:rPr>
              <a:t>B</a:t>
            </a:r>
            <a:r>
              <a:rPr lang="en-US" sz="1800" i="1">
                <a:solidFill>
                  <a:srgbClr val="A50021"/>
                </a:solidFill>
              </a:rPr>
              <a:t> </a:t>
            </a:r>
            <a:r>
              <a:rPr lang="en-US" sz="1800">
                <a:solidFill>
                  <a:srgbClr val="A50021"/>
                </a:solidFill>
              </a:rPr>
              <a:t>slots</a:t>
            </a:r>
          </a:p>
        </p:txBody>
      </p:sp>
      <p:sp>
        <p:nvSpPr>
          <p:cNvPr id="25641" name="Rectangle 41"/>
          <p:cNvSpPr>
            <a:spLocks noGrp="1" noChangeArrowheads="1"/>
          </p:cNvSpPr>
          <p:nvPr>
            <p:ph type="title"/>
          </p:nvPr>
        </p:nvSpPr>
        <p:spPr>
          <a:xfrm>
            <a:off x="609600" y="0"/>
            <a:ext cx="7772400" cy="1089646"/>
          </a:xfrm>
        </p:spPr>
        <p:txBody>
          <a:bodyPr/>
          <a:lstStyle/>
          <a:p>
            <a:pPr eaLnBrk="1" hangingPunct="1">
              <a:defRPr/>
            </a:pPr>
            <a:r>
              <a:rPr lang="en-US" sz="4800" dirty="0" smtClean="0"/>
              <a:t>Slotted ALOHA</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42"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401384551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ChangeArrowheads="1"/>
          </p:cNvSpPr>
          <p:nvPr/>
        </p:nvSpPr>
        <p:spPr bwMode="auto">
          <a:xfrm>
            <a:off x="1219200" y="3860800"/>
            <a:ext cx="6705600" cy="2209800"/>
          </a:xfrm>
          <a:prstGeom prst="rect">
            <a:avLst/>
          </a:prstGeom>
          <a:noFill/>
          <a:ln w="25400">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4800" b="1" dirty="0">
                <a:solidFill>
                  <a:srgbClr val="9933FF"/>
                </a:solidFill>
              </a:rPr>
              <a:t>S = G e</a:t>
            </a:r>
            <a:r>
              <a:rPr lang="en-US" sz="4800" b="1" baseline="30000" dirty="0">
                <a:solidFill>
                  <a:srgbClr val="9933FF"/>
                </a:solidFill>
              </a:rPr>
              <a:t>- (1+</a:t>
            </a:r>
            <a:r>
              <a:rPr lang="en-US" sz="4800" b="1" baseline="30000" dirty="0">
                <a:solidFill>
                  <a:srgbClr val="A50021"/>
                </a:solidFill>
              </a:rPr>
              <a:t>a</a:t>
            </a:r>
            <a:r>
              <a:rPr lang="en-US" sz="4800" b="1" baseline="30000" dirty="0">
                <a:solidFill>
                  <a:srgbClr val="9933FF"/>
                </a:solidFill>
              </a:rPr>
              <a:t>) G</a:t>
            </a:r>
            <a:endParaRPr lang="en-US" sz="4800" b="1" dirty="0">
              <a:solidFill>
                <a:srgbClr val="9933FF"/>
              </a:solidFill>
            </a:endParaRPr>
          </a:p>
        </p:txBody>
      </p:sp>
      <p:sp>
        <p:nvSpPr>
          <p:cNvPr id="38917" name="Rectangle 4"/>
          <p:cNvSpPr>
            <a:spLocks noChangeArrowheads="1"/>
          </p:cNvSpPr>
          <p:nvPr/>
        </p:nvSpPr>
        <p:spPr bwMode="auto">
          <a:xfrm>
            <a:off x="467544" y="1268413"/>
            <a:ext cx="8064896" cy="236220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dirty="0">
                <a:solidFill>
                  <a:schemeClr val="tx1"/>
                </a:solidFill>
              </a:rPr>
              <a:t>Vulnerable period ::  t</a:t>
            </a:r>
            <a:r>
              <a:rPr lang="en-US" sz="2000" baseline="-25000" dirty="0">
                <a:solidFill>
                  <a:schemeClr val="tx1"/>
                </a:solidFill>
              </a:rPr>
              <a:t>0 </a:t>
            </a:r>
            <a:r>
              <a:rPr lang="en-US" sz="2000" dirty="0">
                <a:solidFill>
                  <a:schemeClr val="tx1"/>
                </a:solidFill>
              </a:rPr>
              <a:t>– X  to t</a:t>
            </a:r>
            <a:r>
              <a:rPr lang="en-US" sz="2000" baseline="-25000" dirty="0">
                <a:solidFill>
                  <a:schemeClr val="tx1"/>
                </a:solidFill>
              </a:rPr>
              <a:t>0 </a:t>
            </a:r>
            <a:r>
              <a:rPr lang="en-US" sz="2000" dirty="0">
                <a:solidFill>
                  <a:schemeClr val="tx1"/>
                </a:solidFill>
              </a:rPr>
              <a:t>    </a:t>
            </a:r>
            <a:r>
              <a:rPr lang="en-US" sz="2000" dirty="0">
                <a:solidFill>
                  <a:srgbClr val="A50021"/>
                </a:solidFill>
              </a:rPr>
              <a:t>one frame transmission time</a:t>
            </a:r>
          </a:p>
          <a:p>
            <a:pPr algn="l"/>
            <a:r>
              <a:rPr lang="en-US" sz="2000" dirty="0">
                <a:solidFill>
                  <a:schemeClr val="tx1"/>
                </a:solidFill>
              </a:rPr>
              <a:t>Assume: Poisson Arrivals with average number of arrivals of</a:t>
            </a:r>
          </a:p>
          <a:p>
            <a:pPr algn="l"/>
            <a:r>
              <a:rPr lang="en-US" sz="2000" dirty="0">
                <a:solidFill>
                  <a:schemeClr val="tx1"/>
                </a:solidFill>
              </a:rPr>
              <a:t>G arrivals/ X</a:t>
            </a:r>
          </a:p>
          <a:p>
            <a:pPr algn="l"/>
            <a:r>
              <a:rPr lang="en-US" sz="2000" dirty="0">
                <a:solidFill>
                  <a:schemeClr val="tx1"/>
                </a:solidFill>
              </a:rPr>
              <a:t>			P</a:t>
            </a:r>
            <a:r>
              <a:rPr lang="en-US" sz="2000" baseline="-25000" dirty="0">
                <a:solidFill>
                  <a:schemeClr val="tx1"/>
                </a:solidFill>
              </a:rPr>
              <a:t>0</a:t>
            </a:r>
            <a:r>
              <a:rPr lang="en-US" sz="2000" dirty="0">
                <a:solidFill>
                  <a:schemeClr val="tx1"/>
                </a:solidFill>
              </a:rPr>
              <a:t> = P[k=0, t=1]    =  e </a:t>
            </a:r>
            <a:r>
              <a:rPr lang="en-US" sz="2000" baseline="30000" dirty="0">
                <a:solidFill>
                  <a:schemeClr val="tx1"/>
                </a:solidFill>
              </a:rPr>
              <a:t>–G</a:t>
            </a:r>
          </a:p>
          <a:p>
            <a:pPr algn="l"/>
            <a:r>
              <a:rPr lang="en-US" sz="2000" dirty="0">
                <a:solidFill>
                  <a:schemeClr val="tx1"/>
                </a:solidFill>
              </a:rPr>
              <a:t>			S = G P</a:t>
            </a:r>
            <a:r>
              <a:rPr lang="en-US" sz="2000" baseline="-25000" dirty="0">
                <a:solidFill>
                  <a:schemeClr val="tx1"/>
                </a:solidFill>
              </a:rPr>
              <a:t>0</a:t>
            </a:r>
          </a:p>
          <a:p>
            <a:pPr algn="l"/>
            <a:r>
              <a:rPr lang="en-US" sz="2000" dirty="0">
                <a:solidFill>
                  <a:schemeClr val="tx1"/>
                </a:solidFill>
              </a:rPr>
              <a:t>			S = G e </a:t>
            </a:r>
            <a:r>
              <a:rPr lang="en-US" sz="2000" baseline="30000" dirty="0">
                <a:solidFill>
                  <a:schemeClr val="tx1"/>
                </a:solidFill>
              </a:rPr>
              <a:t>–G</a:t>
            </a:r>
          </a:p>
          <a:p>
            <a:pPr algn="l"/>
            <a:r>
              <a:rPr lang="en-US" sz="2000" dirty="0"/>
              <a:t>and an adjustment for </a:t>
            </a:r>
            <a:r>
              <a:rPr lang="en-US" b="1" dirty="0">
                <a:solidFill>
                  <a:srgbClr val="800000"/>
                </a:solidFill>
              </a:rPr>
              <a:t>a</a:t>
            </a:r>
            <a:r>
              <a:rPr lang="en-US" sz="2000" dirty="0"/>
              <a:t> yields</a:t>
            </a:r>
          </a:p>
        </p:txBody>
      </p:sp>
      <p:sp>
        <p:nvSpPr>
          <p:cNvPr id="2" name="Footer Placeholder 1"/>
          <p:cNvSpPr>
            <a:spLocks noGrp="1"/>
          </p:cNvSpPr>
          <p:nvPr>
            <p:ph type="ftr" sz="quarter" idx="10"/>
          </p:nvPr>
        </p:nvSpPr>
        <p:spPr/>
        <p:txBody>
          <a:bodyPr/>
          <a:lstStyle/>
          <a:p>
            <a:pPr>
              <a:defRPr/>
            </a:pPr>
            <a:r>
              <a:rPr lang="en-US" smtClean="0"/>
              <a:t>Advanced Computer Networks   LANs</a:t>
            </a:r>
            <a:endParaRPr lang="en-US">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pPr>
                <a:defRPr/>
              </a:pPr>
              <a:t>38</a:t>
            </a:fld>
            <a:endParaRPr lang="en-US"/>
          </a:p>
        </p:txBody>
      </p:sp>
      <p:sp>
        <p:nvSpPr>
          <p:cNvPr id="7" name="Rectangle 41"/>
          <p:cNvSpPr txBox="1">
            <a:spLocks noChangeArrowheads="1"/>
          </p:cNvSpPr>
          <p:nvPr/>
        </p:nvSpPr>
        <p:spPr>
          <a:xfrm>
            <a:off x="609600" y="0"/>
            <a:ext cx="7772400" cy="980728"/>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smtClean="0"/>
              <a:t>Slotted ALOHA</a:t>
            </a:r>
            <a:endParaRPr lang="en-US" sz="4800" dirty="0" smtClean="0"/>
          </a:p>
        </p:txBody>
      </p:sp>
    </p:spTree>
    <p:extLst>
      <p:ext uri="{BB962C8B-B14F-4D97-AF65-F5344CB8AC3E}">
        <p14:creationId xmlns:p14="http://schemas.microsoft.com/office/powerpoint/2010/main" val="22287093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0">
            <a:hlinkClick r:id="" action="ppaction://ole?verb=0"/>
          </p:cNvPr>
          <p:cNvGraphicFramePr>
            <a:graphicFrameLocks/>
          </p:cNvGraphicFramePr>
          <p:nvPr/>
        </p:nvGraphicFramePr>
        <p:xfrm>
          <a:off x="2109788" y="1416050"/>
          <a:ext cx="5105400" cy="3695700"/>
        </p:xfrm>
        <a:graphic>
          <a:graphicData uri="http://schemas.openxmlformats.org/presentationml/2006/ole">
            <mc:AlternateContent xmlns:mc="http://schemas.openxmlformats.org/markup-compatibility/2006">
              <mc:Choice xmlns:v="urn:schemas-microsoft-com:vml" Requires="v">
                <p:oleObj spid="_x0000_s2067" name="Chart" r:id="rId4" imgW="4905360" imgH="3486150" progId="Excel.Chart.8">
                  <p:embed followColorScheme="full"/>
                </p:oleObj>
              </mc:Choice>
              <mc:Fallback>
                <p:oleObj name="Chart" r:id="rId4" imgW="4905360" imgH="3486150" progId="Excel.Chart.8">
                  <p:embed followColorScheme="full"/>
                  <p:pic>
                    <p:nvPicPr>
                      <p:cNvPr id="0" name=""/>
                      <p:cNvPicPr>
                        <a:picLocks noChangeArrowheads="1"/>
                      </p:cNvPicPr>
                      <p:nvPr/>
                    </p:nvPicPr>
                    <p:blipFill>
                      <a:blip r:embed="rId5"/>
                      <a:srcRect/>
                      <a:stretch>
                        <a:fillRect/>
                      </a:stretch>
                    </p:blipFill>
                    <p:spPr bwMode="auto">
                      <a:xfrm>
                        <a:off x="2109788" y="1416050"/>
                        <a:ext cx="51054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Rectangle 3"/>
          <p:cNvSpPr>
            <a:spLocks noChangeArrowheads="1"/>
          </p:cNvSpPr>
          <p:nvPr/>
        </p:nvSpPr>
        <p:spPr bwMode="auto">
          <a:xfrm>
            <a:off x="6545263" y="2417763"/>
            <a:ext cx="6524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-G</a:t>
            </a:r>
          </a:p>
        </p:txBody>
      </p:sp>
      <p:sp>
        <p:nvSpPr>
          <p:cNvPr id="2054" name="Rectangle 4"/>
          <p:cNvSpPr>
            <a:spLocks noChangeArrowheads="1"/>
          </p:cNvSpPr>
          <p:nvPr/>
        </p:nvSpPr>
        <p:spPr bwMode="auto">
          <a:xfrm>
            <a:off x="6705600" y="3741738"/>
            <a:ext cx="7350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Ge</a:t>
            </a:r>
            <a:r>
              <a:rPr lang="en-US" sz="2000" i="1" baseline="30000">
                <a:solidFill>
                  <a:schemeClr val="tx1"/>
                </a:solidFill>
              </a:rPr>
              <a:t>-2G</a:t>
            </a:r>
          </a:p>
        </p:txBody>
      </p:sp>
      <p:sp>
        <p:nvSpPr>
          <p:cNvPr id="2055" name="Rectangle 5"/>
          <p:cNvSpPr>
            <a:spLocks noChangeArrowheads="1"/>
          </p:cNvSpPr>
          <p:nvPr/>
        </p:nvSpPr>
        <p:spPr bwMode="auto">
          <a:xfrm>
            <a:off x="4392613" y="50927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G</a:t>
            </a:r>
          </a:p>
        </p:txBody>
      </p:sp>
      <p:sp>
        <p:nvSpPr>
          <p:cNvPr id="2056" name="Rectangle 6"/>
          <p:cNvSpPr>
            <a:spLocks noChangeArrowheads="1"/>
          </p:cNvSpPr>
          <p:nvPr/>
        </p:nvSpPr>
        <p:spPr bwMode="auto">
          <a:xfrm>
            <a:off x="1771650" y="25019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i="1">
                <a:solidFill>
                  <a:schemeClr val="tx1"/>
                </a:solidFill>
              </a:rPr>
              <a:t>S</a:t>
            </a:r>
            <a:endParaRPr lang="en-US" sz="2000">
              <a:solidFill>
                <a:schemeClr val="tx1"/>
              </a:solidFill>
            </a:endParaRPr>
          </a:p>
        </p:txBody>
      </p:sp>
      <p:sp>
        <p:nvSpPr>
          <p:cNvPr id="2057" name="Rectangle 7"/>
          <p:cNvSpPr>
            <a:spLocks noChangeArrowheads="1"/>
          </p:cNvSpPr>
          <p:nvPr/>
        </p:nvSpPr>
        <p:spPr bwMode="auto">
          <a:xfrm>
            <a:off x="5002213" y="27432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006600"/>
                </a:solidFill>
              </a:rPr>
              <a:t>0.184</a:t>
            </a:r>
          </a:p>
        </p:txBody>
      </p:sp>
      <p:sp>
        <p:nvSpPr>
          <p:cNvPr id="2058" name="Rectangle 8"/>
          <p:cNvSpPr>
            <a:spLocks noChangeArrowheads="1"/>
          </p:cNvSpPr>
          <p:nvPr/>
        </p:nvSpPr>
        <p:spPr bwMode="auto">
          <a:xfrm>
            <a:off x="5548313" y="1574800"/>
            <a:ext cx="70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rgbClr val="660066"/>
                </a:solidFill>
              </a:rPr>
              <a:t>0.368</a:t>
            </a:r>
          </a:p>
        </p:txBody>
      </p:sp>
      <p:sp>
        <p:nvSpPr>
          <p:cNvPr id="2059" name="Line 9"/>
          <p:cNvSpPr>
            <a:spLocks noChangeShapeType="1"/>
          </p:cNvSpPr>
          <p:nvPr/>
        </p:nvSpPr>
        <p:spPr bwMode="auto">
          <a:xfrm flipH="1">
            <a:off x="6008688" y="3933825"/>
            <a:ext cx="706437"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0" name="Line 10"/>
          <p:cNvSpPr>
            <a:spLocks noChangeShapeType="1"/>
          </p:cNvSpPr>
          <p:nvPr/>
        </p:nvSpPr>
        <p:spPr bwMode="auto">
          <a:xfrm flipH="1">
            <a:off x="6081713" y="2662238"/>
            <a:ext cx="446087" cy="87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064" name="Rectangle 16"/>
          <p:cNvSpPr>
            <a:spLocks noChangeArrowheads="1"/>
          </p:cNvSpPr>
          <p:nvPr/>
        </p:nvSpPr>
        <p:spPr bwMode="auto">
          <a:xfrm>
            <a:off x="7402513" y="3657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006600"/>
                </a:solidFill>
                <a:latin typeface="Comic Sans MS" pitchFamily="66" charset="0"/>
              </a:rPr>
              <a:t>Aloha</a:t>
            </a:r>
          </a:p>
        </p:txBody>
      </p:sp>
      <p:sp>
        <p:nvSpPr>
          <p:cNvPr id="2065" name="Rectangle 17"/>
          <p:cNvSpPr>
            <a:spLocks noChangeArrowheads="1"/>
          </p:cNvSpPr>
          <p:nvPr/>
        </p:nvSpPr>
        <p:spPr bwMode="auto">
          <a:xfrm>
            <a:off x="7010400" y="2438400"/>
            <a:ext cx="1828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sz="1800">
                <a:solidFill>
                  <a:srgbClr val="660066"/>
                </a:solidFill>
                <a:latin typeface="Comic Sans MS" pitchFamily="66" charset="0"/>
              </a:rPr>
              <a:t>Slotted Aloha</a:t>
            </a:r>
          </a:p>
        </p:txBody>
      </p:sp>
      <p:sp>
        <p:nvSpPr>
          <p:cNvPr id="19"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4000" b="1" dirty="0">
                <a:solidFill>
                  <a:schemeClr val="bg1"/>
                </a:solidFill>
                <a:effectLst>
                  <a:outerShdw blurRad="38100" dist="38100" dir="2700000" algn="tl">
                    <a:srgbClr val="C0C0C0"/>
                  </a:outerShdw>
                </a:effectLst>
                <a:latin typeface="Comic Sans MS" pitchFamily="66" charset="0"/>
              </a:rPr>
              <a:t>ALOHA and Slotted </a:t>
            </a:r>
            <a:r>
              <a:rPr lang="en-US" sz="4000" b="1" dirty="0" err="1">
                <a:solidFill>
                  <a:schemeClr val="bg1"/>
                </a:solidFill>
                <a:effectLst>
                  <a:outerShdw blurRad="38100" dist="38100" dir="2700000" algn="tl">
                    <a:srgbClr val="C0C0C0"/>
                  </a:outerShdw>
                </a:effectLst>
                <a:latin typeface="Comic Sans MS" pitchFamily="66" charset="0"/>
              </a:rPr>
              <a:t>AlOHA</a:t>
            </a:r>
            <a:endParaRPr lang="en-US" sz="4000" b="1" dirty="0">
              <a:solidFill>
                <a:schemeClr val="bg1"/>
              </a:solidFill>
              <a:effectLst>
                <a:outerShdw blurRad="38100" dist="38100" dir="2700000" algn="tl">
                  <a:srgbClr val="C0C0C0"/>
                </a:outerShdw>
              </a:effectLst>
              <a:latin typeface="Comic Sans MS" pitchFamily="66" charset="0"/>
            </a:endParaRPr>
          </a:p>
          <a:p>
            <a:pPr>
              <a:defRPr/>
            </a:pPr>
            <a:r>
              <a:rPr lang="en-US" sz="4000" b="1" dirty="0">
                <a:solidFill>
                  <a:schemeClr val="bg1"/>
                </a:solidFill>
                <a:effectLst>
                  <a:outerShdw blurRad="38100" dist="38100" dir="2700000" algn="tl">
                    <a:srgbClr val="C0C0C0"/>
                  </a:outerShdw>
                </a:effectLst>
                <a:latin typeface="Comic Sans MS" pitchFamily="66" charset="0"/>
              </a:rPr>
              <a:t>Throughput versus Load</a:t>
            </a:r>
          </a:p>
        </p:txBody>
      </p:sp>
      <p:cxnSp>
        <p:nvCxnSpPr>
          <p:cNvPr id="21" name="Straight Connector 20"/>
          <p:cNvCxnSpPr>
            <a:cxnSpLocks noChangeShapeType="1"/>
          </p:cNvCxnSpPr>
          <p:nvPr/>
        </p:nvCxnSpPr>
        <p:spPr bwMode="auto">
          <a:xfrm rot="5400000" flipH="1" flipV="1">
            <a:off x="4107657" y="3105944"/>
            <a:ext cx="2787650" cy="1587"/>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20"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25625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0" fill="hold"/>
                                        <p:tgtEl>
                                          <p:spTgt spid="21"/>
                                        </p:tgtEl>
                                        <p:attrNameLst>
                                          <p:attrName>ppt_x</p:attrName>
                                        </p:attrNameLst>
                                      </p:cBhvr>
                                      <p:tavLst>
                                        <p:tav tm="0">
                                          <p:val>
                                            <p:strVal val="#ppt_x"/>
                                          </p:val>
                                        </p:tav>
                                        <p:tav tm="100000">
                                          <p:val>
                                            <p:strVal val="#ppt_x"/>
                                          </p:val>
                                        </p:tav>
                                      </p:tavLst>
                                    </p:anim>
                                    <p:anim calcmode="lin" valueType="num">
                                      <p:cBhvr additive="base">
                                        <p:cTn id="8" dur="5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045275" y="2131070"/>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dirty="0">
                <a:solidFill>
                  <a:schemeClr val="tx1"/>
                </a:solidFill>
              </a:rPr>
              <a:t>Data Link</a:t>
            </a:r>
          </a:p>
          <a:p>
            <a:pPr algn="l" eaLnBrk="0" hangingPunct="0"/>
            <a:r>
              <a:rPr lang="en-US" sz="1600" b="0" dirty="0">
                <a:solidFill>
                  <a:schemeClr val="tx1"/>
                </a:solidFill>
              </a:rPr>
              <a:t>Layer</a:t>
            </a:r>
          </a:p>
        </p:txBody>
      </p:sp>
      <p:sp>
        <p:nvSpPr>
          <p:cNvPr id="11269" name="Line 3"/>
          <p:cNvSpPr>
            <a:spLocks noChangeShapeType="1"/>
          </p:cNvSpPr>
          <p:nvPr/>
        </p:nvSpPr>
        <p:spPr bwMode="auto">
          <a:xfrm>
            <a:off x="3541713" y="2441303"/>
            <a:ext cx="0" cy="1489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Rectangle 4"/>
          <p:cNvSpPr>
            <a:spLocks noChangeArrowheads="1"/>
          </p:cNvSpPr>
          <p:nvPr/>
        </p:nvSpPr>
        <p:spPr bwMode="auto">
          <a:xfrm>
            <a:off x="1300163" y="2452415"/>
            <a:ext cx="4633912" cy="15065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1" name="Rectangle 5"/>
          <p:cNvSpPr>
            <a:spLocks noChangeArrowheads="1"/>
          </p:cNvSpPr>
          <p:nvPr/>
        </p:nvSpPr>
        <p:spPr bwMode="auto">
          <a:xfrm>
            <a:off x="1300163" y="1556791"/>
            <a:ext cx="4633912" cy="897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2" name="Line 6"/>
          <p:cNvSpPr>
            <a:spLocks noChangeShapeType="1"/>
          </p:cNvSpPr>
          <p:nvPr/>
        </p:nvSpPr>
        <p:spPr bwMode="auto">
          <a:xfrm>
            <a:off x="2387600" y="2449240"/>
            <a:ext cx="0" cy="1487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1244600" y="2704828"/>
            <a:ext cx="11382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a:solidFill>
                  <a:srgbClr val="A50021"/>
                </a:solidFill>
              </a:rPr>
              <a:t>802.3</a:t>
            </a:r>
          </a:p>
          <a:p>
            <a:pPr eaLnBrk="0" hangingPunct="0"/>
            <a:r>
              <a:rPr lang="en-US" sz="1600">
                <a:solidFill>
                  <a:srgbClr val="A50021"/>
                </a:solidFill>
              </a:rPr>
              <a:t>CSMA-CD</a:t>
            </a:r>
          </a:p>
        </p:txBody>
      </p:sp>
      <p:sp>
        <p:nvSpPr>
          <p:cNvPr id="11274" name="Rectangle 8"/>
          <p:cNvSpPr>
            <a:spLocks noChangeArrowheads="1"/>
          </p:cNvSpPr>
          <p:nvPr/>
        </p:nvSpPr>
        <p:spPr bwMode="auto">
          <a:xfrm>
            <a:off x="2389188" y="2704828"/>
            <a:ext cx="11461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802.5</a:t>
            </a:r>
          </a:p>
          <a:p>
            <a:pPr eaLnBrk="0" hangingPunct="0"/>
            <a:r>
              <a:rPr lang="en-US" sz="1600" b="0">
                <a:solidFill>
                  <a:schemeClr val="tx1"/>
                </a:solidFill>
              </a:rPr>
              <a:t>Token Ring</a:t>
            </a:r>
          </a:p>
        </p:txBody>
      </p:sp>
      <p:sp>
        <p:nvSpPr>
          <p:cNvPr id="11275" name="Rectangle 9"/>
          <p:cNvSpPr>
            <a:spLocks noChangeArrowheads="1"/>
          </p:cNvSpPr>
          <p:nvPr/>
        </p:nvSpPr>
        <p:spPr bwMode="auto">
          <a:xfrm>
            <a:off x="2260600" y="1799481"/>
            <a:ext cx="2470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802.2  Logical Link Control</a:t>
            </a:r>
          </a:p>
        </p:txBody>
      </p:sp>
      <p:sp>
        <p:nvSpPr>
          <p:cNvPr id="11276" name="Rectangle 10"/>
          <p:cNvSpPr>
            <a:spLocks noChangeArrowheads="1"/>
          </p:cNvSpPr>
          <p:nvPr/>
        </p:nvSpPr>
        <p:spPr bwMode="auto">
          <a:xfrm>
            <a:off x="1300163" y="3603353"/>
            <a:ext cx="4633912" cy="1884362"/>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277" name="Rectangle 11"/>
          <p:cNvSpPr>
            <a:spLocks noChangeArrowheads="1"/>
          </p:cNvSpPr>
          <p:nvPr/>
        </p:nvSpPr>
        <p:spPr bwMode="auto">
          <a:xfrm>
            <a:off x="455613" y="4379640"/>
            <a:ext cx="871537"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Physical</a:t>
            </a:r>
          </a:p>
          <a:p>
            <a:pPr eaLnBrk="0" hangingPunct="0"/>
            <a:r>
              <a:rPr lang="en-US" sz="1600" b="0">
                <a:solidFill>
                  <a:schemeClr val="tx1"/>
                </a:solidFill>
              </a:rPr>
              <a:t>Layer</a:t>
            </a:r>
          </a:p>
        </p:txBody>
      </p:sp>
      <p:sp>
        <p:nvSpPr>
          <p:cNvPr id="11278" name="Rectangle 12"/>
          <p:cNvSpPr>
            <a:spLocks noChangeArrowheads="1"/>
          </p:cNvSpPr>
          <p:nvPr/>
        </p:nvSpPr>
        <p:spPr bwMode="auto">
          <a:xfrm>
            <a:off x="528638" y="2869928"/>
            <a:ext cx="635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a:solidFill>
                  <a:srgbClr val="A50021"/>
                </a:solidFill>
                <a:latin typeface="Comic Sans MS" pitchFamily="66" charset="0"/>
              </a:rPr>
              <a:t>MAC</a:t>
            </a:r>
          </a:p>
        </p:txBody>
      </p:sp>
      <p:sp>
        <p:nvSpPr>
          <p:cNvPr id="11279" name="Rectangle 13"/>
          <p:cNvSpPr>
            <a:spLocks noChangeArrowheads="1"/>
          </p:cNvSpPr>
          <p:nvPr/>
        </p:nvSpPr>
        <p:spPr bwMode="auto">
          <a:xfrm>
            <a:off x="595313" y="1871489"/>
            <a:ext cx="563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dirty="0">
                <a:solidFill>
                  <a:schemeClr val="tx1"/>
                </a:solidFill>
              </a:rPr>
              <a:t>LLC</a:t>
            </a:r>
          </a:p>
        </p:txBody>
      </p:sp>
      <p:sp>
        <p:nvSpPr>
          <p:cNvPr id="11280" name="Rectangle 14"/>
          <p:cNvSpPr>
            <a:spLocks noChangeArrowheads="1"/>
          </p:cNvSpPr>
          <p:nvPr/>
        </p:nvSpPr>
        <p:spPr bwMode="auto">
          <a:xfrm>
            <a:off x="3603625" y="2639740"/>
            <a:ext cx="928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a:solidFill>
                  <a:srgbClr val="A50021"/>
                </a:solidFill>
              </a:rPr>
              <a:t>802.11</a:t>
            </a:r>
          </a:p>
          <a:p>
            <a:pPr eaLnBrk="0" hangingPunct="0"/>
            <a:r>
              <a:rPr lang="en-US" sz="1600">
                <a:solidFill>
                  <a:srgbClr val="A50021"/>
                </a:solidFill>
              </a:rPr>
              <a:t>Wireless</a:t>
            </a:r>
          </a:p>
          <a:p>
            <a:pPr eaLnBrk="0" hangingPunct="0"/>
            <a:r>
              <a:rPr lang="en-US" sz="1600">
                <a:solidFill>
                  <a:srgbClr val="A50021"/>
                </a:solidFill>
              </a:rPr>
              <a:t> LAN</a:t>
            </a:r>
          </a:p>
        </p:txBody>
      </p:sp>
      <p:sp>
        <p:nvSpPr>
          <p:cNvPr id="11281" name="Rectangle 15"/>
          <p:cNvSpPr>
            <a:spLocks noChangeArrowheads="1"/>
          </p:cNvSpPr>
          <p:nvPr/>
        </p:nvSpPr>
        <p:spPr bwMode="auto">
          <a:xfrm>
            <a:off x="1295400" y="1004217"/>
            <a:ext cx="4640263" cy="55257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2" name="Text Box 16"/>
          <p:cNvSpPr txBox="1">
            <a:spLocks noChangeArrowheads="1"/>
          </p:cNvSpPr>
          <p:nvPr/>
        </p:nvSpPr>
        <p:spPr bwMode="auto">
          <a:xfrm>
            <a:off x="2664396" y="1124744"/>
            <a:ext cx="1979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11283" name="Rectangle 17"/>
          <p:cNvSpPr>
            <a:spLocks noChangeArrowheads="1"/>
          </p:cNvSpPr>
          <p:nvPr/>
        </p:nvSpPr>
        <p:spPr bwMode="auto">
          <a:xfrm>
            <a:off x="6584950" y="1004217"/>
            <a:ext cx="1930400" cy="45168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Line 18"/>
          <p:cNvSpPr>
            <a:spLocks noChangeShapeType="1"/>
          </p:cNvSpPr>
          <p:nvPr/>
        </p:nvSpPr>
        <p:spPr bwMode="auto">
          <a:xfrm>
            <a:off x="6600824" y="3627165"/>
            <a:ext cx="1914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5" name="Line 19"/>
          <p:cNvSpPr>
            <a:spLocks noChangeShapeType="1"/>
          </p:cNvSpPr>
          <p:nvPr/>
        </p:nvSpPr>
        <p:spPr bwMode="auto">
          <a:xfrm flipV="1">
            <a:off x="6584950" y="947465"/>
            <a:ext cx="1900238" cy="567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7" name="Rectangle 21"/>
          <p:cNvSpPr>
            <a:spLocks noChangeArrowheads="1"/>
          </p:cNvSpPr>
          <p:nvPr/>
        </p:nvSpPr>
        <p:spPr bwMode="auto">
          <a:xfrm>
            <a:off x="6980238" y="4203428"/>
            <a:ext cx="1127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600" b="0">
                <a:solidFill>
                  <a:schemeClr val="tx1"/>
                </a:solidFill>
              </a:rPr>
              <a:t>Physical</a:t>
            </a:r>
          </a:p>
          <a:p>
            <a:pPr algn="l" eaLnBrk="0" hangingPunct="0"/>
            <a:r>
              <a:rPr lang="en-US" sz="1600" b="0">
                <a:solidFill>
                  <a:schemeClr val="tx1"/>
                </a:solidFill>
              </a:rPr>
              <a:t>Layer</a:t>
            </a:r>
          </a:p>
        </p:txBody>
      </p:sp>
      <p:sp>
        <p:nvSpPr>
          <p:cNvPr id="11288" name="AutoShape 22"/>
          <p:cNvSpPr>
            <a:spLocks/>
          </p:cNvSpPr>
          <p:nvPr/>
        </p:nvSpPr>
        <p:spPr bwMode="auto">
          <a:xfrm rot="-5400000">
            <a:off x="3403600" y="3496991"/>
            <a:ext cx="433387" cy="4570412"/>
          </a:xfrm>
          <a:prstGeom prst="leftBrace">
            <a:avLst>
              <a:gd name="adj1" fmla="val 26364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9" name="AutoShape 23"/>
          <p:cNvSpPr>
            <a:spLocks/>
          </p:cNvSpPr>
          <p:nvPr/>
        </p:nvSpPr>
        <p:spPr bwMode="auto">
          <a:xfrm rot="-5400000">
            <a:off x="7332663" y="4882877"/>
            <a:ext cx="433388" cy="1801813"/>
          </a:xfrm>
          <a:prstGeom prst="leftBrace">
            <a:avLst>
              <a:gd name="adj1" fmla="val 10393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0" name="Text Box 24"/>
          <p:cNvSpPr txBox="1">
            <a:spLocks noChangeArrowheads="1"/>
          </p:cNvSpPr>
          <p:nvPr/>
        </p:nvSpPr>
        <p:spPr bwMode="auto">
          <a:xfrm>
            <a:off x="7010400" y="5979840"/>
            <a:ext cx="1001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OSI</a:t>
            </a:r>
          </a:p>
        </p:txBody>
      </p:sp>
      <p:sp>
        <p:nvSpPr>
          <p:cNvPr id="11291" name="Text Box 25"/>
          <p:cNvSpPr txBox="1">
            <a:spLocks noChangeArrowheads="1"/>
          </p:cNvSpPr>
          <p:nvPr/>
        </p:nvSpPr>
        <p:spPr bwMode="auto">
          <a:xfrm>
            <a:off x="2765425" y="5971903"/>
            <a:ext cx="165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2000" b="0">
                <a:solidFill>
                  <a:schemeClr val="tx1"/>
                </a:solidFill>
              </a:rPr>
              <a:t>IEEE 802</a:t>
            </a:r>
          </a:p>
        </p:txBody>
      </p:sp>
      <p:sp>
        <p:nvSpPr>
          <p:cNvPr id="11292" name="Rectangle 26"/>
          <p:cNvSpPr>
            <a:spLocks noChangeArrowheads="1"/>
          </p:cNvSpPr>
          <p:nvPr/>
        </p:nvSpPr>
        <p:spPr bwMode="auto">
          <a:xfrm>
            <a:off x="2368550" y="4341540"/>
            <a:ext cx="21717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600" b="0">
                <a:solidFill>
                  <a:schemeClr val="tx1"/>
                </a:solidFill>
              </a:rPr>
              <a:t>Various Physical Layers</a:t>
            </a:r>
          </a:p>
        </p:txBody>
      </p:sp>
      <p:sp>
        <p:nvSpPr>
          <p:cNvPr id="11293" name="Line 27"/>
          <p:cNvSpPr>
            <a:spLocks noChangeShapeType="1"/>
          </p:cNvSpPr>
          <p:nvPr/>
        </p:nvSpPr>
        <p:spPr bwMode="auto">
          <a:xfrm>
            <a:off x="4618038" y="2457178"/>
            <a:ext cx="0" cy="11509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4" name="Rectangle 28"/>
          <p:cNvSpPr>
            <a:spLocks noChangeArrowheads="1"/>
          </p:cNvSpPr>
          <p:nvPr/>
        </p:nvSpPr>
        <p:spPr bwMode="auto">
          <a:xfrm>
            <a:off x="4860925" y="2681015"/>
            <a:ext cx="6762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600" b="0">
                <a:solidFill>
                  <a:schemeClr val="tx1"/>
                </a:solidFill>
              </a:rPr>
              <a:t>Other</a:t>
            </a:r>
          </a:p>
          <a:p>
            <a:pPr eaLnBrk="0" hangingPunct="0"/>
            <a:r>
              <a:rPr lang="en-US" sz="1600" b="0">
                <a:solidFill>
                  <a:schemeClr val="tx1"/>
                </a:solidFill>
              </a:rPr>
              <a:t>LANs</a:t>
            </a:r>
          </a:p>
        </p:txBody>
      </p:sp>
      <p:sp>
        <p:nvSpPr>
          <p:cNvPr id="31" name="Text Box 16"/>
          <p:cNvSpPr txBox="1">
            <a:spLocks noChangeArrowheads="1"/>
          </p:cNvSpPr>
          <p:nvPr/>
        </p:nvSpPr>
        <p:spPr bwMode="auto">
          <a:xfrm>
            <a:off x="6696844" y="1076226"/>
            <a:ext cx="1818506"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1600" b="0" dirty="0">
                <a:solidFill>
                  <a:schemeClr val="tx1"/>
                </a:solidFill>
                <a:latin typeface="+mn-lt"/>
              </a:rPr>
              <a:t>Network Layer</a:t>
            </a:r>
          </a:p>
        </p:txBody>
      </p:sp>
      <p:sp>
        <p:nvSpPr>
          <p:cNvPr id="32" name="Line 18"/>
          <p:cNvSpPr>
            <a:spLocks noChangeShapeType="1"/>
          </p:cNvSpPr>
          <p:nvPr/>
        </p:nvSpPr>
        <p:spPr bwMode="auto">
          <a:xfrm>
            <a:off x="6588224" y="1554065"/>
            <a:ext cx="19271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Rectangle 2"/>
          <p:cNvSpPr>
            <a:spLocks noGrp="1" noChangeArrowheads="1"/>
          </p:cNvSpPr>
          <p:nvPr>
            <p:ph type="title"/>
          </p:nvPr>
        </p:nvSpPr>
        <p:spPr>
          <a:xfrm>
            <a:off x="179388" y="115888"/>
            <a:ext cx="8785225" cy="792162"/>
          </a:xfrm>
        </p:spPr>
        <p:txBody>
          <a:bodyPr/>
          <a:lstStyle/>
          <a:p>
            <a:pPr eaLnBrk="1" hangingPunct="1">
              <a:defRPr/>
            </a:pPr>
            <a:r>
              <a:rPr lang="en-US" sz="6000" dirty="0" smtClean="0"/>
              <a:t>Data Link Sub Layers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36" name="Text Box 240"/>
          <p:cNvSpPr txBox="1">
            <a:spLocks noChangeArrowheads="1"/>
          </p:cNvSpPr>
          <p:nvPr/>
        </p:nvSpPr>
        <p:spPr bwMode="auto">
          <a:xfrm>
            <a:off x="12347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41077731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2080245"/>
            <a:ext cx="7772400" cy="2428875"/>
          </a:xfrm>
        </p:spPr>
        <p:txBody>
          <a:bodyPr/>
          <a:lstStyle/>
          <a:p>
            <a:pPr eaLnBrk="1" hangingPunct="1">
              <a:defRPr/>
            </a:pPr>
            <a:r>
              <a:rPr lang="en-US" b="0" dirty="0" smtClean="0">
                <a:solidFill>
                  <a:srgbClr val="A50021"/>
                </a:solidFill>
                <a:cs typeface="Times New Roman" pitchFamily="18" charset="0"/>
              </a:rPr>
              <a:t>Carrier Sense</a:t>
            </a:r>
            <a:br>
              <a:rPr lang="en-US" b="0" dirty="0" smtClean="0">
                <a:solidFill>
                  <a:srgbClr val="A50021"/>
                </a:solidFill>
                <a:cs typeface="Times New Roman" pitchFamily="18" charset="0"/>
              </a:rPr>
            </a:br>
            <a:r>
              <a:rPr lang="en-US" b="0" dirty="0" smtClean="0">
                <a:solidFill>
                  <a:srgbClr val="A50021"/>
                </a:solidFill>
                <a:cs typeface="Times New Roman" pitchFamily="18" charset="0"/>
              </a:rPr>
              <a:t>with Multiple Access (CSMA)</a:t>
            </a:r>
            <a:endParaRPr lang="en-US" dirty="0" smtClean="0">
              <a:solidFill>
                <a:srgbClr val="A50021"/>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extLst>
      <p:ext uri="{BB962C8B-B14F-4D97-AF65-F5344CB8AC3E}">
        <p14:creationId xmlns:p14="http://schemas.microsoft.com/office/powerpoint/2010/main" val="2359705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1438" y="285750"/>
            <a:ext cx="8893175" cy="1071563"/>
          </a:xfrm>
        </p:spPr>
        <p:txBody>
          <a:bodyPr/>
          <a:lstStyle/>
          <a:p>
            <a:pPr eaLnBrk="1" hangingPunct="1">
              <a:defRPr/>
            </a:pPr>
            <a:r>
              <a:rPr lang="en-US" sz="3200" dirty="0" smtClean="0">
                <a:cs typeface="Times New Roman" pitchFamily="18" charset="0"/>
              </a:rPr>
              <a:t>1-persistent CSMA Transmission Strategy</a:t>
            </a:r>
            <a:br>
              <a:rPr lang="en-US" sz="3200" dirty="0" smtClean="0">
                <a:cs typeface="Times New Roman" pitchFamily="18" charset="0"/>
              </a:rPr>
            </a:br>
            <a:endParaRPr lang="en-US" sz="3200" b="0" dirty="0" smtClean="0">
              <a:solidFill>
                <a:srgbClr val="A50021"/>
              </a:solidFill>
              <a:cs typeface="Times New Roman" pitchFamily="18" charset="0"/>
            </a:endParaRPr>
          </a:p>
        </p:txBody>
      </p:sp>
      <p:sp>
        <p:nvSpPr>
          <p:cNvPr id="40965" name="Rectangle 3"/>
          <p:cNvSpPr>
            <a:spLocks noGrp="1" noChangeArrowheads="1"/>
          </p:cNvSpPr>
          <p:nvPr>
            <p:ph type="body" idx="1"/>
          </p:nvPr>
        </p:nvSpPr>
        <p:spPr>
          <a:xfrm>
            <a:off x="323850" y="1258888"/>
            <a:ext cx="8458200" cy="4546600"/>
          </a:xfrm>
        </p:spPr>
        <p:txBody>
          <a:bodyPr/>
          <a:lstStyle/>
          <a:p>
            <a:pPr marL="609600" indent="-609600" eaLnBrk="1" hangingPunct="1">
              <a:buFontTx/>
              <a:buNone/>
            </a:pPr>
            <a:r>
              <a:rPr lang="en-US" dirty="0" smtClean="0">
                <a:latin typeface="Comic Sans MS" pitchFamily="66" charset="0"/>
                <a:cs typeface="Times New Roman" pitchFamily="18" charset="0"/>
              </a:rPr>
              <a:t>			</a:t>
            </a:r>
            <a:r>
              <a:rPr lang="en-US"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greedy algorithm</a:t>
            </a:r>
            <a:r>
              <a:rPr lang="en-US" i="1" dirty="0" smtClean="0">
                <a:solidFill>
                  <a:srgbClr val="A50021"/>
                </a:solidFill>
                <a:latin typeface="Comic Sans MS" pitchFamily="66" charset="0"/>
                <a:cs typeface="Times New Roman" pitchFamily="18" charset="0"/>
              </a:rPr>
              <a:t>’</a:t>
            </a:r>
            <a:endParaRPr lang="en-US" b="1" dirty="0" smtClean="0">
              <a:latin typeface="Comic Sans MS" pitchFamily="66" charset="0"/>
              <a:cs typeface="Times New Roman" pitchFamily="18" charset="0"/>
            </a:endParaRPr>
          </a:p>
          <a:p>
            <a:pPr marL="609600" indent="-609600" eaLnBrk="1" hangingPunct="1">
              <a:buSzPct val="100000"/>
              <a:buFontTx/>
              <a:buAutoNum type="arabicPeriod"/>
            </a:pPr>
            <a:r>
              <a:rPr lang="en-US" dirty="0" smtClean="0">
                <a:cs typeface="Times New Roman" pitchFamily="18" charset="0"/>
              </a:rPr>
              <a:t>Sense the channel.</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idle</a:t>
            </a:r>
            <a:r>
              <a:rPr lang="en-US" dirty="0" smtClean="0">
                <a:cs typeface="Times New Roman" pitchFamily="18" charset="0"/>
              </a:rPr>
              <a:t>, THEN  transmit.</a:t>
            </a:r>
          </a:p>
          <a:p>
            <a:pPr marL="609600" indent="-609600" eaLnBrk="1" hangingPunct="1">
              <a:buSzPct val="100000"/>
              <a:buFontTx/>
              <a:buAutoNum type="arabicPeriod"/>
            </a:pPr>
            <a:r>
              <a:rPr lang="en-US" dirty="0" smtClean="0">
                <a:cs typeface="Times New Roman" pitchFamily="18" charset="0"/>
              </a:rPr>
              <a:t>IF the channel is </a:t>
            </a:r>
            <a:r>
              <a:rPr lang="en-US" b="1" i="1" dirty="0" smtClean="0">
                <a:solidFill>
                  <a:srgbClr val="FF6600"/>
                </a:solidFill>
                <a:cs typeface="Times New Roman" pitchFamily="18" charset="0"/>
              </a:rPr>
              <a:t>busy</a:t>
            </a:r>
            <a:r>
              <a:rPr lang="en-US" dirty="0" smtClean="0">
                <a:cs typeface="Times New Roman" pitchFamily="18" charset="0"/>
              </a:rPr>
              <a:t>, THEN continue to listen until channel is </a:t>
            </a:r>
            <a:r>
              <a:rPr lang="en-US" b="1" i="1" dirty="0" smtClean="0">
                <a:solidFill>
                  <a:srgbClr val="A50021"/>
                </a:solidFill>
                <a:cs typeface="Times New Roman" pitchFamily="18" charset="0"/>
              </a:rPr>
              <a:t>idle</a:t>
            </a:r>
            <a:r>
              <a:rPr lang="en-US" b="1" i="1" dirty="0" smtClean="0">
                <a:cs typeface="Times New Roman" pitchFamily="18" charset="0"/>
              </a:rPr>
              <a:t> </a:t>
            </a:r>
            <a:r>
              <a:rPr lang="en-US" dirty="0" smtClean="0">
                <a:cs typeface="Times New Roman" pitchFamily="18" charset="0"/>
              </a:rPr>
              <a:t>and transmit </a:t>
            </a:r>
            <a:r>
              <a:rPr lang="en-US" u="sng" dirty="0" smtClean="0">
                <a:cs typeface="Times New Roman" pitchFamily="18" charset="0"/>
              </a:rPr>
              <a:t>immediately</a:t>
            </a:r>
            <a:r>
              <a:rPr lang="en-US" dirty="0" smtClean="0">
                <a:cs typeface="Times New Roman" pitchFamily="18" charset="0"/>
              </a:rPr>
              <a:t>.</a:t>
            </a:r>
            <a:endParaRPr lang="en-US"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extLst>
      <p:ext uri="{BB962C8B-B14F-4D97-AF65-F5344CB8AC3E}">
        <p14:creationId xmlns:p14="http://schemas.microsoft.com/office/powerpoint/2010/main" val="21512167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6512" y="44624"/>
            <a:ext cx="9144000" cy="1008062"/>
          </a:xfrm>
        </p:spPr>
        <p:txBody>
          <a:bodyPr/>
          <a:lstStyle/>
          <a:p>
            <a:pPr eaLnBrk="1" hangingPunct="1">
              <a:defRPr/>
            </a:pPr>
            <a:r>
              <a:rPr lang="en-US" sz="3200" dirty="0" err="1" smtClean="0">
                <a:cs typeface="Times New Roman" pitchFamily="18" charset="0"/>
              </a:rPr>
              <a:t>nonpersistent</a:t>
            </a:r>
            <a:r>
              <a:rPr lang="en-US" sz="3200" dirty="0" smtClean="0">
                <a:cs typeface="Times New Roman" pitchFamily="18" charset="0"/>
              </a:rPr>
              <a:t> CSMA Transmission Strategy</a:t>
            </a:r>
          </a:p>
        </p:txBody>
      </p:sp>
      <p:sp>
        <p:nvSpPr>
          <p:cNvPr id="41989" name="Rectangle 3"/>
          <p:cNvSpPr>
            <a:spLocks noGrp="1" noChangeArrowheads="1"/>
          </p:cNvSpPr>
          <p:nvPr>
            <p:ph type="body" idx="1"/>
          </p:nvPr>
        </p:nvSpPr>
        <p:spPr>
          <a:xfrm>
            <a:off x="685800" y="1341438"/>
            <a:ext cx="7772400" cy="4322762"/>
          </a:xfrm>
        </p:spPr>
        <p:txBody>
          <a:bodyPr/>
          <a:lstStyle/>
          <a:p>
            <a:pPr marL="609600" indent="-609600" eaLnBrk="1" hangingPunct="1">
              <a:buFontTx/>
              <a:buNone/>
            </a:pPr>
            <a:r>
              <a:rPr lang="en-US" sz="2800" i="1" dirty="0" smtClean="0">
                <a:cs typeface="Times New Roman" pitchFamily="18" charset="0"/>
              </a:rPr>
              <a:t>		</a:t>
            </a:r>
            <a:r>
              <a:rPr lang="en-US" sz="2800" i="1"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Times New Roman" pitchFamily="18" charset="0"/>
              </a:rPr>
              <a:t>’the less-greedy algorithm’</a:t>
            </a:r>
            <a:endParaRPr lang="en-US" i="1" dirty="0" smtClean="0">
              <a:solidFill>
                <a:srgbClr val="A50021"/>
              </a:solidFill>
              <a:latin typeface="Comic Sans MS" pitchFamily="66" charset="0"/>
              <a:cs typeface="Times New Roman" pitchFamily="18" charset="0"/>
            </a:endParaRPr>
          </a:p>
          <a:p>
            <a:pPr marL="609600" indent="-609600" eaLnBrk="1" hangingPunct="1">
              <a:buFontTx/>
              <a:buNone/>
            </a:pPr>
            <a:endParaRPr lang="en-US" i="1" dirty="0" smtClean="0">
              <a:solidFill>
                <a:srgbClr val="A50021"/>
              </a:solidFill>
              <a:latin typeface="Comic Sans MS" pitchFamily="66" charset="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Sense the channel.</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transmit.</a:t>
            </a:r>
          </a:p>
          <a:p>
            <a:pPr marL="609600" indent="-609600" eaLnBrk="1" hangingPunct="1">
              <a:buFont typeface="+mj-lt"/>
              <a:buAutoNum type="arabicPeriod"/>
            </a:pPr>
            <a:endParaRPr lang="en-US" sz="2800" dirty="0" smtClean="0">
              <a:cs typeface="Times New Roman" pitchFamily="18" charset="0"/>
            </a:endParaRPr>
          </a:p>
          <a:p>
            <a:pPr marL="609600" indent="-609600" eaLnBrk="1" hangingPunct="1">
              <a:buSzPct val="100000"/>
              <a:buFontTx/>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busy</a:t>
            </a:r>
            <a:r>
              <a:rPr lang="en-US" sz="2800" b="1" i="1" dirty="0" smtClean="0">
                <a:cs typeface="Times New Roman" pitchFamily="18" charset="0"/>
              </a:rPr>
              <a:t>, </a:t>
            </a:r>
            <a:r>
              <a:rPr lang="en-US" sz="2800" dirty="0" smtClean="0">
                <a:cs typeface="Times New Roman" pitchFamily="18" charset="0"/>
              </a:rPr>
              <a:t>THEN wait a </a:t>
            </a:r>
            <a:r>
              <a:rPr lang="en-US" sz="2800" b="1" dirty="0" smtClean="0">
                <a:solidFill>
                  <a:srgbClr val="990000"/>
                </a:solidFill>
                <a:cs typeface="Times New Roman" pitchFamily="18" charset="0"/>
              </a:rPr>
              <a:t>random amount of time</a:t>
            </a:r>
            <a:r>
              <a:rPr lang="en-US" sz="2800" dirty="0" smtClean="0">
                <a:cs typeface="Times New Roman" pitchFamily="18" charset="0"/>
              </a:rPr>
              <a:t> and repeat the algorithm.</a:t>
            </a:r>
            <a:endParaRPr lang="en-US" sz="28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extLst>
      <p:ext uri="{BB962C8B-B14F-4D97-AF65-F5344CB8AC3E}">
        <p14:creationId xmlns:p14="http://schemas.microsoft.com/office/powerpoint/2010/main" val="3159987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99392"/>
            <a:ext cx="9144000" cy="1174899"/>
          </a:xfrm>
        </p:spPr>
        <p:txBody>
          <a:bodyPr/>
          <a:lstStyle/>
          <a:p>
            <a:pPr eaLnBrk="1" hangingPunct="1">
              <a:defRPr/>
            </a:pPr>
            <a:r>
              <a:rPr lang="en-US" sz="3200" dirty="0" smtClean="0">
                <a:cs typeface="Times New Roman" pitchFamily="18" charset="0"/>
              </a:rPr>
              <a:t>p</a:t>
            </a:r>
            <a:r>
              <a:rPr lang="en-US" sz="3200" dirty="0" smtClean="0">
                <a:solidFill>
                  <a:srgbClr val="3366FF"/>
                </a:solidFill>
                <a:cs typeface="Times New Roman" pitchFamily="18" charset="0"/>
              </a:rPr>
              <a:t> </a:t>
            </a:r>
            <a:r>
              <a:rPr lang="en-US" sz="3200" dirty="0" smtClean="0">
                <a:cs typeface="Times New Roman" pitchFamily="18" charset="0"/>
              </a:rPr>
              <a:t>- persistent CSMA Transmission Strategy</a:t>
            </a:r>
          </a:p>
        </p:txBody>
      </p:sp>
      <p:sp>
        <p:nvSpPr>
          <p:cNvPr id="43013" name="Rectangle 3"/>
          <p:cNvSpPr>
            <a:spLocks noGrp="1" noChangeArrowheads="1"/>
          </p:cNvSpPr>
          <p:nvPr>
            <p:ph type="body" idx="1"/>
          </p:nvPr>
        </p:nvSpPr>
        <p:spPr>
          <a:xfrm>
            <a:off x="647700" y="1124744"/>
            <a:ext cx="7885113" cy="5112568"/>
          </a:xfrm>
        </p:spPr>
        <p:txBody>
          <a:bodyPr/>
          <a:lstStyle/>
          <a:p>
            <a:pPr marL="533400" indent="-533400" eaLnBrk="1" hangingPunct="1">
              <a:lnSpc>
                <a:spcPct val="90000"/>
              </a:lnSpc>
              <a:buFontTx/>
              <a:buNone/>
            </a:pPr>
            <a:r>
              <a:rPr lang="en-US" sz="2800" dirty="0" smtClean="0">
                <a:cs typeface="Times New Roman" pitchFamily="18" charset="0"/>
              </a:rPr>
              <a:t>		      </a:t>
            </a:r>
            <a:r>
              <a:rPr lang="en-US" sz="2800" i="1" dirty="0" smtClean="0">
                <a:solidFill>
                  <a:srgbClr val="A50021"/>
                </a:solidFill>
                <a:latin typeface="Comic Sans MS" pitchFamily="66" charset="0"/>
                <a:cs typeface="Times New Roman" pitchFamily="18" charset="0"/>
              </a:rPr>
              <a:t>‘</a:t>
            </a:r>
            <a:r>
              <a:rPr lang="en-US" b="1" dirty="0" smtClean="0">
                <a:solidFill>
                  <a:srgbClr val="A50021"/>
                </a:solidFill>
                <a:latin typeface="Comic Sans MS" pitchFamily="66" charset="0"/>
                <a:cs typeface="Simplified Arabic Fixed" pitchFamily="49" charset="-78"/>
              </a:rPr>
              <a:t>’a slotted approximation’</a:t>
            </a:r>
          </a:p>
          <a:p>
            <a:pPr marL="533400" indent="-533400" eaLnBrk="1" hangingPunct="1">
              <a:lnSpc>
                <a:spcPct val="90000"/>
              </a:lnSpc>
              <a:buSzPct val="100000"/>
              <a:buFont typeface="+mj-lt"/>
              <a:buAutoNum type="arabicPeriod"/>
            </a:pPr>
            <a:r>
              <a:rPr lang="en-US" sz="2800" dirty="0" smtClean="0">
                <a:cs typeface="Times New Roman" pitchFamily="18" charset="0"/>
              </a:rPr>
              <a:t>Sense the channel.</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SzPct val="100000"/>
              <a:buFont typeface="+mj-lt"/>
              <a:buAutoNum type="arabicPeriod"/>
            </a:pPr>
            <a:r>
              <a:rPr lang="en-US" sz="2800" dirty="0" smtClean="0">
                <a:cs typeface="Times New Roman" pitchFamily="18" charset="0"/>
              </a:rPr>
              <a:t>IF the channel is </a:t>
            </a:r>
            <a:r>
              <a:rPr lang="en-US" sz="2800" b="1" i="1" dirty="0" smtClean="0">
                <a:solidFill>
                  <a:srgbClr val="FF6600"/>
                </a:solidFill>
                <a:cs typeface="Times New Roman" pitchFamily="18" charset="0"/>
              </a:rPr>
              <a:t>idle</a:t>
            </a:r>
            <a:r>
              <a:rPr lang="en-US" sz="2800" dirty="0" smtClean="0">
                <a:cs typeface="Times New Roman" pitchFamily="18" charset="0"/>
              </a:rPr>
              <a:t>,  THEN with probability </a:t>
            </a:r>
            <a:r>
              <a:rPr lang="en-US" sz="2800" b="1" dirty="0" smtClean="0">
                <a:solidFill>
                  <a:srgbClr val="800000"/>
                </a:solidFill>
                <a:cs typeface="Times New Roman" pitchFamily="18" charset="0"/>
              </a:rPr>
              <a:t>p</a:t>
            </a:r>
            <a:r>
              <a:rPr lang="en-US" sz="2800" dirty="0" smtClean="0">
                <a:cs typeface="Times New Roman" pitchFamily="18" charset="0"/>
              </a:rPr>
              <a:t> transmit and with probability </a:t>
            </a:r>
            <a:r>
              <a:rPr lang="en-US" sz="2800" b="1" dirty="0" smtClean="0">
                <a:solidFill>
                  <a:srgbClr val="800000"/>
                </a:solidFill>
                <a:cs typeface="Times New Roman" pitchFamily="18" charset="0"/>
              </a:rPr>
              <a:t>(1-p)</a:t>
            </a:r>
            <a:r>
              <a:rPr lang="en-US" sz="2800" dirty="0" smtClean="0">
                <a:solidFill>
                  <a:srgbClr val="800000"/>
                </a:solidFill>
                <a:cs typeface="Times New Roman" pitchFamily="18" charset="0"/>
              </a:rPr>
              <a:t> </a:t>
            </a:r>
            <a:r>
              <a:rPr lang="en-US" sz="2800" dirty="0" smtClean="0">
                <a:cs typeface="Times New Roman" pitchFamily="18" charset="0"/>
              </a:rPr>
              <a:t>delay </a:t>
            </a:r>
            <a:r>
              <a:rPr lang="en-US" sz="2800" b="1" i="1" dirty="0" smtClean="0">
                <a:cs typeface="Times New Roman" pitchFamily="18" charset="0"/>
              </a:rPr>
              <a:t>one time slot</a:t>
            </a:r>
            <a:r>
              <a:rPr lang="en-US" sz="2800" dirty="0" smtClean="0">
                <a:cs typeface="Times New Roman" pitchFamily="18" charset="0"/>
              </a:rPr>
              <a:t> and repeat the algorithm.</a:t>
            </a:r>
          </a:p>
          <a:p>
            <a:pPr marL="533400" indent="-533400" eaLnBrk="1" hangingPunct="1">
              <a:lnSpc>
                <a:spcPct val="90000"/>
              </a:lnSpc>
              <a:buSzPct val="100000"/>
              <a:buFont typeface="+mj-lt"/>
              <a:buAutoNum type="arabicPeriod"/>
            </a:pPr>
            <a:endParaRPr lang="en-US" sz="2800" dirty="0" smtClean="0">
              <a:cs typeface="Times New Roman" pitchFamily="18" charset="0"/>
            </a:endParaRPr>
          </a:p>
          <a:p>
            <a:pPr marL="533400" indent="-533400" eaLnBrk="1" hangingPunct="1">
              <a:lnSpc>
                <a:spcPct val="90000"/>
              </a:lnSpc>
              <a:buFontTx/>
              <a:buNone/>
            </a:pPr>
            <a:r>
              <a:rPr lang="en-US" sz="2800" dirty="0" smtClean="0">
                <a:cs typeface="Times New Roman" pitchFamily="18" charset="0"/>
              </a:rPr>
              <a:t>3. </a:t>
            </a:r>
            <a:r>
              <a:rPr lang="en-US" sz="2800" dirty="0" smtClean="0">
                <a:cs typeface="Times New Roman" pitchFamily="18" charset="0"/>
              </a:rPr>
              <a:t>IF </a:t>
            </a:r>
            <a:r>
              <a:rPr lang="en-US" sz="2800" dirty="0" smtClean="0">
                <a:cs typeface="Times New Roman" pitchFamily="18" charset="0"/>
              </a:rPr>
              <a:t>the channel is </a:t>
            </a:r>
            <a:r>
              <a:rPr lang="en-US" sz="2800" b="1" i="1" dirty="0" smtClean="0">
                <a:solidFill>
                  <a:srgbClr val="FF6600"/>
                </a:solidFill>
                <a:cs typeface="Times New Roman" pitchFamily="18" charset="0"/>
              </a:rPr>
              <a:t>busy</a:t>
            </a:r>
            <a:r>
              <a:rPr lang="en-US" sz="2800" dirty="0" smtClean="0">
                <a:cs typeface="Times New Roman" pitchFamily="18" charset="0"/>
              </a:rPr>
              <a:t>, THEN delay </a:t>
            </a:r>
            <a:r>
              <a:rPr lang="en-US" sz="2800" b="1" i="1" dirty="0" smtClean="0">
                <a:cs typeface="Times New Roman" pitchFamily="18" charset="0"/>
              </a:rPr>
              <a:t>one time slot</a:t>
            </a:r>
            <a:r>
              <a:rPr lang="en-US" sz="2800" dirty="0" smtClean="0">
                <a:cs typeface="Times New Roman" pitchFamily="18" charset="0"/>
              </a:rPr>
              <a:t> and repeat the algorithm.  </a:t>
            </a:r>
            <a:endParaRPr lang="en-US" sz="28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extLst>
      <p:ext uri="{BB962C8B-B14F-4D97-AF65-F5344CB8AC3E}">
        <p14:creationId xmlns:p14="http://schemas.microsoft.com/office/powerpoint/2010/main" val="9563487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7213" y="-27384"/>
            <a:ext cx="8677275" cy="1066800"/>
          </a:xfrm>
        </p:spPr>
        <p:txBody>
          <a:bodyPr/>
          <a:lstStyle/>
          <a:p>
            <a:pPr eaLnBrk="1" hangingPunct="1">
              <a:defRPr/>
            </a:pPr>
            <a:r>
              <a:rPr lang="en-US" dirty="0" smtClean="0"/>
              <a:t>P – Persistent CSMA details</a:t>
            </a:r>
          </a:p>
        </p:txBody>
      </p:sp>
      <p:sp>
        <p:nvSpPr>
          <p:cNvPr id="44037" name="Rectangle 3"/>
          <p:cNvSpPr>
            <a:spLocks noGrp="1" noChangeArrowheads="1"/>
          </p:cNvSpPr>
          <p:nvPr>
            <p:ph type="body" idx="1"/>
          </p:nvPr>
        </p:nvSpPr>
        <p:spPr>
          <a:xfrm>
            <a:off x="685800" y="1196752"/>
            <a:ext cx="7772400" cy="4824536"/>
          </a:xfrm>
        </p:spPr>
        <p:txBody>
          <a:bodyPr/>
          <a:lstStyle/>
          <a:p>
            <a:pPr eaLnBrk="1" hangingPunct="1">
              <a:lnSpc>
                <a:spcPct val="90000"/>
              </a:lnSpc>
            </a:pPr>
            <a:r>
              <a:rPr lang="en-US" dirty="0" smtClean="0">
                <a:cs typeface="Times New Roman" pitchFamily="18" charset="0"/>
              </a:rPr>
              <a:t>the time slot is usually set to the maximum propagation delay.</a:t>
            </a:r>
          </a:p>
          <a:p>
            <a:pPr eaLnBrk="1" hangingPunct="1">
              <a:lnSpc>
                <a:spcPct val="90000"/>
              </a:lnSpc>
            </a:pPr>
            <a:r>
              <a:rPr lang="en-US" dirty="0" smtClean="0">
                <a:cs typeface="Times New Roman" pitchFamily="18" charset="0"/>
              </a:rPr>
              <a:t>as </a:t>
            </a:r>
            <a:r>
              <a:rPr lang="en-US" b="1" dirty="0" smtClean="0">
                <a:solidFill>
                  <a:schemeClr val="accent2"/>
                </a:solidFill>
                <a:cs typeface="Times New Roman" pitchFamily="18" charset="0"/>
              </a:rPr>
              <a:t>p</a:t>
            </a:r>
            <a:r>
              <a:rPr lang="en-US" b="1" dirty="0" smtClean="0">
                <a:cs typeface="Times New Roman" pitchFamily="18" charset="0"/>
              </a:rPr>
              <a:t> </a:t>
            </a:r>
            <a:r>
              <a:rPr lang="en-US" dirty="0" smtClean="0">
                <a:cs typeface="Times New Roman" pitchFamily="18" charset="0"/>
              </a:rPr>
              <a:t>decreases,  stations wait longer to transmit but the number of collisions decreases.</a:t>
            </a:r>
          </a:p>
          <a:p>
            <a:pPr eaLnBrk="1" hangingPunct="1">
              <a:lnSpc>
                <a:spcPct val="90000"/>
              </a:lnSpc>
            </a:pPr>
            <a:r>
              <a:rPr lang="en-US" dirty="0" smtClean="0">
                <a:cs typeface="Times New Roman" pitchFamily="18" charset="0"/>
              </a:rPr>
              <a:t>Consideration for the choice of</a:t>
            </a:r>
            <a:r>
              <a:rPr lang="en-US" dirty="0" smtClean="0">
                <a:solidFill>
                  <a:schemeClr val="accent2"/>
                </a:solidFill>
                <a:cs typeface="Times New Roman" pitchFamily="18" charset="0"/>
              </a:rPr>
              <a:t> </a:t>
            </a:r>
            <a:r>
              <a:rPr lang="en-US" b="1" dirty="0" smtClean="0">
                <a:solidFill>
                  <a:schemeClr val="accent2"/>
                </a:solidFill>
                <a:cs typeface="Times New Roman" pitchFamily="18" charset="0"/>
              </a:rPr>
              <a:t>p </a:t>
            </a:r>
            <a:r>
              <a:rPr lang="en-US" b="1" dirty="0" smtClean="0">
                <a:cs typeface="Times New Roman" pitchFamily="18" charset="0"/>
              </a:rPr>
              <a:t>: </a:t>
            </a:r>
          </a:p>
          <a:p>
            <a:pPr lvl="1" eaLnBrk="1" hangingPunct="1">
              <a:lnSpc>
                <a:spcPct val="90000"/>
              </a:lnSpc>
            </a:pPr>
            <a:r>
              <a:rPr lang="en-US" b="1" dirty="0" smtClean="0">
                <a:cs typeface="Times New Roman" pitchFamily="18" charset="0"/>
              </a:rPr>
              <a:t>(</a:t>
            </a:r>
            <a:r>
              <a:rPr lang="en-US" b="1" dirty="0" smtClean="0">
                <a:solidFill>
                  <a:schemeClr val="accent2"/>
                </a:solidFill>
                <a:cs typeface="Times New Roman" pitchFamily="18" charset="0"/>
              </a:rPr>
              <a:t>n</a:t>
            </a:r>
            <a:r>
              <a:rPr lang="en-US" b="1" dirty="0" smtClean="0">
                <a:cs typeface="Times New Roman" pitchFamily="18" charset="0"/>
              </a:rPr>
              <a:t> x </a:t>
            </a:r>
            <a:r>
              <a:rPr lang="en-US" b="1" dirty="0" smtClean="0">
                <a:solidFill>
                  <a:schemeClr val="accent2"/>
                </a:solidFill>
                <a:cs typeface="Times New Roman" pitchFamily="18" charset="0"/>
              </a:rPr>
              <a:t>p</a:t>
            </a:r>
            <a:r>
              <a:rPr lang="en-US" b="1" dirty="0" smtClean="0">
                <a:cs typeface="Times New Roman" pitchFamily="18" charset="0"/>
              </a:rPr>
              <a:t>)</a:t>
            </a:r>
            <a:r>
              <a:rPr lang="en-US" dirty="0" smtClean="0">
                <a:cs typeface="Times New Roman" pitchFamily="18" charset="0"/>
              </a:rPr>
              <a:t> must be </a:t>
            </a:r>
            <a:r>
              <a:rPr lang="en-US" b="1" dirty="0" smtClean="0">
                <a:cs typeface="Times New Roman" pitchFamily="18" charset="0"/>
              </a:rPr>
              <a:t>&lt; 1</a:t>
            </a:r>
            <a:r>
              <a:rPr lang="en-US" dirty="0" smtClean="0">
                <a:cs typeface="Times New Roman" pitchFamily="18" charset="0"/>
              </a:rPr>
              <a:t> for stability, where </a:t>
            </a:r>
            <a:r>
              <a:rPr lang="en-US" b="1" dirty="0" smtClean="0">
                <a:solidFill>
                  <a:schemeClr val="accent2"/>
                </a:solidFill>
                <a:cs typeface="Times New Roman" pitchFamily="18" charset="0"/>
              </a:rPr>
              <a:t>n</a:t>
            </a:r>
            <a:r>
              <a:rPr lang="en-US" dirty="0" smtClean="0">
                <a:cs typeface="Times New Roman" pitchFamily="18" charset="0"/>
              </a:rPr>
              <a:t> is maximum number of stations, i.e.,</a:t>
            </a:r>
          </a:p>
          <a:p>
            <a:pPr eaLnBrk="1" hangingPunct="1">
              <a:lnSpc>
                <a:spcPct val="90000"/>
              </a:lnSpc>
              <a:buFontTx/>
              <a:buNone/>
            </a:pPr>
            <a:r>
              <a:rPr lang="en-US" b="1" dirty="0" smtClean="0">
                <a:solidFill>
                  <a:schemeClr val="accent2"/>
                </a:solidFill>
                <a:cs typeface="Times New Roman" pitchFamily="18" charset="0"/>
              </a:rPr>
              <a:t>                p &lt; 1/n</a:t>
            </a:r>
            <a:endParaRPr lang="en-US" b="1" dirty="0" smtClean="0">
              <a:solidFill>
                <a:schemeClr val="accent2"/>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1397262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CSMA Collisions</a:t>
            </a:r>
          </a:p>
        </p:txBody>
      </p:sp>
      <p:sp>
        <p:nvSpPr>
          <p:cNvPr id="7171" name="Rectangle 3"/>
          <p:cNvSpPr>
            <a:spLocks noGrp="1" noChangeArrowheads="1"/>
          </p:cNvSpPr>
          <p:nvPr>
            <p:ph type="body" idx="1"/>
          </p:nvPr>
        </p:nvSpPr>
        <p:spPr>
          <a:xfrm>
            <a:off x="685800" y="1052736"/>
            <a:ext cx="7772400" cy="5040560"/>
          </a:xfrm>
        </p:spPr>
        <p:txBody>
          <a:bodyPr/>
          <a:lstStyle/>
          <a:p>
            <a:pPr eaLnBrk="1" hangingPunct="1">
              <a:lnSpc>
                <a:spcPct val="90000"/>
              </a:lnSpc>
              <a:defRPr/>
            </a:pPr>
            <a:r>
              <a:rPr lang="en-US" dirty="0" smtClean="0">
                <a:cs typeface="Times New Roman" pitchFamily="18" charset="0"/>
              </a:rPr>
              <a:t>In all three strategies a collision is possible.</a:t>
            </a:r>
          </a:p>
          <a:p>
            <a:pPr eaLnBrk="1" hangingPunct="1">
              <a:lnSpc>
                <a:spcPct val="90000"/>
              </a:lnSpc>
              <a:buFontTx/>
              <a:buNone/>
              <a:defRPr/>
            </a:pPr>
            <a:endParaRPr lang="en-US" dirty="0" smtClean="0">
              <a:cs typeface="Times New Roman" pitchFamily="18" charset="0"/>
            </a:endParaRPr>
          </a:p>
          <a:p>
            <a:pPr eaLnBrk="1" hangingPunct="1">
              <a:lnSpc>
                <a:spcPct val="90000"/>
              </a:lnSpc>
              <a:defRPr/>
            </a:pPr>
            <a:r>
              <a:rPr lang="en-US" dirty="0" smtClean="0">
                <a:cs typeface="Times New Roman" pitchFamily="18" charset="0"/>
              </a:rPr>
              <a:t>CSMA determines collisions by the lack of an ACK which results in a TIMEOUT. </a:t>
            </a:r>
            <a:r>
              <a:rPr lang="en-US" sz="2800" b="1" dirty="0" smtClean="0">
                <a:solidFill>
                  <a:srgbClr val="FF0000"/>
                </a:solidFill>
                <a:latin typeface="+mj-lt"/>
                <a:cs typeface="Times New Roman" pitchFamily="18" charset="0"/>
              </a:rPr>
              <a:t>{This is extremely expensive with respect to performance.}</a:t>
            </a:r>
          </a:p>
          <a:p>
            <a:pPr eaLnBrk="1" hangingPunct="1">
              <a:lnSpc>
                <a:spcPct val="90000"/>
              </a:lnSpc>
              <a:defRPr/>
            </a:pPr>
            <a:r>
              <a:rPr lang="en-US" dirty="0" smtClean="0">
                <a:cs typeface="Times New Roman" pitchFamily="18" charset="0"/>
              </a:rPr>
              <a:t>If a collision occurs, THEN wait a </a:t>
            </a:r>
            <a:r>
              <a:rPr lang="en-US" b="1" dirty="0" smtClean="0">
                <a:solidFill>
                  <a:srgbClr val="990000"/>
                </a:solidFill>
                <a:cs typeface="Times New Roman" pitchFamily="18" charset="0"/>
              </a:rPr>
              <a:t>random amount of time</a:t>
            </a:r>
            <a:r>
              <a:rPr lang="en-US" dirty="0" smtClean="0">
                <a:solidFill>
                  <a:srgbClr val="990000"/>
                </a:solidFill>
                <a:cs typeface="Times New Roman" pitchFamily="18" charset="0"/>
              </a:rPr>
              <a:t> </a:t>
            </a:r>
            <a:r>
              <a:rPr lang="en-US" dirty="0" smtClean="0">
                <a:cs typeface="Times New Roman" pitchFamily="18" charset="0"/>
              </a:rPr>
              <a:t>and retransmit.  </a:t>
            </a:r>
            <a:endParaRPr lang="en-US" dirty="0" smtClean="0"/>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extLst>
      <p:ext uri="{BB962C8B-B14F-4D97-AF65-F5344CB8AC3E}">
        <p14:creationId xmlns:p14="http://schemas.microsoft.com/office/powerpoint/2010/main" val="287031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dirty="0"/>
              <a:t>CSMA </a:t>
            </a:r>
            <a:r>
              <a:rPr lang="en-US" dirty="0" smtClean="0"/>
              <a:t>Collisions</a:t>
            </a:r>
            <a:endParaRPr lang="en-US" dirty="0"/>
          </a:p>
        </p:txBody>
      </p:sp>
      <p:pic>
        <p:nvPicPr>
          <p:cNvPr id="180227"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5386" y="1401787"/>
            <a:ext cx="4105864" cy="4835525"/>
          </a:xfrm>
          <a:prstGeom prst="rect">
            <a:avLst/>
          </a:prstGeom>
          <a:noFill/>
          <a:extLst>
            <a:ext uri="{909E8E84-426E-40DD-AFC4-6F175D3DCCD1}">
              <a14:hiddenFill xmlns:a14="http://schemas.microsoft.com/office/drawing/2010/main">
                <a:solidFill>
                  <a:srgbClr val="FFFFFF"/>
                </a:solidFill>
              </a14:hiddenFill>
            </a:ext>
          </a:extLst>
        </p:spPr>
      </p:pic>
      <p:sp>
        <p:nvSpPr>
          <p:cNvPr id="180228" name="Rectangle 4"/>
          <p:cNvSpPr>
            <a:spLocks noChangeArrowheads="1"/>
          </p:cNvSpPr>
          <p:nvPr/>
        </p:nvSpPr>
        <p:spPr bwMode="auto">
          <a:xfrm>
            <a:off x="307975" y="1536700"/>
            <a:ext cx="3975993"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dirty="0" smtClean="0">
                <a:solidFill>
                  <a:schemeClr val="accent2"/>
                </a:solidFill>
              </a:rPr>
              <a:t>C</a:t>
            </a:r>
            <a:r>
              <a:rPr lang="en-US" sz="2400" b="1" i="0" dirty="0" smtClean="0">
                <a:solidFill>
                  <a:schemeClr val="accent2"/>
                </a:solidFill>
              </a:rPr>
              <a:t>ollisions </a:t>
            </a:r>
            <a:r>
              <a:rPr lang="en-US" sz="2400" b="1" dirty="0">
                <a:solidFill>
                  <a:schemeClr val="accent2"/>
                </a:solidFill>
              </a:rPr>
              <a:t>can</a:t>
            </a:r>
            <a:r>
              <a:rPr lang="en-US" sz="2400" b="1" i="0" dirty="0">
                <a:solidFill>
                  <a:schemeClr val="accent2"/>
                </a:solidFill>
              </a:rPr>
              <a:t> still occur:</a:t>
            </a:r>
            <a:endParaRPr lang="en-US" sz="2400" b="1" i="0" dirty="0"/>
          </a:p>
          <a:p>
            <a:pPr algn="l"/>
            <a:r>
              <a:rPr lang="en-US" sz="2000" i="0" dirty="0"/>
              <a:t>propagation delay means </a:t>
            </a:r>
          </a:p>
          <a:p>
            <a:pPr algn="l"/>
            <a:r>
              <a:rPr lang="en-US" sz="2000" i="0" dirty="0"/>
              <a:t>two nodes may not hear</a:t>
            </a:r>
          </a:p>
          <a:p>
            <a:pPr algn="l"/>
            <a:r>
              <a:rPr lang="en-US" sz="2000" i="0" dirty="0"/>
              <a:t>each other’s </a:t>
            </a:r>
            <a:r>
              <a:rPr lang="en-US" sz="2000" i="0" dirty="0" smtClean="0"/>
              <a:t>transmission.</a:t>
            </a:r>
            <a:endParaRPr lang="en-US" sz="2400" i="0" dirty="0">
              <a:latin typeface="Times New Roman" pitchFamily="18" charset="0"/>
            </a:endParaRPr>
          </a:p>
        </p:txBody>
      </p:sp>
      <p:sp>
        <p:nvSpPr>
          <p:cNvPr id="180229" name="Rectangle 5"/>
          <p:cNvSpPr>
            <a:spLocks noChangeArrowheads="1"/>
          </p:cNvSpPr>
          <p:nvPr/>
        </p:nvSpPr>
        <p:spPr bwMode="auto">
          <a:xfrm>
            <a:off x="307975" y="3059113"/>
            <a:ext cx="34988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C</a:t>
            </a:r>
            <a:r>
              <a:rPr lang="en-US" sz="2400" b="1" i="0" dirty="0" smtClean="0">
                <a:solidFill>
                  <a:schemeClr val="accent2"/>
                </a:solidFill>
              </a:rPr>
              <a:t>ollision</a:t>
            </a:r>
            <a:r>
              <a:rPr lang="en-US" sz="2400" b="1" i="0" dirty="0">
                <a:solidFill>
                  <a:schemeClr val="accent2"/>
                </a:solidFill>
              </a:rPr>
              <a:t>:</a:t>
            </a:r>
            <a:endParaRPr lang="en-US" sz="2400" b="1" i="0" dirty="0"/>
          </a:p>
          <a:p>
            <a:pPr algn="l"/>
            <a:r>
              <a:rPr lang="en-US" sz="2000" i="0" dirty="0"/>
              <a:t>entire packet transmission </a:t>
            </a:r>
          </a:p>
          <a:p>
            <a:pPr algn="l"/>
            <a:r>
              <a:rPr lang="en-US" sz="2000" i="0" dirty="0"/>
              <a:t>time </a:t>
            </a:r>
            <a:r>
              <a:rPr lang="en-US" sz="2000" i="0" dirty="0" smtClean="0"/>
              <a:t>wasted.</a:t>
            </a:r>
            <a:endParaRPr lang="en-US" sz="2000" i="0" dirty="0">
              <a:latin typeface="Times New Roman" pitchFamily="18" charset="0"/>
            </a:endParaRPr>
          </a:p>
        </p:txBody>
      </p:sp>
      <p:sp>
        <p:nvSpPr>
          <p:cNvPr id="180230" name="Rectangle 6"/>
          <p:cNvSpPr>
            <a:spLocks noChangeArrowheads="1"/>
          </p:cNvSpPr>
          <p:nvPr/>
        </p:nvSpPr>
        <p:spPr bwMode="auto">
          <a:xfrm>
            <a:off x="4759325" y="1004218"/>
            <a:ext cx="35464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i="0" dirty="0"/>
              <a:t>spatial layout of nodes </a:t>
            </a:r>
            <a:endParaRPr lang="en-US" sz="2000" i="0" dirty="0">
              <a:latin typeface="Times New Roman" pitchFamily="18" charset="0"/>
            </a:endParaRPr>
          </a:p>
        </p:txBody>
      </p:sp>
      <p:sp>
        <p:nvSpPr>
          <p:cNvPr id="180231" name="Rectangle 7"/>
          <p:cNvSpPr>
            <a:spLocks noChangeArrowheads="1"/>
          </p:cNvSpPr>
          <p:nvPr/>
        </p:nvSpPr>
        <p:spPr bwMode="auto">
          <a:xfrm>
            <a:off x="307975" y="4125913"/>
            <a:ext cx="4135438"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dirty="0" smtClean="0">
                <a:solidFill>
                  <a:schemeClr val="accent2"/>
                </a:solidFill>
              </a:rPr>
              <a:t>N</a:t>
            </a:r>
            <a:r>
              <a:rPr lang="en-US" sz="2400" b="1" i="0" dirty="0" smtClean="0">
                <a:solidFill>
                  <a:schemeClr val="accent2"/>
                </a:solidFill>
              </a:rPr>
              <a:t>ote</a:t>
            </a:r>
            <a:r>
              <a:rPr lang="en-US" sz="2400" b="1" i="0" dirty="0">
                <a:solidFill>
                  <a:schemeClr val="accent2"/>
                </a:solidFill>
              </a:rPr>
              <a:t>:</a:t>
            </a:r>
            <a:endParaRPr lang="en-US" sz="2400" b="1" i="0" dirty="0"/>
          </a:p>
          <a:p>
            <a:pPr algn="l"/>
            <a:r>
              <a:rPr lang="en-US" sz="2000" i="0" dirty="0" smtClean="0"/>
              <a:t>The role </a:t>
            </a:r>
            <a:r>
              <a:rPr lang="en-US" sz="2000" i="0" dirty="0"/>
              <a:t>of distance &amp; propagation delay in determining collision probability</a:t>
            </a:r>
            <a:endParaRPr lang="en-US" sz="2000" i="0" dirty="0">
              <a:latin typeface="Times New Roman" pitchFamily="18" charset="0"/>
            </a:endParaRPr>
          </a:p>
        </p:txBody>
      </p:sp>
      <p:sp>
        <p:nvSpPr>
          <p:cNvPr id="3" name="Slide Number Placeholder 2"/>
          <p:cNvSpPr>
            <a:spLocks noGrp="1"/>
          </p:cNvSpPr>
          <p:nvPr>
            <p:ph type="sldNum" sz="quarter" idx="11"/>
          </p:nvPr>
        </p:nvSpPr>
        <p:spPr/>
        <p:txBody>
          <a:bodyPr/>
          <a:lstStyle/>
          <a:p>
            <a:pPr>
              <a:defRPr/>
            </a:pPr>
            <a:fld id="{89CE651F-B56D-48D2-A702-1FFE07FC73E1}" type="slidenum">
              <a:rPr lang="en-US" smtClean="0">
                <a:latin typeface="Comic Sans MS" pitchFamily="66" charset="0"/>
              </a:rPr>
              <a:pPr>
                <a:defRPr/>
              </a:pPr>
              <a:t>46</a:t>
            </a:fld>
            <a:endParaRPr lang="en-US" dirty="0">
              <a:latin typeface="Comic Sans MS" pitchFamily="66" charset="0"/>
            </a:endParaRPr>
          </a:p>
        </p:txBody>
      </p:sp>
      <p:sp>
        <p:nvSpPr>
          <p:cNvPr id="12" name="Footer Placeholder 1"/>
          <p:cNvSpPr>
            <a:spLocks noGrp="1"/>
          </p:cNvSpPr>
          <p:nvPr>
            <p:ph type="ftr" sz="quarter" idx="10"/>
          </p:nvPr>
        </p:nvSpPr>
        <p:spPr>
          <a:xfrm>
            <a:off x="1285852" y="6454775"/>
            <a:ext cx="6656388" cy="287338"/>
          </a:xfrm>
        </p:spPr>
        <p:txBody>
          <a:bodyPr/>
          <a:lstStyle/>
          <a:p>
            <a:pPr>
              <a:defRPr/>
            </a:pPr>
            <a:r>
              <a:rPr lang="en-US" dirty="0" smtClean="0"/>
              <a:t>Advanced Computer Networks   </a:t>
            </a:r>
            <a:r>
              <a:rPr lang="en-US" dirty="0"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68963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07702" y="-27384"/>
            <a:ext cx="9072810" cy="1058862"/>
          </a:xfrm>
        </p:spPr>
        <p:txBody>
          <a:bodyPr/>
          <a:lstStyle/>
          <a:p>
            <a:pPr eaLnBrk="1" hangingPunct="1">
              <a:defRPr/>
            </a:pPr>
            <a:r>
              <a:rPr lang="en-US" sz="3600" dirty="0" smtClean="0"/>
              <a:t>Persistent and Non-persistent CSMA</a:t>
            </a:r>
          </a:p>
        </p:txBody>
      </p:sp>
      <p:sp>
        <p:nvSpPr>
          <p:cNvPr id="48133" name="Rectangle 3"/>
          <p:cNvSpPr>
            <a:spLocks noGrp="1" noChangeArrowheads="1"/>
          </p:cNvSpPr>
          <p:nvPr>
            <p:ph type="body" idx="1"/>
          </p:nvPr>
        </p:nvSpPr>
        <p:spPr>
          <a:xfrm>
            <a:off x="179512" y="5085184"/>
            <a:ext cx="8064896" cy="865187"/>
          </a:xfrm>
        </p:spPr>
        <p:txBody>
          <a:bodyPr/>
          <a:lstStyle/>
          <a:p>
            <a:pPr marL="609600" indent="-609600" algn="ctr" eaLnBrk="1" hangingPunct="1">
              <a:lnSpc>
                <a:spcPct val="90000"/>
              </a:lnSpc>
              <a:buFontTx/>
              <a:buNone/>
            </a:pPr>
            <a:r>
              <a:rPr lang="en-US" sz="2400" dirty="0" smtClean="0"/>
              <a:t>Figure 4-4. Comparison of the channel utilization versus load for various random access protocols.</a:t>
            </a:r>
          </a:p>
        </p:txBody>
      </p:sp>
      <p:pic>
        <p:nvPicPr>
          <p:cNvPr id="48134" name="Picture 4" descr="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341438"/>
            <a:ext cx="7351713"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5400000" flipH="1" flipV="1">
            <a:off x="462756" y="3036094"/>
            <a:ext cx="350202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
        <p:nvSpPr>
          <p:cNvPr id="8"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29796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a:hlinkClick r:id="" action="ppaction://ole?verb=0"/>
          </p:cNvPr>
          <p:cNvGraphicFramePr>
            <a:graphicFrameLocks/>
          </p:cNvGraphicFramePr>
          <p:nvPr>
            <p:extLst>
              <p:ext uri="{D42A27DB-BD31-4B8C-83A1-F6EECF244321}">
                <p14:modId xmlns:p14="http://schemas.microsoft.com/office/powerpoint/2010/main" val="2161448937"/>
              </p:ext>
            </p:extLst>
          </p:nvPr>
        </p:nvGraphicFramePr>
        <p:xfrm>
          <a:off x="2504606" y="1253876"/>
          <a:ext cx="5883818" cy="4191348"/>
        </p:xfrm>
        <a:graphic>
          <a:graphicData uri="http://schemas.openxmlformats.org/presentationml/2006/ole">
            <mc:AlternateContent xmlns:mc="http://schemas.openxmlformats.org/markup-compatibility/2006">
              <mc:Choice xmlns:v="urn:schemas-microsoft-com:vml" Requires="v">
                <p:oleObj spid="_x0000_s11271" name="Chart" r:id="rId4" imgW="5057910" imgH="3809910" progId="Excel.Chart.8">
                  <p:embed followColorScheme="full"/>
                </p:oleObj>
              </mc:Choice>
              <mc:Fallback>
                <p:oleObj name="Chart" r:id="rId4" imgW="5057910" imgH="3809910" progId="Excel.Chart.8">
                  <p:embed followColorScheme="full"/>
                  <p:pic>
                    <p:nvPicPr>
                      <p:cNvPr id="0" name=""/>
                      <p:cNvPicPr>
                        <a:picLocks noChangeArrowheads="1"/>
                      </p:cNvPicPr>
                      <p:nvPr/>
                    </p:nvPicPr>
                    <p:blipFill>
                      <a:blip r:embed="rId5"/>
                      <a:srcRect/>
                      <a:stretch>
                        <a:fillRect/>
                      </a:stretch>
                    </p:blipFill>
                    <p:spPr bwMode="auto">
                      <a:xfrm>
                        <a:off x="2504606" y="1253876"/>
                        <a:ext cx="5883818" cy="4191348"/>
                      </a:xfrm>
                      <a:prstGeom prst="rect">
                        <a:avLst/>
                      </a:prstGeom>
                      <a:noFill/>
                      <a:ln>
                        <a:noFill/>
                      </a:ln>
                      <a:effectLst/>
                      <a:extLst/>
                    </p:spPr>
                  </p:pic>
                </p:oleObj>
              </mc:Fallback>
            </mc:AlternateContent>
          </a:graphicData>
        </a:graphic>
      </p:graphicFrame>
      <p:sp>
        <p:nvSpPr>
          <p:cNvPr id="4101" name="Rectangle 3"/>
          <p:cNvSpPr>
            <a:spLocks noChangeArrowheads="1"/>
          </p:cNvSpPr>
          <p:nvPr/>
        </p:nvSpPr>
        <p:spPr bwMode="auto">
          <a:xfrm>
            <a:off x="302839" y="2885157"/>
            <a:ext cx="2047036"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a:solidFill>
                  <a:srgbClr val="A50021"/>
                </a:solidFill>
                <a:latin typeface="Comic Sans MS" pitchFamily="66" charset="0"/>
              </a:rPr>
              <a:t>1-Persistent</a:t>
            </a:r>
          </a:p>
          <a:p>
            <a:pPr eaLnBrk="0" hangingPunct="0"/>
            <a:r>
              <a:rPr lang="en-US" sz="2400" b="1" dirty="0">
                <a:solidFill>
                  <a:srgbClr val="A50021"/>
                </a:solidFill>
                <a:latin typeface="Comic Sans MS" pitchFamily="66" charset="0"/>
              </a:rPr>
              <a:t>CSMA</a:t>
            </a:r>
          </a:p>
        </p:txBody>
      </p:sp>
      <p:sp>
        <p:nvSpPr>
          <p:cNvPr id="4102" name="Rectangle 4"/>
          <p:cNvSpPr>
            <a:spLocks noChangeArrowheads="1"/>
          </p:cNvSpPr>
          <p:nvPr/>
        </p:nvSpPr>
        <p:spPr bwMode="auto">
          <a:xfrm>
            <a:off x="4295775" y="1678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0.53</a:t>
            </a:r>
          </a:p>
        </p:txBody>
      </p:sp>
      <p:sp>
        <p:nvSpPr>
          <p:cNvPr id="4103" name="Rectangle 5"/>
          <p:cNvSpPr>
            <a:spLocks noChangeArrowheads="1"/>
          </p:cNvSpPr>
          <p:nvPr/>
        </p:nvSpPr>
        <p:spPr bwMode="auto">
          <a:xfrm>
            <a:off x="5286375" y="21358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0.45</a:t>
            </a:r>
          </a:p>
        </p:txBody>
      </p:sp>
      <p:sp>
        <p:nvSpPr>
          <p:cNvPr id="4104" name="Rectangle 6"/>
          <p:cNvSpPr>
            <a:spLocks noChangeArrowheads="1"/>
          </p:cNvSpPr>
          <p:nvPr/>
        </p:nvSpPr>
        <p:spPr bwMode="auto">
          <a:xfrm>
            <a:off x="4752975" y="3583657"/>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0.16</a:t>
            </a:r>
          </a:p>
        </p:txBody>
      </p:sp>
      <p:sp>
        <p:nvSpPr>
          <p:cNvPr id="4105" name="Text Box 7"/>
          <p:cNvSpPr txBox="1">
            <a:spLocks noChangeArrowheads="1"/>
          </p:cNvSpPr>
          <p:nvPr/>
        </p:nvSpPr>
        <p:spPr bwMode="auto">
          <a:xfrm>
            <a:off x="2103438" y="2015207"/>
            <a:ext cx="341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S</a:t>
            </a:r>
            <a:endParaRPr lang="en-US" sz="2000" dirty="0">
              <a:solidFill>
                <a:schemeClr val="tx1"/>
              </a:solidFill>
              <a:latin typeface="+mn-lt"/>
            </a:endParaRPr>
          </a:p>
        </p:txBody>
      </p:sp>
      <p:sp>
        <p:nvSpPr>
          <p:cNvPr id="4106" name="Text Box 8"/>
          <p:cNvSpPr txBox="1">
            <a:spLocks noChangeArrowheads="1"/>
          </p:cNvSpPr>
          <p:nvPr/>
        </p:nvSpPr>
        <p:spPr bwMode="auto">
          <a:xfrm>
            <a:off x="6945313" y="5120357"/>
            <a:ext cx="415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dirty="0">
                <a:solidFill>
                  <a:schemeClr val="tx1"/>
                </a:solidFill>
                <a:latin typeface="+mn-lt"/>
              </a:rPr>
              <a:t>G</a:t>
            </a:r>
            <a:endParaRPr lang="en-US" sz="2000" dirty="0">
              <a:solidFill>
                <a:schemeClr val="tx1"/>
              </a:solidFill>
              <a:latin typeface="+mn-lt"/>
            </a:endParaRPr>
          </a:p>
        </p:txBody>
      </p:sp>
      <p:sp>
        <p:nvSpPr>
          <p:cNvPr id="4107" name="Line 10"/>
          <p:cNvSpPr>
            <a:spLocks noChangeShapeType="1"/>
          </p:cNvSpPr>
          <p:nvPr/>
        </p:nvSpPr>
        <p:spPr bwMode="auto">
          <a:xfrm flipH="1">
            <a:off x="5504284" y="3278857"/>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08" name="Line 12"/>
          <p:cNvSpPr>
            <a:spLocks noChangeShapeType="1"/>
          </p:cNvSpPr>
          <p:nvPr/>
        </p:nvSpPr>
        <p:spPr bwMode="auto">
          <a:xfrm flipH="1" flipV="1">
            <a:off x="5432424" y="3583657"/>
            <a:ext cx="1577975" cy="292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4109" name="Line 14"/>
          <p:cNvSpPr>
            <a:spLocks noChangeShapeType="1"/>
          </p:cNvSpPr>
          <p:nvPr/>
        </p:nvSpPr>
        <p:spPr bwMode="auto">
          <a:xfrm flipH="1" flipV="1">
            <a:off x="5067300" y="4193257"/>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113" name="Text Box 21"/>
          <p:cNvSpPr txBox="1">
            <a:spLocks noChangeArrowheads="1"/>
          </p:cNvSpPr>
          <p:nvPr/>
        </p:nvSpPr>
        <p:spPr bwMode="auto">
          <a:xfrm>
            <a:off x="5562600" y="4925095"/>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sp>
        <p:nvSpPr>
          <p:cNvPr id="4114" name="Text Box 22"/>
          <p:cNvSpPr txBox="1">
            <a:spLocks noChangeArrowheads="1"/>
          </p:cNvSpPr>
          <p:nvPr/>
        </p:nvSpPr>
        <p:spPr bwMode="auto">
          <a:xfrm>
            <a:off x="6011863" y="3072482"/>
            <a:ext cx="1363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4115" name="Text Box 23"/>
          <p:cNvSpPr txBox="1">
            <a:spLocks noChangeArrowheads="1"/>
          </p:cNvSpPr>
          <p:nvPr/>
        </p:nvSpPr>
        <p:spPr bwMode="auto">
          <a:xfrm>
            <a:off x="6994525" y="3643982"/>
            <a:ext cx="96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sp>
        <p:nvSpPr>
          <p:cNvPr id="21"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3600" dirty="0">
                <a:solidFill>
                  <a:schemeClr val="bg1"/>
                </a:solidFill>
                <a:effectLst>
                  <a:outerShdw blurRad="38100" dist="38100" dir="2700000" algn="tl">
                    <a:srgbClr val="C0C0C0"/>
                  </a:outerShdw>
                </a:effectLst>
                <a:latin typeface="Comic Sans MS" pitchFamily="66" charset="0"/>
              </a:rPr>
              <a:t>Throughput versus Load</a:t>
            </a:r>
          </a:p>
          <a:p>
            <a:pPr>
              <a:defRPr/>
            </a:pPr>
            <a:r>
              <a:rPr lang="en-US" sz="3600" dirty="0">
                <a:solidFill>
                  <a:schemeClr val="bg1"/>
                </a:solidFill>
                <a:effectLst>
                  <a:outerShdw blurRad="38100" dist="38100" dir="2700000" algn="tl">
                    <a:srgbClr val="C0C0C0"/>
                  </a:outerShdw>
                </a:effectLst>
                <a:latin typeface="Comic Sans MS" pitchFamily="66" charset="0"/>
              </a:rPr>
              <a:t>with varying a</a:t>
            </a:r>
          </a:p>
        </p:txBody>
      </p:sp>
      <p:cxnSp>
        <p:nvCxnSpPr>
          <p:cNvPr id="22" name="Straight Connector 21"/>
          <p:cNvCxnSpPr>
            <a:cxnSpLocks noChangeShapeType="1"/>
          </p:cNvCxnSpPr>
          <p:nvPr/>
        </p:nvCxnSpPr>
        <p:spPr bwMode="auto">
          <a:xfrm rot="5400000" flipH="1" flipV="1">
            <a:off x="3505993" y="3278063"/>
            <a:ext cx="3073400"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48</a:t>
            </a:fld>
            <a:endParaRPr lang="en-US" dirty="0">
              <a:latin typeface="Comic Sans MS" pitchFamily="66" charset="0"/>
            </a:endParaRPr>
          </a:p>
        </p:txBody>
      </p: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4043472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a:hlinkClick r:id="" action="ppaction://ole?verb=0"/>
          </p:cNvPr>
          <p:cNvGraphicFramePr>
            <a:graphicFrameLocks/>
          </p:cNvGraphicFramePr>
          <p:nvPr>
            <p:extLst>
              <p:ext uri="{D42A27DB-BD31-4B8C-83A1-F6EECF244321}">
                <p14:modId xmlns:p14="http://schemas.microsoft.com/office/powerpoint/2010/main" val="641480617"/>
              </p:ext>
            </p:extLst>
          </p:nvPr>
        </p:nvGraphicFramePr>
        <p:xfrm>
          <a:off x="2339726" y="1652116"/>
          <a:ext cx="5800725" cy="3486150"/>
        </p:xfrm>
        <a:graphic>
          <a:graphicData uri="http://schemas.openxmlformats.org/presentationml/2006/ole">
            <mc:AlternateContent xmlns:mc="http://schemas.openxmlformats.org/markup-compatibility/2006">
              <mc:Choice xmlns:v="urn:schemas-microsoft-com:vml" Requires="v">
                <p:oleObj spid="_x0000_s12295" name="Chart" r:id="rId4" imgW="5467230" imgH="3514725" progId="Excel.Chart.8">
                  <p:embed followColorScheme="full"/>
                </p:oleObj>
              </mc:Choice>
              <mc:Fallback>
                <p:oleObj name="Chart" r:id="rId4" imgW="5467230" imgH="3514725" progId="Excel.Chart.8">
                  <p:embed followColorScheme="full"/>
                  <p:pic>
                    <p:nvPicPr>
                      <p:cNvPr id="0" name=""/>
                      <p:cNvPicPr>
                        <a:picLocks noChangeArrowheads="1"/>
                      </p:cNvPicPr>
                      <p:nvPr/>
                    </p:nvPicPr>
                    <p:blipFill>
                      <a:blip r:embed="rId5"/>
                      <a:srcRect/>
                      <a:stretch>
                        <a:fillRect/>
                      </a:stretch>
                    </p:blipFill>
                    <p:spPr bwMode="auto">
                      <a:xfrm>
                        <a:off x="2339726" y="1652116"/>
                        <a:ext cx="58007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Rectangle 3"/>
          <p:cNvSpPr>
            <a:spLocks noChangeArrowheads="1"/>
          </p:cNvSpPr>
          <p:nvPr/>
        </p:nvSpPr>
        <p:spPr bwMode="auto">
          <a:xfrm>
            <a:off x="-21599" y="2946400"/>
            <a:ext cx="2433359"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2400" b="1" dirty="0" smtClean="0">
                <a:solidFill>
                  <a:srgbClr val="A50021"/>
                </a:solidFill>
                <a:latin typeface="Comic Sans MS" pitchFamily="66" charset="0"/>
              </a:rPr>
              <a:t>Non-Persistent</a:t>
            </a:r>
          </a:p>
          <a:p>
            <a:pPr eaLnBrk="0" hangingPunct="0"/>
            <a:r>
              <a:rPr lang="en-US" sz="2400" b="1" dirty="0" smtClean="0">
                <a:solidFill>
                  <a:srgbClr val="A50021"/>
                </a:solidFill>
                <a:latin typeface="Comic Sans MS" pitchFamily="66" charset="0"/>
              </a:rPr>
              <a:t>CSMA</a:t>
            </a:r>
            <a:endParaRPr lang="en-US" sz="2400" b="1" dirty="0">
              <a:solidFill>
                <a:srgbClr val="A50021"/>
              </a:solidFill>
              <a:latin typeface="Comic Sans MS" pitchFamily="66" charset="0"/>
            </a:endParaRPr>
          </a:p>
        </p:txBody>
      </p:sp>
      <p:sp>
        <p:nvSpPr>
          <p:cNvPr id="5126" name="Rectangle 4"/>
          <p:cNvSpPr>
            <a:spLocks noChangeArrowheads="1"/>
          </p:cNvSpPr>
          <p:nvPr/>
        </p:nvSpPr>
        <p:spPr bwMode="auto">
          <a:xfrm>
            <a:off x="5814764" y="1758478"/>
            <a:ext cx="581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0.81</a:t>
            </a:r>
          </a:p>
        </p:txBody>
      </p:sp>
      <p:sp>
        <p:nvSpPr>
          <p:cNvPr id="5127" name="Rectangle 5"/>
          <p:cNvSpPr>
            <a:spLocks noChangeArrowheads="1"/>
          </p:cNvSpPr>
          <p:nvPr/>
        </p:nvSpPr>
        <p:spPr bwMode="auto">
          <a:xfrm>
            <a:off x="5508376" y="2655416"/>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0.51</a:t>
            </a:r>
          </a:p>
        </p:txBody>
      </p:sp>
      <p:sp>
        <p:nvSpPr>
          <p:cNvPr id="5128" name="Rectangle 6"/>
          <p:cNvSpPr>
            <a:spLocks noChangeArrowheads="1"/>
          </p:cNvSpPr>
          <p:nvPr/>
        </p:nvSpPr>
        <p:spPr bwMode="auto">
          <a:xfrm>
            <a:off x="4787651" y="3668241"/>
            <a:ext cx="581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0.14</a:t>
            </a:r>
          </a:p>
        </p:txBody>
      </p:sp>
      <p:sp>
        <p:nvSpPr>
          <p:cNvPr id="5129" name="Text Box 7"/>
          <p:cNvSpPr txBox="1">
            <a:spLocks noChangeArrowheads="1"/>
          </p:cNvSpPr>
          <p:nvPr/>
        </p:nvSpPr>
        <p:spPr bwMode="auto">
          <a:xfrm>
            <a:off x="2050801" y="1656878"/>
            <a:ext cx="334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S</a:t>
            </a:r>
            <a:endParaRPr lang="en-US" sz="2000">
              <a:solidFill>
                <a:schemeClr val="tx1"/>
              </a:solidFill>
            </a:endParaRPr>
          </a:p>
        </p:txBody>
      </p:sp>
      <p:sp>
        <p:nvSpPr>
          <p:cNvPr id="5130" name="Text Box 8"/>
          <p:cNvSpPr txBox="1">
            <a:spLocks noChangeArrowheads="1"/>
          </p:cNvSpPr>
          <p:nvPr/>
        </p:nvSpPr>
        <p:spPr bwMode="auto">
          <a:xfrm>
            <a:off x="7235576" y="4493741"/>
            <a:ext cx="407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i="1">
                <a:solidFill>
                  <a:schemeClr val="tx1"/>
                </a:solidFill>
              </a:rPr>
              <a:t>G</a:t>
            </a:r>
            <a:endParaRPr lang="en-US" sz="2000">
              <a:solidFill>
                <a:schemeClr val="tx1"/>
              </a:solidFill>
            </a:endParaRPr>
          </a:p>
        </p:txBody>
      </p:sp>
      <p:sp>
        <p:nvSpPr>
          <p:cNvPr id="5131" name="Line 10"/>
          <p:cNvSpPr>
            <a:spLocks noChangeShapeType="1"/>
          </p:cNvSpPr>
          <p:nvPr/>
        </p:nvSpPr>
        <p:spPr bwMode="auto">
          <a:xfrm flipH="1">
            <a:off x="6948239" y="2806228"/>
            <a:ext cx="7239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132" name="Line 13"/>
          <p:cNvSpPr>
            <a:spLocks noChangeShapeType="1"/>
          </p:cNvSpPr>
          <p:nvPr/>
        </p:nvSpPr>
        <p:spPr bwMode="auto">
          <a:xfrm flipH="1" flipV="1">
            <a:off x="5098552" y="4400400"/>
            <a:ext cx="80010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3" name="Line 14"/>
          <p:cNvSpPr>
            <a:spLocks noChangeShapeType="1"/>
          </p:cNvSpPr>
          <p:nvPr/>
        </p:nvSpPr>
        <p:spPr bwMode="auto">
          <a:xfrm flipH="1" flipV="1">
            <a:off x="6011614" y="3542828"/>
            <a:ext cx="1231900" cy="508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137" name="Text Box 19"/>
          <p:cNvSpPr txBox="1">
            <a:spLocks noChangeArrowheads="1"/>
          </p:cNvSpPr>
          <p:nvPr/>
        </p:nvSpPr>
        <p:spPr bwMode="auto">
          <a:xfrm>
            <a:off x="7595939" y="2587153"/>
            <a:ext cx="1152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0.01</a:t>
            </a:r>
          </a:p>
        </p:txBody>
      </p:sp>
      <p:sp>
        <p:nvSpPr>
          <p:cNvPr id="5138" name="Text Box 20"/>
          <p:cNvSpPr txBox="1">
            <a:spLocks noChangeArrowheads="1"/>
          </p:cNvSpPr>
          <p:nvPr/>
        </p:nvSpPr>
        <p:spPr bwMode="auto">
          <a:xfrm>
            <a:off x="7235576" y="3811116"/>
            <a:ext cx="930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0.1</a:t>
            </a:r>
          </a:p>
        </p:txBody>
      </p:sp>
      <p:sp>
        <p:nvSpPr>
          <p:cNvPr id="5139" name="Text Box 21"/>
          <p:cNvSpPr txBox="1">
            <a:spLocks noChangeArrowheads="1"/>
          </p:cNvSpPr>
          <p:nvPr/>
        </p:nvSpPr>
        <p:spPr bwMode="auto">
          <a:xfrm>
            <a:off x="5651251" y="5006503"/>
            <a:ext cx="930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a:t>
            </a:r>
            <a:r>
              <a:rPr lang="en-US" sz="1800">
                <a:solidFill>
                  <a:srgbClr val="A50021"/>
                </a:solidFill>
              </a:rPr>
              <a:t>= 1</a:t>
            </a:r>
          </a:p>
        </p:txBody>
      </p:sp>
      <p:sp>
        <p:nvSpPr>
          <p:cNvPr id="21" name="Rectangle 5"/>
          <p:cNvSpPr>
            <a:spLocks noChangeArrowheads="1"/>
          </p:cNvSpPr>
          <p:nvPr/>
        </p:nvSpPr>
        <p:spPr bwMode="auto">
          <a:xfrm>
            <a:off x="609600" y="-27384"/>
            <a:ext cx="7772400" cy="1044575"/>
          </a:xfrm>
          <a:prstGeom prst="rect">
            <a:avLst/>
          </a:prstGeom>
          <a:noFill/>
          <a:ln w="9525">
            <a:noFill/>
            <a:miter lim="800000"/>
            <a:headEnd/>
            <a:tailEnd/>
          </a:ln>
          <a:effectLst/>
        </p:spPr>
        <p:txBody>
          <a:bodyPr anchor="ctr"/>
          <a:lstStyle/>
          <a:p>
            <a:pPr>
              <a:defRPr/>
            </a:pPr>
            <a:r>
              <a:rPr lang="en-US" sz="3600" b="1" dirty="0">
                <a:solidFill>
                  <a:schemeClr val="bg1"/>
                </a:solidFill>
                <a:effectLst>
                  <a:outerShdw blurRad="38100" dist="38100" dir="2700000" algn="tl">
                    <a:srgbClr val="000000">
                      <a:alpha val="43137"/>
                    </a:srgbClr>
                  </a:outerShdw>
                </a:effectLst>
                <a:latin typeface="Comic Sans MS" pitchFamily="66" charset="0"/>
              </a:rPr>
              <a:t>Throughput versus Load</a:t>
            </a:r>
          </a:p>
          <a:p>
            <a:pPr>
              <a:defRPr/>
            </a:pPr>
            <a:r>
              <a:rPr lang="en-US" sz="3600" b="1" dirty="0">
                <a:solidFill>
                  <a:schemeClr val="bg1"/>
                </a:solidFill>
                <a:effectLst>
                  <a:outerShdw blurRad="38100" dist="38100" dir="2700000" algn="tl">
                    <a:srgbClr val="000000">
                      <a:alpha val="43137"/>
                    </a:srgbClr>
                  </a:outerShdw>
                </a:effectLst>
                <a:latin typeface="Comic Sans MS" pitchFamily="66" charset="0"/>
              </a:rPr>
              <a:t>with varying a</a:t>
            </a:r>
          </a:p>
        </p:txBody>
      </p:sp>
      <p:cxnSp>
        <p:nvCxnSpPr>
          <p:cNvPr id="22" name="Straight Connector 21"/>
          <p:cNvCxnSpPr>
            <a:cxnSpLocks noChangeShapeType="1"/>
          </p:cNvCxnSpPr>
          <p:nvPr/>
        </p:nvCxnSpPr>
        <p:spPr bwMode="auto">
          <a:xfrm rot="5400000" flipH="1" flipV="1">
            <a:off x="3431132" y="3237235"/>
            <a:ext cx="3000375" cy="1588"/>
          </a:xfrm>
          <a:prstGeom prst="line">
            <a:avLst/>
          </a:prstGeom>
          <a:noFill/>
          <a:ln w="25400" algn="ctr">
            <a:solidFill>
              <a:srgbClr val="990000"/>
            </a:solidFill>
            <a:round/>
            <a:headEnd/>
            <a:tailEn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
        <p:nvSpPr>
          <p:cNvPr id="24"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20222932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0" fill="hold"/>
                                        <p:tgtEl>
                                          <p:spTgt spid="22"/>
                                        </p:tgtEl>
                                        <p:attrNameLst>
                                          <p:attrName>ppt_x</p:attrName>
                                        </p:attrNameLst>
                                      </p:cBhvr>
                                      <p:tavLst>
                                        <p:tav tm="0">
                                          <p:val>
                                            <p:strVal val="#ppt_x"/>
                                          </p:val>
                                        </p:tav>
                                        <p:tav tm="100000">
                                          <p:val>
                                            <p:strVal val="#ppt_x"/>
                                          </p:val>
                                        </p:tav>
                                      </p:tavLst>
                                    </p:anim>
                                    <p:anim calcmode="lin" valueType="num">
                                      <p:cBhvr additive="base">
                                        <p:cTn id="8" dur="5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1026"/>
          <p:cNvSpPr>
            <a:spLocks noChangeArrowheads="1"/>
          </p:cNvSpPr>
          <p:nvPr/>
        </p:nvSpPr>
        <p:spPr bwMode="auto">
          <a:xfrm>
            <a:off x="1771650" y="2313781"/>
            <a:ext cx="5113338" cy="2085975"/>
          </a:xfrm>
          <a:prstGeom prst="cloudCallout">
            <a:avLst>
              <a:gd name="adj1" fmla="val -60958"/>
              <a:gd name="adj2" fmla="val 96273"/>
            </a:avLst>
          </a:prstGeom>
          <a:solidFill>
            <a:srgbClr val="FFFFFF"/>
          </a:solidFill>
          <a:ln w="12700">
            <a:solidFill>
              <a:schemeClr val="tx1"/>
            </a:solidFill>
            <a:round/>
            <a:headEnd/>
            <a:tailEnd/>
          </a:ln>
        </p:spPr>
        <p:txBody>
          <a:bodyPr wrap="none" anchor="ctr"/>
          <a:lstStyle/>
          <a:p>
            <a:pPr eaLnBrk="0" hangingPunct="0"/>
            <a:endParaRPr lang="en-US" sz="1400">
              <a:solidFill>
                <a:schemeClr val="tx1"/>
              </a:solidFill>
              <a:latin typeface="Courier New" pitchFamily="49" charset="0"/>
            </a:endParaRPr>
          </a:p>
        </p:txBody>
      </p:sp>
      <p:sp>
        <p:nvSpPr>
          <p:cNvPr id="12311" name="Rectangle 1045"/>
          <p:cNvSpPr>
            <a:spLocks noChangeArrowheads="1"/>
          </p:cNvSpPr>
          <p:nvPr/>
        </p:nvSpPr>
        <p:spPr bwMode="auto">
          <a:xfrm>
            <a:off x="3427413" y="3026569"/>
            <a:ext cx="18224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Shared Multiple</a:t>
            </a:r>
          </a:p>
          <a:p>
            <a:pPr algn="l" eaLnBrk="0" hangingPunct="0"/>
            <a:r>
              <a:rPr lang="en-US" sz="2000" b="0" dirty="0">
                <a:solidFill>
                  <a:schemeClr val="tx1"/>
                </a:solidFill>
              </a:rPr>
              <a:t>Access Medium</a:t>
            </a:r>
          </a:p>
        </p:txBody>
      </p:sp>
      <p:sp>
        <p:nvSpPr>
          <p:cNvPr id="12313" name="Rectangle 1047"/>
          <p:cNvSpPr>
            <a:spLocks noChangeArrowheads="1"/>
          </p:cNvSpPr>
          <p:nvPr/>
        </p:nvSpPr>
        <p:spPr bwMode="auto">
          <a:xfrm>
            <a:off x="1066800" y="4368006"/>
            <a:ext cx="1828800" cy="136525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314" name="Rectangle 1048"/>
          <p:cNvSpPr>
            <a:spLocks noChangeArrowheads="1"/>
          </p:cNvSpPr>
          <p:nvPr/>
        </p:nvSpPr>
        <p:spPr bwMode="auto">
          <a:xfrm>
            <a:off x="4164013" y="4420394"/>
            <a:ext cx="4349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sym typeface="Symbol" pitchFamily="18" charset="2"/>
              </a:rPr>
              <a:t></a:t>
            </a:r>
            <a:endParaRPr lang="en-US" sz="2000" b="0">
              <a:solidFill>
                <a:schemeClr val="tx1"/>
              </a:solidFill>
            </a:endParaRPr>
          </a:p>
        </p:txBody>
      </p:sp>
      <p:sp>
        <p:nvSpPr>
          <p:cNvPr id="49180" name="Rectangle 1052"/>
          <p:cNvSpPr>
            <a:spLocks noGrp="1" noChangeArrowheads="1"/>
          </p:cNvSpPr>
          <p:nvPr>
            <p:ph type="title"/>
          </p:nvPr>
        </p:nvSpPr>
        <p:spPr>
          <a:xfrm>
            <a:off x="35496" y="0"/>
            <a:ext cx="8893175" cy="981125"/>
          </a:xfrm>
        </p:spPr>
        <p:txBody>
          <a:bodyPr/>
          <a:lstStyle/>
          <a:p>
            <a:pPr eaLnBrk="1" hangingPunct="1">
              <a:defRPr/>
            </a:pPr>
            <a:r>
              <a:rPr lang="en-US" sz="4800" dirty="0" smtClean="0"/>
              <a:t>Channel Access Abstraction</a:t>
            </a:r>
          </a:p>
        </p:txBody>
      </p:sp>
      <p:sp>
        <p:nvSpPr>
          <p:cNvPr id="2" name="Oval 1"/>
          <p:cNvSpPr/>
          <p:nvPr/>
        </p:nvSpPr>
        <p:spPr bwMode="auto">
          <a:xfrm>
            <a:off x="1173957" y="1941729"/>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a:t>
            </a:r>
          </a:p>
        </p:txBody>
      </p:sp>
      <p:cxnSp>
        <p:nvCxnSpPr>
          <p:cNvPr id="4" name="Straight Arrow Connector 3"/>
          <p:cNvCxnSpPr>
            <a:stCxn id="2" idx="5"/>
          </p:cNvCxnSpPr>
          <p:nvPr/>
        </p:nvCxnSpPr>
        <p:spPr bwMode="auto">
          <a:xfrm>
            <a:off x="1803361" y="2554196"/>
            <a:ext cx="464383" cy="298740"/>
          </a:xfrm>
          <a:prstGeom prst="straightConnector1">
            <a:avLst/>
          </a:prstGeom>
          <a:noFill/>
          <a:ln w="25400" cap="flat" cmpd="sng" algn="ctr">
            <a:solidFill>
              <a:schemeClr val="tx1"/>
            </a:solidFill>
            <a:prstDash val="solid"/>
            <a:round/>
            <a:headEnd type="none" w="med" len="med"/>
            <a:tailEnd type="arrow"/>
          </a:ln>
          <a:effectLst/>
        </p:spPr>
      </p:cxnSp>
      <p:sp>
        <p:nvSpPr>
          <p:cNvPr id="33" name="Oval 32"/>
          <p:cNvSpPr/>
          <p:nvPr/>
        </p:nvSpPr>
        <p:spPr bwMode="auto">
          <a:xfrm>
            <a:off x="2690020" y="1412776"/>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2</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4" name="Oval 33"/>
          <p:cNvSpPr/>
          <p:nvPr/>
        </p:nvSpPr>
        <p:spPr bwMode="auto">
          <a:xfrm>
            <a:off x="1115616" y="4079602"/>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t>n</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5" name="Oval 34"/>
          <p:cNvSpPr/>
          <p:nvPr/>
        </p:nvSpPr>
        <p:spPr bwMode="auto">
          <a:xfrm>
            <a:off x="4512470" y="1340768"/>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3</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6" name="Oval 35"/>
          <p:cNvSpPr/>
          <p:nvPr/>
        </p:nvSpPr>
        <p:spPr bwMode="auto">
          <a:xfrm>
            <a:off x="6560741" y="4151610"/>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5</a:t>
            </a:r>
            <a:endParaRPr kumimoji="0" lang="en-US" sz="1800" b="0" i="0" u="none" strike="noStrike" cap="none" normalizeH="0" baseline="0" dirty="0" smtClean="0">
              <a:ln>
                <a:noFill/>
              </a:ln>
              <a:solidFill>
                <a:schemeClr val="tx1"/>
              </a:solidFill>
              <a:effectLst/>
              <a:latin typeface="Comic Sans MS" pitchFamily="66" charset="0"/>
            </a:endParaRPr>
          </a:p>
        </p:txBody>
      </p:sp>
      <p:sp>
        <p:nvSpPr>
          <p:cNvPr id="37" name="Oval 36"/>
          <p:cNvSpPr/>
          <p:nvPr/>
        </p:nvSpPr>
        <p:spPr bwMode="auto">
          <a:xfrm>
            <a:off x="6714927" y="1484784"/>
            <a:ext cx="737393" cy="717550"/>
          </a:xfrm>
          <a:prstGeom prst="ellipse">
            <a:avLst/>
          </a:prstGeom>
          <a:solidFill>
            <a:srgbClr val="66CCFF"/>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t>4</a:t>
            </a:r>
            <a:endParaRPr kumimoji="0" lang="en-US" sz="1800" b="0" i="0" u="none" strike="noStrike" cap="none" normalizeH="0" baseline="0" dirty="0" smtClean="0">
              <a:ln>
                <a:noFill/>
              </a:ln>
              <a:solidFill>
                <a:schemeClr val="tx1"/>
              </a:solidFill>
              <a:effectLst/>
              <a:latin typeface="Comic Sans MS" pitchFamily="66" charset="0"/>
            </a:endParaRPr>
          </a:p>
        </p:txBody>
      </p:sp>
      <p:cxnSp>
        <p:nvCxnSpPr>
          <p:cNvPr id="38" name="Straight Arrow Connector 37"/>
          <p:cNvCxnSpPr>
            <a:stCxn id="33" idx="4"/>
          </p:cNvCxnSpPr>
          <p:nvPr/>
        </p:nvCxnSpPr>
        <p:spPr bwMode="auto">
          <a:xfrm flipH="1">
            <a:off x="3058716" y="2130326"/>
            <a:ext cx="1" cy="423870"/>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flipV="1">
            <a:off x="1771650" y="4009231"/>
            <a:ext cx="464383" cy="241155"/>
          </a:xfrm>
          <a:prstGeom prst="straightConnector1">
            <a:avLst/>
          </a:prstGeom>
          <a:noFill/>
          <a:ln w="25400" cap="flat" cmpd="sng" algn="ctr">
            <a:solidFill>
              <a:schemeClr val="tx1"/>
            </a:solidFill>
            <a:prstDash val="solid"/>
            <a:round/>
            <a:headEnd type="none" w="med" len="med"/>
            <a:tailEnd type="arrow"/>
          </a:ln>
          <a:effectLst/>
        </p:spPr>
      </p:cxnSp>
      <p:cxnSp>
        <p:nvCxnSpPr>
          <p:cNvPr id="43" name="Straight Arrow Connector 42"/>
          <p:cNvCxnSpPr>
            <a:stCxn id="36" idx="0"/>
          </p:cNvCxnSpPr>
          <p:nvPr/>
        </p:nvCxnSpPr>
        <p:spPr bwMode="auto">
          <a:xfrm flipH="1" flipV="1">
            <a:off x="6449752" y="3725069"/>
            <a:ext cx="479686" cy="426541"/>
          </a:xfrm>
          <a:prstGeom prst="straightConnector1">
            <a:avLst/>
          </a:prstGeom>
          <a:noFill/>
          <a:ln w="25400"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4871828" y="2020959"/>
            <a:ext cx="9338" cy="321302"/>
          </a:xfrm>
          <a:prstGeom prst="straightConnector1">
            <a:avLst/>
          </a:prstGeom>
          <a:noFill/>
          <a:ln w="25400" cap="flat" cmpd="sng" algn="ctr">
            <a:solidFill>
              <a:schemeClr val="tx1"/>
            </a:solidFill>
            <a:prstDash val="solid"/>
            <a:round/>
            <a:headEnd type="none" w="med" len="med"/>
            <a:tailEnd type="arrow"/>
          </a:ln>
          <a:effectLst/>
        </p:spPr>
      </p:cxnSp>
      <p:cxnSp>
        <p:nvCxnSpPr>
          <p:cNvPr id="50" name="Straight Arrow Connector 49"/>
          <p:cNvCxnSpPr>
            <a:stCxn id="37" idx="3"/>
          </p:cNvCxnSpPr>
          <p:nvPr/>
        </p:nvCxnSpPr>
        <p:spPr bwMode="auto">
          <a:xfrm flipH="1">
            <a:off x="6560741" y="2097251"/>
            <a:ext cx="262175" cy="562028"/>
          </a:xfrm>
          <a:prstGeom prst="straightConnector1">
            <a:avLst/>
          </a:prstGeom>
          <a:noFill/>
          <a:ln w="25400" cap="flat" cmpd="sng" algn="ctr">
            <a:solidFill>
              <a:schemeClr val="tx1"/>
            </a:solidFill>
            <a:prstDash val="solid"/>
            <a:round/>
            <a:headEnd type="none" w="med" len="med"/>
            <a:tailEnd type="arrow"/>
          </a:ln>
          <a:effectLst/>
        </p:spPr>
      </p:cxnSp>
      <p:sp>
        <p:nvSpPr>
          <p:cNvPr id="17" name="Footer Placeholder 16"/>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57"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6927599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CSMA/CD (Collision Detection)</a:t>
            </a:r>
          </a:p>
        </p:txBody>
      </p:sp>
      <p:sp>
        <p:nvSpPr>
          <p:cNvPr id="181251" name="Rectangle 3"/>
          <p:cNvSpPr>
            <a:spLocks noGrp="1" noChangeArrowheads="1"/>
          </p:cNvSpPr>
          <p:nvPr>
            <p:ph type="body" idx="1"/>
          </p:nvPr>
        </p:nvSpPr>
        <p:spPr>
          <a:xfrm>
            <a:off x="251520" y="1052736"/>
            <a:ext cx="8535293" cy="5256584"/>
          </a:xfrm>
        </p:spPr>
        <p:txBody>
          <a:bodyPr/>
          <a:lstStyle/>
          <a:p>
            <a:pPr>
              <a:buFont typeface="ZapfDingbats" pitchFamily="82" charset="2"/>
              <a:buNone/>
            </a:pPr>
            <a:r>
              <a:rPr lang="en-US" dirty="0">
                <a:solidFill>
                  <a:srgbClr val="800000"/>
                </a:solidFill>
              </a:rPr>
              <a:t>CSMA/CD</a:t>
            </a:r>
            <a:r>
              <a:rPr lang="en-US" dirty="0" smtClean="0">
                <a:solidFill>
                  <a:srgbClr val="800000"/>
                </a:solidFill>
              </a:rPr>
              <a:t>:</a:t>
            </a:r>
            <a:endParaRPr lang="en-US" dirty="0">
              <a:solidFill>
                <a:srgbClr val="800000"/>
              </a:solidFill>
            </a:endParaRPr>
          </a:p>
          <a:p>
            <a:pPr lvl="1"/>
            <a:r>
              <a:rPr lang="en-US" dirty="0"/>
              <a:t>collisions </a:t>
            </a:r>
            <a:r>
              <a:rPr lang="en-US" i="1" dirty="0">
                <a:solidFill>
                  <a:srgbClr val="0033CC"/>
                </a:solidFill>
              </a:rPr>
              <a:t>detected</a:t>
            </a:r>
            <a:r>
              <a:rPr lang="en-US" dirty="0">
                <a:solidFill>
                  <a:srgbClr val="0033CC"/>
                </a:solidFill>
              </a:rPr>
              <a:t> </a:t>
            </a:r>
            <a:r>
              <a:rPr lang="en-US" dirty="0"/>
              <a:t>within short </a:t>
            </a:r>
            <a:r>
              <a:rPr lang="en-US" dirty="0" smtClean="0"/>
              <a:t>time.</a:t>
            </a:r>
            <a:endParaRPr lang="en-US" dirty="0"/>
          </a:p>
          <a:p>
            <a:pPr lvl="1"/>
            <a:r>
              <a:rPr lang="en-US" dirty="0"/>
              <a:t>colliding transmissions aborted, reducing channel </a:t>
            </a:r>
            <a:r>
              <a:rPr lang="en-US" dirty="0" smtClean="0"/>
              <a:t>wastage. </a:t>
            </a:r>
            <a:endParaRPr lang="en-US" dirty="0"/>
          </a:p>
          <a:p>
            <a:pPr marL="0" indent="0">
              <a:buNone/>
            </a:pPr>
            <a:r>
              <a:rPr lang="en-US" dirty="0" smtClean="0">
                <a:solidFill>
                  <a:srgbClr val="800000"/>
                </a:solidFill>
              </a:rPr>
              <a:t>Collision Detection</a:t>
            </a:r>
            <a:r>
              <a:rPr lang="en-US" dirty="0">
                <a:solidFill>
                  <a:srgbClr val="800000"/>
                </a:solidFill>
              </a:rPr>
              <a:t>:</a:t>
            </a:r>
            <a:r>
              <a:rPr lang="en-US" sz="2400" dirty="0">
                <a:solidFill>
                  <a:srgbClr val="800000"/>
                </a:solidFill>
              </a:rPr>
              <a:t> </a:t>
            </a:r>
          </a:p>
          <a:p>
            <a:pPr lvl="1"/>
            <a:r>
              <a:rPr lang="en-US" dirty="0"/>
              <a:t>easy in wired LANs: measure signal strengths, compare transmitted, received signals</a:t>
            </a:r>
          </a:p>
          <a:p>
            <a:pPr lvl="1"/>
            <a:r>
              <a:rPr lang="en-US" dirty="0"/>
              <a:t>difficult in wireless LANs: received signal strength overwhelmed by local transmission strength </a:t>
            </a:r>
          </a:p>
        </p:txBody>
      </p:sp>
      <p:sp>
        <p:nvSpPr>
          <p:cNvPr id="6" name="Footer Placeholder 1"/>
          <p:cNvSpPr>
            <a:spLocks noGrp="1"/>
          </p:cNvSpPr>
          <p:nvPr>
            <p:ph type="ftr" sz="quarter" idx="10"/>
          </p:nvPr>
        </p:nvSpPr>
        <p:spPr>
          <a:xfrm>
            <a:off x="1285852" y="6454775"/>
            <a:ext cx="6656388" cy="287338"/>
          </a:xfrm>
        </p:spPr>
        <p:txBody>
          <a:bodyPr/>
          <a:lstStyle/>
          <a:p>
            <a:pPr>
              <a:defRPr/>
            </a:pPr>
            <a:r>
              <a:rPr lang="en-US" dirty="0" smtClean="0"/>
              <a:t>Advanced Computer Networks   </a:t>
            </a:r>
            <a:r>
              <a:rPr lang="en-US" dirty="0"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2"/>
          <p:cNvSpPr>
            <a:spLocks noGrp="1"/>
          </p:cNvSpPr>
          <p:nvPr>
            <p:ph type="sldNum" sz="quarter" idx="11"/>
          </p:nvPr>
        </p:nvSpPr>
        <p:spPr>
          <a:xfrm>
            <a:off x="8194675" y="6440488"/>
            <a:ext cx="914400" cy="228600"/>
          </a:xfrm>
        </p:spPr>
        <p:txBody>
          <a:bodyPr/>
          <a:lstStyle/>
          <a:p>
            <a:pPr>
              <a:defRPr/>
            </a:pPr>
            <a:fld id="{89CE651F-B56D-48D2-A702-1FFE07FC73E1}" type="slidenum">
              <a:rPr lang="en-US" smtClean="0">
                <a:latin typeface="Comic Sans MS" pitchFamily="66" charset="0"/>
              </a:rPr>
              <a:pPr>
                <a:defRPr/>
              </a:pPr>
              <a:t>50</a:t>
            </a:fld>
            <a:endParaRPr lang="en-US" dirty="0">
              <a:latin typeface="Comic Sans MS" pitchFamily="66" charset="0"/>
            </a:endParaRPr>
          </a:p>
        </p:txBody>
      </p:sp>
    </p:spTree>
    <p:extLst>
      <p:ext uri="{BB962C8B-B14F-4D97-AF65-F5344CB8AC3E}">
        <p14:creationId xmlns:p14="http://schemas.microsoft.com/office/powerpoint/2010/main" val="1486302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dirty="0" smtClean="0"/>
              <a:t>CSMA/Collision Detection</a:t>
            </a:r>
            <a:endParaRPr lang="en-US" dirty="0"/>
          </a:p>
        </p:txBody>
      </p:sp>
      <p:pic>
        <p:nvPicPr>
          <p:cNvPr id="182275"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5788" y="1531938"/>
            <a:ext cx="4433887" cy="3870325"/>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
          <p:cNvSpPr>
            <a:spLocks noGrp="1"/>
          </p:cNvSpPr>
          <p:nvPr>
            <p:ph type="ftr" sz="quarter" idx="10"/>
          </p:nvPr>
        </p:nvSpPr>
        <p:spPr>
          <a:xfrm>
            <a:off x="1285852" y="6454775"/>
            <a:ext cx="6656388" cy="287338"/>
          </a:xfrm>
        </p:spPr>
        <p:txBody>
          <a:bodyPr/>
          <a:lstStyle/>
          <a:p>
            <a:pPr>
              <a:defRPr/>
            </a:pPr>
            <a:r>
              <a:rPr lang="en-US" dirty="0" smtClean="0"/>
              <a:t>Advanced Computer Networks   </a:t>
            </a:r>
            <a:r>
              <a:rPr lang="en-US" dirty="0"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7" name="Slide Number Placeholder 2"/>
          <p:cNvSpPr>
            <a:spLocks noGrp="1"/>
          </p:cNvSpPr>
          <p:nvPr>
            <p:ph type="sldNum" sz="quarter" idx="11"/>
          </p:nvPr>
        </p:nvSpPr>
        <p:spPr>
          <a:xfrm>
            <a:off x="8194675" y="6512768"/>
            <a:ext cx="914400" cy="228600"/>
          </a:xfrm>
        </p:spPr>
        <p:txBody>
          <a:bodyPr/>
          <a:lstStyle/>
          <a:p>
            <a:pPr>
              <a:defRPr/>
            </a:pPr>
            <a:fld id="{89CE651F-B56D-48D2-A702-1FFE07FC73E1}" type="slidenum">
              <a:rPr lang="en-US" smtClean="0">
                <a:latin typeface="Comic Sans MS" pitchFamily="66" charset="0"/>
              </a:rPr>
              <a:pPr>
                <a:defRPr/>
              </a:pPr>
              <a:t>51</a:t>
            </a:fld>
            <a:endParaRPr lang="en-US" dirty="0">
              <a:latin typeface="Comic Sans MS" pitchFamily="66" charset="0"/>
            </a:endParaRPr>
          </a:p>
        </p:txBody>
      </p:sp>
    </p:spTree>
    <p:extLst>
      <p:ext uri="{BB962C8B-B14F-4D97-AF65-F5344CB8AC3E}">
        <p14:creationId xmlns:p14="http://schemas.microsoft.com/office/powerpoint/2010/main" val="2002298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99392"/>
            <a:ext cx="7772400" cy="1196008"/>
          </a:xfrm>
        </p:spPr>
        <p:txBody>
          <a:bodyPr/>
          <a:lstStyle/>
          <a:p>
            <a:pPr eaLnBrk="1" hangingPunct="1">
              <a:defRPr/>
            </a:pPr>
            <a:r>
              <a:rPr lang="en-US" sz="3200" dirty="0" smtClean="0"/>
              <a:t>CSMA/CD</a:t>
            </a:r>
            <a:br>
              <a:rPr lang="en-US" sz="3200" dirty="0" smtClean="0"/>
            </a:br>
            <a:r>
              <a:rPr lang="en-US" sz="3200" dirty="0" smtClean="0"/>
              <a:t>CSMA </a:t>
            </a:r>
            <a:r>
              <a:rPr lang="en-US" sz="3200" i="1" dirty="0" smtClean="0"/>
              <a:t>with </a:t>
            </a:r>
            <a:r>
              <a:rPr lang="en-US" sz="3200" dirty="0" smtClean="0"/>
              <a:t>Collision Detection</a:t>
            </a:r>
          </a:p>
        </p:txBody>
      </p:sp>
      <p:sp>
        <p:nvSpPr>
          <p:cNvPr id="46085" name="Rectangle 3"/>
          <p:cNvSpPr>
            <a:spLocks noGrp="1" noChangeArrowheads="1"/>
          </p:cNvSpPr>
          <p:nvPr>
            <p:ph type="body" idx="1"/>
          </p:nvPr>
        </p:nvSpPr>
        <p:spPr>
          <a:xfrm>
            <a:off x="685800" y="1124744"/>
            <a:ext cx="7772400" cy="4495800"/>
          </a:xfrm>
        </p:spPr>
        <p:txBody>
          <a:bodyPr/>
          <a:lstStyle/>
          <a:p>
            <a:pPr eaLnBrk="1" hangingPunct="1">
              <a:lnSpc>
                <a:spcPct val="90000"/>
              </a:lnSpc>
            </a:pPr>
            <a:r>
              <a:rPr lang="en-US" sz="2800" dirty="0" smtClean="0"/>
              <a:t>If a collision is detected during transmission,  THEN immediately cease transmitting the frame.</a:t>
            </a:r>
          </a:p>
          <a:p>
            <a:pPr eaLnBrk="1" hangingPunct="1">
              <a:lnSpc>
                <a:spcPct val="90000"/>
              </a:lnSpc>
            </a:pPr>
            <a:r>
              <a:rPr lang="en-US" sz="2800" dirty="0" smtClean="0"/>
              <a:t>The first station to detect a collision sends a </a:t>
            </a:r>
            <a:r>
              <a:rPr lang="en-US" sz="2800" b="1" i="1" dirty="0" smtClean="0">
                <a:solidFill>
                  <a:srgbClr val="A50021"/>
                </a:solidFill>
              </a:rPr>
              <a:t>jam</a:t>
            </a:r>
            <a:r>
              <a:rPr lang="en-US" sz="2800" dirty="0" smtClean="0">
                <a:solidFill>
                  <a:srgbClr val="A50021"/>
                </a:solidFill>
              </a:rPr>
              <a:t> </a:t>
            </a:r>
            <a:r>
              <a:rPr lang="en-US" sz="2800" b="1" i="1" dirty="0" smtClean="0">
                <a:solidFill>
                  <a:srgbClr val="A50021"/>
                </a:solidFill>
              </a:rPr>
              <a:t>signal</a:t>
            </a:r>
            <a:r>
              <a:rPr lang="en-US" sz="2800" b="1" i="1" dirty="0" smtClean="0"/>
              <a:t> </a:t>
            </a:r>
            <a:r>
              <a:rPr lang="en-US" sz="2800" dirty="0" smtClean="0"/>
              <a:t>to all stations to indicate that there has been a collision.</a:t>
            </a:r>
          </a:p>
          <a:p>
            <a:pPr eaLnBrk="1" hangingPunct="1">
              <a:lnSpc>
                <a:spcPct val="90000"/>
              </a:lnSpc>
            </a:pPr>
            <a:r>
              <a:rPr lang="en-US" sz="2800" dirty="0" smtClean="0"/>
              <a:t>After receiving a </a:t>
            </a:r>
            <a:r>
              <a:rPr lang="en-US" sz="2800" b="1" i="1" dirty="0" smtClean="0">
                <a:solidFill>
                  <a:srgbClr val="A50021"/>
                </a:solidFill>
              </a:rPr>
              <a:t>jam signal</a:t>
            </a:r>
            <a:r>
              <a:rPr lang="en-US" sz="2800" dirty="0" smtClean="0"/>
              <a:t>, a station that was attempting to transmit waits a </a:t>
            </a:r>
            <a:r>
              <a:rPr lang="en-US" sz="2800" b="1" dirty="0" smtClean="0">
                <a:solidFill>
                  <a:srgbClr val="990000"/>
                </a:solidFill>
              </a:rPr>
              <a:t>random amount of time </a:t>
            </a:r>
            <a:r>
              <a:rPr lang="en-US" sz="2800" dirty="0" smtClean="0"/>
              <a:t>before attempting to retransmit.</a:t>
            </a:r>
          </a:p>
          <a:p>
            <a:pPr eaLnBrk="1" hangingPunct="1">
              <a:lnSpc>
                <a:spcPct val="90000"/>
              </a:lnSpc>
            </a:pPr>
            <a:r>
              <a:rPr lang="en-US" sz="2800" dirty="0" smtClean="0"/>
              <a:t>The maximum time needed to detect a collision is 2 x propagation delay.</a:t>
            </a:r>
            <a:endParaRPr lang="en-US" sz="2800" b="1" i="1"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Tree>
    <p:extLst>
      <p:ext uri="{BB962C8B-B14F-4D97-AF65-F5344CB8AC3E}">
        <p14:creationId xmlns:p14="http://schemas.microsoft.com/office/powerpoint/2010/main" val="2947165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 </a:t>
            </a:r>
            <a:r>
              <a:rPr lang="en-US" dirty="0" err="1" smtClean="0"/>
              <a:t>vs</a:t>
            </a:r>
            <a:r>
              <a:rPr lang="en-US" dirty="0" smtClean="0"/>
              <a:t> CSMA/CD</a:t>
            </a:r>
          </a:p>
        </p:txBody>
      </p:sp>
      <p:sp>
        <p:nvSpPr>
          <p:cNvPr id="47109" name="Rectangle 3"/>
          <p:cNvSpPr>
            <a:spLocks noGrp="1" noChangeArrowheads="1"/>
          </p:cNvSpPr>
          <p:nvPr>
            <p:ph type="body" idx="1"/>
          </p:nvPr>
        </p:nvSpPr>
        <p:spPr>
          <a:xfrm>
            <a:off x="468313" y="1124744"/>
            <a:ext cx="8153400" cy="4572000"/>
          </a:xfrm>
        </p:spPr>
        <p:txBody>
          <a:bodyPr/>
          <a:lstStyle/>
          <a:p>
            <a:pPr eaLnBrk="1" hangingPunct="1">
              <a:lnSpc>
                <a:spcPct val="90000"/>
              </a:lnSpc>
            </a:pPr>
            <a:r>
              <a:rPr lang="en-US" sz="2800" dirty="0" smtClean="0">
                <a:solidFill>
                  <a:srgbClr val="800000"/>
                </a:solidFill>
              </a:rPr>
              <a:t>CSMA</a:t>
            </a:r>
            <a:r>
              <a:rPr lang="en-US" sz="2800" dirty="0" smtClean="0"/>
              <a:t> </a:t>
            </a:r>
            <a:r>
              <a:rPr lang="en-US" sz="2800" dirty="0" smtClean="0"/>
              <a:t>is essentially a historical technology until we include </a:t>
            </a:r>
            <a:r>
              <a:rPr lang="en-US" sz="2800" b="1" dirty="0" smtClean="0">
                <a:solidFill>
                  <a:srgbClr val="006600"/>
                </a:solidFill>
                <a:latin typeface="Comic Sans MS" pitchFamily="66" charset="0"/>
              </a:rPr>
              <a:t>Wireless LANs</a:t>
            </a:r>
            <a:r>
              <a:rPr lang="en-US" sz="2800" dirty="0" smtClean="0"/>
              <a:t>.</a:t>
            </a:r>
          </a:p>
          <a:p>
            <a:pPr eaLnBrk="1" hangingPunct="1">
              <a:lnSpc>
                <a:spcPct val="90000"/>
              </a:lnSpc>
            </a:pPr>
            <a:r>
              <a:rPr lang="en-US" sz="2800" dirty="0" smtClean="0"/>
              <a:t>If propagation time is short compared to transmission time, station can be </a:t>
            </a:r>
            <a:r>
              <a:rPr lang="en-US" sz="2800" i="1" dirty="0" smtClean="0">
                <a:solidFill>
                  <a:srgbClr val="008000"/>
                </a:solidFill>
              </a:rPr>
              <a:t>listening before sending </a:t>
            </a:r>
            <a:r>
              <a:rPr lang="en-US" sz="2800" dirty="0" smtClean="0"/>
              <a:t>with CSMA.</a:t>
            </a:r>
          </a:p>
          <a:p>
            <a:pPr eaLnBrk="1" hangingPunct="1">
              <a:lnSpc>
                <a:spcPct val="90000"/>
              </a:lnSpc>
            </a:pPr>
            <a:r>
              <a:rPr lang="en-US" sz="2800" dirty="0" smtClean="0">
                <a:solidFill>
                  <a:srgbClr val="800000"/>
                </a:solidFill>
              </a:rPr>
              <a:t>Collision detection (CD) </a:t>
            </a:r>
            <a:r>
              <a:rPr lang="en-US" sz="2800" dirty="0" smtClean="0"/>
              <a:t>is accomplished by detecting voltage levels outside acceptable range. Thus attenuation limits distance without a repeater.</a:t>
            </a:r>
          </a:p>
          <a:p>
            <a:pPr eaLnBrk="1" hangingPunct="1">
              <a:lnSpc>
                <a:spcPct val="90000"/>
              </a:lnSpc>
            </a:pPr>
            <a:r>
              <a:rPr lang="en-US" sz="2800" dirty="0" smtClean="0"/>
              <a:t>If the collision time is short compared to packet time (i.e., small </a:t>
            </a:r>
            <a:r>
              <a:rPr lang="en-US" sz="2800" b="1" i="1" dirty="0" smtClean="0">
                <a:solidFill>
                  <a:srgbClr val="A50021"/>
                </a:solidFill>
              </a:rPr>
              <a:t>a</a:t>
            </a:r>
            <a:r>
              <a:rPr lang="en-US" sz="2800" dirty="0" smtClean="0"/>
              <a:t>), performance will increase due to CD.</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Tree>
    <p:extLst>
      <p:ext uri="{BB962C8B-B14F-4D97-AF65-F5344CB8AC3E}">
        <p14:creationId xmlns:p14="http://schemas.microsoft.com/office/powerpoint/2010/main" val="1062893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026"/>
          <p:cNvSpPr>
            <a:spLocks noGrp="1" noChangeArrowheads="1"/>
          </p:cNvSpPr>
          <p:nvPr>
            <p:ph type="body" idx="1"/>
          </p:nvPr>
        </p:nvSpPr>
        <p:spPr>
          <a:xfrm>
            <a:off x="539552" y="2716560"/>
            <a:ext cx="7632700" cy="538162"/>
          </a:xfrm>
          <a:noFill/>
        </p:spPr>
        <p:txBody>
          <a:bodyPr lIns="90488" tIns="44450" rIns="90488" bIns="44450"/>
          <a:lstStyle/>
          <a:p>
            <a:pPr eaLnBrk="1" hangingPunct="1">
              <a:buFontTx/>
              <a:buNone/>
            </a:pPr>
            <a:r>
              <a:rPr lang="en-US" sz="2800" smtClean="0"/>
              <a:t>Probability of 1 successful transmission:</a:t>
            </a:r>
          </a:p>
        </p:txBody>
      </p:sp>
      <p:grpSp>
        <p:nvGrpSpPr>
          <p:cNvPr id="3080" name="Group 1027"/>
          <p:cNvGrpSpPr>
            <a:grpSpLocks/>
          </p:cNvGrpSpPr>
          <p:nvPr/>
        </p:nvGrpSpPr>
        <p:grpSpPr bwMode="auto">
          <a:xfrm>
            <a:off x="764977" y="1268760"/>
            <a:ext cx="7124700" cy="781050"/>
            <a:chOff x="588" y="556"/>
            <a:chExt cx="4488" cy="492"/>
          </a:xfrm>
        </p:grpSpPr>
        <p:grpSp>
          <p:nvGrpSpPr>
            <p:cNvPr id="3085" name="Group 1028"/>
            <p:cNvGrpSpPr>
              <a:grpSpLocks/>
            </p:cNvGrpSpPr>
            <p:nvPr/>
          </p:nvGrpSpPr>
          <p:grpSpPr bwMode="auto">
            <a:xfrm>
              <a:off x="588" y="900"/>
              <a:ext cx="4488" cy="148"/>
              <a:chOff x="588" y="900"/>
              <a:chExt cx="4488" cy="148"/>
            </a:xfrm>
          </p:grpSpPr>
          <p:sp>
            <p:nvSpPr>
              <p:cNvPr id="3089" name="Line 1029"/>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Rectangle 1030"/>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Rectangle 1031"/>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2" name="Rectangle 1032"/>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3" name="Rectangle 1033"/>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4" name="Rectangle 1034"/>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Rectangle 1035"/>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Rectangle 1036"/>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Rectangle 1037"/>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8" name="Rectangle 1038"/>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1039"/>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0" name="Rectangle 1040"/>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6" name="Rectangle 1041"/>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frame</a:t>
              </a:r>
            </a:p>
          </p:txBody>
        </p:sp>
        <p:sp>
          <p:nvSpPr>
            <p:cNvPr id="3087" name="Rectangle 1042"/>
            <p:cNvSpPr>
              <a:spLocks noChangeArrowheads="1"/>
            </p:cNvSpPr>
            <p:nvPr/>
          </p:nvSpPr>
          <p:spPr bwMode="auto">
            <a:xfrm>
              <a:off x="3118"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contention</a:t>
              </a:r>
            </a:p>
          </p:txBody>
        </p:sp>
        <p:sp>
          <p:nvSpPr>
            <p:cNvPr id="3088" name="Rectangle 1043"/>
            <p:cNvSpPr>
              <a:spLocks noChangeArrowheads="1"/>
            </p:cNvSpPr>
            <p:nvPr/>
          </p:nvSpPr>
          <p:spPr bwMode="auto">
            <a:xfrm>
              <a:off x="2059"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frame</a:t>
              </a:r>
            </a:p>
          </p:txBody>
        </p:sp>
      </p:grpSp>
      <p:graphicFrame>
        <p:nvGraphicFramePr>
          <p:cNvPr id="3074" name="Object 1024">
            <a:hlinkClick r:id="" action="ppaction://ole?verb=0"/>
          </p:cNvPr>
          <p:cNvGraphicFramePr>
            <a:graphicFrameLocks/>
          </p:cNvGraphicFramePr>
          <p:nvPr>
            <p:extLst>
              <p:ext uri="{D42A27DB-BD31-4B8C-83A1-F6EECF244321}">
                <p14:modId xmlns:p14="http://schemas.microsoft.com/office/powerpoint/2010/main" val="4269225798"/>
              </p:ext>
            </p:extLst>
          </p:nvPr>
        </p:nvGraphicFramePr>
        <p:xfrm>
          <a:off x="2127052" y="3416647"/>
          <a:ext cx="3263900" cy="584200"/>
        </p:xfrm>
        <a:graphic>
          <a:graphicData uri="http://schemas.openxmlformats.org/presentationml/2006/ole">
            <mc:AlternateContent xmlns:mc="http://schemas.openxmlformats.org/markup-compatibility/2006">
              <mc:Choice xmlns:v="urn:schemas-microsoft-com:vml" Requires="v">
                <p:oleObj spid="_x0000_s3128" name="Equation" r:id="rId4" imgW="3276360" imgH="596880" progId="Equation.3">
                  <p:embed/>
                </p:oleObj>
              </mc:Choice>
              <mc:Fallback>
                <p:oleObj name="Equation" r:id="rId4" imgW="3276360" imgH="59688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52" y="3416647"/>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045"/>
          <p:cNvSpPr>
            <a:spLocks noChangeArrowheads="1"/>
          </p:cNvSpPr>
          <p:nvPr/>
        </p:nvSpPr>
        <p:spPr bwMode="auto">
          <a:xfrm>
            <a:off x="728464" y="4218335"/>
            <a:ext cx="38151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dirty="0" err="1">
                <a:solidFill>
                  <a:schemeClr val="tx1"/>
                </a:solidFill>
              </a:rPr>
              <a:t>P</a:t>
            </a:r>
            <a:r>
              <a:rPr lang="en-US" sz="2000" b="0" i="1" baseline="-25000" dirty="0" err="1">
                <a:solidFill>
                  <a:schemeClr val="tx1"/>
                </a:solidFill>
              </a:rPr>
              <a:t>success</a:t>
            </a:r>
            <a:r>
              <a:rPr lang="en-US" sz="2000" b="0" dirty="0">
                <a:solidFill>
                  <a:schemeClr val="tx1"/>
                </a:solidFill>
              </a:rPr>
              <a:t> is maximized at </a:t>
            </a:r>
            <a:r>
              <a:rPr lang="en-US" sz="2000" b="0" i="1" dirty="0" smtClean="0">
                <a:solidFill>
                  <a:schemeClr val="tx1"/>
                </a:solidFill>
              </a:rPr>
              <a:t>p </a:t>
            </a:r>
            <a:r>
              <a:rPr lang="en-US" sz="2000" b="0" dirty="0" smtClean="0">
                <a:solidFill>
                  <a:schemeClr val="tx1"/>
                </a:solidFill>
              </a:rPr>
              <a:t>=1/</a:t>
            </a:r>
            <a:r>
              <a:rPr lang="en-US" sz="2000" b="0" i="1" dirty="0" smtClean="0">
                <a:solidFill>
                  <a:schemeClr val="tx1"/>
                </a:solidFill>
              </a:rPr>
              <a:t>n </a:t>
            </a:r>
            <a:r>
              <a:rPr lang="en-US" sz="2000" b="0" dirty="0" smtClean="0">
                <a:solidFill>
                  <a:schemeClr val="tx1"/>
                </a:solidFill>
              </a:rPr>
              <a:t>:</a:t>
            </a:r>
            <a:endParaRPr lang="en-US" sz="2000" b="0" dirty="0">
              <a:solidFill>
                <a:schemeClr val="tx1"/>
              </a:solidFill>
            </a:endParaRPr>
          </a:p>
        </p:txBody>
      </p:sp>
      <p:graphicFrame>
        <p:nvGraphicFramePr>
          <p:cNvPr id="3075" name="Object 1025">
            <a:hlinkClick r:id="" action="ppaction://ole?verb=0"/>
          </p:cNvPr>
          <p:cNvGraphicFramePr>
            <a:graphicFrameLocks/>
          </p:cNvGraphicFramePr>
          <p:nvPr>
            <p:extLst>
              <p:ext uri="{D42A27DB-BD31-4B8C-83A1-F6EECF244321}">
                <p14:modId xmlns:p14="http://schemas.microsoft.com/office/powerpoint/2010/main" val="2627000962"/>
              </p:ext>
            </p:extLst>
          </p:nvPr>
        </p:nvGraphicFramePr>
        <p:xfrm>
          <a:off x="1936552" y="4737447"/>
          <a:ext cx="3263900" cy="939800"/>
        </p:xfrm>
        <a:graphic>
          <a:graphicData uri="http://schemas.openxmlformats.org/presentationml/2006/ole">
            <mc:AlternateContent xmlns:mc="http://schemas.openxmlformats.org/markup-compatibility/2006">
              <mc:Choice xmlns:v="urn:schemas-microsoft-com:vml" Requires="v">
                <p:oleObj spid="_x0000_s3129" name="Equation" r:id="rId6" imgW="3276360" imgH="952200" progId="Equation.3">
                  <p:embed/>
                </p:oleObj>
              </mc:Choice>
              <mc:Fallback>
                <p:oleObj name="Equation" r:id="rId6" imgW="3276360" imgH="952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552" y="4737447"/>
                        <a:ext cx="326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26">
            <a:hlinkClick r:id="" action="ppaction://ole?verb=0"/>
          </p:cNvPr>
          <p:cNvGraphicFramePr>
            <a:graphicFrameLocks/>
          </p:cNvGraphicFramePr>
          <p:nvPr>
            <p:extLst>
              <p:ext uri="{D42A27DB-BD31-4B8C-83A1-F6EECF244321}">
                <p14:modId xmlns:p14="http://schemas.microsoft.com/office/powerpoint/2010/main" val="1002771727"/>
              </p:ext>
            </p:extLst>
          </p:nvPr>
        </p:nvGraphicFramePr>
        <p:xfrm>
          <a:off x="6227564" y="3313460"/>
          <a:ext cx="2339975" cy="2163762"/>
        </p:xfrm>
        <a:graphic>
          <a:graphicData uri="http://schemas.openxmlformats.org/presentationml/2006/ole">
            <mc:AlternateContent xmlns:mc="http://schemas.openxmlformats.org/markup-compatibility/2006">
              <mc:Choice xmlns:v="urn:schemas-microsoft-com:vml" Requires="v">
                <p:oleObj spid="_x0000_s3130" name="Chart" r:id="rId8" imgW="2124090" imgH="1514475" progId="Excel.Chart.8">
                  <p:embed followColorScheme="full"/>
                </p:oleObj>
              </mc:Choice>
              <mc:Fallback>
                <p:oleObj name="Chart" r:id="rId8" imgW="2124090" imgH="1514475" progId="Excel.Chart.8">
                  <p:embed followColorScheme="full"/>
                  <p:pic>
                    <p:nvPicPr>
                      <p:cNvPr id="0" name=""/>
                      <p:cNvPicPr>
                        <a:picLocks noChangeArrowheads="1"/>
                      </p:cNvPicPr>
                      <p:nvPr/>
                    </p:nvPicPr>
                    <p:blipFill>
                      <a:blip r:embed="rId9"/>
                      <a:srcRect/>
                      <a:stretch>
                        <a:fillRect/>
                      </a:stretch>
                    </p:blipFill>
                    <p:spPr bwMode="auto">
                      <a:xfrm>
                        <a:off x="6227564" y="3313460"/>
                        <a:ext cx="23399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48"/>
          <p:cNvSpPr>
            <a:spLocks noChangeArrowheads="1"/>
          </p:cNvSpPr>
          <p:nvPr/>
        </p:nvSpPr>
        <p:spPr bwMode="auto">
          <a:xfrm>
            <a:off x="8134994" y="5229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a:solidFill>
                  <a:schemeClr val="accent2"/>
                </a:solidFill>
              </a:rPr>
              <a:t>n</a:t>
            </a:r>
            <a:endParaRPr lang="en-US" sz="2000" b="1" dirty="0">
              <a:solidFill>
                <a:schemeClr val="accent2"/>
              </a:solidFill>
            </a:endParaRPr>
          </a:p>
        </p:txBody>
      </p:sp>
      <p:sp>
        <p:nvSpPr>
          <p:cNvPr id="3083" name="Rectangle 1049"/>
          <p:cNvSpPr>
            <a:spLocks noChangeArrowheads="1"/>
          </p:cNvSpPr>
          <p:nvPr/>
        </p:nvSpPr>
        <p:spPr bwMode="auto">
          <a:xfrm>
            <a:off x="5668764" y="3537297"/>
            <a:ext cx="64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err="1">
                <a:solidFill>
                  <a:schemeClr val="accent2"/>
                </a:solidFill>
              </a:rPr>
              <a:t>P</a:t>
            </a:r>
            <a:r>
              <a:rPr lang="en-US" sz="2000" b="1" i="1" baseline="30000" dirty="0" err="1">
                <a:solidFill>
                  <a:schemeClr val="accent2"/>
                </a:solidFill>
              </a:rPr>
              <a:t>max</a:t>
            </a:r>
            <a:endParaRPr lang="en-US" sz="2000" b="1" i="1" baseline="30000" dirty="0">
              <a:solidFill>
                <a:schemeClr val="accent2"/>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
        <p:nvSpPr>
          <p:cNvPr id="29" name="Rectangle 2"/>
          <p:cNvSpPr>
            <a:spLocks noGrp="1" noChangeArrowheads="1"/>
          </p:cNvSpPr>
          <p:nvPr>
            <p:ph type="title"/>
          </p:nvPr>
        </p:nvSpPr>
        <p:spPr>
          <a:xfrm>
            <a:off x="685800" y="0"/>
            <a:ext cx="7772400" cy="1043608"/>
          </a:xfrm>
        </p:spPr>
        <p:txBody>
          <a:bodyPr/>
          <a:lstStyle/>
          <a:p>
            <a:pPr eaLnBrk="1" hangingPunct="1">
              <a:defRPr/>
            </a:pPr>
            <a:r>
              <a:rPr lang="en-US" dirty="0" smtClean="0"/>
              <a:t>CSMA/CD</a:t>
            </a:r>
          </a:p>
        </p:txBody>
      </p:sp>
      <p:sp>
        <p:nvSpPr>
          <p:cNvPr id="30"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89560753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524000" y="2058988"/>
          <a:ext cx="5176838" cy="2894012"/>
        </p:xfrm>
        <a:graphic>
          <a:graphicData uri="http://schemas.openxmlformats.org/presentationml/2006/ole">
            <mc:AlternateContent xmlns:mc="http://schemas.openxmlformats.org/markup-compatibility/2006">
              <mc:Choice xmlns:v="urn:schemas-microsoft-com:vml" Requires="v">
                <p:oleObj spid="_x0000_s6163" name="Worksheet" r:id="rId4" imgW="4257988" imgH="2391314" progId="Excel.Sheet.8">
                  <p:embed/>
                </p:oleObj>
              </mc:Choice>
              <mc:Fallback>
                <p:oleObj name="Worksheet" r:id="rId4" imgW="4257988" imgH="2391314"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58988"/>
                        <a:ext cx="5176838" cy="289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3"/>
          <p:cNvSpPr>
            <a:spLocks noChangeArrowheads="1"/>
          </p:cNvSpPr>
          <p:nvPr/>
        </p:nvSpPr>
        <p:spPr bwMode="auto">
          <a:xfrm>
            <a:off x="6843713" y="3663950"/>
            <a:ext cx="8715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0">
                <a:solidFill>
                  <a:schemeClr val="tx1"/>
                </a:solidFill>
              </a:rPr>
              <a:t>Aloha</a:t>
            </a:r>
          </a:p>
        </p:txBody>
      </p:sp>
      <p:sp>
        <p:nvSpPr>
          <p:cNvPr id="6150" name="Rectangle 4"/>
          <p:cNvSpPr>
            <a:spLocks noChangeArrowheads="1"/>
          </p:cNvSpPr>
          <p:nvPr/>
        </p:nvSpPr>
        <p:spPr bwMode="auto">
          <a:xfrm>
            <a:off x="6170613" y="3092450"/>
            <a:ext cx="1473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0">
                <a:solidFill>
                  <a:schemeClr val="tx1"/>
                </a:solidFill>
              </a:rPr>
              <a:t>Slotted Aloha</a:t>
            </a:r>
          </a:p>
        </p:txBody>
      </p:sp>
      <p:sp>
        <p:nvSpPr>
          <p:cNvPr id="6151" name="Rectangle 5"/>
          <p:cNvSpPr>
            <a:spLocks noChangeArrowheads="1"/>
          </p:cNvSpPr>
          <p:nvPr/>
        </p:nvSpPr>
        <p:spPr bwMode="auto">
          <a:xfrm>
            <a:off x="3952875" y="2192338"/>
            <a:ext cx="12033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1-P CSMA</a:t>
            </a:r>
          </a:p>
        </p:txBody>
      </p:sp>
      <p:sp>
        <p:nvSpPr>
          <p:cNvPr id="6152" name="Rectangle 6"/>
          <p:cNvSpPr>
            <a:spLocks noChangeArrowheads="1"/>
          </p:cNvSpPr>
          <p:nvPr/>
        </p:nvSpPr>
        <p:spPr bwMode="auto">
          <a:xfrm>
            <a:off x="5207000" y="2444750"/>
            <a:ext cx="14827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Non-P CSMA</a:t>
            </a:r>
          </a:p>
        </p:txBody>
      </p:sp>
      <p:sp>
        <p:nvSpPr>
          <p:cNvPr id="6153" name="Rectangle 7"/>
          <p:cNvSpPr>
            <a:spLocks noChangeArrowheads="1"/>
          </p:cNvSpPr>
          <p:nvPr/>
        </p:nvSpPr>
        <p:spPr bwMode="auto">
          <a:xfrm>
            <a:off x="3117850" y="1916113"/>
            <a:ext cx="1209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0">
                <a:solidFill>
                  <a:schemeClr val="tx1"/>
                </a:solidFill>
              </a:rPr>
              <a:t>CSMA/CD</a:t>
            </a:r>
          </a:p>
        </p:txBody>
      </p:sp>
      <p:sp>
        <p:nvSpPr>
          <p:cNvPr id="6154" name="Line 8"/>
          <p:cNvSpPr>
            <a:spLocks noChangeShapeType="1"/>
          </p:cNvSpPr>
          <p:nvPr/>
        </p:nvSpPr>
        <p:spPr bwMode="auto">
          <a:xfrm flipH="1">
            <a:off x="2997200" y="2276475"/>
            <a:ext cx="617538" cy="485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5" name="Line 9"/>
          <p:cNvSpPr>
            <a:spLocks noChangeShapeType="1"/>
          </p:cNvSpPr>
          <p:nvPr/>
        </p:nvSpPr>
        <p:spPr bwMode="auto">
          <a:xfrm flipH="1">
            <a:off x="3149600" y="2492375"/>
            <a:ext cx="1270000" cy="889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6" name="Line 10"/>
          <p:cNvSpPr>
            <a:spLocks noChangeShapeType="1"/>
          </p:cNvSpPr>
          <p:nvPr/>
        </p:nvSpPr>
        <p:spPr bwMode="auto">
          <a:xfrm flipH="1">
            <a:off x="4572000" y="2728913"/>
            <a:ext cx="960438" cy="668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7" name="Line 11"/>
          <p:cNvSpPr>
            <a:spLocks noChangeShapeType="1"/>
          </p:cNvSpPr>
          <p:nvPr/>
        </p:nvSpPr>
        <p:spPr bwMode="auto">
          <a:xfrm flipH="1">
            <a:off x="6438900" y="3457575"/>
            <a:ext cx="279400" cy="215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8" name="Line 12"/>
          <p:cNvSpPr>
            <a:spLocks noChangeShapeType="1"/>
          </p:cNvSpPr>
          <p:nvPr/>
        </p:nvSpPr>
        <p:spPr bwMode="auto">
          <a:xfrm flipH="1">
            <a:off x="6413500" y="3927475"/>
            <a:ext cx="406400" cy="101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159" name="Rectangle 13"/>
          <p:cNvSpPr>
            <a:spLocks noChangeArrowheads="1"/>
          </p:cNvSpPr>
          <p:nvPr/>
        </p:nvSpPr>
        <p:spPr bwMode="auto">
          <a:xfrm>
            <a:off x="6613872" y="4420468"/>
            <a:ext cx="406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2800" i="1" dirty="0">
                <a:solidFill>
                  <a:srgbClr val="990000"/>
                </a:solidFill>
              </a:rPr>
              <a:t>a</a:t>
            </a:r>
            <a:endParaRPr lang="en-US" sz="2800" dirty="0">
              <a:solidFill>
                <a:srgbClr val="990000"/>
              </a:solidFill>
            </a:endParaRPr>
          </a:p>
        </p:txBody>
      </p:sp>
      <p:sp>
        <p:nvSpPr>
          <p:cNvPr id="6160" name="Rectangle 14"/>
          <p:cNvSpPr>
            <a:spLocks noChangeArrowheads="1"/>
          </p:cNvSpPr>
          <p:nvPr/>
        </p:nvSpPr>
        <p:spPr bwMode="auto">
          <a:xfrm>
            <a:off x="611560" y="3103463"/>
            <a:ext cx="94045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l" eaLnBrk="0" hangingPunct="0"/>
            <a:r>
              <a:rPr lang="en-US" b="1" dirty="0">
                <a:solidFill>
                  <a:srgbClr val="006600"/>
                </a:solidFill>
                <a:latin typeface="Symbol" pitchFamily="18" charset="2"/>
              </a:rPr>
              <a:t></a:t>
            </a:r>
            <a:r>
              <a:rPr lang="en-US" b="1" baseline="-25000" dirty="0">
                <a:solidFill>
                  <a:srgbClr val="006600"/>
                </a:solidFill>
              </a:rPr>
              <a:t>max</a:t>
            </a:r>
          </a:p>
        </p:txBody>
      </p:sp>
      <p:sp>
        <p:nvSpPr>
          <p:cNvPr id="22" name="Rectangle 5"/>
          <p:cNvSpPr>
            <a:spLocks noChangeArrowheads="1"/>
          </p:cNvSpPr>
          <p:nvPr/>
        </p:nvSpPr>
        <p:spPr bwMode="auto">
          <a:xfrm>
            <a:off x="285750" y="-27384"/>
            <a:ext cx="8643938" cy="1044575"/>
          </a:xfrm>
          <a:prstGeom prst="rect">
            <a:avLst/>
          </a:prstGeom>
          <a:noFill/>
          <a:ln w="9525">
            <a:noFill/>
            <a:miter lim="800000"/>
            <a:headEnd/>
            <a:tailEnd/>
          </a:ln>
          <a:effectLst/>
        </p:spPr>
        <p:txBody>
          <a:bodyPr anchor="ctr"/>
          <a:lstStyle/>
          <a:p>
            <a:pPr>
              <a:defRPr/>
            </a:pPr>
            <a:r>
              <a:rPr lang="en-US" sz="4000" b="1" dirty="0" smtClean="0">
                <a:solidFill>
                  <a:schemeClr val="bg1"/>
                </a:solidFill>
                <a:effectLst>
                  <a:outerShdw blurRad="38100" dist="38100" dir="2700000" algn="tl">
                    <a:srgbClr val="000000">
                      <a:alpha val="43137"/>
                    </a:srgbClr>
                  </a:outerShdw>
                </a:effectLst>
                <a:latin typeface="Comic Sans MS" pitchFamily="66" charset="0"/>
              </a:rPr>
              <a:t>Maximum </a:t>
            </a:r>
            <a:r>
              <a:rPr lang="en-US" sz="4000" b="1" dirty="0">
                <a:solidFill>
                  <a:schemeClr val="bg1"/>
                </a:solidFill>
                <a:effectLst>
                  <a:outerShdw blurRad="38100" dist="38100" dir="2700000" algn="tl">
                    <a:srgbClr val="000000">
                      <a:alpha val="43137"/>
                    </a:srgbClr>
                  </a:outerShdw>
                </a:effectLst>
                <a:latin typeface="Comic Sans MS" pitchFamily="66" charset="0"/>
              </a:rPr>
              <a:t>Achievable Throughputs</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  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55</a:t>
            </a:fld>
            <a:endParaRPr lang="en-US" dirty="0">
              <a:latin typeface="Comic Sans MS" pitchFamily="66" charset="0"/>
            </a:endParaRPr>
          </a:p>
        </p:txBody>
      </p:sp>
      <p:sp>
        <p:nvSpPr>
          <p:cNvPr id="23"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34751851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827088" y="1752600"/>
          <a:ext cx="7015162" cy="3898900"/>
        </p:xfrm>
        <a:graphic>
          <a:graphicData uri="http://schemas.openxmlformats.org/presentationml/2006/ole">
            <mc:AlternateContent xmlns:mc="http://schemas.openxmlformats.org/markup-compatibility/2006">
              <mc:Choice xmlns:v="urn:schemas-microsoft-com:vml" Requires="v">
                <p:oleObj spid="_x0000_s7188" name="Worksheet" r:id="rId4" imgW="4677032" imgH="2600680" progId="Excel.Sheet.8">
                  <p:embed/>
                </p:oleObj>
              </mc:Choice>
              <mc:Fallback>
                <p:oleObj name="Worksheet" r:id="rId4" imgW="4677032" imgH="26006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752600"/>
                        <a:ext cx="7015162" cy="389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Text Box 3"/>
          <p:cNvSpPr txBox="1">
            <a:spLocks noChangeArrowheads="1"/>
          </p:cNvSpPr>
          <p:nvPr/>
        </p:nvSpPr>
        <p:spPr bwMode="auto">
          <a:xfrm>
            <a:off x="6916738" y="1981200"/>
            <a:ext cx="942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a:t>
            </a:r>
            <a:r>
              <a:rPr lang="en-US" sz="1800" i="1">
                <a:solidFill>
                  <a:srgbClr val="A50021"/>
                </a:solidFill>
              </a:rPr>
              <a:t>.</a:t>
            </a:r>
            <a:r>
              <a:rPr lang="en-US" sz="1800">
                <a:solidFill>
                  <a:srgbClr val="A50021"/>
                </a:solidFill>
              </a:rPr>
              <a:t>01</a:t>
            </a:r>
          </a:p>
        </p:txBody>
      </p:sp>
      <p:sp>
        <p:nvSpPr>
          <p:cNvPr id="7174" name="Text Box 4"/>
          <p:cNvSpPr txBox="1">
            <a:spLocks noChangeArrowheads="1"/>
          </p:cNvSpPr>
          <p:nvPr/>
        </p:nvSpPr>
        <p:spPr bwMode="auto">
          <a:xfrm>
            <a:off x="5368925" y="2133600"/>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0.1</a:t>
            </a:r>
          </a:p>
        </p:txBody>
      </p:sp>
      <p:sp>
        <p:nvSpPr>
          <p:cNvPr id="7175" name="Text Box 5"/>
          <p:cNvSpPr txBox="1">
            <a:spLocks noChangeArrowheads="1"/>
          </p:cNvSpPr>
          <p:nvPr/>
        </p:nvSpPr>
        <p:spPr bwMode="auto">
          <a:xfrm>
            <a:off x="3203575" y="2193925"/>
            <a:ext cx="828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spcBef>
                <a:spcPct val="50000"/>
              </a:spcBef>
            </a:pPr>
            <a:r>
              <a:rPr lang="en-US" sz="1800" i="1">
                <a:solidFill>
                  <a:srgbClr val="A50021"/>
                </a:solidFill>
              </a:rPr>
              <a:t>a = </a:t>
            </a:r>
            <a:r>
              <a:rPr lang="en-US" sz="1800">
                <a:solidFill>
                  <a:srgbClr val="A50021"/>
                </a:solidFill>
              </a:rPr>
              <a:t>0.2</a:t>
            </a:r>
          </a:p>
        </p:txBody>
      </p:sp>
      <p:sp>
        <p:nvSpPr>
          <p:cNvPr id="7176" name="Line 6"/>
          <p:cNvSpPr>
            <a:spLocks noChangeShapeType="1"/>
          </p:cNvSpPr>
          <p:nvPr/>
        </p:nvSpPr>
        <p:spPr bwMode="auto">
          <a:xfrm>
            <a:off x="3992563" y="2370138"/>
            <a:ext cx="180975" cy="2095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7" name="Line 7"/>
          <p:cNvSpPr>
            <a:spLocks noChangeShapeType="1"/>
          </p:cNvSpPr>
          <p:nvPr/>
        </p:nvSpPr>
        <p:spPr bwMode="auto">
          <a:xfrm flipH="1">
            <a:off x="5224463" y="2355850"/>
            <a:ext cx="153987" cy="1952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8"/>
          <p:cNvSpPr>
            <a:spLocks noChangeShapeType="1"/>
          </p:cNvSpPr>
          <p:nvPr/>
        </p:nvSpPr>
        <p:spPr bwMode="auto">
          <a:xfrm flipH="1">
            <a:off x="7164388" y="2300288"/>
            <a:ext cx="98425" cy="334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5"/>
          <p:cNvSpPr>
            <a:spLocks noChangeArrowheads="1"/>
          </p:cNvSpPr>
          <p:nvPr/>
        </p:nvSpPr>
        <p:spPr bwMode="auto">
          <a:xfrm>
            <a:off x="285750" y="0"/>
            <a:ext cx="8643938" cy="1687513"/>
          </a:xfrm>
          <a:prstGeom prst="rect">
            <a:avLst/>
          </a:prstGeom>
          <a:noFill/>
          <a:ln w="9525">
            <a:noFill/>
            <a:miter lim="800000"/>
            <a:headEnd/>
            <a:tailEnd/>
          </a:ln>
          <a:effectLst/>
        </p:spPr>
        <p:txBody>
          <a:bodyPr anchor="ctr"/>
          <a:lstStyle/>
          <a:p>
            <a:pPr>
              <a:defRPr/>
            </a:pPr>
            <a:endParaRPr lang="en-US" sz="4000" dirty="0">
              <a:solidFill>
                <a:schemeClr val="accent2"/>
              </a:solidFill>
              <a:effectLst>
                <a:outerShdw blurRad="38100" dist="38100" dir="2700000" algn="tl">
                  <a:srgbClr val="C0C0C0"/>
                </a:outerShdw>
              </a:effectLst>
              <a:latin typeface="Comic Sans MS" pitchFamily="66" charset="0"/>
            </a:endParaRPr>
          </a:p>
        </p:txBody>
      </p:sp>
      <p:sp>
        <p:nvSpPr>
          <p:cNvPr id="16" name="Rectangle 15"/>
          <p:cNvSpPr/>
          <p:nvPr/>
        </p:nvSpPr>
        <p:spPr>
          <a:xfrm>
            <a:off x="107504" y="116632"/>
            <a:ext cx="8822184" cy="707886"/>
          </a:xfrm>
          <a:prstGeom prst="rect">
            <a:avLst/>
          </a:prstGeom>
        </p:spPr>
        <p:txBody>
          <a:bodyPr wrap="square">
            <a:spAutoFit/>
          </a:bodyPr>
          <a:lstStyle/>
          <a:p>
            <a:pPr>
              <a:defRPr/>
            </a:pPr>
            <a:r>
              <a:rPr lang="en-US" sz="4000" b="1" dirty="0">
                <a:solidFill>
                  <a:schemeClr val="bg1"/>
                </a:solidFill>
                <a:effectLst>
                  <a:outerShdw blurRad="38100" dist="38100" dir="2700000" algn="tl">
                    <a:srgbClr val="000000">
                      <a:alpha val="43137"/>
                    </a:srgbClr>
                  </a:outerShdw>
                </a:effectLst>
                <a:latin typeface="Comic Sans MS" pitchFamily="66" charset="0"/>
              </a:rPr>
              <a:t>Frame </a:t>
            </a:r>
            <a:r>
              <a:rPr lang="en-US" sz="4000" b="1" dirty="0" smtClean="0">
                <a:solidFill>
                  <a:schemeClr val="bg1"/>
                </a:solidFill>
                <a:effectLst>
                  <a:outerShdw blurRad="38100" dist="38100" dir="2700000" algn="tl">
                    <a:srgbClr val="000000">
                      <a:alpha val="43137"/>
                    </a:srgbClr>
                  </a:outerShdw>
                </a:effectLst>
                <a:latin typeface="Comic Sans MS" pitchFamily="66" charset="0"/>
              </a:rPr>
              <a:t>Delay with </a:t>
            </a:r>
            <a:r>
              <a:rPr lang="en-US" sz="4000" b="1" dirty="0">
                <a:solidFill>
                  <a:schemeClr val="bg1"/>
                </a:solidFill>
                <a:effectLst>
                  <a:outerShdw blurRad="38100" dist="38100" dir="2700000" algn="tl">
                    <a:srgbClr val="000000">
                      <a:alpha val="43137"/>
                    </a:srgbClr>
                  </a:outerShdw>
                </a:effectLst>
                <a:latin typeface="Comic Sans MS" pitchFamily="66" charset="0"/>
              </a:rPr>
              <a:t>varying a</a:t>
            </a:r>
          </a:p>
        </p:txBody>
      </p:sp>
      <p:sp>
        <p:nvSpPr>
          <p:cNvPr id="2" name="Footer Placeholder 1"/>
          <p:cNvSpPr>
            <a:spLocks noGrp="1"/>
          </p:cNvSpPr>
          <p:nvPr>
            <p:ph type="ftr" sz="quarter" idx="10"/>
          </p:nvPr>
        </p:nvSpPr>
        <p:spPr/>
        <p:txBody>
          <a:body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56</a:t>
            </a:fld>
            <a:endParaRPr lang="en-US" dirty="0">
              <a:latin typeface="Comic Sans MS" pitchFamily="66" charset="0"/>
            </a:endParaRPr>
          </a:p>
        </p:txBody>
      </p:sp>
      <p:sp>
        <p:nvSpPr>
          <p:cNvPr id="17" name="Text Box 240"/>
          <p:cNvSpPr txBox="1">
            <a:spLocks noChangeArrowheads="1"/>
          </p:cNvSpPr>
          <p:nvPr/>
        </p:nvSpPr>
        <p:spPr bwMode="auto">
          <a:xfrm>
            <a:off x="7036246" y="5805264"/>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r>
              <a:rPr lang="en-US" sz="1000" b="1" i="1" dirty="0">
                <a:solidFill>
                  <a:srgbClr val="FF6600"/>
                </a:solidFill>
              </a:rPr>
              <a:t>Communication Networks</a:t>
            </a:r>
          </a:p>
        </p:txBody>
      </p:sp>
    </p:spTree>
    <p:extLst>
      <p:ext uri="{BB962C8B-B14F-4D97-AF65-F5344CB8AC3E}">
        <p14:creationId xmlns:p14="http://schemas.microsoft.com/office/powerpoint/2010/main" val="21441532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“Taking Turns” MAC protocols</a:t>
            </a:r>
          </a:p>
        </p:txBody>
      </p:sp>
      <p:sp>
        <p:nvSpPr>
          <p:cNvPr id="183299" name="Rectangle 3"/>
          <p:cNvSpPr>
            <a:spLocks noGrp="1" noChangeArrowheads="1"/>
          </p:cNvSpPr>
          <p:nvPr>
            <p:ph type="body" idx="1"/>
          </p:nvPr>
        </p:nvSpPr>
        <p:spPr>
          <a:xfrm>
            <a:off x="457200" y="980728"/>
            <a:ext cx="8229600" cy="4800600"/>
          </a:xfrm>
        </p:spPr>
        <p:txBody>
          <a:bodyPr/>
          <a:lstStyle/>
          <a:p>
            <a:pPr>
              <a:buFont typeface="ZapfDingbats" pitchFamily="82" charset="2"/>
              <a:buNone/>
            </a:pPr>
            <a:r>
              <a:rPr lang="en-US" sz="2800" dirty="0" smtClean="0">
                <a:solidFill>
                  <a:schemeClr val="accent2"/>
                </a:solidFill>
              </a:rPr>
              <a:t>Channel Partitioning </a:t>
            </a:r>
            <a:r>
              <a:rPr lang="en-US" sz="2800" dirty="0">
                <a:solidFill>
                  <a:schemeClr val="accent2"/>
                </a:solidFill>
              </a:rPr>
              <a:t>MAC protocols:</a:t>
            </a:r>
            <a:endParaRPr lang="en-US" sz="2800" dirty="0"/>
          </a:p>
          <a:p>
            <a:pPr lvl="1"/>
            <a:r>
              <a:rPr lang="en-US" sz="2400" dirty="0"/>
              <a:t>share channel </a:t>
            </a:r>
            <a:r>
              <a:rPr lang="en-US" sz="2400" i="1" dirty="0"/>
              <a:t>efficiently</a:t>
            </a:r>
            <a:r>
              <a:rPr lang="en-US" sz="2400" dirty="0"/>
              <a:t> and </a:t>
            </a:r>
            <a:r>
              <a:rPr lang="en-US" sz="2400" i="1" dirty="0"/>
              <a:t>fairly</a:t>
            </a:r>
            <a:r>
              <a:rPr lang="en-US" sz="2400" dirty="0"/>
              <a:t> at high </a:t>
            </a:r>
            <a:r>
              <a:rPr lang="en-US" sz="2400" dirty="0" smtClean="0"/>
              <a:t>load.</a:t>
            </a:r>
            <a:endParaRPr lang="en-US" sz="2400" dirty="0"/>
          </a:p>
          <a:p>
            <a:pPr lvl="1"/>
            <a:r>
              <a:rPr lang="en-US" sz="2400" dirty="0"/>
              <a:t>inefficient at low load: delay in channel access, 1/N bandwidth allocated even if only 1 active node! </a:t>
            </a:r>
          </a:p>
          <a:p>
            <a:pPr>
              <a:buFont typeface="ZapfDingbats" pitchFamily="82" charset="2"/>
              <a:buNone/>
            </a:pPr>
            <a:r>
              <a:rPr lang="en-US" sz="2800" dirty="0">
                <a:solidFill>
                  <a:schemeClr val="accent2"/>
                </a:solidFill>
              </a:rPr>
              <a:t>Random </a:t>
            </a:r>
            <a:r>
              <a:rPr lang="en-US" sz="2800" dirty="0" smtClean="0">
                <a:solidFill>
                  <a:schemeClr val="accent2"/>
                </a:solidFill>
              </a:rPr>
              <a:t>Access </a:t>
            </a:r>
            <a:r>
              <a:rPr lang="en-US" sz="2800" dirty="0">
                <a:solidFill>
                  <a:schemeClr val="accent2"/>
                </a:solidFill>
              </a:rPr>
              <a:t>MAC </a:t>
            </a:r>
            <a:r>
              <a:rPr lang="en-US" sz="2800" dirty="0" smtClean="0">
                <a:solidFill>
                  <a:schemeClr val="accent2"/>
                </a:solidFill>
              </a:rPr>
              <a:t>protocols:</a:t>
            </a:r>
            <a:endParaRPr lang="en-US" sz="2800" dirty="0"/>
          </a:p>
          <a:p>
            <a:pPr lvl="1"/>
            <a:r>
              <a:rPr lang="en-US" sz="2400" dirty="0"/>
              <a:t>efficient at low load: single node can fully utilize </a:t>
            </a:r>
            <a:r>
              <a:rPr lang="en-US" sz="2400" dirty="0" smtClean="0"/>
              <a:t>channel.</a:t>
            </a:r>
            <a:endParaRPr lang="en-US" sz="2400" dirty="0"/>
          </a:p>
          <a:p>
            <a:pPr lvl="1"/>
            <a:r>
              <a:rPr lang="en-US" sz="2400" dirty="0"/>
              <a:t>high load: collision overhead</a:t>
            </a:r>
          </a:p>
          <a:p>
            <a:pPr>
              <a:buFont typeface="ZapfDingbats" pitchFamily="82" charset="2"/>
              <a:buNone/>
            </a:pPr>
            <a:r>
              <a:rPr lang="en-US" sz="2800" dirty="0" smtClean="0">
                <a:solidFill>
                  <a:schemeClr val="accent2"/>
                </a:solidFill>
              </a:rPr>
              <a:t>“Taking Turns</a:t>
            </a:r>
            <a:r>
              <a:rPr lang="en-US" sz="2800" dirty="0">
                <a:solidFill>
                  <a:schemeClr val="accent2"/>
                </a:solidFill>
              </a:rPr>
              <a:t>” </a:t>
            </a:r>
            <a:r>
              <a:rPr lang="en-US" sz="2800" dirty="0" smtClean="0">
                <a:solidFill>
                  <a:schemeClr val="accent2"/>
                </a:solidFill>
              </a:rPr>
              <a:t>protocols:</a:t>
            </a:r>
            <a:endParaRPr lang="en-US" sz="2800" dirty="0"/>
          </a:p>
          <a:p>
            <a:pPr lvl="1">
              <a:buFont typeface="ZapfDingbats" pitchFamily="82" charset="2"/>
              <a:buNone/>
            </a:pPr>
            <a:r>
              <a:rPr lang="en-US" dirty="0"/>
              <a:t>look for best of both worlds!</a:t>
            </a:r>
          </a:p>
        </p:txBody>
      </p:sp>
      <p:sp>
        <p:nvSpPr>
          <p:cNvPr id="6" name="Slide Number Placeholder 2"/>
          <p:cNvSpPr>
            <a:spLocks noGrp="1"/>
          </p:cNvSpPr>
          <p:nvPr>
            <p:ph type="sldNum" sz="quarter" idx="11"/>
          </p:nvPr>
        </p:nvSpPr>
        <p:spPr>
          <a:xfrm>
            <a:off x="8194675" y="6440488"/>
            <a:ext cx="914400" cy="228600"/>
          </a:xfrm>
        </p:spPr>
        <p:txBody>
          <a:bodyPr/>
          <a:lstStyle/>
          <a:p>
            <a:pPr>
              <a:defRPr/>
            </a:pPr>
            <a:fld id="{1A54BAB6-FEBD-4F64-A6D7-C50E0F3E21C7}" type="slidenum">
              <a:rPr lang="en-US" smtClean="0">
                <a:latin typeface="Comic Sans MS" pitchFamily="66" charset="0"/>
              </a:rPr>
              <a:pPr>
                <a:defRPr/>
              </a:pPr>
              <a:t>57</a:t>
            </a:fld>
            <a:endParaRPr lang="en-US" dirty="0">
              <a:latin typeface="Comic Sans MS" pitchFamily="66" charset="0"/>
            </a:endParaRPr>
          </a:p>
        </p:txBody>
      </p:sp>
      <p:sp>
        <p:nvSpPr>
          <p:cNvPr id="7" name="Footer Placeholder 1"/>
          <p:cNvSpPr>
            <a:spLocks noGrp="1"/>
          </p:cNvSpPr>
          <p:nvPr>
            <p:ph type="ftr" sz="quarter" idx="10"/>
          </p:nvPr>
        </p:nvSpPr>
        <p:spPr>
          <a:xfrm>
            <a:off x="1403350" y="6454775"/>
            <a:ext cx="6656388" cy="287338"/>
          </a:xfrm>
        </p:spPr>
        <p:txBody>
          <a:bodyPr/>
          <a:lstStyle/>
          <a:p>
            <a:pPr>
              <a:defRPr/>
            </a:pPr>
            <a:r>
              <a:rPr lang="en-US" dirty="0" smtClean="0"/>
              <a:t>Advanced Computer Networks   </a:t>
            </a:r>
            <a:r>
              <a:rPr lang="en-US" dirty="0" smtClean="0">
                <a:solidFill>
                  <a:srgbClr val="800000"/>
                </a:solidFill>
              </a:rPr>
              <a:t>LANs</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2394454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“Taking Turns” MAC protocols</a:t>
            </a:r>
          </a:p>
        </p:txBody>
      </p:sp>
      <p:sp>
        <p:nvSpPr>
          <p:cNvPr id="184323" name="Rectangle 3"/>
          <p:cNvSpPr>
            <a:spLocks noGrp="1" noChangeArrowheads="1"/>
          </p:cNvSpPr>
          <p:nvPr>
            <p:ph type="body" idx="1"/>
          </p:nvPr>
        </p:nvSpPr>
        <p:spPr>
          <a:xfrm>
            <a:off x="690563" y="1268760"/>
            <a:ext cx="3460750" cy="4648200"/>
          </a:xfrm>
        </p:spPr>
        <p:txBody>
          <a:bodyPr/>
          <a:lstStyle/>
          <a:p>
            <a:pPr>
              <a:buFont typeface="ZapfDingbats" pitchFamily="82" charset="2"/>
              <a:buNone/>
            </a:pPr>
            <a:r>
              <a:rPr lang="en-US" sz="2400" dirty="0">
                <a:solidFill>
                  <a:srgbClr val="800000"/>
                </a:solidFill>
              </a:rPr>
              <a:t>Polling:</a:t>
            </a:r>
            <a:r>
              <a:rPr lang="en-US" sz="2400" b="1" dirty="0">
                <a:solidFill>
                  <a:srgbClr val="800000"/>
                </a:solidFill>
              </a:rPr>
              <a:t> </a:t>
            </a:r>
            <a:endParaRPr lang="en-US" sz="2400" dirty="0">
              <a:solidFill>
                <a:srgbClr val="800000"/>
              </a:solidFill>
            </a:endParaRPr>
          </a:p>
          <a:p>
            <a:r>
              <a:rPr lang="en-US" sz="2400" dirty="0"/>
              <a:t>master node “invites” slave nodes to transmit in turn</a:t>
            </a:r>
          </a:p>
          <a:p>
            <a:r>
              <a:rPr lang="en-US" sz="2400" dirty="0"/>
              <a:t>typically used with “dumb” slave devices</a:t>
            </a:r>
          </a:p>
          <a:p>
            <a:r>
              <a:rPr lang="en-US" sz="2400" dirty="0"/>
              <a:t>concerns:</a:t>
            </a:r>
          </a:p>
          <a:p>
            <a:pPr lvl="1"/>
            <a:r>
              <a:rPr lang="en-US" sz="2000" dirty="0"/>
              <a:t>polling overhead </a:t>
            </a:r>
          </a:p>
          <a:p>
            <a:pPr lvl="1"/>
            <a:r>
              <a:rPr lang="en-US" sz="2000" dirty="0"/>
              <a:t>latency</a:t>
            </a:r>
          </a:p>
          <a:p>
            <a:pPr lvl="1"/>
            <a:r>
              <a:rPr lang="en-US" sz="2000" dirty="0"/>
              <a:t>single point of failure (master)</a:t>
            </a:r>
            <a:endParaRPr lang="en-US" dirty="0"/>
          </a:p>
        </p:txBody>
      </p:sp>
      <p:graphicFrame>
        <p:nvGraphicFramePr>
          <p:cNvPr id="184327" name="Object 7"/>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9243"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44"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45" name="Line 25"/>
          <p:cNvSpPr>
            <a:spLocks noChangeShapeType="1"/>
          </p:cNvSpPr>
          <p:nvPr/>
        </p:nvSpPr>
        <p:spPr bwMode="auto">
          <a:xfrm>
            <a:off x="5927725" y="2768600"/>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51" name="Line 31"/>
          <p:cNvSpPr>
            <a:spLocks noChangeShapeType="1"/>
          </p:cNvSpPr>
          <p:nvPr/>
        </p:nvSpPr>
        <p:spPr bwMode="auto">
          <a:xfrm>
            <a:off x="6076950" y="2982913"/>
            <a:ext cx="858838" cy="12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2" name="Object 32"/>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924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54" name="Object 3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924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5" name="Line 35"/>
          <p:cNvSpPr>
            <a:spLocks noChangeShapeType="1"/>
          </p:cNvSpPr>
          <p:nvPr/>
        </p:nvSpPr>
        <p:spPr bwMode="auto">
          <a:xfrm>
            <a:off x="5656263" y="3297238"/>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6" name="Object 36"/>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924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7" name="Line 37"/>
          <p:cNvSpPr>
            <a:spLocks noChangeShapeType="1"/>
          </p:cNvSpPr>
          <p:nvPr/>
        </p:nvSpPr>
        <p:spPr bwMode="auto">
          <a:xfrm>
            <a:off x="5384800" y="3825875"/>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4358" name="Object 38"/>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9247"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59" name="Line 39"/>
          <p:cNvSpPr>
            <a:spLocks noChangeShapeType="1"/>
          </p:cNvSpPr>
          <p:nvPr/>
        </p:nvSpPr>
        <p:spPr bwMode="auto">
          <a:xfrm>
            <a:off x="5113338" y="4354513"/>
            <a:ext cx="25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60" name="Text Box 40"/>
          <p:cNvSpPr txBox="1">
            <a:spLocks noChangeArrowheads="1"/>
          </p:cNvSpPr>
          <p:nvPr/>
        </p:nvSpPr>
        <p:spPr bwMode="auto">
          <a:xfrm>
            <a:off x="6616700" y="314166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master</a:t>
            </a:r>
          </a:p>
        </p:txBody>
      </p:sp>
      <p:sp>
        <p:nvSpPr>
          <p:cNvPr id="184361" name="Text Box 41"/>
          <p:cNvSpPr txBox="1">
            <a:spLocks noChangeArrowheads="1"/>
          </p:cNvSpPr>
          <p:nvPr/>
        </p:nvSpPr>
        <p:spPr bwMode="auto">
          <a:xfrm>
            <a:off x="4379913" y="4711700"/>
            <a:ext cx="822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slaves</a:t>
            </a:r>
          </a:p>
        </p:txBody>
      </p:sp>
      <p:grpSp>
        <p:nvGrpSpPr>
          <p:cNvPr id="184364" name="Group 44"/>
          <p:cNvGrpSpPr>
            <a:grpSpLocks/>
          </p:cNvGrpSpPr>
          <p:nvPr/>
        </p:nvGrpSpPr>
        <p:grpSpPr bwMode="auto">
          <a:xfrm>
            <a:off x="6823075" y="2641600"/>
            <a:ext cx="560388" cy="336550"/>
            <a:chOff x="4212" y="2867"/>
            <a:chExt cx="353" cy="212"/>
          </a:xfrm>
        </p:grpSpPr>
        <p:sp>
          <p:nvSpPr>
            <p:cNvPr id="18436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3" name="Text Box 43"/>
            <p:cNvSpPr txBox="1">
              <a:spLocks noChangeArrowheads="1"/>
            </p:cNvSpPr>
            <p:nvPr/>
          </p:nvSpPr>
          <p:spPr bwMode="auto">
            <a:xfrm>
              <a:off x="4227" y="2867"/>
              <a:ext cx="3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poll</a:t>
              </a:r>
            </a:p>
          </p:txBody>
        </p:sp>
      </p:grpSp>
      <p:grpSp>
        <p:nvGrpSpPr>
          <p:cNvPr id="184368" name="Group 48"/>
          <p:cNvGrpSpPr>
            <a:grpSpLocks/>
          </p:cNvGrpSpPr>
          <p:nvPr/>
        </p:nvGrpSpPr>
        <p:grpSpPr bwMode="auto">
          <a:xfrm>
            <a:off x="4872038" y="3563938"/>
            <a:ext cx="608012" cy="336550"/>
            <a:chOff x="4415" y="2367"/>
            <a:chExt cx="383" cy="212"/>
          </a:xfrm>
        </p:grpSpPr>
        <p:sp>
          <p:nvSpPr>
            <p:cNvPr id="184366"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7" name="Text Box 47"/>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grpSp>
        <p:nvGrpSpPr>
          <p:cNvPr id="184369" name="Group 49"/>
          <p:cNvGrpSpPr>
            <a:grpSpLocks/>
          </p:cNvGrpSpPr>
          <p:nvPr/>
        </p:nvGrpSpPr>
        <p:grpSpPr bwMode="auto">
          <a:xfrm>
            <a:off x="5378450" y="2446338"/>
            <a:ext cx="608013" cy="336550"/>
            <a:chOff x="4415" y="2367"/>
            <a:chExt cx="383" cy="212"/>
          </a:xfrm>
        </p:grpSpPr>
        <p:sp>
          <p:nvSpPr>
            <p:cNvPr id="184370"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1" name="Text Box 51"/>
            <p:cNvSpPr txBox="1">
              <a:spLocks noChangeArrowheads="1"/>
            </p:cNvSpPr>
            <p:nvPr/>
          </p:nvSpPr>
          <p:spPr bwMode="auto">
            <a:xfrm>
              <a:off x="4415" y="2367"/>
              <a:ext cx="38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chemeClr val="bg1"/>
                  </a:solidFill>
                </a:rPr>
                <a:t>data</a:t>
              </a:r>
            </a:p>
          </p:txBody>
        </p:sp>
      </p:grpSp>
      <p:sp>
        <p:nvSpPr>
          <p:cNvPr id="28" name="Footer Placeholder 1"/>
          <p:cNvSpPr>
            <a:spLocks noGrp="1"/>
          </p:cNvSpPr>
          <p:nvPr>
            <p:ph type="ftr" sz="quarter" idx="10"/>
          </p:nvPr>
        </p:nvSpPr>
        <p:spPr>
          <a:xfrm>
            <a:off x="1403350" y="6454775"/>
            <a:ext cx="6656388" cy="287338"/>
          </a:xfrm>
        </p:spPr>
        <p:txBody>
          <a:bodyPr/>
          <a:lstStyle/>
          <a:p>
            <a:pPr>
              <a:defRPr/>
            </a:pPr>
            <a:r>
              <a:rPr lang="en-US" dirty="0" smtClean="0"/>
              <a:t>Advanced Computer Networks </a:t>
            </a:r>
            <a:r>
              <a:rPr lang="en-US" dirty="0" smtClean="0">
                <a:solidFill>
                  <a:srgbClr val="800000"/>
                </a:solidFill>
              </a:rPr>
              <a:t>  LANs</a:t>
            </a:r>
            <a:endParaRPr lang="en-US" dirty="0">
              <a:solidFill>
                <a:srgbClr val="800000"/>
              </a:solidFill>
              <a:effectLst>
                <a:outerShdw blurRad="38100" dist="38100" dir="2700000" algn="tl">
                  <a:srgbClr val="000000"/>
                </a:outerShdw>
              </a:effectLst>
            </a:endParaRPr>
          </a:p>
        </p:txBody>
      </p:sp>
      <p:sp>
        <p:nvSpPr>
          <p:cNvPr id="29"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58</a:t>
            </a:fld>
            <a:endParaRPr lang="en-US" dirty="0"/>
          </a:p>
        </p:txBody>
      </p:sp>
    </p:spTree>
    <p:extLst>
      <p:ext uri="{BB962C8B-B14F-4D97-AF65-F5344CB8AC3E}">
        <p14:creationId xmlns:p14="http://schemas.microsoft.com/office/powerpoint/2010/main" val="66028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4"/>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184364"/>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184364"/>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184369"/>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184369"/>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184369"/>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84364"/>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184364"/>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184364"/>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184368"/>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184368"/>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1843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a:t>“Taking Turns” MAC protocols</a:t>
            </a:r>
          </a:p>
        </p:txBody>
      </p:sp>
      <p:sp>
        <p:nvSpPr>
          <p:cNvPr id="672772" name="Rectangle 4"/>
          <p:cNvSpPr>
            <a:spLocks noChangeArrowheads="1"/>
          </p:cNvSpPr>
          <p:nvPr/>
        </p:nvSpPr>
        <p:spPr bwMode="auto">
          <a:xfrm>
            <a:off x="457522" y="1268760"/>
            <a:ext cx="3754438"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2"/>
              </a:buClr>
              <a:buSzPct val="85000"/>
              <a:buFont typeface="ZapfDingbats" pitchFamily="82" charset="2"/>
              <a:buNone/>
            </a:pPr>
            <a:r>
              <a:rPr lang="en-US" sz="2800" b="1" i="0" dirty="0">
                <a:solidFill>
                  <a:srgbClr val="800000"/>
                </a:solidFill>
              </a:rPr>
              <a:t>Token passing:</a:t>
            </a:r>
          </a:p>
          <a:p>
            <a:pPr marL="342900" indent="-342900" algn="l">
              <a:spcBef>
                <a:spcPct val="20000"/>
              </a:spcBef>
              <a:buClr>
                <a:schemeClr val="accent2"/>
              </a:buClr>
              <a:buSzPct val="85000"/>
              <a:buFont typeface="ZapfDingbats" pitchFamily="82" charset="2"/>
              <a:buChar char="r"/>
            </a:pPr>
            <a:r>
              <a:rPr lang="en-US" sz="2400" i="0" dirty="0"/>
              <a:t>control </a:t>
            </a:r>
            <a:r>
              <a:rPr lang="en-US" sz="2400" b="1" i="0" dirty="0"/>
              <a:t>token </a:t>
            </a:r>
            <a:r>
              <a:rPr lang="en-US" sz="2400" i="0" dirty="0"/>
              <a:t>passed from one node to next sequentially.</a:t>
            </a:r>
          </a:p>
          <a:p>
            <a:pPr marL="342900" indent="-342900" algn="l">
              <a:spcBef>
                <a:spcPct val="20000"/>
              </a:spcBef>
              <a:buClr>
                <a:schemeClr val="accent2"/>
              </a:buClr>
              <a:buSzPct val="85000"/>
              <a:buFont typeface="ZapfDingbats" pitchFamily="82" charset="2"/>
              <a:buChar char="r"/>
            </a:pPr>
            <a:r>
              <a:rPr lang="en-US" sz="2400" i="0" dirty="0"/>
              <a:t>token message</a:t>
            </a:r>
          </a:p>
          <a:p>
            <a:pPr marL="342900" indent="-342900" algn="l">
              <a:spcBef>
                <a:spcPct val="20000"/>
              </a:spcBef>
              <a:buClr>
                <a:schemeClr val="accent2"/>
              </a:buClr>
              <a:buSzPct val="85000"/>
              <a:buFont typeface="ZapfDingbats" pitchFamily="82" charset="2"/>
              <a:buChar char="r"/>
            </a:pPr>
            <a:r>
              <a:rPr lang="en-US" sz="2400" i="0" dirty="0"/>
              <a:t>concerns:</a:t>
            </a:r>
          </a:p>
          <a:p>
            <a:pPr marL="742950" lvl="1" indent="-285750" algn="l">
              <a:spcBef>
                <a:spcPct val="20000"/>
              </a:spcBef>
              <a:buClr>
                <a:schemeClr val="accent2"/>
              </a:buClr>
              <a:buSzPct val="75000"/>
              <a:buFont typeface="ZapfDingbats" pitchFamily="82" charset="2"/>
              <a:buChar char="m"/>
            </a:pPr>
            <a:r>
              <a:rPr lang="en-US" sz="2000" i="0" dirty="0"/>
              <a:t>token overhead </a:t>
            </a:r>
          </a:p>
          <a:p>
            <a:pPr marL="742950" lvl="1" indent="-285750" algn="l">
              <a:spcBef>
                <a:spcPct val="20000"/>
              </a:spcBef>
              <a:buClr>
                <a:schemeClr val="accent2"/>
              </a:buClr>
              <a:buSzPct val="75000"/>
              <a:buFont typeface="ZapfDingbats" pitchFamily="82" charset="2"/>
              <a:buChar char="m"/>
            </a:pPr>
            <a:r>
              <a:rPr lang="en-US" sz="2000" i="0" dirty="0"/>
              <a:t>latency</a:t>
            </a:r>
          </a:p>
          <a:p>
            <a:pPr marL="742950" lvl="1" indent="-285750" algn="l">
              <a:spcBef>
                <a:spcPct val="20000"/>
              </a:spcBef>
              <a:buClr>
                <a:schemeClr val="accent2"/>
              </a:buClr>
              <a:buSzPct val="75000"/>
              <a:buFont typeface="ZapfDingbats" pitchFamily="82" charset="2"/>
              <a:buChar char="m"/>
            </a:pPr>
            <a:r>
              <a:rPr lang="en-US" sz="2000" i="0" dirty="0"/>
              <a:t>single point of failure (token)</a:t>
            </a:r>
          </a:p>
          <a:p>
            <a:pPr marL="342900" indent="-342900" algn="l">
              <a:spcBef>
                <a:spcPct val="20000"/>
              </a:spcBef>
              <a:buClr>
                <a:schemeClr val="accent2"/>
              </a:buClr>
              <a:buSzPct val="85000"/>
              <a:buFont typeface="ZapfDingbats" pitchFamily="82" charset="2"/>
              <a:buNone/>
            </a:pPr>
            <a:r>
              <a:rPr lang="en-US" sz="2800" i="0" dirty="0"/>
              <a:t> </a:t>
            </a:r>
          </a:p>
        </p:txBody>
      </p:sp>
      <p:graphicFrame>
        <p:nvGraphicFramePr>
          <p:cNvPr id="672775" name="Object 7"/>
          <p:cNvGraphicFramePr>
            <a:graphicFrameLocks noChangeAspect="1"/>
          </p:cNvGraphicFramePr>
          <p:nvPr>
            <p:extLst>
              <p:ext uri="{D42A27DB-BD31-4B8C-83A1-F6EECF244321}">
                <p14:modId xmlns:p14="http://schemas.microsoft.com/office/powerpoint/2010/main" val="2130710504"/>
              </p:ext>
            </p:extLst>
          </p:nvPr>
        </p:nvGraphicFramePr>
        <p:xfrm>
          <a:off x="6228283" y="1793776"/>
          <a:ext cx="522288" cy="434975"/>
        </p:xfrm>
        <a:graphic>
          <a:graphicData uri="http://schemas.openxmlformats.org/presentationml/2006/ole">
            <mc:AlternateContent xmlns:mc="http://schemas.openxmlformats.org/markup-compatibility/2006">
              <mc:Choice xmlns:v="urn:schemas-microsoft-com:vml" Requires="v">
                <p:oleObj spid="_x0000_s1026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283" y="1793776"/>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76" name="Oval 8"/>
          <p:cNvSpPr>
            <a:spLocks noChangeArrowheads="1"/>
          </p:cNvSpPr>
          <p:nvPr/>
        </p:nvSpPr>
        <p:spPr bwMode="auto">
          <a:xfrm>
            <a:off x="5531371" y="2304951"/>
            <a:ext cx="2046287" cy="27781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72777" name="Object 9"/>
          <p:cNvGraphicFramePr>
            <a:graphicFrameLocks noChangeAspect="1"/>
          </p:cNvGraphicFramePr>
          <p:nvPr>
            <p:extLst>
              <p:ext uri="{D42A27DB-BD31-4B8C-83A1-F6EECF244321}">
                <p14:modId xmlns:p14="http://schemas.microsoft.com/office/powerpoint/2010/main" val="2528281000"/>
              </p:ext>
            </p:extLst>
          </p:nvPr>
        </p:nvGraphicFramePr>
        <p:xfrm>
          <a:off x="6345758" y="5214838"/>
          <a:ext cx="522288" cy="434975"/>
        </p:xfrm>
        <a:graphic>
          <a:graphicData uri="http://schemas.openxmlformats.org/presentationml/2006/ole">
            <mc:AlternateContent xmlns:mc="http://schemas.openxmlformats.org/markup-compatibility/2006">
              <mc:Choice xmlns:v="urn:schemas-microsoft-com:vml" Requires="v">
                <p:oleObj spid="_x0000_s1026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758" y="52148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8" name="Object 10"/>
          <p:cNvGraphicFramePr>
            <a:graphicFrameLocks noChangeAspect="1"/>
          </p:cNvGraphicFramePr>
          <p:nvPr>
            <p:extLst>
              <p:ext uri="{D42A27DB-BD31-4B8C-83A1-F6EECF244321}">
                <p14:modId xmlns:p14="http://schemas.microsoft.com/office/powerpoint/2010/main" val="228151882"/>
              </p:ext>
            </p:extLst>
          </p:nvPr>
        </p:nvGraphicFramePr>
        <p:xfrm>
          <a:off x="4885258" y="3411438"/>
          <a:ext cx="522288" cy="434975"/>
        </p:xfrm>
        <a:graphic>
          <a:graphicData uri="http://schemas.openxmlformats.org/presentationml/2006/ole">
            <mc:AlternateContent xmlns:mc="http://schemas.openxmlformats.org/markup-compatibility/2006">
              <mc:Choice xmlns:v="urn:schemas-microsoft-com:vml" Requires="v">
                <p:oleObj spid="_x0000_s1026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258" y="3411438"/>
                        <a:ext cx="5222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2779" name="Object 11"/>
          <p:cNvGraphicFramePr>
            <a:graphicFrameLocks noChangeAspect="1"/>
          </p:cNvGraphicFramePr>
          <p:nvPr>
            <p:extLst>
              <p:ext uri="{D42A27DB-BD31-4B8C-83A1-F6EECF244321}">
                <p14:modId xmlns:p14="http://schemas.microsoft.com/office/powerpoint/2010/main" val="2715926789"/>
              </p:ext>
            </p:extLst>
          </p:nvPr>
        </p:nvGraphicFramePr>
        <p:xfrm>
          <a:off x="7722121" y="3368576"/>
          <a:ext cx="522287" cy="434975"/>
        </p:xfrm>
        <a:graphic>
          <a:graphicData uri="http://schemas.openxmlformats.org/presentationml/2006/ole">
            <mc:AlternateContent xmlns:mc="http://schemas.openxmlformats.org/markup-compatibility/2006">
              <mc:Choice xmlns:v="urn:schemas-microsoft-com:vml" Requires="v">
                <p:oleObj spid="_x0000_s1026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2121" y="3368576"/>
                        <a:ext cx="522287"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780" name="Rectangle 12"/>
          <p:cNvSpPr>
            <a:spLocks noChangeArrowheads="1"/>
          </p:cNvSpPr>
          <p:nvPr/>
        </p:nvSpPr>
        <p:spPr bwMode="auto">
          <a:xfrm>
            <a:off x="6375921" y="1412776"/>
            <a:ext cx="274637"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672783" name="Rectangle 15"/>
          <p:cNvSpPr>
            <a:spLocks noChangeArrowheads="1"/>
          </p:cNvSpPr>
          <p:nvPr/>
        </p:nvSpPr>
        <p:spPr bwMode="auto">
          <a:xfrm>
            <a:off x="6120333" y="5695851"/>
            <a:ext cx="811213" cy="3206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data</a:t>
            </a:r>
          </a:p>
        </p:txBody>
      </p:sp>
      <p:sp>
        <p:nvSpPr>
          <p:cNvPr id="672784" name="Text Box 16"/>
          <p:cNvSpPr txBox="1">
            <a:spLocks noChangeArrowheads="1"/>
          </p:cNvSpPr>
          <p:nvPr/>
        </p:nvSpPr>
        <p:spPr bwMode="auto">
          <a:xfrm>
            <a:off x="4427984" y="2636912"/>
            <a:ext cx="1055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dirty="0"/>
              <a:t>(nothing</a:t>
            </a:r>
          </a:p>
          <a:p>
            <a:r>
              <a:rPr lang="en-US" i="0" dirty="0"/>
              <a:t>to send)</a:t>
            </a:r>
          </a:p>
        </p:txBody>
      </p:sp>
      <p:sp>
        <p:nvSpPr>
          <p:cNvPr id="672785" name="Rectangle 17"/>
          <p:cNvSpPr>
            <a:spLocks noChangeArrowheads="1"/>
          </p:cNvSpPr>
          <p:nvPr/>
        </p:nvSpPr>
        <p:spPr bwMode="auto">
          <a:xfrm>
            <a:off x="5009083" y="3430488"/>
            <a:ext cx="274638" cy="320675"/>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i="0">
                <a:solidFill>
                  <a:schemeClr val="bg1"/>
                </a:solidFill>
              </a:rPr>
              <a:t>T</a:t>
            </a:r>
          </a:p>
        </p:txBody>
      </p:sp>
      <p:sp>
        <p:nvSpPr>
          <p:cNvPr id="15" name="Footer Placeholder 1"/>
          <p:cNvSpPr>
            <a:spLocks noGrp="1"/>
          </p:cNvSpPr>
          <p:nvPr>
            <p:ph type="ftr" sz="quarter" idx="10"/>
          </p:nvPr>
        </p:nvSpPr>
        <p:spPr>
          <a:xfrm>
            <a:off x="1403350" y="6454775"/>
            <a:ext cx="6656388" cy="287338"/>
          </a:xfrm>
        </p:spPr>
        <p:txBody>
          <a:bodyPr/>
          <a:lstStyle/>
          <a:p>
            <a:pPr>
              <a:defRPr/>
            </a:pPr>
            <a:r>
              <a:rPr lang="en-US" dirty="0" smtClean="0"/>
              <a:t>Advanced Computer Networks </a:t>
            </a:r>
            <a:r>
              <a:rPr lang="en-US" dirty="0" smtClean="0">
                <a:solidFill>
                  <a:srgbClr val="800000"/>
                </a:solidFill>
              </a:rPr>
              <a:t>  LANs</a:t>
            </a:r>
            <a:endParaRPr lang="en-US" dirty="0">
              <a:solidFill>
                <a:srgbClr val="800000"/>
              </a:solidFill>
              <a:effectLst>
                <a:outerShdw blurRad="38100" dist="38100" dir="2700000" algn="tl">
                  <a:srgbClr val="000000"/>
                </a:outerShdw>
              </a:effectLst>
            </a:endParaRPr>
          </a:p>
        </p:txBody>
      </p:sp>
      <p:sp>
        <p:nvSpPr>
          <p:cNvPr id="16" name="Slide Number Placeholder 4"/>
          <p:cNvSpPr>
            <a:spLocks noGrp="1"/>
          </p:cNvSpPr>
          <p:nvPr>
            <p:ph type="sldNum" sz="quarter" idx="11"/>
          </p:nvPr>
        </p:nvSpPr>
        <p:spPr>
          <a:xfrm>
            <a:off x="8194675" y="6486548"/>
            <a:ext cx="914400" cy="228600"/>
          </a:xfrm>
        </p:spPr>
        <p:txBody>
          <a:bodyPr/>
          <a:lstStyle/>
          <a:p>
            <a:pPr>
              <a:defRPr/>
            </a:pPr>
            <a:fld id="{3786ED73-AFAE-40D1-8B17-06E2B2BE615A}" type="slidenum">
              <a:rPr lang="en-US" smtClean="0"/>
              <a:pPr>
                <a:defRPr/>
              </a:pPr>
              <a:t>59</a:t>
            </a:fld>
            <a:endParaRPr lang="en-US" dirty="0"/>
          </a:p>
        </p:txBody>
      </p:sp>
    </p:spTree>
    <p:extLst>
      <p:ext uri="{BB962C8B-B14F-4D97-AF65-F5344CB8AC3E}">
        <p14:creationId xmlns:p14="http://schemas.microsoft.com/office/powerpoint/2010/main" val="3276942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defRPr/>
            </a:pPr>
            <a:r>
              <a:rPr lang="en-US" sz="4000" dirty="0" smtClean="0"/>
              <a:t>Static Channel Allocation Problem</a:t>
            </a:r>
          </a:p>
        </p:txBody>
      </p:sp>
      <p:sp>
        <p:nvSpPr>
          <p:cNvPr id="13317" name="Rectangle 1027"/>
          <p:cNvSpPr>
            <a:spLocks noGrp="1" noChangeArrowheads="1"/>
          </p:cNvSpPr>
          <p:nvPr>
            <p:ph type="body" idx="1"/>
          </p:nvPr>
        </p:nvSpPr>
        <p:spPr>
          <a:xfrm>
            <a:off x="685800" y="1196752"/>
            <a:ext cx="7772400" cy="4114800"/>
          </a:xfrm>
        </p:spPr>
        <p:txBody>
          <a:bodyPr/>
          <a:lstStyle/>
          <a:p>
            <a:pPr eaLnBrk="1" hangingPunct="1">
              <a:lnSpc>
                <a:spcPct val="90000"/>
              </a:lnSpc>
              <a:buFontTx/>
              <a:buNone/>
            </a:pPr>
            <a:r>
              <a:rPr lang="en-US" dirty="0" smtClean="0"/>
              <a:t>The history of broadcast networks includes satellite and packet radio networks.</a:t>
            </a:r>
          </a:p>
          <a:p>
            <a:pPr eaLnBrk="1" hangingPunct="1">
              <a:lnSpc>
                <a:spcPct val="90000"/>
              </a:lnSpc>
              <a:buFontTx/>
              <a:buNone/>
            </a:pPr>
            <a:r>
              <a:rPr lang="en-US" dirty="0" smtClean="0"/>
              <a:t>Let us view a </a:t>
            </a:r>
            <a:r>
              <a:rPr lang="en-US" dirty="0" smtClean="0">
                <a:solidFill>
                  <a:srgbClr val="FF0000"/>
                </a:solidFill>
              </a:rPr>
              <a:t>satellite </a:t>
            </a:r>
            <a:r>
              <a:rPr lang="en-US" dirty="0" smtClean="0"/>
              <a:t>as a </a:t>
            </a:r>
            <a:r>
              <a:rPr lang="en-US" dirty="0" smtClean="0">
                <a:solidFill>
                  <a:srgbClr val="006600"/>
                </a:solidFill>
                <a:latin typeface="Comic Sans MS" pitchFamily="66" charset="0"/>
              </a:rPr>
              <a:t>repeater</a:t>
            </a:r>
            <a:r>
              <a:rPr lang="en-US" dirty="0" smtClean="0"/>
              <a:t> amplifying and rebroadcasting everything that comes in.</a:t>
            </a:r>
          </a:p>
          <a:p>
            <a:pPr eaLnBrk="1" hangingPunct="1">
              <a:lnSpc>
                <a:spcPct val="90000"/>
              </a:lnSpc>
              <a:buFontTx/>
              <a:buNone/>
            </a:pPr>
            <a:r>
              <a:rPr lang="en-US" dirty="0" smtClean="0"/>
              <a:t>To generalize this problem, consider networks where every frame sent is </a:t>
            </a:r>
            <a:r>
              <a:rPr lang="en-US" i="1" dirty="0" smtClean="0">
                <a:solidFill>
                  <a:srgbClr val="0033CC"/>
                </a:solidFill>
              </a:rPr>
              <a:t>automatically</a:t>
            </a:r>
            <a:r>
              <a:rPr lang="en-US" dirty="0" smtClean="0"/>
              <a:t> received by every site (node).</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40037399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LANS Summary</a:t>
            </a:r>
            <a:endParaRPr lang="en-US" dirty="0"/>
          </a:p>
        </p:txBody>
      </p:sp>
      <p:sp>
        <p:nvSpPr>
          <p:cNvPr id="3" name="Content Placeholder 2"/>
          <p:cNvSpPr>
            <a:spLocks noGrp="1"/>
          </p:cNvSpPr>
          <p:nvPr>
            <p:ph idx="1"/>
          </p:nvPr>
        </p:nvSpPr>
        <p:spPr>
          <a:xfrm>
            <a:off x="457200" y="1004664"/>
            <a:ext cx="8229600" cy="4800600"/>
          </a:xfrm>
        </p:spPr>
        <p:txBody>
          <a:bodyPr/>
          <a:lstStyle/>
          <a:p>
            <a:r>
              <a:rPr lang="en-US" dirty="0" smtClean="0"/>
              <a:t>Channel Allocation Problem</a:t>
            </a:r>
          </a:p>
          <a:p>
            <a:r>
              <a:rPr lang="en-US" dirty="0" smtClean="0"/>
              <a:t>Relative Propagation Time</a:t>
            </a:r>
          </a:p>
          <a:p>
            <a:r>
              <a:rPr lang="en-US" dirty="0" smtClean="0"/>
              <a:t>LAN Utilization Upper Bound</a:t>
            </a:r>
          </a:p>
          <a:p>
            <a:r>
              <a:rPr lang="en-US" dirty="0" smtClean="0"/>
              <a:t>Multiple Access Protocols</a:t>
            </a:r>
          </a:p>
          <a:p>
            <a:pPr lvl="1"/>
            <a:r>
              <a:rPr lang="en-US" dirty="0" smtClean="0"/>
              <a:t>TDMA, FDMA</a:t>
            </a:r>
          </a:p>
          <a:p>
            <a:pPr lvl="1"/>
            <a:r>
              <a:rPr lang="en-US" dirty="0" smtClean="0"/>
              <a:t>Aloha</a:t>
            </a:r>
            <a:r>
              <a:rPr lang="en-US" dirty="0" smtClean="0"/>
              <a:t>, Slotted </a:t>
            </a:r>
            <a:r>
              <a:rPr lang="en-US" dirty="0" smtClean="0"/>
              <a:t>Aloha</a:t>
            </a:r>
          </a:p>
          <a:p>
            <a:pPr lvl="1"/>
            <a:r>
              <a:rPr lang="en-US" dirty="0" smtClean="0"/>
              <a:t>CSMA </a:t>
            </a:r>
            <a:r>
              <a:rPr lang="en-US" dirty="0" smtClean="0"/>
              <a:t>(non-persistent, 1-persistent,</a:t>
            </a:r>
          </a:p>
          <a:p>
            <a:pPr marL="457200" lvl="1" indent="0">
              <a:buNone/>
            </a:pPr>
            <a:r>
              <a:rPr lang="en-US" dirty="0"/>
              <a:t> </a:t>
            </a:r>
            <a:r>
              <a:rPr lang="en-US" dirty="0" smtClean="0"/>
              <a:t> </a:t>
            </a:r>
            <a:r>
              <a:rPr lang="en-US" dirty="0" smtClean="0"/>
              <a:t>p-persistent), CSMA/CD</a:t>
            </a:r>
          </a:p>
          <a:p>
            <a:pPr lvl="1"/>
            <a:r>
              <a:rPr lang="en-US" dirty="0" smtClean="0"/>
              <a:t>Token Passing</a:t>
            </a:r>
            <a:endParaRPr lang="en-US" dirty="0" smtClean="0"/>
          </a:p>
          <a:p>
            <a:pPr lvl="1"/>
            <a:r>
              <a:rPr lang="en-US" dirty="0" smtClean="0"/>
              <a:t>Performance Results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60</a:t>
            </a:fld>
            <a:endParaRPr lang="en-US" dirty="0"/>
          </a:p>
        </p:txBody>
      </p:sp>
    </p:spTree>
    <p:extLst>
      <p:ext uri="{BB962C8B-B14F-4D97-AF65-F5344CB8AC3E}">
        <p14:creationId xmlns:p14="http://schemas.microsoft.com/office/powerpoint/2010/main" val="2361089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Line 1027"/>
          <p:cNvSpPr>
            <a:spLocks noChangeShapeType="1"/>
          </p:cNvSpPr>
          <p:nvPr/>
        </p:nvSpPr>
        <p:spPr bwMode="auto">
          <a:xfrm flipV="1">
            <a:off x="2654300" y="2732261"/>
            <a:ext cx="1193800" cy="1104900"/>
          </a:xfrm>
          <a:prstGeom prst="line">
            <a:avLst/>
          </a:prstGeom>
          <a:noFill/>
          <a:ln w="1905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6" name="Object 1028"/>
          <p:cNvGraphicFramePr>
            <a:graphicFrameLocks noChangeAspect="1"/>
          </p:cNvGraphicFramePr>
          <p:nvPr>
            <p:extLst>
              <p:ext uri="{D42A27DB-BD31-4B8C-83A1-F6EECF244321}">
                <p14:modId xmlns:p14="http://schemas.microsoft.com/office/powerpoint/2010/main" val="3819035195"/>
              </p:ext>
            </p:extLst>
          </p:nvPr>
        </p:nvGraphicFramePr>
        <p:xfrm>
          <a:off x="3962400" y="2109961"/>
          <a:ext cx="692150" cy="762000"/>
        </p:xfrm>
        <a:graphic>
          <a:graphicData uri="http://schemas.openxmlformats.org/presentationml/2006/ole">
            <mc:AlternateContent xmlns:mc="http://schemas.openxmlformats.org/markup-compatibility/2006">
              <mc:Choice xmlns:v="urn:schemas-microsoft-com:vml" Requires="v">
                <p:oleObj spid="_x0000_s1101" name="Clip" r:id="rId4" imgW="2333520" imgH="2571840" progId="MS_ClipArt_Gallery.2">
                  <p:embed/>
                </p:oleObj>
              </mc:Choice>
              <mc:Fallback>
                <p:oleObj name="Clip" r:id="rId4" imgW="2333520" imgH="257184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109961"/>
                        <a:ext cx="6921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9"/>
          <p:cNvGraphicFramePr>
            <a:graphicFrameLocks noChangeAspect="1"/>
          </p:cNvGraphicFramePr>
          <p:nvPr>
            <p:extLst>
              <p:ext uri="{D42A27DB-BD31-4B8C-83A1-F6EECF244321}">
                <p14:modId xmlns:p14="http://schemas.microsoft.com/office/powerpoint/2010/main" val="3003650180"/>
              </p:ext>
            </p:extLst>
          </p:nvPr>
        </p:nvGraphicFramePr>
        <p:xfrm>
          <a:off x="5638800" y="3862561"/>
          <a:ext cx="619125" cy="638175"/>
        </p:xfrm>
        <a:graphic>
          <a:graphicData uri="http://schemas.openxmlformats.org/presentationml/2006/ole">
            <mc:AlternateContent xmlns:mc="http://schemas.openxmlformats.org/markup-compatibility/2006">
              <mc:Choice xmlns:v="urn:schemas-microsoft-com:vml" Requires="v">
                <p:oleObj spid="_x0000_s1102" name="Clip" r:id="rId6" imgW="619200" imgH="638280" progId="MS_ClipArt_Gallery.2">
                  <p:embed/>
                </p:oleObj>
              </mc:Choice>
              <mc:Fallback>
                <p:oleObj name="Clip" r:id="rId6"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8625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1030"/>
          <p:cNvGraphicFramePr>
            <a:graphicFrameLocks noChangeAspect="1"/>
          </p:cNvGraphicFramePr>
          <p:nvPr>
            <p:extLst>
              <p:ext uri="{D42A27DB-BD31-4B8C-83A1-F6EECF244321}">
                <p14:modId xmlns:p14="http://schemas.microsoft.com/office/powerpoint/2010/main" val="3290850073"/>
              </p:ext>
            </p:extLst>
          </p:nvPr>
        </p:nvGraphicFramePr>
        <p:xfrm>
          <a:off x="4419600" y="4014961"/>
          <a:ext cx="619125" cy="638175"/>
        </p:xfrm>
        <a:graphic>
          <a:graphicData uri="http://schemas.openxmlformats.org/presentationml/2006/ole">
            <mc:AlternateContent xmlns:mc="http://schemas.openxmlformats.org/markup-compatibility/2006">
              <mc:Choice xmlns:v="urn:schemas-microsoft-com:vml" Requires="v">
                <p:oleObj spid="_x0000_s1103" name="Clip" r:id="rId8" imgW="619200" imgH="638280" progId="MS_ClipArt_Gallery.2">
                  <p:embed/>
                </p:oleObj>
              </mc:Choice>
              <mc:Fallback>
                <p:oleObj name="Clip" r:id="rId8"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1031"/>
          <p:cNvGraphicFramePr>
            <a:graphicFrameLocks noChangeAspect="1"/>
          </p:cNvGraphicFramePr>
          <p:nvPr>
            <p:extLst>
              <p:ext uri="{D42A27DB-BD31-4B8C-83A1-F6EECF244321}">
                <p14:modId xmlns:p14="http://schemas.microsoft.com/office/powerpoint/2010/main" val="888428907"/>
              </p:ext>
            </p:extLst>
          </p:nvPr>
        </p:nvGraphicFramePr>
        <p:xfrm>
          <a:off x="2133600" y="4014961"/>
          <a:ext cx="619125" cy="638175"/>
        </p:xfrm>
        <a:graphic>
          <a:graphicData uri="http://schemas.openxmlformats.org/presentationml/2006/ole">
            <mc:AlternateContent xmlns:mc="http://schemas.openxmlformats.org/markup-compatibility/2006">
              <mc:Choice xmlns:v="urn:schemas-microsoft-com:vml" Requires="v">
                <p:oleObj spid="_x0000_s1104" name="Clip" r:id="rId9" imgW="619200" imgH="638280" progId="MS_ClipArt_Gallery.2">
                  <p:embed/>
                </p:oleObj>
              </mc:Choice>
              <mc:Fallback>
                <p:oleObj name="Clip" r:id="rId9"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1032"/>
          <p:cNvGraphicFramePr>
            <a:graphicFrameLocks noChangeAspect="1"/>
          </p:cNvGraphicFramePr>
          <p:nvPr>
            <p:extLst>
              <p:ext uri="{D42A27DB-BD31-4B8C-83A1-F6EECF244321}">
                <p14:modId xmlns:p14="http://schemas.microsoft.com/office/powerpoint/2010/main" val="3347487078"/>
              </p:ext>
            </p:extLst>
          </p:nvPr>
        </p:nvGraphicFramePr>
        <p:xfrm>
          <a:off x="3200400" y="4014961"/>
          <a:ext cx="619125" cy="638175"/>
        </p:xfrm>
        <a:graphic>
          <a:graphicData uri="http://schemas.openxmlformats.org/presentationml/2006/ole">
            <mc:AlternateContent xmlns:mc="http://schemas.openxmlformats.org/markup-compatibility/2006">
              <mc:Choice xmlns:v="urn:schemas-microsoft-com:vml" Requires="v">
                <p:oleObj spid="_x0000_s1105" name="Clip" r:id="rId10" imgW="619200" imgH="638280" progId="MS_ClipArt_Gallery.2">
                  <p:embed/>
                </p:oleObj>
              </mc:Choice>
              <mc:Fallback>
                <p:oleObj name="Clip" r:id="rId10" imgW="619200" imgH="63828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4014961"/>
                        <a:ext cx="619125"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5" name="Line 1033"/>
          <p:cNvSpPr>
            <a:spLocks noChangeShapeType="1"/>
          </p:cNvSpPr>
          <p:nvPr/>
        </p:nvSpPr>
        <p:spPr bwMode="auto">
          <a:xfrm flipH="1">
            <a:off x="3581400" y="3024361"/>
            <a:ext cx="533400" cy="914400"/>
          </a:xfrm>
          <a:prstGeom prst="line">
            <a:avLst/>
          </a:prstGeom>
          <a:noFill/>
          <a:ln w="1905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6" name="Line 1034"/>
          <p:cNvSpPr>
            <a:spLocks noChangeShapeType="1"/>
          </p:cNvSpPr>
          <p:nvPr/>
        </p:nvSpPr>
        <p:spPr bwMode="auto">
          <a:xfrm>
            <a:off x="4495800" y="2795761"/>
            <a:ext cx="1219200" cy="1066800"/>
          </a:xfrm>
          <a:prstGeom prst="line">
            <a:avLst/>
          </a:prstGeom>
          <a:noFill/>
          <a:ln w="1905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7" name="Line 1035"/>
          <p:cNvSpPr>
            <a:spLocks noChangeShapeType="1"/>
          </p:cNvSpPr>
          <p:nvPr/>
        </p:nvSpPr>
        <p:spPr bwMode="auto">
          <a:xfrm>
            <a:off x="6477000" y="2186161"/>
            <a:ext cx="762000" cy="0"/>
          </a:xfrm>
          <a:prstGeom prst="line">
            <a:avLst/>
          </a:prstGeom>
          <a:noFill/>
          <a:ln w="1905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8" name="Line 1036"/>
          <p:cNvSpPr>
            <a:spLocks noChangeShapeType="1"/>
          </p:cNvSpPr>
          <p:nvPr/>
        </p:nvSpPr>
        <p:spPr bwMode="auto">
          <a:xfrm>
            <a:off x="6477000" y="2643361"/>
            <a:ext cx="762000" cy="0"/>
          </a:xfrm>
          <a:prstGeom prst="line">
            <a:avLst/>
          </a:prstGeom>
          <a:noFill/>
          <a:ln w="1905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9" name="Text Box 1037"/>
          <p:cNvSpPr txBox="1">
            <a:spLocks noChangeArrowheads="1"/>
          </p:cNvSpPr>
          <p:nvPr/>
        </p:nvSpPr>
        <p:spPr bwMode="auto">
          <a:xfrm>
            <a:off x="7391400" y="19575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in</a:t>
            </a:r>
            <a:endParaRPr lang="en-US" sz="2000" b="0">
              <a:solidFill>
                <a:schemeClr val="tx1"/>
              </a:solidFill>
            </a:endParaRPr>
          </a:p>
        </p:txBody>
      </p:sp>
      <p:sp>
        <p:nvSpPr>
          <p:cNvPr id="1040" name="Text Box 1038"/>
          <p:cNvSpPr txBox="1">
            <a:spLocks noChangeArrowheads="1"/>
          </p:cNvSpPr>
          <p:nvPr/>
        </p:nvSpPr>
        <p:spPr bwMode="auto">
          <a:xfrm>
            <a:off x="7391400" y="2490961"/>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3200" b="1">
                <a:solidFill>
                  <a:schemeClr val="tx2"/>
                </a:solidFill>
                <a:latin typeface="Times New Roman" pitchFamily="18" charset="0"/>
                <a:cs typeface="Times New Roman" pitchFamily="18" charset="0"/>
              </a:defRPr>
            </a:lvl1pPr>
            <a:lvl2pPr marL="742950" indent="-285750" eaLnBrk="0" hangingPunct="0">
              <a:defRPr sz="3200" b="1">
                <a:solidFill>
                  <a:schemeClr val="tx2"/>
                </a:solidFill>
                <a:latin typeface="Times New Roman" pitchFamily="18" charset="0"/>
                <a:cs typeface="Times New Roman" pitchFamily="18" charset="0"/>
              </a:defRPr>
            </a:lvl2pPr>
            <a:lvl3pPr marL="1143000" indent="-228600" eaLnBrk="0" hangingPunct="0">
              <a:defRPr sz="3200" b="1">
                <a:solidFill>
                  <a:schemeClr val="tx2"/>
                </a:solidFill>
                <a:latin typeface="Times New Roman" pitchFamily="18" charset="0"/>
                <a:cs typeface="Times New Roman" pitchFamily="18" charset="0"/>
              </a:defRPr>
            </a:lvl3pPr>
            <a:lvl4pPr marL="1600200" indent="-228600" eaLnBrk="0" hangingPunct="0">
              <a:defRPr sz="3200" b="1">
                <a:solidFill>
                  <a:schemeClr val="tx2"/>
                </a:solidFill>
                <a:latin typeface="Times New Roman" pitchFamily="18" charset="0"/>
                <a:cs typeface="Times New Roman" pitchFamily="18" charset="0"/>
              </a:defRPr>
            </a:lvl4pPr>
            <a:lvl5pPr marL="2057400" indent="-228600" eaLnBrk="0" hangingPunct="0">
              <a:defRPr sz="3200" b="1">
                <a:solidFill>
                  <a:schemeClr val="tx2"/>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3200" b="1">
                <a:solidFill>
                  <a:schemeClr val="tx2"/>
                </a:solidFill>
                <a:latin typeface="Times New Roman" pitchFamily="18" charset="0"/>
                <a:cs typeface="Times New Roman" pitchFamily="18" charset="0"/>
              </a:defRPr>
            </a:lvl9pPr>
          </a:lstStyle>
          <a:p>
            <a:pPr algn="l">
              <a:spcBef>
                <a:spcPct val="50000"/>
              </a:spcBef>
            </a:pPr>
            <a:r>
              <a:rPr lang="en-US" sz="2000" b="0">
                <a:solidFill>
                  <a:schemeClr val="tx1"/>
                </a:solidFill>
              </a:rPr>
              <a:t>= </a:t>
            </a:r>
            <a:r>
              <a:rPr lang="en-US" sz="2000" b="0" i="1">
                <a:solidFill>
                  <a:schemeClr val="tx1"/>
                </a:solidFill>
              </a:rPr>
              <a:t>f</a:t>
            </a:r>
            <a:r>
              <a:rPr lang="en-US" sz="2000" b="0" i="1" baseline="-25000">
                <a:solidFill>
                  <a:schemeClr val="tx1"/>
                </a:solidFill>
              </a:rPr>
              <a:t>out</a:t>
            </a:r>
            <a:endParaRPr lang="en-US" sz="2000" b="0">
              <a:solidFill>
                <a:schemeClr val="tx1"/>
              </a:solidFill>
            </a:endParaRPr>
          </a:p>
        </p:txBody>
      </p:sp>
      <p:sp>
        <p:nvSpPr>
          <p:cNvPr id="1041" name="Line 1039"/>
          <p:cNvSpPr>
            <a:spLocks noChangeShapeType="1"/>
          </p:cNvSpPr>
          <p:nvPr/>
        </p:nvSpPr>
        <p:spPr bwMode="auto">
          <a:xfrm>
            <a:off x="4313238" y="2824336"/>
            <a:ext cx="228600" cy="1252538"/>
          </a:xfrm>
          <a:prstGeom prst="line">
            <a:avLst/>
          </a:prstGeom>
          <a:noFill/>
          <a:ln w="1905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1040"/>
          <p:cNvSpPr>
            <a:spLocks noChangeShapeType="1"/>
          </p:cNvSpPr>
          <p:nvPr/>
        </p:nvSpPr>
        <p:spPr bwMode="auto">
          <a:xfrm flipH="1">
            <a:off x="2890838" y="2875136"/>
            <a:ext cx="1054100" cy="1100138"/>
          </a:xfrm>
          <a:prstGeom prst="line">
            <a:avLst/>
          </a:prstGeom>
          <a:noFill/>
          <a:ln w="19050">
            <a:solidFill>
              <a:srgbClr val="006600"/>
            </a:solidFill>
            <a:prstDash val="sys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 name="Rectangle 1026"/>
          <p:cNvSpPr>
            <a:spLocks noGrp="1" noChangeArrowheads="1"/>
          </p:cNvSpPr>
          <p:nvPr>
            <p:ph type="title"/>
          </p:nvPr>
        </p:nvSpPr>
        <p:spPr>
          <a:xfrm>
            <a:off x="203200" y="44624"/>
            <a:ext cx="8785225" cy="936104"/>
          </a:xfrm>
        </p:spPr>
        <p:txBody>
          <a:bodyPr/>
          <a:lstStyle/>
          <a:p>
            <a:pPr eaLnBrk="1" hangingPunct="1">
              <a:defRPr/>
            </a:pPr>
            <a:r>
              <a:rPr lang="en-US" sz="5400" dirty="0" smtClean="0"/>
              <a:t>Satellite Channel</a:t>
            </a:r>
          </a:p>
        </p:txBody>
      </p:sp>
      <p:sp>
        <p:nvSpPr>
          <p:cNvPr id="22"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305092231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0" y="-27384"/>
            <a:ext cx="9144000" cy="1066800"/>
          </a:xfrm>
        </p:spPr>
        <p:txBody>
          <a:bodyPr/>
          <a:lstStyle/>
          <a:p>
            <a:pPr eaLnBrk="1" hangingPunct="1">
              <a:defRPr/>
            </a:pPr>
            <a:r>
              <a:rPr lang="en-US" sz="4000" dirty="0" smtClean="0"/>
              <a:t>Static Channel Allocation Problem</a:t>
            </a:r>
          </a:p>
        </p:txBody>
      </p:sp>
      <p:sp>
        <p:nvSpPr>
          <p:cNvPr id="14341" name="Rectangle 1027"/>
          <p:cNvSpPr>
            <a:spLocks noGrp="1" noChangeArrowheads="1"/>
          </p:cNvSpPr>
          <p:nvPr>
            <p:ph type="body" idx="1"/>
          </p:nvPr>
        </p:nvSpPr>
        <p:spPr>
          <a:xfrm>
            <a:off x="685800" y="1196752"/>
            <a:ext cx="7772400" cy="1981200"/>
          </a:xfrm>
        </p:spPr>
        <p:txBody>
          <a:bodyPr/>
          <a:lstStyle/>
          <a:p>
            <a:pPr eaLnBrk="1" hangingPunct="1">
              <a:lnSpc>
                <a:spcPct val="90000"/>
              </a:lnSpc>
              <a:buFontTx/>
              <a:buNone/>
            </a:pPr>
            <a:r>
              <a:rPr lang="en-US" dirty="0" smtClean="0"/>
              <a:t>We model this situation as </a:t>
            </a:r>
            <a:r>
              <a:rPr lang="en-US" dirty="0" smtClean="0">
                <a:solidFill>
                  <a:srgbClr val="0033CC"/>
                </a:solidFill>
                <a:effectLst>
                  <a:outerShdw blurRad="38100" dist="38100" dir="2700000" algn="tl">
                    <a:srgbClr val="000000">
                      <a:alpha val="43137"/>
                    </a:srgbClr>
                  </a:outerShdw>
                </a:effectLst>
                <a:latin typeface="Comic Sans MS" pitchFamily="66" charset="0"/>
              </a:rPr>
              <a:t>n</a:t>
            </a:r>
            <a:r>
              <a:rPr lang="en-US" dirty="0" smtClean="0"/>
              <a:t> independent users (one per node), each wanting to communicate with another user and they have no other form of communication. </a:t>
            </a:r>
          </a:p>
        </p:txBody>
      </p:sp>
      <p:sp>
        <p:nvSpPr>
          <p:cNvPr id="14342" name="Rectangle 1028"/>
          <p:cNvSpPr>
            <a:spLocks noChangeArrowheads="1"/>
          </p:cNvSpPr>
          <p:nvPr/>
        </p:nvSpPr>
        <p:spPr bwMode="auto">
          <a:xfrm>
            <a:off x="685800" y="3717925"/>
            <a:ext cx="7696200" cy="2159347"/>
          </a:xfrm>
          <a:prstGeom prst="rect">
            <a:avLst/>
          </a:prstGeom>
          <a:solidFill>
            <a:srgbClr val="CCFFFF"/>
          </a:solidFill>
          <a:ln w="19050">
            <a:solidFill>
              <a:srgbClr val="FF0000"/>
            </a:solidFill>
            <a:miter lim="800000"/>
            <a:headEnd/>
            <a:tailEnd/>
          </a:ln>
        </p:spPr>
        <p:txBody>
          <a:bodyPr wrap="none" anchor="ctr"/>
          <a:lstStyle/>
          <a:p>
            <a:endParaRPr lang="en-US" sz="2400" dirty="0" smtClean="0">
              <a:solidFill>
                <a:schemeClr val="accent2"/>
              </a:solidFill>
              <a:latin typeface="Comic Sans MS" pitchFamily="66" charset="0"/>
            </a:endParaRPr>
          </a:p>
          <a:p>
            <a:r>
              <a:rPr lang="en-US" sz="2400" dirty="0" smtClean="0">
                <a:solidFill>
                  <a:schemeClr val="accent2"/>
                </a:solidFill>
                <a:latin typeface="Comic Sans MS" pitchFamily="66" charset="0"/>
              </a:rPr>
              <a:t>The </a:t>
            </a:r>
            <a:r>
              <a:rPr lang="en-US" sz="2400" dirty="0">
                <a:solidFill>
                  <a:schemeClr val="accent2"/>
                </a:solidFill>
                <a:latin typeface="Comic Sans MS" pitchFamily="66" charset="0"/>
              </a:rPr>
              <a:t>Channel Allocation Problem</a:t>
            </a:r>
          </a:p>
          <a:p>
            <a:endParaRPr lang="en-US" sz="2400" b="0" dirty="0">
              <a:solidFill>
                <a:schemeClr val="accent2"/>
              </a:solidFill>
            </a:endParaRPr>
          </a:p>
          <a:p>
            <a:r>
              <a:rPr lang="en-US" sz="2400" b="0" dirty="0">
                <a:solidFill>
                  <a:schemeClr val="tx1"/>
                </a:solidFill>
              </a:rPr>
              <a:t>To manage a single broadcast </a:t>
            </a:r>
            <a:r>
              <a:rPr lang="en-US" sz="2400" b="0" dirty="0" smtClean="0">
                <a:solidFill>
                  <a:schemeClr val="tx1"/>
                </a:solidFill>
              </a:rPr>
              <a:t>channel</a:t>
            </a:r>
          </a:p>
          <a:p>
            <a:r>
              <a:rPr lang="en-US" sz="2400" b="0" dirty="0" smtClean="0">
                <a:solidFill>
                  <a:schemeClr val="tx1"/>
                </a:solidFill>
              </a:rPr>
              <a:t>which </a:t>
            </a:r>
            <a:r>
              <a:rPr lang="en-US" sz="2400" b="0" dirty="0">
                <a:solidFill>
                  <a:schemeClr val="tx1"/>
                </a:solidFill>
              </a:rPr>
              <a:t>must be </a:t>
            </a:r>
            <a:r>
              <a:rPr lang="en-US" sz="2400" b="0" dirty="0" smtClean="0">
                <a:solidFill>
                  <a:schemeClr val="tx1"/>
                </a:solidFill>
              </a:rPr>
              <a:t>shared </a:t>
            </a:r>
            <a:r>
              <a:rPr lang="en-US" sz="2400" i="1" dirty="0" smtClean="0">
                <a:solidFill>
                  <a:schemeClr val="accent2"/>
                </a:solidFill>
              </a:rPr>
              <a:t>efficiently</a:t>
            </a:r>
            <a:r>
              <a:rPr lang="en-US" sz="2400" b="0" i="1" dirty="0" smtClean="0">
                <a:solidFill>
                  <a:schemeClr val="accent2"/>
                </a:solidFill>
              </a:rPr>
              <a:t> </a:t>
            </a:r>
            <a:r>
              <a:rPr lang="en-US" sz="2400" b="0" dirty="0">
                <a:solidFill>
                  <a:schemeClr val="tx1"/>
                </a:solidFill>
              </a:rPr>
              <a:t>and </a:t>
            </a:r>
            <a:r>
              <a:rPr lang="en-US" sz="2400" i="1" dirty="0" smtClean="0">
                <a:solidFill>
                  <a:schemeClr val="accent2"/>
                </a:solidFill>
              </a:rPr>
              <a:t>fairly</a:t>
            </a:r>
            <a:endParaRPr lang="en-US" i="1" dirty="0" smtClean="0"/>
          </a:p>
          <a:p>
            <a:r>
              <a:rPr lang="en-US" sz="2400" b="0" dirty="0" smtClean="0">
                <a:solidFill>
                  <a:schemeClr val="tx1"/>
                </a:solidFill>
              </a:rPr>
              <a:t>among</a:t>
            </a:r>
            <a:r>
              <a:rPr lang="en-US" sz="2400" b="1" dirty="0" smtClean="0">
                <a:solidFill>
                  <a:schemeClr val="tx1"/>
                </a:solidFill>
                <a:effectLst>
                  <a:outerShdw blurRad="38100" dist="38100" dir="2700000" algn="tl">
                    <a:srgbClr val="000000">
                      <a:alpha val="43137"/>
                    </a:srgbClr>
                  </a:outerShdw>
                </a:effectLst>
              </a:rPr>
              <a:t> </a:t>
            </a:r>
            <a:r>
              <a:rPr lang="en-US" sz="2800" b="1" dirty="0">
                <a:solidFill>
                  <a:srgbClr val="0033CC"/>
                </a:solidFill>
                <a:effectLst>
                  <a:outerShdw blurRad="38100" dist="38100" dir="2700000" algn="tl">
                    <a:srgbClr val="000000">
                      <a:alpha val="43137"/>
                    </a:srgbClr>
                  </a:outerShdw>
                </a:effectLst>
              </a:rPr>
              <a:t>n</a:t>
            </a:r>
            <a:r>
              <a:rPr lang="en-US" sz="2400" b="1" dirty="0">
                <a:solidFill>
                  <a:srgbClr val="000066"/>
                </a:solidFill>
                <a:effectLst>
                  <a:outerShdw blurRad="38100" dist="38100" dir="2700000" algn="tl">
                    <a:srgbClr val="000000">
                      <a:alpha val="43137"/>
                    </a:srgbClr>
                  </a:outerShdw>
                </a:effectLst>
              </a:rPr>
              <a:t> </a:t>
            </a:r>
            <a:r>
              <a:rPr lang="en-US" sz="2400" b="0" dirty="0">
                <a:solidFill>
                  <a:schemeClr val="tx1"/>
                </a:solidFill>
              </a:rPr>
              <a:t>uncoordinated users.</a:t>
            </a:r>
            <a:endParaRPr lang="en-US" sz="2400" b="0" i="1" dirty="0">
              <a:solidFill>
                <a:schemeClr val="accent2"/>
              </a:solidFill>
            </a:endParaRPr>
          </a:p>
          <a:p>
            <a:endParaRPr lang="en-US" sz="2400" b="0" dirty="0">
              <a:solidFill>
                <a:schemeClr val="accent2"/>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1019701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26"/>
          <p:cNvSpPr>
            <a:spLocks noChangeArrowheads="1"/>
          </p:cNvSpPr>
          <p:nvPr/>
        </p:nvSpPr>
        <p:spPr bwMode="auto">
          <a:xfrm>
            <a:off x="1016000" y="1293813"/>
            <a:ext cx="1635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spcBef>
                <a:spcPct val="20000"/>
              </a:spcBef>
            </a:pPr>
            <a:r>
              <a:rPr lang="en-US" sz="1800" b="0">
                <a:solidFill>
                  <a:schemeClr val="tx1"/>
                </a:solidFill>
              </a:rPr>
              <a:t>  Ring networks</a:t>
            </a:r>
          </a:p>
        </p:txBody>
      </p:sp>
      <p:sp>
        <p:nvSpPr>
          <p:cNvPr id="15365" name="Rectangle 1027"/>
          <p:cNvSpPr>
            <a:spLocks noChangeArrowheads="1"/>
          </p:cNvSpPr>
          <p:nvPr/>
        </p:nvSpPr>
        <p:spPr bwMode="auto">
          <a:xfrm>
            <a:off x="357188" y="4038600"/>
            <a:ext cx="3300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spcBef>
                <a:spcPct val="20000"/>
              </a:spcBef>
            </a:pPr>
            <a:r>
              <a:rPr lang="en-US" sz="1800" b="0">
                <a:solidFill>
                  <a:schemeClr val="tx1"/>
                </a:solidFill>
              </a:rPr>
              <a:t>  Multitapped Bus Networks</a:t>
            </a:r>
          </a:p>
        </p:txBody>
      </p:sp>
      <p:sp>
        <p:nvSpPr>
          <p:cNvPr id="15366" name="Oval 1028"/>
          <p:cNvSpPr>
            <a:spLocks noChangeArrowheads="1"/>
          </p:cNvSpPr>
          <p:nvPr/>
        </p:nvSpPr>
        <p:spPr bwMode="auto">
          <a:xfrm>
            <a:off x="2800350" y="2152650"/>
            <a:ext cx="3454400" cy="1219200"/>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5367" name="Rectangle 1029"/>
          <p:cNvSpPr>
            <a:spLocks noChangeArrowheads="1"/>
          </p:cNvSpPr>
          <p:nvPr/>
        </p:nvSpPr>
        <p:spPr bwMode="auto">
          <a:xfrm>
            <a:off x="1911350" y="22415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8" name="Rectangle 1030"/>
          <p:cNvSpPr>
            <a:spLocks noChangeArrowheads="1"/>
          </p:cNvSpPr>
          <p:nvPr/>
        </p:nvSpPr>
        <p:spPr bwMode="auto">
          <a:xfrm>
            <a:off x="3181350" y="17462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69" name="Rectangle 1031"/>
          <p:cNvSpPr>
            <a:spLocks noChangeArrowheads="1"/>
          </p:cNvSpPr>
          <p:nvPr/>
        </p:nvSpPr>
        <p:spPr bwMode="auto">
          <a:xfrm>
            <a:off x="5581650" y="1758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0" name="Rectangle 1032"/>
          <p:cNvSpPr>
            <a:spLocks noChangeArrowheads="1"/>
          </p:cNvSpPr>
          <p:nvPr/>
        </p:nvSpPr>
        <p:spPr bwMode="auto">
          <a:xfrm>
            <a:off x="7016750" y="26860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1" name="Rectangle 1033"/>
          <p:cNvSpPr>
            <a:spLocks noChangeArrowheads="1"/>
          </p:cNvSpPr>
          <p:nvPr/>
        </p:nvSpPr>
        <p:spPr bwMode="auto">
          <a:xfrm>
            <a:off x="6026150" y="35623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2" name="Rectangle 1034"/>
          <p:cNvSpPr>
            <a:spLocks noChangeArrowheads="1"/>
          </p:cNvSpPr>
          <p:nvPr/>
        </p:nvSpPr>
        <p:spPr bwMode="auto">
          <a:xfrm>
            <a:off x="2571750" y="33464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3" name="Rectangle 1035"/>
          <p:cNvSpPr>
            <a:spLocks noChangeArrowheads="1"/>
          </p:cNvSpPr>
          <p:nvPr/>
        </p:nvSpPr>
        <p:spPr bwMode="auto">
          <a:xfrm>
            <a:off x="3409950" y="22415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4" name="Rectangle 1036"/>
          <p:cNvSpPr>
            <a:spLocks noChangeArrowheads="1"/>
          </p:cNvSpPr>
          <p:nvPr/>
        </p:nvSpPr>
        <p:spPr bwMode="auto">
          <a:xfrm>
            <a:off x="5467350" y="22161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5" name="Rectangle 1037"/>
          <p:cNvSpPr>
            <a:spLocks noChangeArrowheads="1"/>
          </p:cNvSpPr>
          <p:nvPr/>
        </p:nvSpPr>
        <p:spPr bwMode="auto">
          <a:xfrm>
            <a:off x="6229350" y="2736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6" name="Rectangle 1038"/>
          <p:cNvSpPr>
            <a:spLocks noChangeArrowheads="1"/>
          </p:cNvSpPr>
          <p:nvPr/>
        </p:nvSpPr>
        <p:spPr bwMode="auto">
          <a:xfrm>
            <a:off x="5721350" y="31559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7" name="Rectangle 1039"/>
          <p:cNvSpPr>
            <a:spLocks noChangeArrowheads="1"/>
          </p:cNvSpPr>
          <p:nvPr/>
        </p:nvSpPr>
        <p:spPr bwMode="auto">
          <a:xfrm>
            <a:off x="3155950" y="31178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8" name="Rectangle 1040"/>
          <p:cNvSpPr>
            <a:spLocks noChangeArrowheads="1"/>
          </p:cNvSpPr>
          <p:nvPr/>
        </p:nvSpPr>
        <p:spPr bwMode="auto">
          <a:xfrm>
            <a:off x="2825750" y="2533650"/>
            <a:ext cx="63500" cy="889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79" name="Line 1041"/>
          <p:cNvSpPr>
            <a:spLocks noChangeShapeType="1"/>
          </p:cNvSpPr>
          <p:nvPr/>
        </p:nvSpPr>
        <p:spPr bwMode="auto">
          <a:xfrm>
            <a:off x="2178050" y="2381250"/>
            <a:ext cx="647700" cy="17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1042"/>
          <p:cNvSpPr>
            <a:spLocks noChangeShapeType="1"/>
          </p:cNvSpPr>
          <p:nvPr/>
        </p:nvSpPr>
        <p:spPr bwMode="auto">
          <a:xfrm>
            <a:off x="3308350" y="2000250"/>
            <a:ext cx="127000" cy="241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1043"/>
          <p:cNvSpPr>
            <a:spLocks noChangeShapeType="1"/>
          </p:cNvSpPr>
          <p:nvPr/>
        </p:nvSpPr>
        <p:spPr bwMode="auto">
          <a:xfrm flipH="1">
            <a:off x="5505450" y="2012950"/>
            <a:ext cx="20320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1044"/>
          <p:cNvSpPr>
            <a:spLocks noChangeShapeType="1"/>
          </p:cNvSpPr>
          <p:nvPr/>
        </p:nvSpPr>
        <p:spPr bwMode="auto">
          <a:xfrm flipH="1" flipV="1">
            <a:off x="6292850" y="2787650"/>
            <a:ext cx="723900" cy="2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1045"/>
          <p:cNvSpPr>
            <a:spLocks noChangeShapeType="1"/>
          </p:cNvSpPr>
          <p:nvPr/>
        </p:nvSpPr>
        <p:spPr bwMode="auto">
          <a:xfrm flipH="1" flipV="1">
            <a:off x="5772150" y="3232150"/>
            <a:ext cx="355600"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1046"/>
          <p:cNvSpPr>
            <a:spLocks noChangeShapeType="1"/>
          </p:cNvSpPr>
          <p:nvPr/>
        </p:nvSpPr>
        <p:spPr bwMode="auto">
          <a:xfrm flipV="1">
            <a:off x="2825750" y="3181350"/>
            <a:ext cx="330200" cy="279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Rectangle 1047"/>
          <p:cNvSpPr>
            <a:spLocks noChangeArrowheads="1"/>
          </p:cNvSpPr>
          <p:nvPr/>
        </p:nvSpPr>
        <p:spPr bwMode="auto">
          <a:xfrm>
            <a:off x="2235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6" name="Rectangle 1048"/>
          <p:cNvSpPr>
            <a:spLocks noChangeArrowheads="1"/>
          </p:cNvSpPr>
          <p:nvPr/>
        </p:nvSpPr>
        <p:spPr bwMode="auto">
          <a:xfrm>
            <a:off x="3124200" y="53149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7" name="Rectangle 1049"/>
          <p:cNvSpPr>
            <a:spLocks noChangeArrowheads="1"/>
          </p:cNvSpPr>
          <p:nvPr/>
        </p:nvSpPr>
        <p:spPr bwMode="auto">
          <a:xfrm>
            <a:off x="4025900" y="53276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8" name="Rectangle 1050"/>
          <p:cNvSpPr>
            <a:spLocks noChangeArrowheads="1"/>
          </p:cNvSpPr>
          <p:nvPr/>
        </p:nvSpPr>
        <p:spPr bwMode="auto">
          <a:xfrm>
            <a:off x="6858000" y="5276850"/>
            <a:ext cx="241300" cy="2413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5389" name="Line 1051"/>
          <p:cNvSpPr>
            <a:spLocks noChangeShapeType="1"/>
          </p:cNvSpPr>
          <p:nvPr/>
        </p:nvSpPr>
        <p:spPr bwMode="auto">
          <a:xfrm>
            <a:off x="2292350" y="48831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0" name="Line 1052"/>
          <p:cNvSpPr>
            <a:spLocks noChangeShapeType="1"/>
          </p:cNvSpPr>
          <p:nvPr/>
        </p:nvSpPr>
        <p:spPr bwMode="auto">
          <a:xfrm>
            <a:off x="3175000" y="4895850"/>
            <a:ext cx="0" cy="406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1" name="Line 1053"/>
          <p:cNvSpPr>
            <a:spLocks noChangeShapeType="1"/>
          </p:cNvSpPr>
          <p:nvPr/>
        </p:nvSpPr>
        <p:spPr bwMode="auto">
          <a:xfrm>
            <a:off x="4108450" y="4895850"/>
            <a:ext cx="0" cy="419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2" name="Line 1054"/>
          <p:cNvSpPr>
            <a:spLocks noChangeShapeType="1"/>
          </p:cNvSpPr>
          <p:nvPr/>
        </p:nvSpPr>
        <p:spPr bwMode="auto">
          <a:xfrm>
            <a:off x="6883400" y="4895850"/>
            <a:ext cx="12700" cy="368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3" name="Line 1055"/>
          <p:cNvSpPr>
            <a:spLocks noChangeShapeType="1"/>
          </p:cNvSpPr>
          <p:nvPr/>
        </p:nvSpPr>
        <p:spPr bwMode="auto">
          <a:xfrm>
            <a:off x="2286000" y="4876800"/>
            <a:ext cx="4686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94" name="Line 1056"/>
          <p:cNvSpPr>
            <a:spLocks noChangeShapeType="1"/>
          </p:cNvSpPr>
          <p:nvPr/>
        </p:nvSpPr>
        <p:spPr bwMode="auto">
          <a:xfrm flipV="1">
            <a:off x="2406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5" name="Line 1057"/>
          <p:cNvSpPr>
            <a:spLocks noChangeShapeType="1"/>
          </p:cNvSpPr>
          <p:nvPr/>
        </p:nvSpPr>
        <p:spPr bwMode="auto">
          <a:xfrm flipV="1">
            <a:off x="3295650" y="4870450"/>
            <a:ext cx="0" cy="444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6" name="Line 1058"/>
          <p:cNvSpPr>
            <a:spLocks noChangeShapeType="1"/>
          </p:cNvSpPr>
          <p:nvPr/>
        </p:nvSpPr>
        <p:spPr bwMode="auto">
          <a:xfrm flipV="1">
            <a:off x="4210050" y="4870450"/>
            <a:ext cx="0" cy="45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7" name="Line 1059"/>
          <p:cNvSpPr>
            <a:spLocks noChangeShapeType="1"/>
          </p:cNvSpPr>
          <p:nvPr/>
        </p:nvSpPr>
        <p:spPr bwMode="auto">
          <a:xfrm flipV="1">
            <a:off x="7016750" y="4870450"/>
            <a:ext cx="0" cy="3937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8" name="Freeform 1060"/>
          <p:cNvSpPr>
            <a:spLocks/>
          </p:cNvSpPr>
          <p:nvPr/>
        </p:nvSpPr>
        <p:spPr bwMode="auto">
          <a:xfrm>
            <a:off x="5861050" y="2230438"/>
            <a:ext cx="358775" cy="201612"/>
          </a:xfrm>
          <a:custGeom>
            <a:avLst/>
            <a:gdLst>
              <a:gd name="T0" fmla="*/ 0 w 226"/>
              <a:gd name="T1" fmla="*/ 0 h 127"/>
              <a:gd name="T2" fmla="*/ 355342828 w 226"/>
              <a:gd name="T3" fmla="*/ 123486576 h 127"/>
              <a:gd name="T4" fmla="*/ 569555357 w 226"/>
              <a:gd name="T5" fmla="*/ 320058279 h 127"/>
              <a:gd name="T6" fmla="*/ 0 60000 65536"/>
              <a:gd name="T7" fmla="*/ 0 60000 65536"/>
              <a:gd name="T8" fmla="*/ 0 60000 65536"/>
              <a:gd name="T9" fmla="*/ 0 w 226"/>
              <a:gd name="T10" fmla="*/ 0 h 127"/>
              <a:gd name="T11" fmla="*/ 226 w 226"/>
              <a:gd name="T12" fmla="*/ 127 h 127"/>
            </a:gdLst>
            <a:ahLst/>
            <a:cxnLst>
              <a:cxn ang="T6">
                <a:pos x="T0" y="T1"/>
              </a:cxn>
              <a:cxn ang="T7">
                <a:pos x="T2" y="T3"/>
              </a:cxn>
              <a:cxn ang="T8">
                <a:pos x="T4" y="T5"/>
              </a:cxn>
            </a:cxnLst>
            <a:rect l="T9" t="T10" r="T11" b="T12"/>
            <a:pathLst>
              <a:path w="226" h="127">
                <a:moveTo>
                  <a:pt x="0" y="0"/>
                </a:moveTo>
                <a:cubicBezTo>
                  <a:pt x="51" y="14"/>
                  <a:pt x="103" y="28"/>
                  <a:pt x="141" y="49"/>
                </a:cubicBezTo>
                <a:cubicBezTo>
                  <a:pt x="179" y="70"/>
                  <a:pt x="213" y="113"/>
                  <a:pt x="226" y="127"/>
                </a:cubicBezTo>
              </a:path>
            </a:pathLst>
          </a:custGeom>
          <a:noFill/>
          <a:ln w="127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99" name="Line 1061"/>
          <p:cNvSpPr>
            <a:spLocks noChangeShapeType="1"/>
          </p:cNvSpPr>
          <p:nvPr/>
        </p:nvSpPr>
        <p:spPr bwMode="auto">
          <a:xfrm>
            <a:off x="4314825" y="4733925"/>
            <a:ext cx="671513" cy="0"/>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00" name="Line 1062"/>
          <p:cNvSpPr>
            <a:spLocks noChangeShapeType="1"/>
          </p:cNvSpPr>
          <p:nvPr/>
        </p:nvSpPr>
        <p:spPr bwMode="auto">
          <a:xfrm>
            <a:off x="3378200" y="4730750"/>
            <a:ext cx="671513" cy="0"/>
          </a:xfrm>
          <a:prstGeom prst="line">
            <a:avLst/>
          </a:prstGeom>
          <a:noFill/>
          <a:ln w="127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0" name="Rectangle 1066"/>
          <p:cNvSpPr>
            <a:spLocks noGrp="1" noChangeArrowheads="1"/>
          </p:cNvSpPr>
          <p:nvPr>
            <p:ph type="title"/>
          </p:nvPr>
        </p:nvSpPr>
        <p:spPr>
          <a:xfrm>
            <a:off x="142875" y="44624"/>
            <a:ext cx="8893175" cy="1007765"/>
          </a:xfrm>
        </p:spPr>
        <p:txBody>
          <a:bodyPr/>
          <a:lstStyle/>
          <a:p>
            <a:pPr eaLnBrk="1" hangingPunct="1">
              <a:defRPr/>
            </a:pPr>
            <a:r>
              <a:rPr lang="en-US" sz="4800" dirty="0" smtClean="0"/>
              <a:t>Specific LAN Topologies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effectLst>
                  <a:outerShdw blurRad="38100" dist="38100" dir="2700000" algn="tl">
                    <a:srgbClr val="000000">
                      <a:alpha val="43137"/>
                    </a:srgbClr>
                  </a:outerShdw>
                </a:effectLst>
              </a:rPr>
              <a:t>LANs</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45"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66656176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2924</TotalTime>
  <Words>2583</Words>
  <Application>Microsoft Office PowerPoint</Application>
  <PresentationFormat>On-screen Show (4:3)</PresentationFormat>
  <Paragraphs>693</Paragraphs>
  <Slides>60</Slides>
  <Notes>27</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60</vt:i4>
      </vt:variant>
    </vt:vector>
  </HeadingPairs>
  <TitlesOfParts>
    <vt:vector size="66" baseType="lpstr">
      <vt:lpstr>Revised_Master</vt:lpstr>
      <vt:lpstr>Clip</vt:lpstr>
      <vt:lpstr>Chart</vt:lpstr>
      <vt:lpstr>Equation</vt:lpstr>
      <vt:lpstr>Worksheet</vt:lpstr>
      <vt:lpstr>Microsoft Clip Gallery</vt:lpstr>
      <vt:lpstr>   LANs Local Area Networks via the  Media Access Control (MAC) Sub Layer    </vt:lpstr>
      <vt:lpstr>LANs Outline</vt:lpstr>
      <vt:lpstr>Local Area Networks</vt:lpstr>
      <vt:lpstr>Data Link Sub Layers</vt:lpstr>
      <vt:lpstr>Channel Access Abstraction</vt:lpstr>
      <vt:lpstr>Static Channel Allocation Problem</vt:lpstr>
      <vt:lpstr>Satellite Channel</vt:lpstr>
      <vt:lpstr>Static Channel Allocation Problem</vt:lpstr>
      <vt:lpstr>Specific LAN Topologies</vt:lpstr>
      <vt:lpstr>Possible Model Assumptions</vt:lpstr>
      <vt:lpstr>Possible Model Assumptions</vt:lpstr>
      <vt:lpstr>Possible Model Assumptions</vt:lpstr>
      <vt:lpstr>a :: Relative Propagation Time</vt:lpstr>
      <vt:lpstr>PowerPoint Presentation</vt:lpstr>
      <vt:lpstr>Relative Propagation Time</vt:lpstr>
      <vt:lpstr>Upper Utilization Upper Bound for Shared Media LAN</vt:lpstr>
      <vt:lpstr>Maximum Utilization for LANs</vt:lpstr>
      <vt:lpstr>Worst Case Collision Scenario</vt:lpstr>
      <vt:lpstr>LAN Design Performance Issues</vt:lpstr>
      <vt:lpstr>PowerPoint Presentation</vt:lpstr>
      <vt:lpstr>PowerPoint Presentation</vt:lpstr>
      <vt:lpstr>Multiple Access Protocols</vt:lpstr>
      <vt:lpstr>Multiple Access Links and Protocols</vt:lpstr>
      <vt:lpstr>Multiple Access Protocols</vt:lpstr>
      <vt:lpstr>MAC Protocols Taxonomy</vt:lpstr>
      <vt:lpstr>Channel Partitioning MAC Protocols: TDMA</vt:lpstr>
      <vt:lpstr>Channel Partitioning MAC Protocols: TDMA</vt:lpstr>
      <vt:lpstr>Random Access Protocols</vt:lpstr>
      <vt:lpstr>Historic LAN Performance Notation</vt:lpstr>
      <vt:lpstr>Normalizing Throughput (S) [assuming one packet = one frame]</vt:lpstr>
      <vt:lpstr>PowerPoint Presentation</vt:lpstr>
      <vt:lpstr>ALOHA</vt:lpstr>
      <vt:lpstr> ALOHA </vt:lpstr>
      <vt:lpstr> ALOHA </vt:lpstr>
      <vt:lpstr>PowerPoint Presentation</vt:lpstr>
      <vt:lpstr>Slotted ALOHA (Roberts 1972)</vt:lpstr>
      <vt:lpstr>Slotted ALOHA</vt:lpstr>
      <vt:lpstr>PowerPoint Presentation</vt:lpstr>
      <vt:lpstr>PowerPoint Presentation</vt:lpstr>
      <vt:lpstr>Carrier Sense with Multiple Access (CSMA)</vt:lpstr>
      <vt:lpstr>1-persistent CSMA Transmission Strategy </vt:lpstr>
      <vt:lpstr>nonpersistent CSMA Transmission Strategy</vt:lpstr>
      <vt:lpstr>p - persistent CSMA Transmission Strategy</vt:lpstr>
      <vt:lpstr>P – Persistent CSMA details</vt:lpstr>
      <vt:lpstr>CSMA Collisions</vt:lpstr>
      <vt:lpstr>CSMA Collisions</vt:lpstr>
      <vt:lpstr>Persistent and Non-persistent CSMA</vt:lpstr>
      <vt:lpstr>PowerPoint Presentation</vt:lpstr>
      <vt:lpstr>PowerPoint Presentation</vt:lpstr>
      <vt:lpstr>CSMA/CD (Collision Detection)</vt:lpstr>
      <vt:lpstr>CSMA/Collision Detection</vt:lpstr>
      <vt:lpstr>CSMA/CD CSMA with Collision Detection</vt:lpstr>
      <vt:lpstr>CSMA vs CSMA/CD</vt:lpstr>
      <vt:lpstr>CSMA/CD</vt:lpstr>
      <vt:lpstr>PowerPoint Presentation</vt:lpstr>
      <vt:lpstr>PowerPoint Presentation</vt:lpstr>
      <vt:lpstr>“Taking Turns” MAC protocols</vt:lpstr>
      <vt:lpstr>“Taking Turns” MAC protocols</vt:lpstr>
      <vt:lpstr>“Taking Turns” MAC protocols</vt:lpstr>
      <vt:lpstr>LANS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143</cp:revision>
  <dcterms:created xsi:type="dcterms:W3CDTF">2004-01-21T20:05:10Z</dcterms:created>
  <dcterms:modified xsi:type="dcterms:W3CDTF">2011-04-03T19:59:26Z</dcterms:modified>
</cp:coreProperties>
</file>