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0"/>
  </p:notesMasterIdLst>
  <p:handoutMasterIdLst>
    <p:handoutMasterId r:id="rId51"/>
  </p:handoutMasterIdLst>
  <p:sldIdLst>
    <p:sldId id="256" r:id="rId2"/>
    <p:sldId id="418" r:id="rId3"/>
    <p:sldId id="399" r:id="rId4"/>
    <p:sldId id="412" r:id="rId5"/>
    <p:sldId id="397" r:id="rId6"/>
    <p:sldId id="370" r:id="rId7"/>
    <p:sldId id="374" r:id="rId8"/>
    <p:sldId id="422" r:id="rId9"/>
    <p:sldId id="375" r:id="rId10"/>
    <p:sldId id="376" r:id="rId11"/>
    <p:sldId id="423" r:id="rId12"/>
    <p:sldId id="377" r:id="rId13"/>
    <p:sldId id="378" r:id="rId14"/>
    <p:sldId id="379" r:id="rId15"/>
    <p:sldId id="401" r:id="rId16"/>
    <p:sldId id="380" r:id="rId17"/>
    <p:sldId id="381" r:id="rId18"/>
    <p:sldId id="382" r:id="rId19"/>
    <p:sldId id="383" r:id="rId20"/>
    <p:sldId id="384" r:id="rId21"/>
    <p:sldId id="402" r:id="rId22"/>
    <p:sldId id="385" r:id="rId23"/>
    <p:sldId id="386" r:id="rId24"/>
    <p:sldId id="387" r:id="rId25"/>
    <p:sldId id="388" r:id="rId26"/>
    <p:sldId id="389" r:id="rId27"/>
    <p:sldId id="404" r:id="rId28"/>
    <p:sldId id="405" r:id="rId29"/>
    <p:sldId id="406" r:id="rId30"/>
    <p:sldId id="407" r:id="rId31"/>
    <p:sldId id="408" r:id="rId32"/>
    <p:sldId id="409" r:id="rId33"/>
    <p:sldId id="390" r:id="rId34"/>
    <p:sldId id="391" r:id="rId35"/>
    <p:sldId id="392" r:id="rId36"/>
    <p:sldId id="393" r:id="rId37"/>
    <p:sldId id="413" r:id="rId38"/>
    <p:sldId id="394" r:id="rId39"/>
    <p:sldId id="395" r:id="rId40"/>
    <p:sldId id="414" r:id="rId41"/>
    <p:sldId id="411" r:id="rId42"/>
    <p:sldId id="415" r:id="rId43"/>
    <p:sldId id="400" r:id="rId44"/>
    <p:sldId id="416" r:id="rId45"/>
    <p:sldId id="421" r:id="rId46"/>
    <p:sldId id="417" r:id="rId47"/>
    <p:sldId id="410" r:id="rId48"/>
    <p:sldId id="419" r:id="rId49"/>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00000"/>
    <a:srgbClr val="008000"/>
    <a:srgbClr val="990033"/>
    <a:srgbClr val="99FF66"/>
    <a:srgbClr val="CCFFFF"/>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68" d="100"/>
          <a:sy n="68" d="100"/>
        </p:scale>
        <p:origin x="-198" y="-90"/>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A0A3-7D4E-E744-B9D5-5EC1819EDD3C}" type="doc">
      <dgm:prSet loTypeId="urn:microsoft.com/office/officeart/2005/8/layout/hierarchy3" loCatId="hierarchy" qsTypeId="urn:microsoft.com/office/officeart/2005/8/quickstyle/simple4" qsCatId="simple" csTypeId="urn:microsoft.com/office/officeart/2005/8/colors/accent1_2" csCatId="accent1"/>
      <dgm:spPr/>
      <dgm:t>
        <a:bodyPr/>
        <a:lstStyle/>
        <a:p>
          <a:endParaRPr lang="en-US"/>
        </a:p>
      </dgm:t>
    </dgm:pt>
    <dgm:pt modelId="{A3446905-81E7-CB4F-85F2-A4D2B32C5821}">
      <dgm:prSet/>
      <dgm:spPr/>
      <dgm:t>
        <a:bodyPr/>
        <a:lstStyle/>
        <a:p>
          <a:pPr rtl="0"/>
          <a:r>
            <a:rPr kumimoji="1" lang="en-US" b="1" i="0" dirty="0" smtClean="0"/>
            <a:t>analog </a:t>
          </a:r>
          <a:endParaRPr lang="en-US" b="1" i="0" dirty="0"/>
        </a:p>
      </dgm:t>
    </dgm:pt>
    <dgm:pt modelId="{3A724262-EB5A-B74D-9663-1B03F63DD761}" type="parTrans" cxnId="{3AF28C98-D537-874D-991C-62FEA7B9F5AB}">
      <dgm:prSet/>
      <dgm:spPr/>
      <dgm:t>
        <a:bodyPr/>
        <a:lstStyle/>
        <a:p>
          <a:endParaRPr lang="en-US"/>
        </a:p>
      </dgm:t>
    </dgm:pt>
    <dgm:pt modelId="{5EBA7759-5ADE-EE40-BE67-4B111D69481E}" type="sibTrans" cxnId="{3AF28C98-D537-874D-991C-62FEA7B9F5AB}">
      <dgm:prSet/>
      <dgm:spPr/>
      <dgm:t>
        <a:bodyPr/>
        <a:lstStyle/>
        <a:p>
          <a:endParaRPr lang="en-US"/>
        </a:p>
      </dgm:t>
    </dgm:pt>
    <dgm:pt modelId="{8B41BFBD-7DB7-DE4C-AE2B-1F30008A3C35}">
      <dgm:prSet/>
      <dgm:spPr/>
      <dgm:t>
        <a:bodyPr/>
        <a:lstStyle/>
        <a:p>
          <a:pPr rtl="0"/>
          <a:r>
            <a:rPr kumimoji="1" lang="en-US" b="1" i="0" dirty="0" smtClean="0"/>
            <a:t>needs amplifiers every 5km to 6km</a:t>
          </a:r>
          <a:endParaRPr lang="en-US" b="1" i="0" dirty="0"/>
        </a:p>
      </dgm:t>
    </dgm:pt>
    <dgm:pt modelId="{4A893B74-B845-BF45-BB3B-D1CB29241E4C}" type="parTrans" cxnId="{FDDE15DC-100B-EC44-8565-F43B5B02D2D2}">
      <dgm:prSet/>
      <dgm:spPr/>
      <dgm:t>
        <a:bodyPr/>
        <a:lstStyle/>
        <a:p>
          <a:endParaRPr lang="en-US" dirty="0"/>
        </a:p>
      </dgm:t>
    </dgm:pt>
    <dgm:pt modelId="{BC21646F-6E14-3A4E-90E3-E9834E67F2F3}" type="sibTrans" cxnId="{FDDE15DC-100B-EC44-8565-F43B5B02D2D2}">
      <dgm:prSet/>
      <dgm:spPr/>
      <dgm:t>
        <a:bodyPr/>
        <a:lstStyle/>
        <a:p>
          <a:endParaRPr lang="en-US"/>
        </a:p>
      </dgm:t>
    </dgm:pt>
    <dgm:pt modelId="{0456D092-3EBB-3647-ADBA-F411FDA60A73}">
      <dgm:prSet/>
      <dgm:spPr/>
      <dgm:t>
        <a:bodyPr/>
        <a:lstStyle/>
        <a:p>
          <a:pPr rtl="0"/>
          <a:r>
            <a:rPr kumimoji="1" lang="en-US" b="1" i="0" dirty="0" smtClean="0"/>
            <a:t>digital</a:t>
          </a:r>
          <a:endParaRPr lang="en-US" b="1" i="0" dirty="0"/>
        </a:p>
      </dgm:t>
    </dgm:pt>
    <dgm:pt modelId="{EB8390A5-3687-3345-AB3B-85FA1C8494F7}" type="parTrans" cxnId="{DFA24E92-D703-B640-9174-6E40F809A0D8}">
      <dgm:prSet/>
      <dgm:spPr/>
      <dgm:t>
        <a:bodyPr/>
        <a:lstStyle/>
        <a:p>
          <a:endParaRPr lang="en-US"/>
        </a:p>
      </dgm:t>
    </dgm:pt>
    <dgm:pt modelId="{7FCFB1DB-5476-0C47-9BEF-14413A1B2128}" type="sibTrans" cxnId="{DFA24E92-D703-B640-9174-6E40F809A0D8}">
      <dgm:prSet/>
      <dgm:spPr/>
      <dgm:t>
        <a:bodyPr/>
        <a:lstStyle/>
        <a:p>
          <a:endParaRPr lang="en-US"/>
        </a:p>
      </dgm:t>
    </dgm:pt>
    <dgm:pt modelId="{8AAA5AC0-AB86-394D-891A-AB0E6E49027D}">
      <dgm:prSet/>
      <dgm:spPr/>
      <dgm:t>
        <a:bodyPr/>
        <a:lstStyle/>
        <a:p>
          <a:pPr rtl="0"/>
          <a:r>
            <a:rPr kumimoji="1" lang="en-US" b="1" i="0" dirty="0" smtClean="0"/>
            <a:t>can use either analog or digital signals</a:t>
          </a:r>
          <a:endParaRPr lang="en-US" b="1" i="0" dirty="0"/>
        </a:p>
      </dgm:t>
    </dgm:pt>
    <dgm:pt modelId="{DFF8D562-FB05-194E-BAA7-68AA9AE522E4}" type="parTrans" cxnId="{DA1C227B-0293-6743-8D30-84C928CE84B7}">
      <dgm:prSet/>
      <dgm:spPr/>
      <dgm:t>
        <a:bodyPr/>
        <a:lstStyle/>
        <a:p>
          <a:endParaRPr lang="en-US" dirty="0"/>
        </a:p>
      </dgm:t>
    </dgm:pt>
    <dgm:pt modelId="{8D963069-1965-FB43-8D92-E1FFF488E23B}" type="sibTrans" cxnId="{DA1C227B-0293-6743-8D30-84C928CE84B7}">
      <dgm:prSet/>
      <dgm:spPr/>
      <dgm:t>
        <a:bodyPr/>
        <a:lstStyle/>
        <a:p>
          <a:endParaRPr lang="en-US"/>
        </a:p>
      </dgm:t>
    </dgm:pt>
    <dgm:pt modelId="{F25A637F-13DC-EA47-96AB-F30A10789365}">
      <dgm:prSet/>
      <dgm:spPr/>
      <dgm:t>
        <a:bodyPr/>
        <a:lstStyle/>
        <a:p>
          <a:pPr rtl="0"/>
          <a:r>
            <a:rPr kumimoji="1" lang="en-US" b="1" i="0" dirty="0" smtClean="0"/>
            <a:t>needs a repeater every 2km to 3km</a:t>
          </a:r>
          <a:endParaRPr lang="en-US" b="1" i="0" dirty="0"/>
        </a:p>
      </dgm:t>
    </dgm:pt>
    <dgm:pt modelId="{B6DB4E53-1490-C24A-BACF-67346744DA45}" type="parTrans" cxnId="{A1FC2B7A-FAE8-C54C-A62F-735AB37E13AB}">
      <dgm:prSet/>
      <dgm:spPr/>
      <dgm:t>
        <a:bodyPr/>
        <a:lstStyle/>
        <a:p>
          <a:endParaRPr lang="en-US" dirty="0"/>
        </a:p>
      </dgm:t>
    </dgm:pt>
    <dgm:pt modelId="{6D391AC1-C7BF-2D4F-A8F4-85C42B2F3E6B}" type="sibTrans" cxnId="{A1FC2B7A-FAE8-C54C-A62F-735AB37E13AB}">
      <dgm:prSet/>
      <dgm:spPr/>
      <dgm:t>
        <a:bodyPr/>
        <a:lstStyle/>
        <a:p>
          <a:endParaRPr lang="en-US"/>
        </a:p>
      </dgm:t>
    </dgm:pt>
    <dgm:pt modelId="{25448347-6792-B049-AB99-3BF063A747FD}">
      <dgm:prSet/>
      <dgm:spPr/>
      <dgm:t>
        <a:bodyPr/>
        <a:lstStyle/>
        <a:p>
          <a:pPr rtl="0"/>
          <a:r>
            <a:rPr kumimoji="1" lang="en-US" b="1" i="0" dirty="0" smtClean="0"/>
            <a:t>limited:</a:t>
          </a:r>
          <a:endParaRPr lang="en-US" b="1" i="0" dirty="0"/>
        </a:p>
      </dgm:t>
    </dgm:pt>
    <dgm:pt modelId="{C9276284-2215-F048-A471-FA820369EBDA}" type="parTrans" cxnId="{CFA91D23-3C0F-4F44-BBA1-30736F427860}">
      <dgm:prSet/>
      <dgm:spPr/>
      <dgm:t>
        <a:bodyPr/>
        <a:lstStyle/>
        <a:p>
          <a:endParaRPr lang="en-US"/>
        </a:p>
      </dgm:t>
    </dgm:pt>
    <dgm:pt modelId="{62652094-7500-1941-B715-77BC7AC608F3}" type="sibTrans" cxnId="{CFA91D23-3C0F-4F44-BBA1-30736F427860}">
      <dgm:prSet/>
      <dgm:spPr/>
      <dgm:t>
        <a:bodyPr/>
        <a:lstStyle/>
        <a:p>
          <a:endParaRPr lang="en-US"/>
        </a:p>
      </dgm:t>
    </dgm:pt>
    <dgm:pt modelId="{F0784DBE-1EC7-BC40-A9B7-AF62353EEB38}">
      <dgm:prSet/>
      <dgm:spPr/>
      <dgm:t>
        <a:bodyPr/>
        <a:lstStyle/>
        <a:p>
          <a:pPr rtl="0"/>
          <a:r>
            <a:rPr kumimoji="1" lang="en-US" b="1" i="0" dirty="0" smtClean="0"/>
            <a:t>distance</a:t>
          </a:r>
          <a:endParaRPr lang="en-US" b="1" i="0" dirty="0"/>
        </a:p>
      </dgm:t>
    </dgm:pt>
    <dgm:pt modelId="{3854F9E9-2438-4949-B123-52C5F16F329D}" type="parTrans" cxnId="{E911CA32-AAD9-5449-BC57-E4BDC906E794}">
      <dgm:prSet/>
      <dgm:spPr/>
      <dgm:t>
        <a:bodyPr/>
        <a:lstStyle/>
        <a:p>
          <a:endParaRPr lang="en-US" dirty="0"/>
        </a:p>
      </dgm:t>
    </dgm:pt>
    <dgm:pt modelId="{F62F8F50-8EA5-614B-94A7-3C00112A49B1}" type="sibTrans" cxnId="{E911CA32-AAD9-5449-BC57-E4BDC906E794}">
      <dgm:prSet/>
      <dgm:spPr/>
      <dgm:t>
        <a:bodyPr/>
        <a:lstStyle/>
        <a:p>
          <a:endParaRPr lang="en-US"/>
        </a:p>
      </dgm:t>
    </dgm:pt>
    <dgm:pt modelId="{2BB83659-3670-7148-9A15-C639082537ED}">
      <dgm:prSet/>
      <dgm:spPr/>
      <dgm:t>
        <a:bodyPr/>
        <a:lstStyle/>
        <a:p>
          <a:pPr rtl="0"/>
          <a:r>
            <a:rPr kumimoji="1" lang="en-US" b="1" i="0" dirty="0" smtClean="0"/>
            <a:t>bandwidth (1MHz)</a:t>
          </a:r>
          <a:endParaRPr lang="en-US" b="1" i="0" dirty="0"/>
        </a:p>
      </dgm:t>
    </dgm:pt>
    <dgm:pt modelId="{D31B9598-163B-3846-9928-E605F59DCB58}" type="parTrans" cxnId="{D7CC911A-6E13-A844-9AED-A78AA57F9E81}">
      <dgm:prSet/>
      <dgm:spPr/>
      <dgm:t>
        <a:bodyPr/>
        <a:lstStyle/>
        <a:p>
          <a:endParaRPr lang="en-US" dirty="0"/>
        </a:p>
      </dgm:t>
    </dgm:pt>
    <dgm:pt modelId="{845EA86C-9A38-E74A-A9BD-B3FC82FC1E8C}" type="sibTrans" cxnId="{D7CC911A-6E13-A844-9AED-A78AA57F9E81}">
      <dgm:prSet/>
      <dgm:spPr/>
      <dgm:t>
        <a:bodyPr/>
        <a:lstStyle/>
        <a:p>
          <a:endParaRPr lang="en-US"/>
        </a:p>
      </dgm:t>
    </dgm:pt>
    <dgm:pt modelId="{9D9FE914-7E2C-E745-B214-D2FF76DD1D2F}">
      <dgm:prSet/>
      <dgm:spPr/>
      <dgm:t>
        <a:bodyPr/>
        <a:lstStyle/>
        <a:p>
          <a:pPr rtl="0"/>
          <a:r>
            <a:rPr kumimoji="1" lang="en-US" b="1" i="0" dirty="0" smtClean="0"/>
            <a:t>data rate (100MHz)</a:t>
          </a:r>
          <a:endParaRPr lang="en-US" b="1" i="0" dirty="0"/>
        </a:p>
      </dgm:t>
    </dgm:pt>
    <dgm:pt modelId="{3BF526D8-09A5-7D47-A631-BA2F8458C462}" type="parTrans" cxnId="{84BA5D05-9426-CA4D-9FFE-A624BCDCBF5D}">
      <dgm:prSet/>
      <dgm:spPr/>
      <dgm:t>
        <a:bodyPr/>
        <a:lstStyle/>
        <a:p>
          <a:endParaRPr lang="en-US" dirty="0"/>
        </a:p>
      </dgm:t>
    </dgm:pt>
    <dgm:pt modelId="{B7195C75-F95A-494A-8A99-F987D9ACE5C3}" type="sibTrans" cxnId="{84BA5D05-9426-CA4D-9FFE-A624BCDCBF5D}">
      <dgm:prSet/>
      <dgm:spPr/>
      <dgm:t>
        <a:bodyPr/>
        <a:lstStyle/>
        <a:p>
          <a:endParaRPr lang="en-US"/>
        </a:p>
      </dgm:t>
    </dgm:pt>
    <dgm:pt modelId="{D7AB7938-4E3A-394C-8BD5-4E6DBFBE3CE6}" type="pres">
      <dgm:prSet presAssocID="{36CEA0A3-7D4E-E744-B9D5-5EC1819EDD3C}" presName="diagram" presStyleCnt="0">
        <dgm:presLayoutVars>
          <dgm:chPref val="1"/>
          <dgm:dir/>
          <dgm:animOne val="branch"/>
          <dgm:animLvl val="lvl"/>
          <dgm:resizeHandles/>
        </dgm:presLayoutVars>
      </dgm:prSet>
      <dgm:spPr/>
      <dgm:t>
        <a:bodyPr/>
        <a:lstStyle/>
        <a:p>
          <a:endParaRPr lang="en-US"/>
        </a:p>
      </dgm:t>
    </dgm:pt>
    <dgm:pt modelId="{BD58D322-101D-724D-8A21-9F02A439536A}" type="pres">
      <dgm:prSet presAssocID="{A3446905-81E7-CB4F-85F2-A4D2B32C5821}" presName="root" presStyleCnt="0"/>
      <dgm:spPr/>
    </dgm:pt>
    <dgm:pt modelId="{674F5FA0-729A-4D44-A0F8-F17FB9895372}" type="pres">
      <dgm:prSet presAssocID="{A3446905-81E7-CB4F-85F2-A4D2B32C5821}" presName="rootComposite" presStyleCnt="0"/>
      <dgm:spPr/>
    </dgm:pt>
    <dgm:pt modelId="{E8B0765A-38BD-D048-98B4-8DF5B6DF0C9F}" type="pres">
      <dgm:prSet presAssocID="{A3446905-81E7-CB4F-85F2-A4D2B32C5821}" presName="rootText" presStyleLbl="node1" presStyleIdx="0" presStyleCnt="3"/>
      <dgm:spPr/>
      <dgm:t>
        <a:bodyPr/>
        <a:lstStyle/>
        <a:p>
          <a:endParaRPr lang="en-US"/>
        </a:p>
      </dgm:t>
    </dgm:pt>
    <dgm:pt modelId="{4B031148-FDA3-6840-A4F3-DF18CBF46060}" type="pres">
      <dgm:prSet presAssocID="{A3446905-81E7-CB4F-85F2-A4D2B32C5821}" presName="rootConnector" presStyleLbl="node1" presStyleIdx="0" presStyleCnt="3"/>
      <dgm:spPr/>
      <dgm:t>
        <a:bodyPr/>
        <a:lstStyle/>
        <a:p>
          <a:endParaRPr lang="en-US"/>
        </a:p>
      </dgm:t>
    </dgm:pt>
    <dgm:pt modelId="{1764A032-8E7E-AF44-AF7A-6BC31B18303D}" type="pres">
      <dgm:prSet presAssocID="{A3446905-81E7-CB4F-85F2-A4D2B32C5821}" presName="childShape" presStyleCnt="0"/>
      <dgm:spPr/>
    </dgm:pt>
    <dgm:pt modelId="{22C9C1B8-C4FE-3A46-9DA8-D05E37B73C5A}" type="pres">
      <dgm:prSet presAssocID="{4A893B74-B845-BF45-BB3B-D1CB29241E4C}" presName="Name13" presStyleLbl="parChTrans1D2" presStyleIdx="0" presStyleCnt="6"/>
      <dgm:spPr/>
      <dgm:t>
        <a:bodyPr/>
        <a:lstStyle/>
        <a:p>
          <a:endParaRPr lang="en-US"/>
        </a:p>
      </dgm:t>
    </dgm:pt>
    <dgm:pt modelId="{6455B33D-C70C-6C40-872E-E6DF03652607}" type="pres">
      <dgm:prSet presAssocID="{8B41BFBD-7DB7-DE4C-AE2B-1F30008A3C35}" presName="childText" presStyleLbl="bgAcc1" presStyleIdx="0" presStyleCnt="6">
        <dgm:presLayoutVars>
          <dgm:bulletEnabled val="1"/>
        </dgm:presLayoutVars>
      </dgm:prSet>
      <dgm:spPr/>
      <dgm:t>
        <a:bodyPr/>
        <a:lstStyle/>
        <a:p>
          <a:endParaRPr lang="en-US"/>
        </a:p>
      </dgm:t>
    </dgm:pt>
    <dgm:pt modelId="{9F7DFC62-647C-7048-B207-07D46FA6CA79}" type="pres">
      <dgm:prSet presAssocID="{0456D092-3EBB-3647-ADBA-F411FDA60A73}" presName="root" presStyleCnt="0"/>
      <dgm:spPr/>
    </dgm:pt>
    <dgm:pt modelId="{A5837AE8-35C6-2047-9E61-1740CCA1B343}" type="pres">
      <dgm:prSet presAssocID="{0456D092-3EBB-3647-ADBA-F411FDA60A73}" presName="rootComposite" presStyleCnt="0"/>
      <dgm:spPr/>
    </dgm:pt>
    <dgm:pt modelId="{C557DEA5-E514-3E4E-99D5-1C7B69B39A67}" type="pres">
      <dgm:prSet presAssocID="{0456D092-3EBB-3647-ADBA-F411FDA60A73}" presName="rootText" presStyleLbl="node1" presStyleIdx="1" presStyleCnt="3"/>
      <dgm:spPr/>
      <dgm:t>
        <a:bodyPr/>
        <a:lstStyle/>
        <a:p>
          <a:endParaRPr lang="en-US"/>
        </a:p>
      </dgm:t>
    </dgm:pt>
    <dgm:pt modelId="{6B218971-6F7A-F742-8942-D2FB08A1BA81}" type="pres">
      <dgm:prSet presAssocID="{0456D092-3EBB-3647-ADBA-F411FDA60A73}" presName="rootConnector" presStyleLbl="node1" presStyleIdx="1" presStyleCnt="3"/>
      <dgm:spPr/>
      <dgm:t>
        <a:bodyPr/>
        <a:lstStyle/>
        <a:p>
          <a:endParaRPr lang="en-US"/>
        </a:p>
      </dgm:t>
    </dgm:pt>
    <dgm:pt modelId="{A5673D5A-2404-E44F-9A16-53E1371DFB62}" type="pres">
      <dgm:prSet presAssocID="{0456D092-3EBB-3647-ADBA-F411FDA60A73}" presName="childShape" presStyleCnt="0"/>
      <dgm:spPr/>
    </dgm:pt>
    <dgm:pt modelId="{900AC95F-9FCA-6B42-BC14-9B76A3CC384C}" type="pres">
      <dgm:prSet presAssocID="{DFF8D562-FB05-194E-BAA7-68AA9AE522E4}" presName="Name13" presStyleLbl="parChTrans1D2" presStyleIdx="1" presStyleCnt="6"/>
      <dgm:spPr/>
      <dgm:t>
        <a:bodyPr/>
        <a:lstStyle/>
        <a:p>
          <a:endParaRPr lang="en-US"/>
        </a:p>
      </dgm:t>
    </dgm:pt>
    <dgm:pt modelId="{95212F56-32AE-7A43-B6BF-4E554C673573}" type="pres">
      <dgm:prSet presAssocID="{8AAA5AC0-AB86-394D-891A-AB0E6E49027D}" presName="childText" presStyleLbl="bgAcc1" presStyleIdx="1" presStyleCnt="6">
        <dgm:presLayoutVars>
          <dgm:bulletEnabled val="1"/>
        </dgm:presLayoutVars>
      </dgm:prSet>
      <dgm:spPr/>
      <dgm:t>
        <a:bodyPr/>
        <a:lstStyle/>
        <a:p>
          <a:endParaRPr lang="en-US"/>
        </a:p>
      </dgm:t>
    </dgm:pt>
    <dgm:pt modelId="{235F0584-F3D4-3D46-A1F3-E0B871BC1BDA}" type="pres">
      <dgm:prSet presAssocID="{B6DB4E53-1490-C24A-BACF-67346744DA45}" presName="Name13" presStyleLbl="parChTrans1D2" presStyleIdx="2" presStyleCnt="6"/>
      <dgm:spPr/>
      <dgm:t>
        <a:bodyPr/>
        <a:lstStyle/>
        <a:p>
          <a:endParaRPr lang="en-US"/>
        </a:p>
      </dgm:t>
    </dgm:pt>
    <dgm:pt modelId="{231C22CF-81F0-2F41-85D8-6FAEE9C4A385}" type="pres">
      <dgm:prSet presAssocID="{F25A637F-13DC-EA47-96AB-F30A10789365}" presName="childText" presStyleLbl="bgAcc1" presStyleIdx="2" presStyleCnt="6">
        <dgm:presLayoutVars>
          <dgm:bulletEnabled val="1"/>
        </dgm:presLayoutVars>
      </dgm:prSet>
      <dgm:spPr/>
      <dgm:t>
        <a:bodyPr/>
        <a:lstStyle/>
        <a:p>
          <a:endParaRPr lang="en-US"/>
        </a:p>
      </dgm:t>
    </dgm:pt>
    <dgm:pt modelId="{E7FB7349-CE56-F141-BFD8-C66ABFE153CC}" type="pres">
      <dgm:prSet presAssocID="{25448347-6792-B049-AB99-3BF063A747FD}" presName="root" presStyleCnt="0"/>
      <dgm:spPr/>
    </dgm:pt>
    <dgm:pt modelId="{A35AC36E-2C18-024B-BF0C-4BA2752578C9}" type="pres">
      <dgm:prSet presAssocID="{25448347-6792-B049-AB99-3BF063A747FD}" presName="rootComposite" presStyleCnt="0"/>
      <dgm:spPr/>
    </dgm:pt>
    <dgm:pt modelId="{2B9FFCF2-5EEF-5D48-A4BA-D8C61E8BE690}" type="pres">
      <dgm:prSet presAssocID="{25448347-6792-B049-AB99-3BF063A747FD}" presName="rootText" presStyleLbl="node1" presStyleIdx="2" presStyleCnt="3"/>
      <dgm:spPr/>
      <dgm:t>
        <a:bodyPr/>
        <a:lstStyle/>
        <a:p>
          <a:endParaRPr lang="en-US"/>
        </a:p>
      </dgm:t>
    </dgm:pt>
    <dgm:pt modelId="{54DD7DE7-61F1-2047-A3E9-605CE9EDACCB}" type="pres">
      <dgm:prSet presAssocID="{25448347-6792-B049-AB99-3BF063A747FD}" presName="rootConnector" presStyleLbl="node1" presStyleIdx="2" presStyleCnt="3"/>
      <dgm:spPr/>
      <dgm:t>
        <a:bodyPr/>
        <a:lstStyle/>
        <a:p>
          <a:endParaRPr lang="en-US"/>
        </a:p>
      </dgm:t>
    </dgm:pt>
    <dgm:pt modelId="{A650E977-7759-D64A-B303-C8B607119ADF}" type="pres">
      <dgm:prSet presAssocID="{25448347-6792-B049-AB99-3BF063A747FD}" presName="childShape" presStyleCnt="0"/>
      <dgm:spPr/>
    </dgm:pt>
    <dgm:pt modelId="{EA2A21E5-4F24-CA45-A330-5C6F25D0F089}" type="pres">
      <dgm:prSet presAssocID="{3854F9E9-2438-4949-B123-52C5F16F329D}" presName="Name13" presStyleLbl="parChTrans1D2" presStyleIdx="3" presStyleCnt="6"/>
      <dgm:spPr/>
      <dgm:t>
        <a:bodyPr/>
        <a:lstStyle/>
        <a:p>
          <a:endParaRPr lang="en-US"/>
        </a:p>
      </dgm:t>
    </dgm:pt>
    <dgm:pt modelId="{96CEB96D-AA2A-5C4A-9339-2322033288F6}" type="pres">
      <dgm:prSet presAssocID="{F0784DBE-1EC7-BC40-A9B7-AF62353EEB38}" presName="childText" presStyleLbl="bgAcc1" presStyleIdx="3" presStyleCnt="6">
        <dgm:presLayoutVars>
          <dgm:bulletEnabled val="1"/>
        </dgm:presLayoutVars>
      </dgm:prSet>
      <dgm:spPr/>
      <dgm:t>
        <a:bodyPr/>
        <a:lstStyle/>
        <a:p>
          <a:endParaRPr lang="en-US"/>
        </a:p>
      </dgm:t>
    </dgm:pt>
    <dgm:pt modelId="{76621A6C-6F59-314E-BD50-753EB4ECA6A7}" type="pres">
      <dgm:prSet presAssocID="{D31B9598-163B-3846-9928-E605F59DCB58}" presName="Name13" presStyleLbl="parChTrans1D2" presStyleIdx="4" presStyleCnt="6"/>
      <dgm:spPr/>
      <dgm:t>
        <a:bodyPr/>
        <a:lstStyle/>
        <a:p>
          <a:endParaRPr lang="en-US"/>
        </a:p>
      </dgm:t>
    </dgm:pt>
    <dgm:pt modelId="{47375A87-B10E-7B4C-BB9A-F50EA1D86135}" type="pres">
      <dgm:prSet presAssocID="{2BB83659-3670-7148-9A15-C639082537ED}" presName="childText" presStyleLbl="bgAcc1" presStyleIdx="4" presStyleCnt="6">
        <dgm:presLayoutVars>
          <dgm:bulletEnabled val="1"/>
        </dgm:presLayoutVars>
      </dgm:prSet>
      <dgm:spPr/>
      <dgm:t>
        <a:bodyPr/>
        <a:lstStyle/>
        <a:p>
          <a:endParaRPr lang="en-US"/>
        </a:p>
      </dgm:t>
    </dgm:pt>
    <dgm:pt modelId="{8AEDE5E7-84A1-FC4D-81B2-4328314CF4C9}" type="pres">
      <dgm:prSet presAssocID="{3BF526D8-09A5-7D47-A631-BA2F8458C462}" presName="Name13" presStyleLbl="parChTrans1D2" presStyleIdx="5" presStyleCnt="6"/>
      <dgm:spPr/>
      <dgm:t>
        <a:bodyPr/>
        <a:lstStyle/>
        <a:p>
          <a:endParaRPr lang="en-US"/>
        </a:p>
      </dgm:t>
    </dgm:pt>
    <dgm:pt modelId="{900A1F3C-2D2C-D74F-BDF1-0CDBB736AE4D}" type="pres">
      <dgm:prSet presAssocID="{9D9FE914-7E2C-E745-B214-D2FF76DD1D2F}" presName="childText" presStyleLbl="bgAcc1" presStyleIdx="5" presStyleCnt="6">
        <dgm:presLayoutVars>
          <dgm:bulletEnabled val="1"/>
        </dgm:presLayoutVars>
      </dgm:prSet>
      <dgm:spPr/>
      <dgm:t>
        <a:bodyPr/>
        <a:lstStyle/>
        <a:p>
          <a:endParaRPr lang="en-US"/>
        </a:p>
      </dgm:t>
    </dgm:pt>
  </dgm:ptLst>
  <dgm:cxnLst>
    <dgm:cxn modelId="{489ADB4B-0C1C-40E3-BFB1-70706EB5C57E}" type="presOf" srcId="{0456D092-3EBB-3647-ADBA-F411FDA60A73}" destId="{6B218971-6F7A-F742-8942-D2FB08A1BA81}" srcOrd="1" destOrd="0" presId="urn:microsoft.com/office/officeart/2005/8/layout/hierarchy3"/>
    <dgm:cxn modelId="{84BA5D05-9426-CA4D-9FFE-A624BCDCBF5D}" srcId="{25448347-6792-B049-AB99-3BF063A747FD}" destId="{9D9FE914-7E2C-E745-B214-D2FF76DD1D2F}" srcOrd="2" destOrd="0" parTransId="{3BF526D8-09A5-7D47-A631-BA2F8458C462}" sibTransId="{B7195C75-F95A-494A-8A99-F987D9ACE5C3}"/>
    <dgm:cxn modelId="{E911CA32-AAD9-5449-BC57-E4BDC906E794}" srcId="{25448347-6792-B049-AB99-3BF063A747FD}" destId="{F0784DBE-1EC7-BC40-A9B7-AF62353EEB38}" srcOrd="0" destOrd="0" parTransId="{3854F9E9-2438-4949-B123-52C5F16F329D}" sibTransId="{F62F8F50-8EA5-614B-94A7-3C00112A49B1}"/>
    <dgm:cxn modelId="{C091DF52-4D21-47B1-A1E0-2A21FB649ED1}" type="presOf" srcId="{3854F9E9-2438-4949-B123-52C5F16F329D}" destId="{EA2A21E5-4F24-CA45-A330-5C6F25D0F089}" srcOrd="0" destOrd="0" presId="urn:microsoft.com/office/officeart/2005/8/layout/hierarchy3"/>
    <dgm:cxn modelId="{87891372-E82C-47BA-97D4-235242BA0BC9}" type="presOf" srcId="{D31B9598-163B-3846-9928-E605F59DCB58}" destId="{76621A6C-6F59-314E-BD50-753EB4ECA6A7}" srcOrd="0" destOrd="0" presId="urn:microsoft.com/office/officeart/2005/8/layout/hierarchy3"/>
    <dgm:cxn modelId="{76DC2509-3D97-402B-AC40-5B91F2A3341F}" type="presOf" srcId="{9D9FE914-7E2C-E745-B214-D2FF76DD1D2F}" destId="{900A1F3C-2D2C-D74F-BDF1-0CDBB736AE4D}" srcOrd="0" destOrd="0" presId="urn:microsoft.com/office/officeart/2005/8/layout/hierarchy3"/>
    <dgm:cxn modelId="{B67E782C-B2EA-4152-A807-69D034A83E6E}" type="presOf" srcId="{25448347-6792-B049-AB99-3BF063A747FD}" destId="{2B9FFCF2-5EEF-5D48-A4BA-D8C61E8BE690}" srcOrd="0" destOrd="0" presId="urn:microsoft.com/office/officeart/2005/8/layout/hierarchy3"/>
    <dgm:cxn modelId="{CFA91D23-3C0F-4F44-BBA1-30736F427860}" srcId="{36CEA0A3-7D4E-E744-B9D5-5EC1819EDD3C}" destId="{25448347-6792-B049-AB99-3BF063A747FD}" srcOrd="2" destOrd="0" parTransId="{C9276284-2215-F048-A471-FA820369EBDA}" sibTransId="{62652094-7500-1941-B715-77BC7AC608F3}"/>
    <dgm:cxn modelId="{DFA24E92-D703-B640-9174-6E40F809A0D8}" srcId="{36CEA0A3-7D4E-E744-B9D5-5EC1819EDD3C}" destId="{0456D092-3EBB-3647-ADBA-F411FDA60A73}" srcOrd="1" destOrd="0" parTransId="{EB8390A5-3687-3345-AB3B-85FA1C8494F7}" sibTransId="{7FCFB1DB-5476-0C47-9BEF-14413A1B2128}"/>
    <dgm:cxn modelId="{59E22CF3-B4AF-4FAB-9D95-21401174C2B5}" type="presOf" srcId="{2BB83659-3670-7148-9A15-C639082537ED}" destId="{47375A87-B10E-7B4C-BB9A-F50EA1D86135}" srcOrd="0" destOrd="0" presId="urn:microsoft.com/office/officeart/2005/8/layout/hierarchy3"/>
    <dgm:cxn modelId="{59C91C10-BDBC-4CCF-AB4D-49EC13B4C208}" type="presOf" srcId="{8B41BFBD-7DB7-DE4C-AE2B-1F30008A3C35}" destId="{6455B33D-C70C-6C40-872E-E6DF03652607}" srcOrd="0" destOrd="0" presId="urn:microsoft.com/office/officeart/2005/8/layout/hierarchy3"/>
    <dgm:cxn modelId="{6B4CCE00-5076-49A4-B03E-F7C8048958BA}" type="presOf" srcId="{A3446905-81E7-CB4F-85F2-A4D2B32C5821}" destId="{4B031148-FDA3-6840-A4F3-DF18CBF46060}" srcOrd="1" destOrd="0" presId="urn:microsoft.com/office/officeart/2005/8/layout/hierarchy3"/>
    <dgm:cxn modelId="{31C7E8B0-DE66-4D52-811A-ED6B0D18BBB0}" type="presOf" srcId="{DFF8D562-FB05-194E-BAA7-68AA9AE522E4}" destId="{900AC95F-9FCA-6B42-BC14-9B76A3CC384C}" srcOrd="0" destOrd="0" presId="urn:microsoft.com/office/officeart/2005/8/layout/hierarchy3"/>
    <dgm:cxn modelId="{C6DA9A56-DD33-41AC-93C7-B277A6F667F4}" type="presOf" srcId="{B6DB4E53-1490-C24A-BACF-67346744DA45}" destId="{235F0584-F3D4-3D46-A1F3-E0B871BC1BDA}" srcOrd="0" destOrd="0" presId="urn:microsoft.com/office/officeart/2005/8/layout/hierarchy3"/>
    <dgm:cxn modelId="{D7CC911A-6E13-A844-9AED-A78AA57F9E81}" srcId="{25448347-6792-B049-AB99-3BF063A747FD}" destId="{2BB83659-3670-7148-9A15-C639082537ED}" srcOrd="1" destOrd="0" parTransId="{D31B9598-163B-3846-9928-E605F59DCB58}" sibTransId="{845EA86C-9A38-E74A-A9BD-B3FC82FC1E8C}"/>
    <dgm:cxn modelId="{D5E36F76-06FA-4C2E-93FD-F8B43BA5D875}" type="presOf" srcId="{8AAA5AC0-AB86-394D-891A-AB0E6E49027D}" destId="{95212F56-32AE-7A43-B6BF-4E554C673573}" srcOrd="0" destOrd="0" presId="urn:microsoft.com/office/officeart/2005/8/layout/hierarchy3"/>
    <dgm:cxn modelId="{CB6A9ACE-DD93-47EB-84A9-952415E1541A}" type="presOf" srcId="{F0784DBE-1EC7-BC40-A9B7-AF62353EEB38}" destId="{96CEB96D-AA2A-5C4A-9339-2322033288F6}" srcOrd="0" destOrd="0" presId="urn:microsoft.com/office/officeart/2005/8/layout/hierarchy3"/>
    <dgm:cxn modelId="{701825FD-E52E-4C9E-8D80-7ED9E5301A25}" type="presOf" srcId="{A3446905-81E7-CB4F-85F2-A4D2B32C5821}" destId="{E8B0765A-38BD-D048-98B4-8DF5B6DF0C9F}" srcOrd="0" destOrd="0" presId="urn:microsoft.com/office/officeart/2005/8/layout/hierarchy3"/>
    <dgm:cxn modelId="{41180AEB-22C2-4514-9ACD-33459E1B4AC6}" type="presOf" srcId="{3BF526D8-09A5-7D47-A631-BA2F8458C462}" destId="{8AEDE5E7-84A1-FC4D-81B2-4328314CF4C9}" srcOrd="0" destOrd="0" presId="urn:microsoft.com/office/officeart/2005/8/layout/hierarchy3"/>
    <dgm:cxn modelId="{3AF28C98-D537-874D-991C-62FEA7B9F5AB}" srcId="{36CEA0A3-7D4E-E744-B9D5-5EC1819EDD3C}" destId="{A3446905-81E7-CB4F-85F2-A4D2B32C5821}" srcOrd="0" destOrd="0" parTransId="{3A724262-EB5A-B74D-9663-1B03F63DD761}" sibTransId="{5EBA7759-5ADE-EE40-BE67-4B111D69481E}"/>
    <dgm:cxn modelId="{DA1C227B-0293-6743-8D30-84C928CE84B7}" srcId="{0456D092-3EBB-3647-ADBA-F411FDA60A73}" destId="{8AAA5AC0-AB86-394D-891A-AB0E6E49027D}" srcOrd="0" destOrd="0" parTransId="{DFF8D562-FB05-194E-BAA7-68AA9AE522E4}" sibTransId="{8D963069-1965-FB43-8D92-E1FFF488E23B}"/>
    <dgm:cxn modelId="{916FA18C-6D8B-4B89-B1E0-45F6C99C0575}" type="presOf" srcId="{4A893B74-B845-BF45-BB3B-D1CB29241E4C}" destId="{22C9C1B8-C4FE-3A46-9DA8-D05E37B73C5A}" srcOrd="0" destOrd="0" presId="urn:microsoft.com/office/officeart/2005/8/layout/hierarchy3"/>
    <dgm:cxn modelId="{0915491A-D1D7-40C0-A819-010D8FE8FD00}" type="presOf" srcId="{36CEA0A3-7D4E-E744-B9D5-5EC1819EDD3C}" destId="{D7AB7938-4E3A-394C-8BD5-4E6DBFBE3CE6}" srcOrd="0" destOrd="0" presId="urn:microsoft.com/office/officeart/2005/8/layout/hierarchy3"/>
    <dgm:cxn modelId="{4E6ABD9D-B81D-42A4-A22A-874A2E0E9F75}" type="presOf" srcId="{0456D092-3EBB-3647-ADBA-F411FDA60A73}" destId="{C557DEA5-E514-3E4E-99D5-1C7B69B39A67}" srcOrd="0" destOrd="0" presId="urn:microsoft.com/office/officeart/2005/8/layout/hierarchy3"/>
    <dgm:cxn modelId="{FDDE15DC-100B-EC44-8565-F43B5B02D2D2}" srcId="{A3446905-81E7-CB4F-85F2-A4D2B32C5821}" destId="{8B41BFBD-7DB7-DE4C-AE2B-1F30008A3C35}" srcOrd="0" destOrd="0" parTransId="{4A893B74-B845-BF45-BB3B-D1CB29241E4C}" sibTransId="{BC21646F-6E14-3A4E-90E3-E9834E67F2F3}"/>
    <dgm:cxn modelId="{F39C091B-9038-4E78-9B8B-4C815C8B7F7A}" type="presOf" srcId="{F25A637F-13DC-EA47-96AB-F30A10789365}" destId="{231C22CF-81F0-2F41-85D8-6FAEE9C4A385}" srcOrd="0" destOrd="0" presId="urn:microsoft.com/office/officeart/2005/8/layout/hierarchy3"/>
    <dgm:cxn modelId="{A1FC2B7A-FAE8-C54C-A62F-735AB37E13AB}" srcId="{0456D092-3EBB-3647-ADBA-F411FDA60A73}" destId="{F25A637F-13DC-EA47-96AB-F30A10789365}" srcOrd="1" destOrd="0" parTransId="{B6DB4E53-1490-C24A-BACF-67346744DA45}" sibTransId="{6D391AC1-C7BF-2D4F-A8F4-85C42B2F3E6B}"/>
    <dgm:cxn modelId="{EAFFC2B2-A81D-4E7A-A685-3158BF812604}" type="presOf" srcId="{25448347-6792-B049-AB99-3BF063A747FD}" destId="{54DD7DE7-61F1-2047-A3E9-605CE9EDACCB}" srcOrd="1" destOrd="0" presId="urn:microsoft.com/office/officeart/2005/8/layout/hierarchy3"/>
    <dgm:cxn modelId="{7913A6A9-1574-4AED-B209-9F6C0E75B895}" type="presParOf" srcId="{D7AB7938-4E3A-394C-8BD5-4E6DBFBE3CE6}" destId="{BD58D322-101D-724D-8A21-9F02A439536A}" srcOrd="0" destOrd="0" presId="urn:microsoft.com/office/officeart/2005/8/layout/hierarchy3"/>
    <dgm:cxn modelId="{7DE3099D-E028-414D-B1C8-64904A8E0582}" type="presParOf" srcId="{BD58D322-101D-724D-8A21-9F02A439536A}" destId="{674F5FA0-729A-4D44-A0F8-F17FB9895372}" srcOrd="0" destOrd="0" presId="urn:microsoft.com/office/officeart/2005/8/layout/hierarchy3"/>
    <dgm:cxn modelId="{D0C0358C-94E2-467A-AECC-F31A91013B02}" type="presParOf" srcId="{674F5FA0-729A-4D44-A0F8-F17FB9895372}" destId="{E8B0765A-38BD-D048-98B4-8DF5B6DF0C9F}" srcOrd="0" destOrd="0" presId="urn:microsoft.com/office/officeart/2005/8/layout/hierarchy3"/>
    <dgm:cxn modelId="{78BD6AF7-8708-4AF1-870C-5D1F105E7105}" type="presParOf" srcId="{674F5FA0-729A-4D44-A0F8-F17FB9895372}" destId="{4B031148-FDA3-6840-A4F3-DF18CBF46060}" srcOrd="1" destOrd="0" presId="urn:microsoft.com/office/officeart/2005/8/layout/hierarchy3"/>
    <dgm:cxn modelId="{1C830D69-7213-41C5-8B26-091052D0FB5E}" type="presParOf" srcId="{BD58D322-101D-724D-8A21-9F02A439536A}" destId="{1764A032-8E7E-AF44-AF7A-6BC31B18303D}" srcOrd="1" destOrd="0" presId="urn:microsoft.com/office/officeart/2005/8/layout/hierarchy3"/>
    <dgm:cxn modelId="{83459356-AAD0-4399-AC6E-CCB437564E21}" type="presParOf" srcId="{1764A032-8E7E-AF44-AF7A-6BC31B18303D}" destId="{22C9C1B8-C4FE-3A46-9DA8-D05E37B73C5A}" srcOrd="0" destOrd="0" presId="urn:microsoft.com/office/officeart/2005/8/layout/hierarchy3"/>
    <dgm:cxn modelId="{B5CAC4F2-59F5-46A7-A0F6-E2564386954A}" type="presParOf" srcId="{1764A032-8E7E-AF44-AF7A-6BC31B18303D}" destId="{6455B33D-C70C-6C40-872E-E6DF03652607}" srcOrd="1" destOrd="0" presId="urn:microsoft.com/office/officeart/2005/8/layout/hierarchy3"/>
    <dgm:cxn modelId="{461C6449-A99E-436E-8F81-2B245EB031C1}" type="presParOf" srcId="{D7AB7938-4E3A-394C-8BD5-4E6DBFBE3CE6}" destId="{9F7DFC62-647C-7048-B207-07D46FA6CA79}" srcOrd="1" destOrd="0" presId="urn:microsoft.com/office/officeart/2005/8/layout/hierarchy3"/>
    <dgm:cxn modelId="{C19A4A74-B28E-44D6-A16C-FFD9EB4F8E78}" type="presParOf" srcId="{9F7DFC62-647C-7048-B207-07D46FA6CA79}" destId="{A5837AE8-35C6-2047-9E61-1740CCA1B343}" srcOrd="0" destOrd="0" presId="urn:microsoft.com/office/officeart/2005/8/layout/hierarchy3"/>
    <dgm:cxn modelId="{56D4EC63-9629-4257-882F-972B3122C30E}" type="presParOf" srcId="{A5837AE8-35C6-2047-9E61-1740CCA1B343}" destId="{C557DEA5-E514-3E4E-99D5-1C7B69B39A67}" srcOrd="0" destOrd="0" presId="urn:microsoft.com/office/officeart/2005/8/layout/hierarchy3"/>
    <dgm:cxn modelId="{374DFBA6-A65D-4282-9B5C-51D47BAAED85}" type="presParOf" srcId="{A5837AE8-35C6-2047-9E61-1740CCA1B343}" destId="{6B218971-6F7A-F742-8942-D2FB08A1BA81}" srcOrd="1" destOrd="0" presId="urn:microsoft.com/office/officeart/2005/8/layout/hierarchy3"/>
    <dgm:cxn modelId="{EE23E01A-4061-4900-A874-7A45D845625E}" type="presParOf" srcId="{9F7DFC62-647C-7048-B207-07D46FA6CA79}" destId="{A5673D5A-2404-E44F-9A16-53E1371DFB62}" srcOrd="1" destOrd="0" presId="urn:microsoft.com/office/officeart/2005/8/layout/hierarchy3"/>
    <dgm:cxn modelId="{9B9E162B-D9A8-4200-BAA5-2F792D019225}" type="presParOf" srcId="{A5673D5A-2404-E44F-9A16-53E1371DFB62}" destId="{900AC95F-9FCA-6B42-BC14-9B76A3CC384C}" srcOrd="0" destOrd="0" presId="urn:microsoft.com/office/officeart/2005/8/layout/hierarchy3"/>
    <dgm:cxn modelId="{C6C6FCC0-8248-4F36-9950-CD4AF48903E7}" type="presParOf" srcId="{A5673D5A-2404-E44F-9A16-53E1371DFB62}" destId="{95212F56-32AE-7A43-B6BF-4E554C673573}" srcOrd="1" destOrd="0" presId="urn:microsoft.com/office/officeart/2005/8/layout/hierarchy3"/>
    <dgm:cxn modelId="{77418D76-33E8-47BB-9554-AB26560F6702}" type="presParOf" srcId="{A5673D5A-2404-E44F-9A16-53E1371DFB62}" destId="{235F0584-F3D4-3D46-A1F3-E0B871BC1BDA}" srcOrd="2" destOrd="0" presId="urn:microsoft.com/office/officeart/2005/8/layout/hierarchy3"/>
    <dgm:cxn modelId="{7B51C8AE-8DAF-4C85-B38C-0FFF4863747A}" type="presParOf" srcId="{A5673D5A-2404-E44F-9A16-53E1371DFB62}" destId="{231C22CF-81F0-2F41-85D8-6FAEE9C4A385}" srcOrd="3" destOrd="0" presId="urn:microsoft.com/office/officeart/2005/8/layout/hierarchy3"/>
    <dgm:cxn modelId="{80986D02-9A09-4F90-AAED-B414468D519B}" type="presParOf" srcId="{D7AB7938-4E3A-394C-8BD5-4E6DBFBE3CE6}" destId="{E7FB7349-CE56-F141-BFD8-C66ABFE153CC}" srcOrd="2" destOrd="0" presId="urn:microsoft.com/office/officeart/2005/8/layout/hierarchy3"/>
    <dgm:cxn modelId="{4774BBC2-4D6D-4C74-ACA6-39D98DB2B591}" type="presParOf" srcId="{E7FB7349-CE56-F141-BFD8-C66ABFE153CC}" destId="{A35AC36E-2C18-024B-BF0C-4BA2752578C9}" srcOrd="0" destOrd="0" presId="urn:microsoft.com/office/officeart/2005/8/layout/hierarchy3"/>
    <dgm:cxn modelId="{6DF6BC8F-35AA-44E4-A96D-8A1F4F281320}" type="presParOf" srcId="{A35AC36E-2C18-024B-BF0C-4BA2752578C9}" destId="{2B9FFCF2-5EEF-5D48-A4BA-D8C61E8BE690}" srcOrd="0" destOrd="0" presId="urn:microsoft.com/office/officeart/2005/8/layout/hierarchy3"/>
    <dgm:cxn modelId="{0F45B809-3970-42A5-B94F-9209FF587854}" type="presParOf" srcId="{A35AC36E-2C18-024B-BF0C-4BA2752578C9}" destId="{54DD7DE7-61F1-2047-A3E9-605CE9EDACCB}" srcOrd="1" destOrd="0" presId="urn:microsoft.com/office/officeart/2005/8/layout/hierarchy3"/>
    <dgm:cxn modelId="{8D6BCE37-C733-4265-8C00-8BC88ADC2A52}" type="presParOf" srcId="{E7FB7349-CE56-F141-BFD8-C66ABFE153CC}" destId="{A650E977-7759-D64A-B303-C8B607119ADF}" srcOrd="1" destOrd="0" presId="urn:microsoft.com/office/officeart/2005/8/layout/hierarchy3"/>
    <dgm:cxn modelId="{BF1C2C91-AE00-4DDC-985C-0C860ACE671A}" type="presParOf" srcId="{A650E977-7759-D64A-B303-C8B607119ADF}" destId="{EA2A21E5-4F24-CA45-A330-5C6F25D0F089}" srcOrd="0" destOrd="0" presId="urn:microsoft.com/office/officeart/2005/8/layout/hierarchy3"/>
    <dgm:cxn modelId="{71EB8FAB-E499-40E1-9482-1573E3527475}" type="presParOf" srcId="{A650E977-7759-D64A-B303-C8B607119ADF}" destId="{96CEB96D-AA2A-5C4A-9339-2322033288F6}" srcOrd="1" destOrd="0" presId="urn:microsoft.com/office/officeart/2005/8/layout/hierarchy3"/>
    <dgm:cxn modelId="{41409FA7-46B9-4D0D-9A5D-5A007D6D46F3}" type="presParOf" srcId="{A650E977-7759-D64A-B303-C8B607119ADF}" destId="{76621A6C-6F59-314E-BD50-753EB4ECA6A7}" srcOrd="2" destOrd="0" presId="urn:microsoft.com/office/officeart/2005/8/layout/hierarchy3"/>
    <dgm:cxn modelId="{47D06585-3972-43D0-917B-D1280A6EF148}" type="presParOf" srcId="{A650E977-7759-D64A-B303-C8B607119ADF}" destId="{47375A87-B10E-7B4C-BB9A-F50EA1D86135}" srcOrd="3" destOrd="0" presId="urn:microsoft.com/office/officeart/2005/8/layout/hierarchy3"/>
    <dgm:cxn modelId="{278D9881-E021-4CAB-890C-76DBFBDA5D01}" type="presParOf" srcId="{A650E977-7759-D64A-B303-C8B607119ADF}" destId="{8AEDE5E7-84A1-FC4D-81B2-4328314CF4C9}" srcOrd="4" destOrd="0" presId="urn:microsoft.com/office/officeart/2005/8/layout/hierarchy3"/>
    <dgm:cxn modelId="{290DFE47-7BB0-4F9D-8BB9-0773C0E3E208}" type="presParOf" srcId="{A650E977-7759-D64A-B303-C8B607119ADF}" destId="{900A1F3C-2D2C-D74F-BDF1-0CDBB736AE4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765A-38BD-D048-98B4-8DF5B6DF0C9F}">
      <dsp:nvSpPr>
        <dsp:cNvPr id="0" name=""/>
        <dsp:cNvSpPr/>
      </dsp:nvSpPr>
      <dsp:spPr>
        <a:xfrm>
          <a:off x="1083952"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analog </a:t>
          </a:r>
          <a:endParaRPr lang="en-US" sz="3300" b="1" i="0" kern="1200" dirty="0"/>
        </a:p>
      </dsp:txBody>
      <dsp:txXfrm>
        <a:off x="1109315" y="26116"/>
        <a:ext cx="1681186" cy="815230"/>
      </dsp:txXfrm>
    </dsp:sp>
    <dsp:sp modelId="{22C9C1B8-C4FE-3A46-9DA8-D05E37B73C5A}">
      <dsp:nvSpPr>
        <dsp:cNvPr id="0" name=""/>
        <dsp:cNvSpPr/>
      </dsp:nvSpPr>
      <dsp:spPr>
        <a:xfrm>
          <a:off x="1257143"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55B33D-C70C-6C40-872E-E6DF03652607}">
      <dsp:nvSpPr>
        <dsp:cNvPr id="0" name=""/>
        <dsp:cNvSpPr/>
      </dsp:nvSpPr>
      <dsp:spPr>
        <a:xfrm>
          <a:off x="1430335"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amplifiers every 5km to 6km</a:t>
          </a:r>
          <a:endParaRPr lang="en-US" sz="1200" b="1" i="0" kern="1200" dirty="0"/>
        </a:p>
      </dsp:txBody>
      <dsp:txXfrm>
        <a:off x="1455698" y="1108561"/>
        <a:ext cx="1334804" cy="815230"/>
      </dsp:txXfrm>
    </dsp:sp>
    <dsp:sp modelId="{C557DEA5-E514-3E4E-99D5-1C7B69B39A67}">
      <dsp:nvSpPr>
        <dsp:cNvPr id="0" name=""/>
        <dsp:cNvSpPr/>
      </dsp:nvSpPr>
      <dsp:spPr>
        <a:xfrm>
          <a:off x="3248843"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digital</a:t>
          </a:r>
          <a:endParaRPr lang="en-US" sz="3300" b="1" i="0" kern="1200" dirty="0"/>
        </a:p>
      </dsp:txBody>
      <dsp:txXfrm>
        <a:off x="3274206" y="26116"/>
        <a:ext cx="1681186" cy="815230"/>
      </dsp:txXfrm>
    </dsp:sp>
    <dsp:sp modelId="{900AC95F-9FCA-6B42-BC14-9B76A3CC384C}">
      <dsp:nvSpPr>
        <dsp:cNvPr id="0" name=""/>
        <dsp:cNvSpPr/>
      </dsp:nvSpPr>
      <dsp:spPr>
        <a:xfrm>
          <a:off x="3422034"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12F56-32AE-7A43-B6BF-4E554C673573}">
      <dsp:nvSpPr>
        <dsp:cNvPr id="0" name=""/>
        <dsp:cNvSpPr/>
      </dsp:nvSpPr>
      <dsp:spPr>
        <a:xfrm>
          <a:off x="3595226"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can use either analog or digital signals</a:t>
          </a:r>
          <a:endParaRPr lang="en-US" sz="1200" b="1" i="0" kern="1200" dirty="0"/>
        </a:p>
      </dsp:txBody>
      <dsp:txXfrm>
        <a:off x="3620589" y="1108561"/>
        <a:ext cx="1334804" cy="815230"/>
      </dsp:txXfrm>
    </dsp:sp>
    <dsp:sp modelId="{235F0584-F3D4-3D46-A1F3-E0B871BC1BDA}">
      <dsp:nvSpPr>
        <dsp:cNvPr id="0" name=""/>
        <dsp:cNvSpPr/>
      </dsp:nvSpPr>
      <dsp:spPr>
        <a:xfrm>
          <a:off x="3422034"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C22CF-81F0-2F41-85D8-6FAEE9C4A385}">
      <dsp:nvSpPr>
        <dsp:cNvPr id="0" name=""/>
        <dsp:cNvSpPr/>
      </dsp:nvSpPr>
      <dsp:spPr>
        <a:xfrm>
          <a:off x="3595226"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 repeater every 2km to 3km</a:t>
          </a:r>
          <a:endParaRPr lang="en-US" sz="1200" b="1" i="0" kern="1200" dirty="0"/>
        </a:p>
      </dsp:txBody>
      <dsp:txXfrm>
        <a:off x="3620589" y="2191007"/>
        <a:ext cx="1334804" cy="815230"/>
      </dsp:txXfrm>
    </dsp:sp>
    <dsp:sp modelId="{2B9FFCF2-5EEF-5D48-A4BA-D8C61E8BE690}">
      <dsp:nvSpPr>
        <dsp:cNvPr id="0" name=""/>
        <dsp:cNvSpPr/>
      </dsp:nvSpPr>
      <dsp:spPr>
        <a:xfrm>
          <a:off x="5413734"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limited:</a:t>
          </a:r>
          <a:endParaRPr lang="en-US" sz="3300" b="1" i="0" kern="1200" dirty="0"/>
        </a:p>
      </dsp:txBody>
      <dsp:txXfrm>
        <a:off x="5439097" y="26116"/>
        <a:ext cx="1681186" cy="815230"/>
      </dsp:txXfrm>
    </dsp:sp>
    <dsp:sp modelId="{EA2A21E5-4F24-CA45-A330-5C6F25D0F089}">
      <dsp:nvSpPr>
        <dsp:cNvPr id="0" name=""/>
        <dsp:cNvSpPr/>
      </dsp:nvSpPr>
      <dsp:spPr>
        <a:xfrm>
          <a:off x="5586925"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CEB96D-AA2A-5C4A-9339-2322033288F6}">
      <dsp:nvSpPr>
        <dsp:cNvPr id="0" name=""/>
        <dsp:cNvSpPr/>
      </dsp:nvSpPr>
      <dsp:spPr>
        <a:xfrm>
          <a:off x="5760117"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distance</a:t>
          </a:r>
          <a:endParaRPr lang="en-US" sz="1200" b="1" i="0" kern="1200" dirty="0"/>
        </a:p>
      </dsp:txBody>
      <dsp:txXfrm>
        <a:off x="5785480" y="1108561"/>
        <a:ext cx="1334804" cy="815230"/>
      </dsp:txXfrm>
    </dsp:sp>
    <dsp:sp modelId="{76621A6C-6F59-314E-BD50-753EB4ECA6A7}">
      <dsp:nvSpPr>
        <dsp:cNvPr id="0" name=""/>
        <dsp:cNvSpPr/>
      </dsp:nvSpPr>
      <dsp:spPr>
        <a:xfrm>
          <a:off x="5586925"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375A87-B10E-7B4C-BB9A-F50EA1D86135}">
      <dsp:nvSpPr>
        <dsp:cNvPr id="0" name=""/>
        <dsp:cNvSpPr/>
      </dsp:nvSpPr>
      <dsp:spPr>
        <a:xfrm>
          <a:off x="5760117"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bandwidth (1MHz)</a:t>
          </a:r>
          <a:endParaRPr lang="en-US" sz="1200" b="1" i="0" kern="1200" dirty="0"/>
        </a:p>
      </dsp:txBody>
      <dsp:txXfrm>
        <a:off x="5785480" y="2191007"/>
        <a:ext cx="1334804" cy="815230"/>
      </dsp:txXfrm>
    </dsp:sp>
    <dsp:sp modelId="{8AEDE5E7-84A1-FC4D-81B2-4328314CF4C9}">
      <dsp:nvSpPr>
        <dsp:cNvPr id="0" name=""/>
        <dsp:cNvSpPr/>
      </dsp:nvSpPr>
      <dsp:spPr>
        <a:xfrm>
          <a:off x="5586925" y="866709"/>
          <a:ext cx="173191" cy="2814358"/>
        </a:xfrm>
        <a:custGeom>
          <a:avLst/>
          <a:gdLst/>
          <a:ahLst/>
          <a:cxnLst/>
          <a:rect l="0" t="0" r="0" b="0"/>
          <a:pathLst>
            <a:path>
              <a:moveTo>
                <a:pt x="0" y="0"/>
              </a:moveTo>
              <a:lnTo>
                <a:pt x="0" y="2814358"/>
              </a:lnTo>
              <a:lnTo>
                <a:pt x="173191" y="28143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A1F3C-2D2C-D74F-BDF1-0CDBB736AE4D}">
      <dsp:nvSpPr>
        <dsp:cNvPr id="0" name=""/>
        <dsp:cNvSpPr/>
      </dsp:nvSpPr>
      <dsp:spPr>
        <a:xfrm>
          <a:off x="5760117" y="3248090"/>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data rate (100MHz)</a:t>
          </a:r>
          <a:endParaRPr lang="en-US" sz="1200" b="1" i="0" kern="1200" dirty="0"/>
        </a:p>
      </dsp:txBody>
      <dsp:txXfrm>
        <a:off x="5785480" y="3273453"/>
        <a:ext cx="1334804" cy="815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3/30/2011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043565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3/30/2011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171650086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8</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Transmission Characteristics</a:t>
            </a:r>
          </a:p>
          <a:p>
            <a:r>
              <a:rPr lang="en-US" dirty="0">
                <a:latin typeface="Times New Roman" pitchFamily="-110" charset="0"/>
                <a:ea typeface="ＭＳ Ｐゴシック" pitchFamily="-110" charset="-128"/>
                <a:cs typeface="ＭＳ Ｐゴシック" pitchFamily="-110" charset="-128"/>
              </a:rPr>
              <a:t>	Twisted pair may be used to transmit both analog and digital transmission. For analog signals, amplifiers are required about every 5 to 6 km. For digital transmission (using either analog or digital signals), repeaters are required every 2 or 3 km.</a:t>
            </a:r>
          </a:p>
          <a:p>
            <a:r>
              <a:rPr lang="en-US" dirty="0">
                <a:latin typeface="Times New Roman" pitchFamily="-110" charset="0"/>
                <a:ea typeface="ＭＳ Ｐゴシック" pitchFamily="-110" charset="-128"/>
                <a:cs typeface="ＭＳ Ｐゴシック" pitchFamily="-110" charset="-128"/>
              </a:rPr>
              <a:t>	Compared to other commonly used guided transmission media (coaxial cable, optical fiber), twisted pair is limited in distance, bandwidth, and data rate. As Stallings DCC9e 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r>
              <a:rPr lang="en-US" dirty="0">
                <a:latin typeface="Times New Roman" pitchFamily="-110" charset="0"/>
                <a:ea typeface="ＭＳ Ｐゴシック" pitchFamily="-110" charset="-128"/>
                <a:cs typeface="ＭＳ Ｐゴシック" pitchFamily="-110" charset="-128"/>
              </a:rPr>
              <a:t>	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Categories of Twisted Pair for Data Transmission</a:t>
            </a:r>
          </a:p>
          <a:p>
            <a:r>
              <a:rPr lang="en-US" dirty="0">
                <a:latin typeface="Times New Roman" pitchFamily="-110" charset="0"/>
                <a:ea typeface="ＭＳ Ｐゴシック" pitchFamily="-110" charset="-128"/>
                <a:cs typeface="ＭＳ Ｐゴシック" pitchFamily="-110" charset="-128"/>
              </a:rPr>
              <a:t>	In 1991, the Electronic Industries Association published standard ANSI/EIA/TIA-568, </a:t>
            </a:r>
            <a:r>
              <a:rPr lang="en-US" i="1" dirty="0">
                <a:latin typeface="Times New Roman" pitchFamily="-110" charset="0"/>
                <a:ea typeface="ＭＳ Ｐゴシック" pitchFamily="-110" charset="-128"/>
                <a:cs typeface="ＭＳ Ｐゴシック" pitchFamily="-110" charset="-128"/>
              </a:rPr>
              <a:t>Commercial Building Telecommunications Cabling Standard</a:t>
            </a:r>
            <a:r>
              <a:rPr lang="en-US" dirty="0">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ANSI/TIA-568-C.0 Generic Telecommunications Cabling for Customer Premises:</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r>
              <a:rPr lang="en-US" b="1" dirty="0">
                <a:latin typeface="Times New Roman" pitchFamily="-110" charset="0"/>
                <a:ea typeface="ＭＳ Ｐゴシック" pitchFamily="-110" charset="-128"/>
                <a:cs typeface="ＭＳ Ｐゴシック" pitchFamily="-110" charset="-128"/>
              </a:rPr>
              <a:t>ANSI/TIA-568-C.1 Commercial Building Telecommunications Cabling Standard:</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r>
              <a:rPr lang="en-US" b="1" dirty="0">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dirty="0">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r>
              <a:rPr lang="en-US" b="1" dirty="0">
                <a:latin typeface="Times New Roman" pitchFamily="-110" charset="0"/>
                <a:ea typeface="ＭＳ Ｐゴシック" pitchFamily="-110" charset="-128"/>
                <a:cs typeface="ＭＳ Ｐゴシック" pitchFamily="-110" charset="-128"/>
              </a:rPr>
              <a:t>ANSI/TIA-568-C.3 Optical Fiber Cabling Components Standard: </a:t>
            </a:r>
            <a:r>
              <a:rPr lang="en-US" dirty="0">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r>
              <a:rPr lang="en-US" dirty="0">
                <a:latin typeface="Times New Roman" pitchFamily="-110" charset="0"/>
                <a:ea typeface="ＭＳ Ｐゴシック" pitchFamily="-110" charset="-128"/>
                <a:cs typeface="ＭＳ Ｐゴシック" pitchFamily="-110" charset="-128"/>
              </a:rPr>
              <a:t>	The categories listed in the table are the following:</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Category 5e/Class D:</a:t>
            </a:r>
            <a:r>
              <a:rPr lang="en-US" dirty="0">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16).</a:t>
            </a:r>
          </a:p>
          <a:p>
            <a:pPr lvl="0"/>
            <a:r>
              <a:rPr lang="en-US" b="1" dirty="0">
                <a:latin typeface="Times New Roman" pitchFamily="-110" charset="0"/>
                <a:ea typeface="ＭＳ Ｐゴシック" pitchFamily="-110" charset="-128"/>
                <a:cs typeface="ＭＳ Ｐゴシック" pitchFamily="-110" charset="-128"/>
              </a:rPr>
              <a:t>Category 6/Class E:</a:t>
            </a:r>
            <a:r>
              <a:rPr lang="en-US" dirty="0">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r>
              <a:rPr lang="en-US" b="1" dirty="0">
                <a:latin typeface="Times New Roman" pitchFamily="-110" charset="0"/>
                <a:ea typeface="ＭＳ Ｐゴシック" pitchFamily="-110" charset="-128"/>
                <a:cs typeface="ＭＳ Ｐゴシック" pitchFamily="-110" charset="-128"/>
              </a:rPr>
              <a:t>Category 6A/Class E</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This specification is targeted at 10-Gbps Ethernet applications.</a:t>
            </a:r>
          </a:p>
          <a:p>
            <a:pPr lvl="0"/>
            <a:r>
              <a:rPr lang="en-US" b="1" dirty="0">
                <a:latin typeface="Times New Roman" pitchFamily="-110" charset="0"/>
                <a:ea typeface="ＭＳ Ｐゴシック" pitchFamily="-110" charset="-128"/>
                <a:cs typeface="ＭＳ Ｐゴシック" pitchFamily="-110" charset="-128"/>
              </a:rPr>
              <a:t>Category 7/Class F:</a:t>
            </a:r>
            <a:r>
              <a:rPr lang="en-US" dirty="0">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r>
              <a:rPr lang="en-US" b="1" dirty="0">
                <a:latin typeface="Times New Roman" pitchFamily="-110" charset="0"/>
                <a:ea typeface="ＭＳ Ｐゴシック" pitchFamily="-110" charset="-128"/>
                <a:cs typeface="ＭＳ Ｐゴシック" pitchFamily="-110" charset="-128"/>
              </a:rPr>
              <a:t>Category 7A/Class F</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dirty="0">
                <a:latin typeface="Times New Roman" pitchFamily="-110" charset="0"/>
                <a:ea typeface="ＭＳ Ｐゴシック" pitchFamily="-110" charset="-128"/>
                <a:cs typeface="ＭＳ Ｐゴシック" pitchFamily="-110" charset="-128"/>
              </a:rPr>
              <a:t>A</a:t>
            </a:r>
            <a:r>
              <a:rPr lang="en-US" dirty="0">
                <a:latin typeface="Times New Roman" pitchFamily="-110" charset="0"/>
                <a:ea typeface="ＭＳ Ｐゴシック" pitchFamily="-110" charset="-128"/>
                <a:cs typeface="ＭＳ Ｐゴシック" pitchFamily="-110" charset="-128"/>
              </a:rPr>
              <a:t>.</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Stallings DCC9e Table 4.2 summarizes key characteristics of the various categories and classes recognized in the current standards. The table includes three key performance parameters. </a:t>
            </a:r>
            <a:r>
              <a:rPr lang="en-US" b="1" dirty="0">
                <a:latin typeface="Times New Roman" pitchFamily="-110" charset="0"/>
                <a:ea typeface="ＭＳ Ｐゴシック" pitchFamily="-110" charset="-128"/>
                <a:cs typeface="ＭＳ Ｐゴシック" pitchFamily="-110" charset="-128"/>
              </a:rPr>
              <a:t>Insertion loss</a:t>
            </a:r>
            <a:r>
              <a:rPr lang="en-US" dirty="0">
                <a:latin typeface="Times New Roman" pitchFamily="-110" charset="0"/>
                <a:ea typeface="ＭＳ Ｐゴシック" pitchFamily="-110" charset="-128"/>
                <a:cs typeface="ＭＳ Ｐゴシック" pitchFamily="-110" charset="-128"/>
              </a:rPr>
              <a:t> in this context refers to the amount of </a:t>
            </a:r>
            <a:r>
              <a:rPr lang="en-US" b="1" dirty="0">
                <a:latin typeface="Times New Roman" pitchFamily="-110" charset="0"/>
                <a:ea typeface="ＭＳ Ｐゴシック" pitchFamily="-110" charset="-128"/>
                <a:cs typeface="ＭＳ Ｐゴシック" pitchFamily="-110" charset="-128"/>
              </a:rPr>
              <a:t>attenuation</a:t>
            </a:r>
            <a:r>
              <a:rPr lang="en-US" dirty="0">
                <a:latin typeface="Times New Roman" pitchFamily="-110" charset="0"/>
                <a:ea typeface="ＭＳ Ｐゴシック" pitchFamily="-110" charset="-128"/>
                <a:cs typeface="ＭＳ Ｐゴシック" pitchFamily="-110" charset="-128"/>
              </a:rPr>
              <a:t> across the link from the transmitting system to the receiving system. Thus, lower dB values are better. The table shows the amount of attenuation at a frequency of 100 MHz. This is the standard frequency used in tables comparing various classes of twisted pair. However, attenuation is an increasing function of frequency, and the 568 standards specify that attenuation at various frequencies. In accordance with ANSI/TIA-568-C.2 and ISO/IEC 11801 2nd edition, all transmission characteristics are specified as a worst case value for a 100m length. While cabling lengths may be less than 100m, no provisions are provided in the Standards for the scaling of the specified limits. Attenuation in decibels is a linear function of distance, so attenuation for shorter or longer distances is easily calculated. In practice, as is shown in Chapter 16, distances much less than 100 m are typical for Ethernet at data rates of 1 GB and above.</a:t>
            </a:r>
          </a:p>
          <a:p>
            <a:pPr lvl="2"/>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C78ADF9-9545-4C48-9E30-CFBE7A0C5B2F}" type="slidenum">
              <a:rPr lang="en-US" smtClean="0"/>
              <a:pPr/>
              <a:t>29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734D852-3667-47D4-949D-438507D74819}" type="slidenum">
              <a:rPr lang="en-US" smtClean="0"/>
              <a:pPr/>
              <a:t>30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0BF7E41-8A1C-4F16-B0B0-7D71A300AA90}" type="slidenum">
              <a:rPr lang="en-US" smtClean="0"/>
              <a:pPr/>
              <a:t>31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33BCC91-D505-45AA-8BDA-3E27D83E8E73}" type="slidenum">
              <a:rPr lang="en-US" smtClean="0"/>
              <a:pPr/>
              <a:t>32</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32D731-5EA2-4E82-BECA-92FF2C186BB0}" type="slidenum">
              <a:rPr lang="en-US" smtClean="0"/>
              <a:pPr/>
              <a:t>40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Times" charset="0"/>
              </a:rPr>
              <a:t>In optical fiber, based on the attenuation characteristics of the medium and on properties of light sources and receivers, four transmission windows are appropriate, as shown in </a:t>
            </a:r>
            <a:r>
              <a:rPr lang="en-US" smtClean="0"/>
              <a:t>Stallings DCC8e</a:t>
            </a:r>
            <a:r>
              <a:rPr lang="en-US" smtClean="0">
                <a:latin typeface="Times" charset="0"/>
              </a:rPr>
              <a:t> Table 4.5. Note the tremendous bandwidths available. For the four windows, the respective bandwidths are 33 THz, 12 THz, 4 THz, and 7 THz. This is several orders of magnitude greater than the bandwidth available in the radio-frequency spectrum. </a:t>
            </a:r>
          </a:p>
          <a:p>
            <a:r>
              <a:rPr lang="en-US" smtClean="0">
                <a:latin typeface="Times" charset="0"/>
              </a:rPr>
              <a:t>	The four transmission windows are in the infrared portion of the frequency spectrum, below the visible-light portion, which is 400 to 700 nm. The loss is lower at higher wavelengths, allowing greater data rates over longer distances. Many local applications today use 850-nm LED light sources. Although this combination is relatively inexpensive, it is generally limited to data rates under 100 Mbps and distances of a few kilometers. To achieve higher data rates and longer distances, a 1300-nm LED or laser source is needed. The highest data rates and longest distances require 1500-nm laser sources. nb. WDM = wavelength division multiplexing (see Chapter 8).</a:t>
            </a:r>
          </a:p>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071F11-2F00-49AD-A2D5-1C542B5F9148}" type="slidenum">
              <a:rPr lang="en-US" smtClean="0"/>
              <a:pPr/>
              <a:t>44</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BA81853-4E88-4DCD-9596-120A92D7B49E}" type="slidenum">
              <a:rPr lang="en-US" smtClean="0"/>
              <a:pPr/>
              <a:t>46</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Transmission Media</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Microsoft_Word_97_-_2003_Document1.doc"/></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24.wmf"/><Relationship Id="rId12"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oleObject" Target="../embeddings/oleObject13.bin"/><Relationship Id="rId5" Type="http://schemas.openxmlformats.org/officeDocument/2006/relationships/image" Target="../media/image23.wmf"/><Relationship Id="rId10" Type="http://schemas.openxmlformats.org/officeDocument/2006/relationships/oleObject" Target="../embeddings/oleObject12.bin"/><Relationship Id="rId4" Type="http://schemas.openxmlformats.org/officeDocument/2006/relationships/oleObject" Target="../embeddings/oleObject8.bin"/><Relationship Id="rId9"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9.xml"/><Relationship Id="rId7" Type="http://schemas.openxmlformats.org/officeDocument/2006/relationships/image" Target="../media/image24.wmf"/><Relationship Id="rId12"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10.wmf"/><Relationship Id="rId5" Type="http://schemas.openxmlformats.org/officeDocument/2006/relationships/image" Target="../media/image23.wmf"/><Relationship Id="rId10" Type="http://schemas.openxmlformats.org/officeDocument/2006/relationships/oleObject" Target="../embeddings/oleObject20.bin"/><Relationship Id="rId4" Type="http://schemas.openxmlformats.org/officeDocument/2006/relationships/oleObject" Target="../embeddings/oleObject16.bin"/><Relationship Id="rId9" Type="http://schemas.openxmlformats.org/officeDocument/2006/relationships/oleObject" Target="../embeddings/oleObject19.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 </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3) </a:t>
            </a:r>
            <a:br>
              <a:rPr lang="en-US" sz="54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Transmission Media</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781329" y="5929330"/>
            <a:ext cx="6005513" cy="571504"/>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10-BASE -T</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grpSp>
        <p:nvGrpSpPr>
          <p:cNvPr id="6" name="Group 2"/>
          <p:cNvGrpSpPr>
            <a:grpSpLocks/>
          </p:cNvGrpSpPr>
          <p:nvPr/>
        </p:nvGrpSpPr>
        <p:grpSpPr bwMode="auto">
          <a:xfrm>
            <a:off x="2555776" y="3348038"/>
            <a:ext cx="3783013" cy="2168525"/>
            <a:chOff x="797" y="505"/>
            <a:chExt cx="2383" cy="1366"/>
          </a:xfrm>
        </p:grpSpPr>
        <p:sp>
          <p:nvSpPr>
            <p:cNvPr id="7" name="Rectangle 3"/>
            <p:cNvSpPr>
              <a:spLocks noChangeArrowheads="1"/>
            </p:cNvSpPr>
            <p:nvPr/>
          </p:nvSpPr>
          <p:spPr bwMode="auto">
            <a:xfrm>
              <a:off x="1359" y="505"/>
              <a:ext cx="1126" cy="253"/>
            </a:xfrm>
            <a:prstGeom prst="rect">
              <a:avLst/>
            </a:prstGeom>
            <a:noFill/>
            <a:ln w="12700">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1387" y="596"/>
              <a:ext cx="1103" cy="192"/>
            </a:xfrm>
            <a:prstGeom prst="rect">
              <a:avLst/>
            </a:prstGeom>
            <a:noFill/>
            <a:ln w="12700">
              <a:noFill/>
              <a:miter lim="800000"/>
              <a:headEnd/>
              <a:tailEnd/>
            </a:ln>
          </p:spPr>
          <p:txBody>
            <a:bodyPr>
              <a:spAutoFit/>
            </a:bodyPr>
            <a:lstStyle/>
            <a:p>
              <a:pPr eaLnBrk="0" hangingPunct="0">
                <a:spcBef>
                  <a:spcPct val="50000"/>
                </a:spcBef>
              </a:pPr>
              <a:r>
                <a:rPr lang="en-US" sz="1400">
                  <a:sym typeface="Wingdings" pitchFamily="2" charset="2"/>
                </a:rPr>
                <a:t>                 </a:t>
              </a:r>
              <a:endParaRPr lang="en-US" sz="1600"/>
            </a:p>
          </p:txBody>
        </p:sp>
        <p:sp>
          <p:nvSpPr>
            <p:cNvPr id="9" name="Arc 5"/>
            <p:cNvSpPr>
              <a:spLocks/>
            </p:cNvSpPr>
            <p:nvPr/>
          </p:nvSpPr>
          <p:spPr bwMode="auto">
            <a:xfrm>
              <a:off x="1451" y="564"/>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0" name="Arc 6"/>
            <p:cNvSpPr>
              <a:spLocks/>
            </p:cNvSpPr>
            <p:nvPr/>
          </p:nvSpPr>
          <p:spPr bwMode="auto">
            <a:xfrm>
              <a:off x="1823" y="566"/>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1" name="Arc 7"/>
            <p:cNvSpPr>
              <a:spLocks/>
            </p:cNvSpPr>
            <p:nvPr/>
          </p:nvSpPr>
          <p:spPr bwMode="auto">
            <a:xfrm>
              <a:off x="1637" y="575"/>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2" name="Arc 8"/>
            <p:cNvSpPr>
              <a:spLocks/>
            </p:cNvSpPr>
            <p:nvPr/>
          </p:nvSpPr>
          <p:spPr bwMode="auto">
            <a:xfrm>
              <a:off x="2007" y="567"/>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3" name="Arc 9"/>
            <p:cNvSpPr>
              <a:spLocks/>
            </p:cNvSpPr>
            <p:nvPr/>
          </p:nvSpPr>
          <p:spPr bwMode="auto">
            <a:xfrm>
              <a:off x="2196" y="560"/>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graphicFrame>
          <p:nvGraphicFramePr>
            <p:cNvPr id="14" name="Object 10"/>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4130" name="Clip" r:id="rId3" imgW="2048040" imgH="2857680" progId="">
                    <p:embed/>
                  </p:oleObj>
                </mc:Choice>
                <mc:Fallback>
                  <p:oleObj name="Clip" r:id="rId3" imgW="2048040" imgH="28576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1"/>
            <p:cNvSpPr>
              <a:spLocks/>
            </p:cNvSpPr>
            <p:nvPr/>
          </p:nvSpPr>
          <p:spPr bwMode="auto">
            <a:xfrm>
              <a:off x="1121" y="684"/>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6" name="Freeform 12"/>
            <p:cNvSpPr>
              <a:spLocks/>
            </p:cNvSpPr>
            <p:nvPr/>
          </p:nvSpPr>
          <p:spPr bwMode="auto">
            <a:xfrm flipH="1">
              <a:off x="2377" y="672"/>
              <a:ext cx="334" cy="703"/>
            </a:xfrm>
            <a:custGeom>
              <a:avLst/>
              <a:gdLst>
                <a:gd name="T0" fmla="*/ 23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7" name="Freeform 13"/>
            <p:cNvSpPr>
              <a:spLocks/>
            </p:cNvSpPr>
            <p:nvPr/>
          </p:nvSpPr>
          <p:spPr bwMode="auto">
            <a:xfrm>
              <a:off x="2174" y="708"/>
              <a:ext cx="70" cy="774"/>
            </a:xfrm>
            <a:custGeom>
              <a:avLst/>
              <a:gdLst>
                <a:gd name="T0" fmla="*/ 1 w 118"/>
                <a:gd name="T1" fmla="*/ 0 h 1380"/>
                <a:gd name="T2" fmla="*/ 1 w 118"/>
                <a:gd name="T3" fmla="*/ 23 h 1380"/>
                <a:gd name="T4" fmla="*/ 5 w 118"/>
                <a:gd name="T5" fmla="*/ 43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p:spPr>
          <p:txBody>
            <a:bodyPr wrap="none" anchor="ctr"/>
            <a:lstStyle/>
            <a:p>
              <a:endParaRPr lang="en-US"/>
            </a:p>
          </p:txBody>
        </p:sp>
        <p:graphicFrame>
          <p:nvGraphicFramePr>
            <p:cNvPr id="18" name="Object 14"/>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4131" name="Clip" r:id="rId5" imgW="971640" imgH="685800" progId="">
                    <p:embed/>
                  </p:oleObj>
                </mc:Choice>
                <mc:Fallback>
                  <p:oleObj name="Clip" r:id="rId5" imgW="971640" imgH="68580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5"/>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4132" name="Clip" r:id="rId7" imgW="942840" imgH="838080" progId="">
                    <p:embed/>
                  </p:oleObj>
                </mc:Choice>
                <mc:Fallback>
                  <p:oleObj name="Clip" r:id="rId7" imgW="942840" imgH="838080" progId="">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reeform 16"/>
            <p:cNvSpPr>
              <a:spLocks/>
            </p:cNvSpPr>
            <p:nvPr/>
          </p:nvSpPr>
          <p:spPr bwMode="auto">
            <a:xfrm>
              <a:off x="1661" y="717"/>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graphicFrame>
          <p:nvGraphicFramePr>
            <p:cNvPr id="21" name="Object 17"/>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4133" name="Clip" r:id="rId9" imgW="942840" imgH="838080" progId="">
                    <p:embed/>
                  </p:oleObj>
                </mc:Choice>
                <mc:Fallback>
                  <p:oleObj name="Clip" r:id="rId9" imgW="942840" imgH="838080" progId="">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Rectangle 22"/>
          <p:cNvSpPr>
            <a:spLocks noChangeArrowheads="1"/>
          </p:cNvSpPr>
          <p:nvPr/>
        </p:nvSpPr>
        <p:spPr bwMode="auto">
          <a:xfrm>
            <a:off x="1042988" y="1219200"/>
            <a:ext cx="7200900" cy="1346200"/>
          </a:xfrm>
          <a:prstGeom prst="rect">
            <a:avLst/>
          </a:prstGeom>
          <a:solidFill>
            <a:schemeClr val="bg1"/>
          </a:solidFill>
          <a:ln w="28575">
            <a:solidFill>
              <a:srgbClr val="800000"/>
            </a:solidFill>
            <a:miter lim="800000"/>
            <a:headEnd/>
            <a:tailEnd/>
          </a:ln>
        </p:spPr>
        <p:txBody>
          <a:bodyPr wrap="none" anchor="ctr"/>
          <a:lstStyle/>
          <a:p>
            <a:r>
              <a:rPr lang="en-US"/>
              <a:t>10 Mbps baseband transmission over </a:t>
            </a:r>
            <a:r>
              <a:rPr lang="en-US" b="1">
                <a:solidFill>
                  <a:schemeClr val="accent2"/>
                </a:solidFill>
                <a:latin typeface="Comic Sans MS" pitchFamily="66" charset="0"/>
              </a:rPr>
              <a:t>twisted pair</a:t>
            </a:r>
            <a:r>
              <a:rPr lang="en-US"/>
              <a:t>.</a:t>
            </a:r>
          </a:p>
          <a:p>
            <a:r>
              <a:rPr lang="en-US"/>
              <a:t>Two Cat 3 cables, Manchester encoding,</a:t>
            </a:r>
          </a:p>
          <a:p>
            <a:r>
              <a:rPr lang="en-US"/>
              <a:t>Maximum distance - 100 meters </a:t>
            </a:r>
          </a:p>
        </p:txBody>
      </p:sp>
      <p:sp>
        <p:nvSpPr>
          <p:cNvPr id="23" name="Rectangle 26"/>
          <p:cNvSpPr>
            <a:spLocks noChangeArrowheads="1"/>
          </p:cNvSpPr>
          <p:nvPr/>
        </p:nvSpPr>
        <p:spPr bwMode="auto">
          <a:xfrm>
            <a:off x="1475656" y="2565400"/>
            <a:ext cx="5684837" cy="698500"/>
          </a:xfrm>
          <a:prstGeom prst="rect">
            <a:avLst/>
          </a:prstGeom>
          <a:noFill/>
          <a:ln w="9525">
            <a:noFill/>
            <a:miter lim="800000"/>
            <a:headEnd/>
            <a:tailEnd/>
          </a:ln>
          <a:effectLst/>
        </p:spPr>
        <p:txBody>
          <a:bodyPr anchor="ctr"/>
          <a:lstStyle/>
          <a:p>
            <a:pPr algn="ctr">
              <a:defRPr/>
            </a:pPr>
            <a:r>
              <a:rPr lang="en-US" sz="2800" b="1" dirty="0">
                <a:solidFill>
                  <a:srgbClr val="990000"/>
                </a:solidFill>
                <a:effectLst>
                  <a:outerShdw blurRad="38100" dist="38100" dir="2700000" algn="tl">
                    <a:srgbClr val="C0C0C0"/>
                  </a:outerShdw>
                </a:effectLst>
                <a:latin typeface="Comic Sans MS" pitchFamily="66" charset="0"/>
              </a:rPr>
              <a:t>Ethernet Hub</a:t>
            </a:r>
          </a:p>
        </p:txBody>
      </p:sp>
      <p:sp>
        <p:nvSpPr>
          <p:cNvPr id="25"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4" name="Rectangle 23"/>
          <p:cNvSpPr/>
          <p:nvPr/>
        </p:nvSpPr>
        <p:spPr bwMode="auto">
          <a:xfrm>
            <a:off x="6609928" y="3717032"/>
            <a:ext cx="2426568"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800000"/>
                </a:solidFill>
                <a:effectLst/>
                <a:latin typeface="Comic Sans MS" pitchFamily="66" charset="0"/>
              </a:rPr>
              <a:t>‘the good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800000"/>
                </a:solidFill>
                <a:effectLst/>
                <a:latin typeface="Comic Sans MS" pitchFamily="66" charset="0"/>
              </a:rPr>
              <a:t>old days’</a:t>
            </a:r>
            <a:endParaRPr kumimoji="0" lang="en-US" sz="2800" b="0" i="0" u="none" strike="noStrike" cap="none" normalizeH="0" baseline="0" dirty="0" smtClean="0">
              <a:ln>
                <a:noFill/>
              </a:ln>
              <a:solidFill>
                <a:srgbClr val="800000"/>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9" name="Rectangle 1149"/>
          <p:cNvSpPr>
            <a:spLocks noGrp="1" noChangeArrowheads="1"/>
          </p:cNvSpPr>
          <p:nvPr>
            <p:ph type="title"/>
          </p:nvPr>
        </p:nvSpPr>
        <p:spPr>
          <a:xfrm>
            <a:off x="-108520" y="-99392"/>
            <a:ext cx="9505056" cy="1292225"/>
          </a:xfrm>
        </p:spPr>
        <p:txBody>
          <a:bodyPr/>
          <a:lstStyle/>
          <a:p>
            <a:pPr eaLnBrk="1" hangingPunct="1">
              <a:defRPr/>
            </a:pPr>
            <a:r>
              <a:rPr kumimoji="1" lang="en-US" sz="3600" dirty="0" smtClean="0">
                <a:ea typeface="+mj-ea"/>
                <a:cs typeface="+mj-cs"/>
              </a:rPr>
              <a:t>Twisted Pair Categories and Classe</a:t>
            </a:r>
            <a:r>
              <a:rPr kumimoji="1" lang="en-US" dirty="0" smtClean="0">
                <a:ea typeface="+mj-ea"/>
                <a:cs typeface="+mj-cs"/>
              </a:rPr>
              <a:t>s</a:t>
            </a:r>
            <a:endParaRPr kumimoji="1" lang="en-GB" dirty="0">
              <a:ea typeface="+mj-ea"/>
              <a:cs typeface="+mj-cs"/>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210376748"/>
              </p:ext>
            </p:extLst>
          </p:nvPr>
        </p:nvGraphicFramePr>
        <p:xfrm>
          <a:off x="755576" y="1627887"/>
          <a:ext cx="7133617" cy="4191000"/>
        </p:xfrm>
        <a:graphic>
          <a:graphicData uri="http://schemas.openxmlformats.org/presentationml/2006/ole">
            <mc:AlternateContent xmlns:mc="http://schemas.openxmlformats.org/markup-compatibility/2006">
              <mc:Choice xmlns:v="urn:schemas-microsoft-com:vml" Requires="v">
                <p:oleObj spid="_x0000_s30728" name="Document" r:id="rId4" imgW="6096000" imgH="3581400" progId="Word.Document.12">
                  <p:embed/>
                </p:oleObj>
              </mc:Choice>
              <mc:Fallback>
                <p:oleObj name="Document" r:id="rId4" imgW="6096000" imgH="3581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627887"/>
                        <a:ext cx="713361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latin typeface="Comic Sans MS" pitchFamily="66" charset="0"/>
              </a:rPr>
              <a:pPr>
                <a:defRPr/>
              </a:pPr>
              <a:t>11</a:t>
            </a:fld>
            <a:endParaRPr lang="en-US" dirty="0">
              <a:latin typeface="Comic Sans MS" pitchFamily="66" charset="0"/>
            </a:endParaRPr>
          </a:p>
        </p:txBody>
      </p:sp>
    </p:spTree>
    <p:extLst>
      <p:ext uri="{BB962C8B-B14F-4D97-AF65-F5344CB8AC3E}">
        <p14:creationId xmlns:p14="http://schemas.microsoft.com/office/powerpoint/2010/main" val="1190386671"/>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6" name="Rectangle 3"/>
          <p:cNvSpPr>
            <a:spLocks noGrp="1" noChangeArrowheads="1"/>
          </p:cNvSpPr>
          <p:nvPr>
            <p:ph idx="1"/>
          </p:nvPr>
        </p:nvSpPr>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chemeClr val="accent2"/>
                </a:solidFill>
                <a:latin typeface="Comic Sans MS" pitchFamily="66" charset="0"/>
              </a:rPr>
              <a:t>16 </a:t>
            </a:r>
            <a:r>
              <a:rPr lang="en-US" sz="1600" b="1" dirty="0" err="1" smtClean="0">
                <a:solidFill>
                  <a:schemeClr val="accent2"/>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chemeClr val="accent2"/>
                </a:solidFill>
                <a:latin typeface="Comic Sans MS" pitchFamily="66" charset="0"/>
              </a:rPr>
              <a:t>20 </a:t>
            </a:r>
            <a:r>
              <a:rPr lang="en-US" sz="1600" b="1" dirty="0" err="1" smtClean="0">
                <a:solidFill>
                  <a:schemeClr val="accent2"/>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chemeClr val="accent2"/>
                </a:solidFill>
                <a:latin typeface="Comic Sans MS" pitchFamily="66" charset="0"/>
              </a:rPr>
              <a:t>100 </a:t>
            </a:r>
            <a:r>
              <a:rPr lang="en-US" sz="1600" b="1" dirty="0" err="1" smtClean="0">
                <a:solidFill>
                  <a:schemeClr val="accent2"/>
                </a:solidFill>
                <a:latin typeface="Comic Sans MS" pitchFamily="66" charset="0"/>
              </a:rPr>
              <a:t>MHz.</a:t>
            </a:r>
            <a:endParaRPr lang="en-US" sz="1600" b="1" dirty="0" smtClean="0">
              <a:solidFill>
                <a:schemeClr val="accent2"/>
              </a:solidFill>
              <a:latin typeface="Comic Sans MS" pitchFamily="66" charset="0"/>
            </a:endParaRPr>
          </a:p>
          <a:p>
            <a:pPr eaLnBrk="1" hangingPunct="1">
              <a:lnSpc>
                <a:spcPct val="80000"/>
              </a:lnSpc>
              <a:buFontTx/>
              <a:buNone/>
            </a:pP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cxnSp>
        <p:nvCxnSpPr>
          <p:cNvPr id="3" name="Straight Connector 2"/>
          <p:cNvCxnSpPr/>
          <p:nvPr/>
        </p:nvCxnSpPr>
        <p:spPr bwMode="auto">
          <a:xfrm>
            <a:off x="323528" y="1221864"/>
            <a:ext cx="8136904" cy="4824536"/>
          </a:xfrm>
          <a:prstGeom prst="line">
            <a:avLst/>
          </a:prstGeom>
          <a:no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V="1">
            <a:off x="395536" y="1412776"/>
            <a:ext cx="7992888" cy="4633624"/>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6"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7" name="Rectangle 3"/>
          <p:cNvSpPr>
            <a:spLocks noGrp="1" noChangeArrowheads="1"/>
          </p:cNvSpPr>
          <p:nvPr>
            <p:ph idx="1"/>
          </p:nvPr>
        </p:nvSpPr>
        <p:spPr>
          <a:xfrm>
            <a:off x="457200" y="1295400"/>
            <a:ext cx="8229600" cy="5062558"/>
          </a:xfrm>
        </p:spPr>
        <p:txBody>
          <a:bodyPr/>
          <a:lstStyle/>
          <a:p>
            <a:pPr eaLnBrk="1" hangingPunct="1">
              <a:lnSpc>
                <a:spcPct val="80000"/>
              </a:lnSpc>
              <a:buFontTx/>
              <a:buNone/>
            </a:pPr>
            <a:r>
              <a:rPr lang="en-US" sz="1800" b="1" dirty="0" smtClean="0">
                <a:solidFill>
                  <a:schemeClr val="accent1"/>
                </a:solidFill>
              </a:rPr>
              <a:t>*Category 5e</a:t>
            </a:r>
            <a:r>
              <a:rPr lang="en-US" sz="1800" dirty="0" smtClean="0">
                <a:solidFill>
                  <a:schemeClr val="accent1"/>
                </a:solidFill>
              </a:rPr>
              <a:t> </a:t>
            </a:r>
            <a:r>
              <a:rPr lang="en-US" sz="1800" dirty="0" smtClean="0"/>
              <a:t>- "Enhanced Cat 5" exceeds Cat 5 performance. Very similar to Cat 5, it has improved specifications for NEXT (Near End Cross Talk), PSELFEXT (Power Sum Equal Level Far End Cross Talk), and Attenuation. May be used for 10Base-T, 100Base-T4, 100Base-T2, 100BaseTX and 1000Base-T Ethernet. </a:t>
            </a:r>
            <a:r>
              <a:rPr lang="en-US" sz="1800" dirty="0" smtClean="0">
                <a:solidFill>
                  <a:srgbClr val="990000"/>
                </a:solidFill>
                <a:latin typeface="Comic Sans MS" pitchFamily="66" charset="0"/>
              </a:rPr>
              <a:t>(Minimum acceptable wiring grade)</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6</a:t>
            </a:r>
            <a:r>
              <a:rPr lang="en-US" sz="1800" dirty="0" smtClean="0"/>
              <a:t> - In June 2002 TIA approved specification for Cat 6 doubling Cat 5 bandwidth to </a:t>
            </a:r>
            <a:r>
              <a:rPr lang="en-US" sz="1800" b="1" dirty="0" smtClean="0">
                <a:solidFill>
                  <a:schemeClr val="accent2"/>
                </a:solidFill>
                <a:latin typeface="Comic Sans MS" pitchFamily="66" charset="0"/>
              </a:rPr>
              <a:t>250 </a:t>
            </a:r>
            <a:r>
              <a:rPr lang="en-US" sz="1800" b="1" dirty="0" err="1" smtClean="0">
                <a:solidFill>
                  <a:schemeClr val="accent2"/>
                </a:solidFill>
                <a:latin typeface="Comic Sans MS" pitchFamily="66" charset="0"/>
              </a:rPr>
              <a:t>MHz</a:t>
            </a:r>
            <a:r>
              <a:rPr lang="en-US" sz="1800" b="1" dirty="0" err="1" smtClean="0">
                <a:latin typeface="Comic Sans MS" pitchFamily="66" charset="0"/>
              </a:rPr>
              <a:t>.</a:t>
            </a:r>
            <a:r>
              <a:rPr lang="en-US" sz="1800" dirty="0" smtClean="0"/>
              <a:t> Cat 6 is backward compatible with lower Category grades and supports the same Ethernet standards as Cat 5e. A Cat 6 whitepaper is available from TIA. Currently there are no Ethernet standards that take advantage of Cat 6. ANSI/TIA854 is working on 1000Base-TX. When complete this standard will use two pair in each direction as opposed to all four for 1000Base-T over Cat 5e. This is expected to reduce the cost of Gigabit Ethernet implementations. 1000Base-TX will only operate over Cat6.</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7</a:t>
            </a:r>
            <a:r>
              <a:rPr lang="en-US" sz="1800" dirty="0" smtClean="0"/>
              <a:t> - Proposed standard to support transmission at frequencies up to </a:t>
            </a:r>
            <a:r>
              <a:rPr lang="en-US" sz="1800" b="1" dirty="0" smtClean="0">
                <a:solidFill>
                  <a:schemeClr val="accent2"/>
                </a:solidFill>
                <a:latin typeface="Comic Sans MS" pitchFamily="66" charset="0"/>
              </a:rPr>
              <a:t>600 MHz</a:t>
            </a:r>
            <a:r>
              <a:rPr lang="en-US" sz="1800" dirty="0" smtClean="0">
                <a:solidFill>
                  <a:schemeClr val="accent2"/>
                </a:solidFill>
              </a:rPr>
              <a:t> </a:t>
            </a:r>
            <a:r>
              <a:rPr lang="en-US" sz="1800" dirty="0" smtClean="0"/>
              <a:t>over 100 ohm twisted pair.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EIA/TIA 568 and ISO/IEC 11801 Wiring Grades</a:t>
            </a:r>
            <a:endParaRPr lang="en-US" sz="3600"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6" name="Rectangle 4"/>
          <p:cNvSpPr>
            <a:spLocks noGrp="1" noChangeArrowheads="1"/>
          </p:cNvSpPr>
          <p:nvPr>
            <p:ph idx="1"/>
          </p:nvPr>
        </p:nvSpPr>
        <p:spPr bwMode="auto">
          <a:xfrm>
            <a:off x="457200" y="1148487"/>
            <a:ext cx="8229600" cy="5376857"/>
          </a:xfrm>
          <a:prstGeom prst="rect">
            <a:avLst/>
          </a:prstGeom>
          <a:noFill/>
          <a:ln w="9525">
            <a:noFill/>
            <a:miter lim="800000"/>
            <a:headEnd/>
            <a:tailEnd/>
          </a:ln>
        </p:spPr>
        <p:txBody>
          <a:bodyPr>
            <a:spAutoFit/>
          </a:bodyPr>
          <a:lstStyle/>
          <a:p>
            <a:pPr>
              <a:buNone/>
            </a:pPr>
            <a:r>
              <a:rPr lang="en-US" sz="2000" b="1" dirty="0"/>
              <a:t>NOTES:</a:t>
            </a:r>
          </a:p>
          <a:p>
            <a:pPr>
              <a:buNone/>
            </a:pPr>
            <a:r>
              <a:rPr lang="en-US" sz="2000" dirty="0"/>
              <a:t>1) EIA 568 limits UTP copper cabling to maximum distance of </a:t>
            </a:r>
            <a:r>
              <a:rPr lang="en-US" sz="2000" b="1" dirty="0">
                <a:latin typeface="Comic Sans MS" pitchFamily="66" charset="0"/>
              </a:rPr>
              <a:t>100 meters</a:t>
            </a:r>
            <a:r>
              <a:rPr lang="en-US" sz="2000" dirty="0"/>
              <a:t> (328 feet). 90 meters of cable plus 10 meters of patch cord split between both ends.</a:t>
            </a:r>
          </a:p>
          <a:p>
            <a:endParaRPr lang="en-US" sz="2000" dirty="0"/>
          </a:p>
          <a:p>
            <a:pPr>
              <a:buNone/>
            </a:pPr>
            <a:r>
              <a:rPr lang="en-US" sz="2000" dirty="0"/>
              <a:t>2) The FCC recently changed the requirement for telephone inside wiring to minimum of Cat 3 due to crosstalk problems with </a:t>
            </a:r>
            <a:r>
              <a:rPr lang="en-US" sz="2000" dirty="0" err="1"/>
              <a:t>nontwisted</a:t>
            </a:r>
            <a:r>
              <a:rPr lang="en-US" sz="2000" dirty="0"/>
              <a:t> quad-four. Cat 3 is no longer recognized by TIA. </a:t>
            </a:r>
            <a:r>
              <a:rPr lang="en-US" sz="2000" dirty="0">
                <a:solidFill>
                  <a:srgbClr val="800000"/>
                </a:solidFill>
              </a:rPr>
              <a:t>The minimum wiring grade for structured wiring is Cat 5e.</a:t>
            </a:r>
          </a:p>
          <a:p>
            <a:pPr>
              <a:buNone/>
            </a:pPr>
            <a:endParaRPr lang="en-US" sz="2000" dirty="0" smtClean="0"/>
          </a:p>
          <a:p>
            <a:pPr>
              <a:buNone/>
            </a:pPr>
            <a:r>
              <a:rPr lang="en-US" sz="2000" dirty="0" smtClean="0"/>
              <a:t>3</a:t>
            </a:r>
            <a:r>
              <a:rPr lang="en-US" sz="2000" dirty="0"/>
              <a:t>) For installation to meet specific Category requirements all components must meet or exceed the designated Category. Using a Cat 3 receptacle (or patch cord) on Cat 6 reduces performance to Cat</a:t>
            </a:r>
            <a:r>
              <a:rPr lang="en-US" sz="1800" dirty="0"/>
              <a:t> 3.</a:t>
            </a:r>
          </a:p>
          <a:p>
            <a:pPr>
              <a:lnSpc>
                <a:spcPct val="80000"/>
              </a:lnSpc>
              <a:spcBef>
                <a:spcPct val="50000"/>
              </a:spcBef>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Dial-up Modem</a:t>
            </a: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grpSp>
        <p:nvGrpSpPr>
          <p:cNvPr id="6" name="Group 42"/>
          <p:cNvGrpSpPr>
            <a:grpSpLocks/>
          </p:cNvGrpSpPr>
          <p:nvPr/>
        </p:nvGrpSpPr>
        <p:grpSpPr bwMode="auto">
          <a:xfrm>
            <a:off x="1169988" y="1214422"/>
            <a:ext cx="6375400" cy="2293937"/>
            <a:chOff x="1182688" y="1198563"/>
            <a:chExt cx="6375400" cy="2293937"/>
          </a:xfrm>
        </p:grpSpPr>
        <p:graphicFrame>
          <p:nvGraphicFramePr>
            <p:cNvPr id="7" name="Object 2"/>
            <p:cNvGraphicFramePr>
              <a:graphicFrameLocks noChangeAspect="1"/>
            </p:cNvGraphicFramePr>
            <p:nvPr/>
          </p:nvGraphicFramePr>
          <p:xfrm>
            <a:off x="1349375" y="1966913"/>
            <a:ext cx="611188" cy="520700"/>
          </p:xfrm>
          <a:graphic>
            <a:graphicData uri="http://schemas.openxmlformats.org/presentationml/2006/ole">
              <mc:AlternateContent xmlns:mc="http://schemas.openxmlformats.org/markup-compatibility/2006">
                <mc:Choice xmlns:v="urn:schemas-microsoft-com:vml" Requires="v">
                  <p:oleObj spid="_x0000_s25610"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966913"/>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 name="Line 7"/>
            <p:cNvSpPr>
              <a:spLocks noChangeShapeType="1"/>
            </p:cNvSpPr>
            <p:nvPr/>
          </p:nvSpPr>
          <p:spPr bwMode="auto">
            <a:xfrm>
              <a:off x="1952625" y="2205038"/>
              <a:ext cx="139700" cy="1587"/>
            </a:xfrm>
            <a:prstGeom prst="line">
              <a:avLst/>
            </a:prstGeom>
            <a:noFill/>
            <a:ln w="9525">
              <a:solidFill>
                <a:schemeClr val="tx1"/>
              </a:solidFill>
              <a:round/>
              <a:headEnd/>
              <a:tailEnd/>
            </a:ln>
          </p:spPr>
          <p:txBody>
            <a:bodyPr wrap="none"/>
            <a:lstStyle/>
            <a:p>
              <a:endParaRPr lang="en-US"/>
            </a:p>
          </p:txBody>
        </p:sp>
        <p:sp>
          <p:nvSpPr>
            <p:cNvPr id="10"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11"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2"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flipV="1">
              <a:off x="2312988" y="1981200"/>
              <a:ext cx="928687" cy="247650"/>
            </a:xfrm>
            <a:prstGeom prst="line">
              <a:avLst/>
            </a:prstGeom>
            <a:noFill/>
            <a:ln w="9525">
              <a:solidFill>
                <a:schemeClr val="tx1"/>
              </a:solidFill>
              <a:round/>
              <a:headEnd/>
              <a:tailEnd/>
            </a:ln>
          </p:spPr>
          <p:txBody>
            <a:bodyPr wrap="none"/>
            <a:lstStyle/>
            <a:p>
              <a:endParaRPr lang="en-US"/>
            </a:p>
          </p:txBody>
        </p:sp>
        <p:sp>
          <p:nvSpPr>
            <p:cNvPr id="15" name="Line 15"/>
            <p:cNvSpPr>
              <a:spLocks noChangeShapeType="1"/>
            </p:cNvSpPr>
            <p:nvPr/>
          </p:nvSpPr>
          <p:spPr bwMode="auto">
            <a:xfrm>
              <a:off x="3367088" y="2008188"/>
              <a:ext cx="720725" cy="720725"/>
            </a:xfrm>
            <a:prstGeom prst="line">
              <a:avLst/>
            </a:prstGeom>
            <a:noFill/>
            <a:ln w="9525">
              <a:solidFill>
                <a:schemeClr val="tx1"/>
              </a:solidFill>
              <a:round/>
              <a:headEnd/>
              <a:tailEnd/>
            </a:ln>
          </p:spPr>
          <p:txBody>
            <a:bodyPr wrap="none"/>
            <a:lstStyle/>
            <a:p>
              <a:endParaRPr lang="en-US"/>
            </a:p>
          </p:txBody>
        </p:sp>
        <p:sp>
          <p:nvSpPr>
            <p:cNvPr id="16" name="Line 16"/>
            <p:cNvSpPr>
              <a:spLocks noChangeShapeType="1"/>
            </p:cNvSpPr>
            <p:nvPr/>
          </p:nvSpPr>
          <p:spPr bwMode="auto">
            <a:xfrm flipV="1">
              <a:off x="4197350" y="2312988"/>
              <a:ext cx="388938" cy="403225"/>
            </a:xfrm>
            <a:prstGeom prst="line">
              <a:avLst/>
            </a:prstGeom>
            <a:noFill/>
            <a:ln w="9525">
              <a:solidFill>
                <a:schemeClr val="tx1"/>
              </a:solidFill>
              <a:round/>
              <a:headEnd/>
              <a:tailEnd/>
            </a:ln>
          </p:spPr>
          <p:txBody>
            <a:bodyPr wrap="none"/>
            <a:lstStyle/>
            <a:p>
              <a:endParaRPr lang="en-US"/>
            </a:p>
          </p:txBody>
        </p:sp>
        <p:sp>
          <p:nvSpPr>
            <p:cNvPr id="17" name="Text Box 17"/>
            <p:cNvSpPr txBox="1">
              <a:spLocks noChangeArrowheads="1"/>
            </p:cNvSpPr>
            <p:nvPr/>
          </p:nvSpPr>
          <p:spPr bwMode="auto">
            <a:xfrm>
              <a:off x="3816350" y="1517650"/>
              <a:ext cx="993775" cy="517525"/>
            </a:xfrm>
            <a:prstGeom prst="rect">
              <a:avLst/>
            </a:prstGeom>
            <a:noFill/>
            <a:ln w="9525">
              <a:noFill/>
              <a:miter lim="800000"/>
              <a:headEnd/>
              <a:tailEnd/>
            </a:ln>
          </p:spPr>
          <p:txBody>
            <a:bodyPr wrap="none">
              <a:spAutoFit/>
            </a:bodyPr>
            <a:lstStyle/>
            <a:p>
              <a:r>
                <a:rPr lang="en-US" sz="1400"/>
                <a:t>telephone</a:t>
              </a:r>
            </a:p>
            <a:p>
              <a:r>
                <a:rPr lang="en-US" sz="1400"/>
                <a:t>network</a:t>
              </a:r>
            </a:p>
          </p:txBody>
        </p:sp>
        <p:sp>
          <p:nvSpPr>
            <p:cNvPr id="18" name="Line 19"/>
            <p:cNvSpPr>
              <a:spLocks noChangeShapeType="1"/>
            </p:cNvSpPr>
            <p:nvPr/>
          </p:nvSpPr>
          <p:spPr bwMode="auto">
            <a:xfrm flipV="1">
              <a:off x="4681538" y="2244725"/>
              <a:ext cx="485775" cy="14288"/>
            </a:xfrm>
            <a:prstGeom prst="line">
              <a:avLst/>
            </a:prstGeom>
            <a:noFill/>
            <a:ln w="9525">
              <a:solidFill>
                <a:schemeClr val="tx1"/>
              </a:solidFill>
              <a:round/>
              <a:headEnd/>
              <a:tailEnd/>
            </a:ln>
          </p:spPr>
          <p:txBody>
            <a:bodyPr wrap="none"/>
            <a:lstStyle/>
            <a:p>
              <a:endParaRPr lang="en-US"/>
            </a:p>
          </p:txBody>
        </p:sp>
        <p:sp>
          <p:nvSpPr>
            <p:cNvPr id="19"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 name="Group 21"/>
            <p:cNvGrpSpPr>
              <a:grpSpLocks/>
            </p:cNvGrpSpPr>
            <p:nvPr/>
          </p:nvGrpSpPr>
          <p:grpSpPr bwMode="auto">
            <a:xfrm>
              <a:off x="5665788" y="1897064"/>
              <a:ext cx="569912" cy="627065"/>
              <a:chOff x="533" y="183"/>
              <a:chExt cx="359" cy="395"/>
            </a:xfrm>
          </p:grpSpPr>
          <p:grpSp>
            <p:nvGrpSpPr>
              <p:cNvPr id="29" name="Group 22"/>
              <p:cNvGrpSpPr>
                <a:grpSpLocks/>
              </p:cNvGrpSpPr>
              <p:nvPr/>
            </p:nvGrpSpPr>
            <p:grpSpPr bwMode="auto">
              <a:xfrm>
                <a:off x="533" y="183"/>
                <a:ext cx="359" cy="395"/>
                <a:chOff x="1009" y="517"/>
                <a:chExt cx="359" cy="395"/>
              </a:xfrm>
            </p:grpSpPr>
            <p:sp>
              <p:nvSpPr>
                <p:cNvPr id="31"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2" name="Line 24"/>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3" name="Line 25"/>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4" name="Rectangle 26"/>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35"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36" name="Group 28"/>
                <p:cNvGrpSpPr>
                  <a:grpSpLocks/>
                </p:cNvGrpSpPr>
                <p:nvPr/>
              </p:nvGrpSpPr>
              <p:grpSpPr bwMode="auto">
                <a:xfrm>
                  <a:off x="1095" y="517"/>
                  <a:ext cx="176" cy="49"/>
                  <a:chOff x="2848" y="848"/>
                  <a:chExt cx="140" cy="98"/>
                </a:xfrm>
              </p:grpSpPr>
              <p:sp>
                <p:nvSpPr>
                  <p:cNvPr id="41"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2"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7" name="Group 36"/>
                <p:cNvGrpSpPr>
                  <a:grpSpLocks/>
                </p:cNvGrpSpPr>
                <p:nvPr/>
              </p:nvGrpSpPr>
              <p:grpSpPr bwMode="auto">
                <a:xfrm flipV="1">
                  <a:off x="1095" y="863"/>
                  <a:ext cx="176" cy="49"/>
                  <a:chOff x="2848" y="848"/>
                  <a:chExt cx="140" cy="98"/>
                </a:xfrm>
              </p:grpSpPr>
              <p:sp>
                <p:nvSpPr>
                  <p:cNvPr id="38"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0"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0" name="Line 36"/>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1"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p:spPr>
          <p:txBody>
            <a:bodyPr wrap="none"/>
            <a:lstStyle/>
            <a:p>
              <a:endParaRPr lang="en-US"/>
            </a:p>
          </p:txBody>
        </p:sp>
        <p:sp>
          <p:nvSpPr>
            <p:cNvPr id="22" name="Text Box 38"/>
            <p:cNvSpPr txBox="1">
              <a:spLocks noChangeArrowheads="1"/>
            </p:cNvSpPr>
            <p:nvPr/>
          </p:nvSpPr>
          <p:spPr bwMode="auto">
            <a:xfrm>
              <a:off x="6045200" y="1727200"/>
              <a:ext cx="915988" cy="304800"/>
            </a:xfrm>
            <a:prstGeom prst="rect">
              <a:avLst/>
            </a:prstGeom>
            <a:noFill/>
            <a:ln w="9525">
              <a:noFill/>
              <a:miter lim="800000"/>
              <a:headEnd/>
              <a:tailEnd/>
            </a:ln>
          </p:spPr>
          <p:txBody>
            <a:bodyPr wrap="none">
              <a:spAutoFit/>
            </a:bodyPr>
            <a:lstStyle/>
            <a:p>
              <a:r>
                <a:rPr lang="en-US" sz="1400"/>
                <a:t>Internet</a:t>
              </a:r>
            </a:p>
          </p:txBody>
        </p:sp>
        <p:sp>
          <p:nvSpPr>
            <p:cNvPr id="23" name="Text Box 39"/>
            <p:cNvSpPr txBox="1">
              <a:spLocks noChangeArrowheads="1"/>
            </p:cNvSpPr>
            <p:nvPr/>
          </p:nvSpPr>
          <p:spPr bwMode="auto">
            <a:xfrm>
              <a:off x="2070100" y="2500313"/>
              <a:ext cx="755650" cy="730250"/>
            </a:xfrm>
            <a:prstGeom prst="rect">
              <a:avLst/>
            </a:prstGeom>
            <a:noFill/>
            <a:ln w="9525">
              <a:noFill/>
              <a:miter lim="800000"/>
              <a:headEnd/>
              <a:tailEnd/>
            </a:ln>
          </p:spPr>
          <p:txBody>
            <a:bodyPr wrap="none">
              <a:spAutoFit/>
            </a:bodyPr>
            <a:lstStyle/>
            <a:p>
              <a:r>
                <a:rPr lang="en-US" sz="1400"/>
                <a:t>home</a:t>
              </a:r>
              <a:br>
                <a:rPr lang="en-US" sz="1400"/>
              </a:br>
              <a:r>
                <a:rPr lang="en-US" sz="1400"/>
                <a:t>dial-up</a:t>
              </a:r>
            </a:p>
            <a:p>
              <a:r>
                <a:rPr lang="en-US" sz="1400"/>
                <a:t>modem</a:t>
              </a:r>
            </a:p>
          </p:txBody>
        </p:sp>
        <p:sp>
          <p:nvSpPr>
            <p:cNvPr id="24" name="Text Box 40"/>
            <p:cNvSpPr txBox="1">
              <a:spLocks noChangeArrowheads="1"/>
            </p:cNvSpPr>
            <p:nvPr/>
          </p:nvSpPr>
          <p:spPr bwMode="auto">
            <a:xfrm>
              <a:off x="4992688" y="2584450"/>
              <a:ext cx="1065212" cy="730250"/>
            </a:xfrm>
            <a:prstGeom prst="rect">
              <a:avLst/>
            </a:prstGeom>
            <a:noFill/>
            <a:ln w="9525">
              <a:noFill/>
              <a:miter lim="800000"/>
              <a:headEnd/>
              <a:tailEnd/>
            </a:ln>
          </p:spPr>
          <p:txBody>
            <a:bodyPr wrap="none">
              <a:spAutoFit/>
            </a:bodyPr>
            <a:lstStyle/>
            <a:p>
              <a:r>
                <a:rPr lang="en-US" sz="1400"/>
                <a:t>ISP</a:t>
              </a:r>
              <a:br>
                <a:rPr lang="en-US" sz="1400"/>
              </a:br>
              <a:r>
                <a:rPr lang="en-US" sz="1400"/>
                <a:t>modem</a:t>
              </a:r>
            </a:p>
            <a:p>
              <a:r>
                <a:rPr lang="en-US" sz="1400"/>
                <a:t>(e.g., AOL)</a:t>
              </a:r>
            </a:p>
          </p:txBody>
        </p:sp>
        <p:sp>
          <p:nvSpPr>
            <p:cNvPr id="25" name="Text Box 41"/>
            <p:cNvSpPr txBox="1">
              <a:spLocks noChangeArrowheads="1"/>
            </p:cNvSpPr>
            <p:nvPr/>
          </p:nvSpPr>
          <p:spPr bwMode="auto">
            <a:xfrm>
              <a:off x="1182688" y="25987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sp>
          <p:nvSpPr>
            <p:cNvPr id="26"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p:spPr>
          <p:txBody>
            <a:bodyPr wrap="none" anchor="ctr"/>
            <a:lstStyle/>
            <a:p>
              <a:endParaRPr lang="en-US"/>
            </a:p>
          </p:txBody>
        </p:sp>
        <p:sp>
          <p:nvSpPr>
            <p:cNvPr id="27" name="Text Box 45"/>
            <p:cNvSpPr txBox="1">
              <a:spLocks noChangeArrowheads="1"/>
            </p:cNvSpPr>
            <p:nvPr/>
          </p:nvSpPr>
          <p:spPr bwMode="auto">
            <a:xfrm>
              <a:off x="2554288" y="1198563"/>
              <a:ext cx="828675" cy="517525"/>
            </a:xfrm>
            <a:prstGeom prst="rect">
              <a:avLst/>
            </a:prstGeom>
            <a:noFill/>
            <a:ln w="9525">
              <a:noFill/>
              <a:miter lim="800000"/>
              <a:headEnd/>
              <a:tailEnd/>
            </a:ln>
          </p:spPr>
          <p:txBody>
            <a:bodyPr wrap="none">
              <a:spAutoFit/>
            </a:bodyPr>
            <a:lstStyle/>
            <a:p>
              <a:r>
                <a:rPr lang="en-US" sz="1400"/>
                <a:t>central </a:t>
              </a:r>
              <a:br>
                <a:rPr lang="en-US" sz="1400"/>
              </a:br>
              <a:r>
                <a:rPr lang="en-US" sz="1400"/>
                <a:t>office</a:t>
              </a:r>
            </a:p>
          </p:txBody>
        </p:sp>
        <p:sp>
          <p:nvSpPr>
            <p:cNvPr id="28"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4" name="Rectangle 3"/>
          <p:cNvSpPr txBox="1">
            <a:spLocks noGrp="1" noChangeArrowheads="1"/>
          </p:cNvSpPr>
          <p:nvPr>
            <p:ph idx="1"/>
          </p:nvPr>
        </p:nvSpPr>
        <p:spPr>
          <a:xfrm>
            <a:off x="214282" y="2928934"/>
            <a:ext cx="8472518" cy="3429024"/>
          </a:xfrm>
          <a:prstGeom prst="rect">
            <a:avLst/>
          </a:prstGeom>
        </p:spPr>
        <p:txBody>
          <a:bodyPr/>
          <a:lstStyle/>
          <a:p>
            <a:pPr marL="342900" indent="-342900">
              <a:spcBef>
                <a:spcPct val="20000"/>
              </a:spcBef>
              <a:buClr>
                <a:schemeClr val="accent2"/>
              </a:buClr>
              <a:buSzPct val="85000"/>
              <a:defRPr/>
            </a:pPr>
            <a:endParaRPr lang="en-US" kern="0" dirty="0">
              <a:latin typeface="+mn-lt"/>
            </a:endParaRPr>
          </a:p>
          <a:p>
            <a:pPr marL="285750" indent="-285750">
              <a:buClr>
                <a:schemeClr val="accent2"/>
              </a:buClr>
              <a:buSzPct val="75000"/>
              <a:defRPr/>
            </a:pPr>
            <a:r>
              <a:rPr lang="en-US" sz="2800" kern="0" dirty="0">
                <a:latin typeface="+mn-lt"/>
              </a:rPr>
              <a:t>Uses existing telephony </a:t>
            </a:r>
            <a:r>
              <a:rPr lang="en-US" sz="2800" kern="0" dirty="0" smtClean="0">
                <a:latin typeface="+mn-lt"/>
              </a:rPr>
              <a:t>infrastructure</a:t>
            </a:r>
          </a:p>
          <a:p>
            <a:pPr marL="803275" lvl="1">
              <a:buClr>
                <a:schemeClr val="accent2"/>
              </a:buClr>
              <a:buSzPct val="75000"/>
              <a:defRPr/>
            </a:pPr>
            <a:r>
              <a:rPr lang="en-US" sz="2400" dirty="0" smtClean="0"/>
              <a:t>Home is connected to </a:t>
            </a:r>
            <a:r>
              <a:rPr lang="en-US" sz="2400" dirty="0" smtClean="0">
                <a:solidFill>
                  <a:srgbClr val="800000"/>
                </a:solidFill>
              </a:rPr>
              <a:t>central office</a:t>
            </a:r>
            <a:r>
              <a:rPr lang="en-US" sz="2400" dirty="0" smtClean="0"/>
              <a:t>.</a:t>
            </a:r>
          </a:p>
          <a:p>
            <a:pPr marL="285750">
              <a:buClr>
                <a:schemeClr val="accent2"/>
              </a:buClr>
              <a:buSzPct val="75000"/>
              <a:defRPr/>
            </a:pPr>
            <a:r>
              <a:rPr lang="en-US" sz="2800" kern="0" dirty="0" smtClean="0">
                <a:latin typeface="+mn-lt"/>
              </a:rPr>
              <a:t>up </a:t>
            </a:r>
            <a:r>
              <a:rPr lang="en-US" sz="2800" kern="0" dirty="0">
                <a:latin typeface="+mn-lt"/>
              </a:rPr>
              <a:t>to 56Kbps direct access to router (often less</a:t>
            </a:r>
            <a:r>
              <a:rPr lang="en-US" sz="2800" kern="0" dirty="0" smtClean="0">
                <a:latin typeface="+mn-lt"/>
              </a:rPr>
              <a:t>).</a:t>
            </a:r>
            <a:endParaRPr lang="en-US" sz="2800" kern="0" dirty="0">
              <a:latin typeface="+mn-lt"/>
            </a:endParaRPr>
          </a:p>
          <a:p>
            <a:pPr marL="285750" indent="-285750">
              <a:spcBef>
                <a:spcPct val="20000"/>
              </a:spcBef>
              <a:buClr>
                <a:schemeClr val="accent2"/>
              </a:buClr>
              <a:buSzPct val="75000"/>
              <a:defRPr/>
            </a:pPr>
            <a:r>
              <a:rPr lang="en-US" sz="2800" kern="0" dirty="0">
                <a:latin typeface="+mn-lt"/>
              </a:rPr>
              <a:t>Can’t surf and phone at same time: not </a:t>
            </a:r>
            <a:r>
              <a:rPr lang="en-US" sz="2800" kern="0" dirty="0">
                <a:solidFill>
                  <a:srgbClr val="800000"/>
                </a:solidFill>
                <a:latin typeface="+mn-lt"/>
              </a:rPr>
              <a:t>“always on</a:t>
            </a:r>
            <a:r>
              <a:rPr lang="en-US" sz="2800" kern="0" dirty="0" smtClean="0">
                <a:solidFill>
                  <a:srgbClr val="800000"/>
                </a:solidFill>
                <a:latin typeface="+mn-lt"/>
              </a:rPr>
              <a:t>”.</a:t>
            </a:r>
            <a:endParaRPr lang="en-US" sz="2800" kern="0" dirty="0">
              <a:solidFill>
                <a:srgbClr val="800000"/>
              </a:solidFill>
              <a:latin typeface="+mn-lt"/>
            </a:endParaRPr>
          </a:p>
        </p:txBody>
      </p:sp>
      <p:sp>
        <p:nvSpPr>
          <p:cNvPr id="48" name="Rectangle 6"/>
          <p:cNvSpPr>
            <a:spLocks noChangeArrowheads="1"/>
          </p:cNvSpPr>
          <p:nvPr/>
        </p:nvSpPr>
        <p:spPr bwMode="auto">
          <a:xfrm>
            <a:off x="7858155"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6" name="Rectangle 2051"/>
          <p:cNvSpPr>
            <a:spLocks noGrp="1" noChangeArrowheads="1"/>
          </p:cNvSpPr>
          <p:nvPr>
            <p:ph idx="1"/>
          </p:nvPr>
        </p:nvSpPr>
        <p:spPr>
          <a:xfrm>
            <a:off x="457200" y="1414482"/>
            <a:ext cx="8229600" cy="4800600"/>
          </a:xfrm>
        </p:spPr>
        <p:txBody>
          <a:bodyPr/>
          <a:lstStyle/>
          <a:p>
            <a:pPr eaLnBrk="1" hangingPunct="1">
              <a:lnSpc>
                <a:spcPct val="90000"/>
              </a:lnSpc>
              <a:buFontTx/>
              <a:buNone/>
            </a:pPr>
            <a:r>
              <a:rPr lang="en-US" sz="2400" i="1" dirty="0" smtClean="0"/>
              <a:t>Telephone companies originally transmitted within the 0 to 4K HZ range to reduce crosstalk. </a:t>
            </a:r>
            <a:r>
              <a:rPr lang="en-US" sz="2400" b="1" dirty="0" smtClean="0">
                <a:solidFill>
                  <a:srgbClr val="0033CC"/>
                </a:solidFill>
                <a:latin typeface="Comic Sans MS" pitchFamily="66" charset="0"/>
              </a:rPr>
              <a:t>Loading coils </a:t>
            </a:r>
            <a:r>
              <a:rPr lang="en-US" sz="2400" i="1" dirty="0" smtClean="0"/>
              <a:t>were added within the subscriber loop to provide a </a:t>
            </a:r>
            <a:r>
              <a:rPr lang="en-US" sz="2400" b="1" i="1" dirty="0" smtClean="0">
                <a:solidFill>
                  <a:srgbClr val="0033CC"/>
                </a:solidFill>
              </a:rPr>
              <a:t>flatter transfer function </a:t>
            </a:r>
            <a:r>
              <a:rPr lang="en-US" sz="2400" i="1" dirty="0" smtClean="0"/>
              <a:t>to further improve voice transmission within the 3K HZ band while </a:t>
            </a:r>
            <a:r>
              <a:rPr lang="en-US" sz="2400" b="1" i="1" dirty="0" smtClean="0">
                <a:solidFill>
                  <a:schemeClr val="accent1"/>
                </a:solidFill>
              </a:rPr>
              <a:t>increasing attenuation at the higher frequencies.</a:t>
            </a:r>
          </a:p>
          <a:p>
            <a:pPr eaLnBrk="1" hangingPunct="1">
              <a:lnSpc>
                <a:spcPct val="90000"/>
              </a:lnSpc>
              <a:buFontTx/>
              <a:buNone/>
            </a:pPr>
            <a:endParaRPr lang="en-US" sz="2400" b="1" i="1" dirty="0" smtClean="0">
              <a:solidFill>
                <a:srgbClr val="00664D"/>
              </a:solidFill>
            </a:endParaRPr>
          </a:p>
          <a:p>
            <a:pPr eaLnBrk="1" hangingPunct="1">
              <a:lnSpc>
                <a:spcPct val="90000"/>
              </a:lnSpc>
              <a:buFontTx/>
              <a:buNone/>
            </a:pPr>
            <a:r>
              <a:rPr lang="en-US" sz="2800" b="1" dirty="0" smtClean="0">
                <a:solidFill>
                  <a:srgbClr val="990000"/>
                </a:solidFill>
                <a:latin typeface="Comic Sans MS" pitchFamily="66" charset="0"/>
              </a:rPr>
              <a:t>ADSL</a:t>
            </a:r>
            <a:r>
              <a:rPr lang="en-US" sz="2800" dirty="0" smtClean="0"/>
              <a:t> (Asymmetric Digital Subscriber Line)</a:t>
            </a:r>
          </a:p>
          <a:p>
            <a:pPr eaLnBrk="1" hangingPunct="1">
              <a:lnSpc>
                <a:spcPct val="90000"/>
              </a:lnSpc>
            </a:pPr>
            <a:r>
              <a:rPr lang="en-US" sz="2800" dirty="0" smtClean="0"/>
              <a:t>Uses existing twisted pair lines to provide higher bit rates that are possible with </a:t>
            </a:r>
            <a:r>
              <a:rPr lang="en-US" sz="2800" b="1" i="1" dirty="0" smtClean="0">
                <a:solidFill>
                  <a:srgbClr val="990000"/>
                </a:solidFill>
              </a:rPr>
              <a:t>unloaded twisted pairs</a:t>
            </a:r>
            <a:r>
              <a:rPr lang="en-US" sz="2800" i="1" dirty="0" smtClean="0"/>
              <a:t> </a:t>
            </a:r>
            <a:r>
              <a:rPr lang="en-US" sz="2800" dirty="0" smtClean="0"/>
              <a:t>(i.e., there are no </a:t>
            </a:r>
            <a:r>
              <a:rPr lang="en-US" sz="2800" b="1" dirty="0" smtClean="0"/>
              <a:t>loading coils</a:t>
            </a:r>
            <a:r>
              <a:rPr lang="en-US" sz="2800" dirty="0" smtClean="0"/>
              <a:t> on the subscriber loop.)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7" name="Rectangle 1027"/>
          <p:cNvSpPr>
            <a:spLocks noGrp="1" noChangeArrowheads="1"/>
          </p:cNvSpPr>
          <p:nvPr>
            <p:ph idx="1"/>
          </p:nvPr>
        </p:nvSpPr>
        <p:spPr>
          <a:xfrm>
            <a:off x="214282" y="1295400"/>
            <a:ext cx="8572560" cy="4800600"/>
          </a:xfrm>
        </p:spPr>
        <p:txBody>
          <a:bodyPr/>
          <a:lstStyle/>
          <a:p>
            <a:pPr eaLnBrk="1" hangingPunct="1">
              <a:buFontTx/>
              <a:buNone/>
            </a:pPr>
            <a:endParaRPr lang="en-US" dirty="0" smtClean="0"/>
          </a:p>
          <a:p>
            <a:pPr eaLnBrk="1" hangingPunct="1">
              <a:buFontTx/>
              <a:buNone/>
            </a:pPr>
            <a:r>
              <a:rPr lang="en-US" dirty="0" smtClean="0">
                <a:solidFill>
                  <a:srgbClr val="660066"/>
                </a:solidFill>
              </a:rPr>
              <a:t>                   </a:t>
            </a:r>
            <a:r>
              <a:rPr lang="en-US" sz="1800" dirty="0" smtClean="0">
                <a:solidFill>
                  <a:srgbClr val="660066"/>
                </a:solidFill>
              </a:rPr>
              <a:t>the network transmits downstream at speeds  </a:t>
            </a:r>
          </a:p>
          <a:p>
            <a:pPr eaLnBrk="1" hangingPunct="1">
              <a:buFontTx/>
              <a:buNone/>
            </a:pPr>
            <a:r>
              <a:rPr lang="en-US" sz="1800" dirty="0" smtClean="0">
                <a:solidFill>
                  <a:srgbClr val="660066"/>
                </a:solidFill>
              </a:rPr>
              <a:t>                                  ranging  from 1.536 Mbps to 6.144Mbps</a:t>
            </a:r>
          </a:p>
          <a:p>
            <a:pPr eaLnBrk="1" hangingPunct="1">
              <a:buFontTx/>
              <a:buNone/>
            </a:pPr>
            <a:r>
              <a:rPr lang="en-US" sz="2000" dirty="0" smtClean="0">
                <a:solidFill>
                  <a:schemeClr val="accent2"/>
                </a:solidFill>
              </a:rPr>
              <a:t>      asymmetric</a:t>
            </a:r>
          </a:p>
          <a:p>
            <a:pPr eaLnBrk="1" hangingPunct="1">
              <a:buFontTx/>
              <a:buNone/>
            </a:pPr>
            <a:r>
              <a:rPr lang="en-US" sz="2000" dirty="0" smtClean="0">
                <a:solidFill>
                  <a:schemeClr val="accent2"/>
                </a:solidFill>
              </a:rPr>
              <a:t>     bidirectional </a:t>
            </a:r>
          </a:p>
          <a:p>
            <a:pPr eaLnBrk="1" hangingPunct="1">
              <a:buFontTx/>
              <a:buNone/>
            </a:pPr>
            <a:r>
              <a:rPr lang="en-US" sz="2000" dirty="0" smtClean="0">
                <a:solidFill>
                  <a:schemeClr val="accent2"/>
                </a:solidFill>
              </a:rPr>
              <a:t>digital transmissions             </a:t>
            </a:r>
            <a:endParaRPr lang="en-US" sz="2000" dirty="0" smtClean="0">
              <a:solidFill>
                <a:srgbClr val="009900"/>
              </a:solidFill>
            </a:endParaRPr>
          </a:p>
          <a:p>
            <a:pPr eaLnBrk="1" hangingPunct="1">
              <a:buFontTx/>
              <a:buNone/>
            </a:pPr>
            <a:endParaRPr lang="en-US" sz="2000" dirty="0" smtClean="0">
              <a:solidFill>
                <a:srgbClr val="009900"/>
              </a:solidFill>
            </a:endParaRPr>
          </a:p>
          <a:p>
            <a:pPr eaLnBrk="1" hangingPunct="1">
              <a:buFontTx/>
              <a:buNone/>
            </a:pPr>
            <a:r>
              <a:rPr lang="en-US" sz="2000" dirty="0" smtClean="0">
                <a:solidFill>
                  <a:srgbClr val="009900"/>
                </a:solidFill>
              </a:rPr>
              <a:t>                                   </a:t>
            </a:r>
            <a:r>
              <a:rPr lang="en-US" sz="1800" dirty="0" smtClean="0">
                <a:solidFill>
                  <a:srgbClr val="009900"/>
                </a:solidFill>
              </a:rPr>
              <a:t>users transmit upstream at speeds</a:t>
            </a:r>
          </a:p>
          <a:p>
            <a:pPr eaLnBrk="1" hangingPunct="1">
              <a:buFontTx/>
              <a:buNone/>
            </a:pPr>
            <a:r>
              <a:rPr lang="en-US" sz="1800" dirty="0" smtClean="0">
                <a:solidFill>
                  <a:srgbClr val="009900"/>
                </a:solidFill>
              </a:rPr>
              <a:t>  </a:t>
            </a:r>
            <a:r>
              <a:rPr lang="en-US" sz="1800" dirty="0" smtClean="0">
                <a:solidFill>
                  <a:srgbClr val="FF0000"/>
                </a:solidFill>
              </a:rPr>
              <a:t>[higher frequencies]</a:t>
            </a:r>
            <a:r>
              <a:rPr lang="en-US" sz="1800" dirty="0" smtClean="0">
                <a:solidFill>
                  <a:srgbClr val="009900"/>
                </a:solidFill>
              </a:rPr>
              <a:t>               ranging from 64 kbps to 640 kbps</a:t>
            </a:r>
          </a:p>
          <a:p>
            <a:pPr eaLnBrk="1" hangingPunct="1">
              <a:buFontTx/>
              <a:buNone/>
            </a:pPr>
            <a:r>
              <a:rPr lang="en-US" sz="1800" dirty="0" smtClean="0">
                <a:solidFill>
                  <a:srgbClr val="FF0000"/>
                </a:solidFill>
              </a:rPr>
              <a:t>      </a:t>
            </a:r>
          </a:p>
          <a:p>
            <a:pPr eaLnBrk="1" hangingPunct="1">
              <a:buFontTx/>
              <a:buNone/>
            </a:pPr>
            <a:endParaRPr lang="en-US" sz="1800" dirty="0" smtClean="0">
              <a:solidFill>
                <a:srgbClr val="FF0000"/>
              </a:solidFill>
            </a:endParaRPr>
          </a:p>
          <a:p>
            <a:pPr eaLnBrk="1" hangingPunct="1">
              <a:buFontTx/>
              <a:buNone/>
            </a:pPr>
            <a:r>
              <a:rPr lang="en-US" sz="2000" dirty="0" smtClean="0">
                <a:solidFill>
                  <a:srgbClr val="FF0000"/>
                </a:solidFill>
              </a:rPr>
              <a:t>      </a:t>
            </a:r>
            <a:r>
              <a:rPr lang="en-US" sz="1800" dirty="0" smtClean="0">
                <a:solidFill>
                  <a:srgbClr val="FF0000"/>
                </a:solidFill>
              </a:rPr>
              <a:t>0 to 4K HZ         </a:t>
            </a:r>
            <a:r>
              <a:rPr lang="en-US" sz="1800" dirty="0" smtClean="0"/>
              <a:t>used for conventional analog telephone signals</a:t>
            </a:r>
          </a:p>
        </p:txBody>
      </p:sp>
      <p:sp>
        <p:nvSpPr>
          <p:cNvPr id="8" name="Line 1028"/>
          <p:cNvSpPr>
            <a:spLocks noChangeShapeType="1"/>
          </p:cNvSpPr>
          <p:nvPr/>
        </p:nvSpPr>
        <p:spPr bwMode="auto">
          <a:xfrm>
            <a:off x="1214462" y="5286388"/>
            <a:ext cx="6858000" cy="0"/>
          </a:xfrm>
          <a:prstGeom prst="line">
            <a:avLst/>
          </a:prstGeom>
          <a:noFill/>
          <a:ln w="25400">
            <a:solidFill>
              <a:schemeClr val="tx1"/>
            </a:solidFill>
            <a:round/>
            <a:headEnd/>
            <a:tailEnd/>
          </a:ln>
        </p:spPr>
        <p:txBody>
          <a:bodyPr/>
          <a:lstStyle/>
          <a:p>
            <a:endParaRPr lang="en-US"/>
          </a:p>
        </p:txBody>
      </p:sp>
      <p:sp>
        <p:nvSpPr>
          <p:cNvPr id="10" name="Line 1034"/>
          <p:cNvSpPr>
            <a:spLocks noChangeShapeType="1"/>
          </p:cNvSpPr>
          <p:nvPr/>
        </p:nvSpPr>
        <p:spPr bwMode="auto">
          <a:xfrm flipH="1" flipV="1">
            <a:off x="3643306" y="3929066"/>
            <a:ext cx="4495800" cy="0"/>
          </a:xfrm>
          <a:prstGeom prst="line">
            <a:avLst/>
          </a:prstGeom>
          <a:noFill/>
          <a:ln w="22225">
            <a:solidFill>
              <a:srgbClr val="008000"/>
            </a:solidFill>
            <a:round/>
            <a:headEnd/>
            <a:tailEnd type="triangle" w="med" len="med"/>
          </a:ln>
        </p:spPr>
        <p:txBody>
          <a:bodyPr/>
          <a:lstStyle/>
          <a:p>
            <a:endParaRPr lang="en-US"/>
          </a:p>
        </p:txBody>
      </p:sp>
      <p:cxnSp>
        <p:nvCxnSpPr>
          <p:cNvPr id="12" name="Straight Connector 11"/>
          <p:cNvCxnSpPr/>
          <p:nvPr/>
        </p:nvCxnSpPr>
        <p:spPr bwMode="auto">
          <a:xfrm>
            <a:off x="3071802" y="3357562"/>
            <a:ext cx="5715040" cy="1588"/>
          </a:xfrm>
          <a:prstGeom prst="line">
            <a:avLst/>
          </a:prstGeom>
          <a:noFill/>
          <a:ln w="25400" cap="flat" cmpd="sng" algn="ctr">
            <a:solidFill>
              <a:schemeClr val="tx1"/>
            </a:solidFill>
            <a:prstDash val="sysDash"/>
            <a:round/>
            <a:headEnd type="none" w="med" len="med"/>
            <a:tailEnd type="none" w="med" len="med"/>
          </a:ln>
          <a:effectLst/>
        </p:spPr>
      </p:cxnSp>
      <p:sp>
        <p:nvSpPr>
          <p:cNvPr id="13" name="Line 1032"/>
          <p:cNvSpPr>
            <a:spLocks noChangeShapeType="1"/>
          </p:cNvSpPr>
          <p:nvPr/>
        </p:nvSpPr>
        <p:spPr bwMode="auto">
          <a:xfrm>
            <a:off x="3714776" y="3000372"/>
            <a:ext cx="4572000" cy="0"/>
          </a:xfrm>
          <a:prstGeom prst="line">
            <a:avLst/>
          </a:prstGeom>
          <a:noFill/>
          <a:ln w="28575">
            <a:solidFill>
              <a:srgbClr val="80008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6" name="Rectangle 3"/>
          <p:cNvSpPr txBox="1">
            <a:spLocks noChangeArrowheads="1"/>
          </p:cNvSpPr>
          <p:nvPr/>
        </p:nvSpPr>
        <p:spPr bwMode="auto">
          <a:xfrm>
            <a:off x="533400" y="4286256"/>
            <a:ext cx="7772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2-28. Operation of </a:t>
            </a:r>
            <a:r>
              <a:rPr kumimoji="0" lang="en-US" sz="2800" b="1" i="0" u="none" strike="noStrike" kern="0" cap="none" spc="0" normalizeH="0" baseline="0" noProof="0" dirty="0" smtClean="0">
                <a:ln>
                  <a:noFill/>
                </a:ln>
                <a:solidFill>
                  <a:srgbClr val="990000"/>
                </a:solidFill>
                <a:effectLst>
                  <a:outerShdw blurRad="38100" dist="38100" dir="2700000" algn="tl">
                    <a:srgbClr val="C0C0C0"/>
                  </a:outerShdw>
                </a:effectLst>
                <a:uLnTx/>
                <a:uFillTx/>
                <a:latin typeface="Comic Sans MS" pitchFamily="66" charset="0"/>
                <a:ea typeface="+mn-ea"/>
                <a:cs typeface="+mn-cs"/>
              </a:rPr>
              <a:t>ADSL</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using discrete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rPr>
              <a:t>multitone</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modulation.</a:t>
            </a:r>
          </a:p>
        </p:txBody>
      </p:sp>
      <p:pic>
        <p:nvPicPr>
          <p:cNvPr id="7" name="Picture 4" descr="2-28"/>
          <p:cNvPicPr>
            <a:picLocks noChangeAspect="1" noChangeArrowheads="1"/>
          </p:cNvPicPr>
          <p:nvPr/>
        </p:nvPicPr>
        <p:blipFill>
          <a:blip r:embed="rId2"/>
          <a:srcRect/>
          <a:stretch>
            <a:fillRect/>
          </a:stretch>
        </p:blipFill>
        <p:spPr bwMode="auto">
          <a:xfrm>
            <a:off x="628650" y="1643050"/>
            <a:ext cx="7905750" cy="2162175"/>
          </a:xfrm>
          <a:prstGeom prst="rect">
            <a:avLst/>
          </a:prstGeom>
          <a:noFill/>
          <a:ln w="9525">
            <a:noFill/>
            <a:miter lim="800000"/>
            <a:headEnd/>
            <a:tailEnd/>
          </a:ln>
        </p:spPr>
      </p:pic>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lnSpc>
                <a:spcPct val="90000"/>
              </a:lnSpc>
            </a:pPr>
            <a:r>
              <a:rPr lang="en-US" sz="2800" dirty="0" smtClean="0"/>
              <a:t>ITU-T G992.1 ADSL standard uses Discrete </a:t>
            </a:r>
            <a:r>
              <a:rPr lang="en-US" sz="2800" dirty="0" err="1" smtClean="0"/>
              <a:t>Multitone</a:t>
            </a:r>
            <a:r>
              <a:rPr lang="en-US" sz="2800" dirty="0" smtClean="0"/>
              <a:t> (DMT) that divides the bandwidth into a large number of small </a:t>
            </a:r>
            <a:r>
              <a:rPr lang="en-US" sz="2800" dirty="0" err="1" smtClean="0"/>
              <a:t>subchannels</a:t>
            </a:r>
            <a:r>
              <a:rPr lang="en-US" sz="2800" dirty="0" smtClean="0"/>
              <a:t>.</a:t>
            </a:r>
          </a:p>
          <a:p>
            <a:pPr eaLnBrk="1" hangingPunct="1">
              <a:lnSpc>
                <a:spcPct val="90000"/>
              </a:lnSpc>
            </a:pPr>
            <a:r>
              <a:rPr lang="en-US" sz="2800" dirty="0" smtClean="0"/>
              <a:t>A </a:t>
            </a:r>
            <a:r>
              <a:rPr lang="en-US" sz="2800" b="1" dirty="0" smtClean="0">
                <a:solidFill>
                  <a:schemeClr val="accent2"/>
                </a:solidFill>
              </a:rPr>
              <a:t>splitter</a:t>
            </a:r>
            <a:r>
              <a:rPr lang="en-US" sz="2800" dirty="0" smtClean="0">
                <a:solidFill>
                  <a:schemeClr val="accent2"/>
                </a:solidFill>
              </a:rPr>
              <a:t> </a:t>
            </a:r>
            <a:r>
              <a:rPr lang="en-US" sz="2800" dirty="0" smtClean="0"/>
              <a:t>is required to separate voice signals from the data signal.</a:t>
            </a:r>
          </a:p>
          <a:p>
            <a:pPr eaLnBrk="1" hangingPunct="1">
              <a:lnSpc>
                <a:spcPct val="90000"/>
              </a:lnSpc>
            </a:pPr>
            <a:r>
              <a:rPr lang="en-US" sz="2800" dirty="0" smtClean="0"/>
              <a:t>The binary information is distributed among the </a:t>
            </a:r>
            <a:r>
              <a:rPr lang="en-US" sz="2800" dirty="0" err="1" smtClean="0"/>
              <a:t>subchannels</a:t>
            </a:r>
            <a:r>
              <a:rPr lang="en-US" sz="2800" dirty="0" smtClean="0"/>
              <a:t>. Each </a:t>
            </a:r>
            <a:r>
              <a:rPr lang="en-US" sz="2800" dirty="0" err="1" smtClean="0"/>
              <a:t>subchannel</a:t>
            </a:r>
            <a:r>
              <a:rPr lang="en-US" sz="2800" dirty="0" smtClean="0"/>
              <a:t> uses QAM.</a:t>
            </a:r>
          </a:p>
          <a:p>
            <a:pPr eaLnBrk="1" hangingPunct="1">
              <a:lnSpc>
                <a:spcPct val="90000"/>
              </a:lnSpc>
            </a:pPr>
            <a:r>
              <a:rPr lang="en-US" sz="2800" dirty="0" smtClean="0"/>
              <a:t>DMT adapts to line conditions by avoiding </a:t>
            </a:r>
            <a:r>
              <a:rPr lang="en-US" sz="2800" dirty="0" err="1" smtClean="0"/>
              <a:t>subchannels</a:t>
            </a:r>
            <a:r>
              <a:rPr lang="en-US" sz="2800" dirty="0" smtClean="0"/>
              <a:t> with poor SNR.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Transmission Media Choices</a:t>
            </a:r>
          </a:p>
        </p:txBody>
      </p:sp>
      <p:sp>
        <p:nvSpPr>
          <p:cNvPr id="7" name="Rectangle 3"/>
          <p:cNvSpPr>
            <a:spLocks noGrp="1" noChangeArrowheads="1"/>
          </p:cNvSpPr>
          <p:nvPr>
            <p:ph idx="1"/>
          </p:nvPr>
        </p:nvSpPr>
        <p:spPr/>
        <p:txBody>
          <a:bodyPr/>
          <a:lstStyle/>
          <a:p>
            <a:pPr eaLnBrk="1" hangingPunct="1"/>
            <a:r>
              <a:rPr lang="en-US" sz="3600" dirty="0" smtClean="0"/>
              <a:t>Twisted Pair</a:t>
            </a:r>
          </a:p>
          <a:p>
            <a:pPr eaLnBrk="1" hangingPunct="1"/>
            <a:r>
              <a:rPr lang="en-US" sz="3600" dirty="0" smtClean="0"/>
              <a:t>Coaxial Cable</a:t>
            </a:r>
          </a:p>
          <a:p>
            <a:pPr eaLnBrk="1" hangingPunct="1"/>
            <a:r>
              <a:rPr lang="en-US" sz="3600" dirty="0" smtClean="0"/>
              <a:t>Optical Fiber</a:t>
            </a:r>
          </a:p>
          <a:p>
            <a:pPr eaLnBrk="1" hangingPunct="1"/>
            <a:r>
              <a:rPr lang="en-US" sz="3600" dirty="0" smtClean="0"/>
              <a:t>Wireless Communications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pic>
        <p:nvPicPr>
          <p:cNvPr id="6" name="Picture 4" descr="2-29"/>
          <p:cNvPicPr>
            <a:picLocks noGrp="1" noChangeAspect="1" noChangeArrowheads="1"/>
          </p:cNvPicPr>
          <p:nvPr>
            <p:ph idx="1"/>
          </p:nvPr>
        </p:nvPicPr>
        <p:blipFill>
          <a:blip r:embed="rId2"/>
          <a:srcRect/>
          <a:stretch>
            <a:fillRect/>
          </a:stretch>
        </p:blipFill>
        <p:spPr bwMode="auto">
          <a:xfrm>
            <a:off x="601604" y="1071546"/>
            <a:ext cx="7399420" cy="4101696"/>
          </a:xfrm>
          <a:prstGeom prst="rect">
            <a:avLst/>
          </a:prstGeom>
          <a:noFill/>
          <a:ln w="9525">
            <a:noFill/>
            <a:miter lim="800000"/>
            <a:headEnd/>
            <a:tailEnd/>
          </a:ln>
        </p:spPr>
      </p:pic>
      <p:sp>
        <p:nvSpPr>
          <p:cNvPr id="7" name="Rectangle 3"/>
          <p:cNvSpPr txBox="1">
            <a:spLocks noChangeArrowheads="1"/>
          </p:cNvSpPr>
          <p:nvPr/>
        </p:nvSpPr>
        <p:spPr bwMode="auto">
          <a:xfrm>
            <a:off x="533400" y="5286388"/>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2-29. A typical ADSL equipment configuration.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(DSL)</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6" name="Rectangle 52"/>
          <p:cNvSpPr>
            <a:spLocks noGrp="1" noChangeArrowheads="1"/>
          </p:cNvSpPr>
          <p:nvPr>
            <p:ph idx="1"/>
          </p:nvPr>
        </p:nvSpPr>
        <p:spPr bwMode="auto">
          <a:xfrm>
            <a:off x="-32" y="4506910"/>
            <a:ext cx="8401080" cy="2234458"/>
          </a:xfrm>
          <a:prstGeom prst="rect">
            <a:avLst/>
          </a:prstGeom>
          <a:noFill/>
          <a:ln w="9525">
            <a:noFill/>
            <a:miter lim="800000"/>
            <a:headEnd/>
            <a:tailEnd/>
          </a:ln>
        </p:spPr>
        <p:txBody>
          <a:bodyPr wrap="square">
            <a:spAutoFit/>
          </a:bodyPr>
          <a:lstStyle/>
          <a:p>
            <a:pPr indent="-285750">
              <a:buClr>
                <a:schemeClr val="accent2"/>
              </a:buClr>
              <a:buSzPct val="75000"/>
            </a:pPr>
            <a:r>
              <a:rPr lang="en-US" sz="2400" dirty="0" smtClean="0">
                <a:latin typeface="Comic Sans MS" pitchFamily="66" charset="0"/>
              </a:rPr>
              <a:t>Also </a:t>
            </a:r>
            <a:r>
              <a:rPr lang="en-US" sz="2400" dirty="0">
                <a:latin typeface="Comic Sans MS" pitchFamily="66" charset="0"/>
              </a:rPr>
              <a:t>uses existing telephone </a:t>
            </a:r>
            <a:r>
              <a:rPr lang="en-US" sz="2400" dirty="0" smtClean="0">
                <a:latin typeface="Comic Sans MS" pitchFamily="66" charset="0"/>
              </a:rPr>
              <a:t>infrastructure.</a:t>
            </a:r>
            <a:endParaRPr lang="en-US" sz="2400" dirty="0">
              <a:latin typeface="Comic Sans MS" pitchFamily="66" charset="0"/>
            </a:endParaRPr>
          </a:p>
          <a:p>
            <a:pPr indent="-285750">
              <a:buClr>
                <a:schemeClr val="accent2"/>
              </a:buClr>
              <a:buSzPct val="75000"/>
            </a:pPr>
            <a:r>
              <a:rPr lang="en-US" sz="2400" dirty="0">
                <a:latin typeface="Comic Sans MS" pitchFamily="66" charset="0"/>
              </a:rPr>
              <a:t>up to 1 Mbps upstream (today typically &lt; 256 kbps)</a:t>
            </a:r>
          </a:p>
          <a:p>
            <a:pPr indent="-285750">
              <a:buClr>
                <a:schemeClr val="accent2"/>
              </a:buClr>
              <a:buSzPct val="75000"/>
            </a:pPr>
            <a:r>
              <a:rPr lang="en-US" sz="2400" dirty="0">
                <a:latin typeface="Comic Sans MS" pitchFamily="66" charset="0"/>
              </a:rPr>
              <a:t>up to 8 Mbps downstream (today typically &lt; 1 Mbps)</a:t>
            </a:r>
          </a:p>
          <a:p>
            <a:pPr indent="-285750">
              <a:buClr>
                <a:schemeClr val="accent2"/>
              </a:buClr>
              <a:buSzPct val="75000"/>
            </a:pPr>
            <a:r>
              <a:rPr lang="en-US" sz="2400" dirty="0">
                <a:latin typeface="Comic Sans MS" pitchFamily="66" charset="0"/>
              </a:rPr>
              <a:t>dedicated physical line to telephone central </a:t>
            </a:r>
            <a:r>
              <a:rPr lang="en-US" sz="2400" dirty="0" smtClean="0">
                <a:latin typeface="Comic Sans MS" pitchFamily="66" charset="0"/>
              </a:rPr>
              <a:t>office.</a:t>
            </a:r>
          </a:p>
          <a:p>
            <a:pPr indent="-285750">
              <a:buClr>
                <a:schemeClr val="accent2"/>
              </a:buClr>
              <a:buSzPct val="75000"/>
              <a:buNone/>
            </a:pPr>
            <a:endParaRPr lang="en-US" sz="2400" dirty="0">
              <a:solidFill>
                <a:schemeClr val="accent2"/>
              </a:solidFill>
              <a:latin typeface="Comic Sans MS" pitchFamily="66" charset="0"/>
            </a:endParaRPr>
          </a:p>
        </p:txBody>
      </p:sp>
      <p:sp>
        <p:nvSpPr>
          <p:cNvPr id="8" name="Rectangle 6"/>
          <p:cNvSpPr>
            <a:spLocks noChangeArrowheads="1"/>
          </p:cNvSpPr>
          <p:nvPr/>
        </p:nvSpPr>
        <p:spPr bwMode="auto">
          <a:xfrm>
            <a:off x="8108379" y="5880695"/>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grpSp>
        <p:nvGrpSpPr>
          <p:cNvPr id="9" name="Group 51"/>
          <p:cNvGrpSpPr>
            <a:grpSpLocks/>
          </p:cNvGrpSpPr>
          <p:nvPr/>
        </p:nvGrpSpPr>
        <p:grpSpPr bwMode="auto">
          <a:xfrm>
            <a:off x="1785918" y="955684"/>
            <a:ext cx="5551488" cy="3759200"/>
            <a:chOff x="738188" y="979488"/>
            <a:chExt cx="5551487" cy="3759200"/>
          </a:xfrm>
        </p:grpSpPr>
        <p:graphicFrame>
          <p:nvGraphicFramePr>
            <p:cNvPr id="10" name="Object 2"/>
            <p:cNvGraphicFramePr>
              <a:graphicFrameLocks noChangeAspect="1"/>
            </p:cNvGraphicFramePr>
            <p:nvPr/>
          </p:nvGraphicFramePr>
          <p:xfrm>
            <a:off x="768350" y="3381375"/>
            <a:ext cx="611188" cy="520700"/>
          </p:xfrm>
          <a:graphic>
            <a:graphicData uri="http://schemas.openxmlformats.org/presentationml/2006/ole">
              <mc:AlternateContent xmlns:mc="http://schemas.openxmlformats.org/markup-compatibility/2006">
                <mc:Choice xmlns:v="urn:schemas-microsoft-com:vml" Requires="v">
                  <p:oleObj spid="_x0000_s26642"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381375"/>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12" name="Group 44"/>
            <p:cNvGrpSpPr>
              <a:grpSpLocks/>
            </p:cNvGrpSpPr>
            <p:nvPr/>
          </p:nvGrpSpPr>
          <p:grpSpPr bwMode="auto">
            <a:xfrm>
              <a:off x="4192588" y="2689225"/>
              <a:ext cx="2097087" cy="2049463"/>
              <a:chOff x="1769" y="1380"/>
              <a:chExt cx="1321" cy="1291"/>
            </a:xfrm>
          </p:grpSpPr>
          <p:sp>
            <p:nvSpPr>
              <p:cNvPr id="49"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0"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3" name="Line 10"/>
              <p:cNvSpPr>
                <a:spLocks noChangeShapeType="1"/>
              </p:cNvSpPr>
              <p:nvPr/>
            </p:nvSpPr>
            <p:spPr bwMode="auto">
              <a:xfrm>
                <a:off x="1973" y="1771"/>
                <a:ext cx="454" cy="454"/>
              </a:xfrm>
              <a:prstGeom prst="line">
                <a:avLst/>
              </a:prstGeom>
              <a:noFill/>
              <a:ln w="9525">
                <a:solidFill>
                  <a:schemeClr val="tx1"/>
                </a:solidFill>
                <a:round/>
                <a:headEnd/>
                <a:tailEnd/>
              </a:ln>
            </p:spPr>
            <p:txBody>
              <a:bodyPr wrap="none"/>
              <a:lstStyle/>
              <a:p>
                <a:endParaRPr lang="en-US"/>
              </a:p>
            </p:txBody>
          </p:sp>
          <p:sp>
            <p:nvSpPr>
              <p:cNvPr id="54" name="Line 11"/>
              <p:cNvSpPr>
                <a:spLocks noChangeShapeType="1"/>
              </p:cNvSpPr>
              <p:nvPr/>
            </p:nvSpPr>
            <p:spPr bwMode="auto">
              <a:xfrm flipV="1">
                <a:off x="2496" y="1963"/>
                <a:ext cx="245" cy="254"/>
              </a:xfrm>
              <a:prstGeom prst="line">
                <a:avLst/>
              </a:prstGeom>
              <a:noFill/>
              <a:ln w="9525">
                <a:solidFill>
                  <a:schemeClr val="tx1"/>
                </a:solidFill>
                <a:round/>
                <a:headEnd/>
                <a:tailEnd/>
              </a:ln>
            </p:spPr>
            <p:txBody>
              <a:bodyPr wrap="none"/>
              <a:lstStyle/>
              <a:p>
                <a:endParaRPr lang="en-US"/>
              </a:p>
            </p:txBody>
          </p:sp>
          <p:sp>
            <p:nvSpPr>
              <p:cNvPr id="55" name="Text Box 12"/>
              <p:cNvSpPr txBox="1">
                <a:spLocks noChangeArrowheads="1"/>
              </p:cNvSpPr>
              <p:nvPr/>
            </p:nvSpPr>
            <p:spPr bwMode="auto">
              <a:xfrm>
                <a:off x="2063" y="1514"/>
                <a:ext cx="626" cy="326"/>
              </a:xfrm>
              <a:prstGeom prst="rect">
                <a:avLst/>
              </a:prstGeom>
              <a:noFill/>
              <a:ln w="9525">
                <a:noFill/>
                <a:miter lim="800000"/>
                <a:headEnd/>
                <a:tailEnd/>
              </a:ln>
            </p:spPr>
            <p:txBody>
              <a:bodyPr wrap="none">
                <a:spAutoFit/>
              </a:bodyPr>
              <a:lstStyle/>
              <a:p>
                <a:r>
                  <a:rPr lang="en-US" sz="1400" dirty="0"/>
                  <a:t>telephone</a:t>
                </a:r>
              </a:p>
              <a:p>
                <a:r>
                  <a:rPr lang="en-US" sz="1400" dirty="0"/>
                  <a:t>network</a:t>
                </a:r>
              </a:p>
            </p:txBody>
          </p:sp>
          <p:sp>
            <p:nvSpPr>
              <p:cNvPr id="56" name="Line 14"/>
              <p:cNvSpPr>
                <a:spLocks noChangeShapeType="1"/>
              </p:cNvSpPr>
              <p:nvPr/>
            </p:nvSpPr>
            <p:spPr bwMode="auto">
              <a:xfrm flipV="1">
                <a:off x="2784" y="1911"/>
                <a:ext cx="306" cy="9"/>
              </a:xfrm>
              <a:prstGeom prst="line">
                <a:avLst/>
              </a:prstGeom>
              <a:noFill/>
              <a:ln w="9525">
                <a:solidFill>
                  <a:schemeClr val="tx1"/>
                </a:solidFill>
                <a:round/>
                <a:headEnd/>
                <a:tailEnd/>
              </a:ln>
            </p:spPr>
            <p:txBody>
              <a:bodyPr wrap="none"/>
              <a:lstStyle/>
              <a:p>
                <a:endParaRPr lang="en-US"/>
              </a:p>
            </p:txBody>
          </p:sp>
        </p:grpSp>
        <p:sp>
          <p:nvSpPr>
            <p:cNvPr id="13" name="Text Box 34"/>
            <p:cNvSpPr txBox="1">
              <a:spLocks noChangeArrowheads="1"/>
            </p:cNvSpPr>
            <p:nvPr/>
          </p:nvSpPr>
          <p:spPr bwMode="auto">
            <a:xfrm>
              <a:off x="1585913" y="3511550"/>
              <a:ext cx="755650" cy="517525"/>
            </a:xfrm>
            <a:prstGeom prst="rect">
              <a:avLst/>
            </a:prstGeom>
            <a:noFill/>
            <a:ln w="9525">
              <a:noFill/>
              <a:miter lim="800000"/>
              <a:headEnd/>
              <a:tailEnd/>
            </a:ln>
          </p:spPr>
          <p:txBody>
            <a:bodyPr wrap="none">
              <a:spAutoFit/>
            </a:bodyPr>
            <a:lstStyle/>
            <a:p>
              <a:r>
                <a:rPr lang="en-US" sz="1400"/>
                <a:t>DSL</a:t>
              </a:r>
            </a:p>
            <a:p>
              <a:r>
                <a:rPr lang="en-US" sz="1400"/>
                <a:t>modem</a:t>
              </a:r>
            </a:p>
          </p:txBody>
        </p:sp>
        <p:sp>
          <p:nvSpPr>
            <p:cNvPr id="14" name="Text Box 36"/>
            <p:cNvSpPr txBox="1">
              <a:spLocks noChangeArrowheads="1"/>
            </p:cNvSpPr>
            <p:nvPr/>
          </p:nvSpPr>
          <p:spPr bwMode="auto">
            <a:xfrm>
              <a:off x="738188" y="39830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graphicFrame>
          <p:nvGraphicFramePr>
            <p:cNvPr id="15" name="Object 3"/>
            <p:cNvGraphicFramePr>
              <a:graphicFrameLocks noChangeAspect="1"/>
            </p:cNvGraphicFramePr>
            <p:nvPr/>
          </p:nvGraphicFramePr>
          <p:xfrm>
            <a:off x="1179513" y="2239963"/>
            <a:ext cx="490537" cy="369887"/>
          </p:xfrm>
          <a:graphic>
            <a:graphicData uri="http://schemas.openxmlformats.org/presentationml/2006/ole">
              <mc:AlternateContent xmlns:mc="http://schemas.openxmlformats.org/markup-compatibility/2006">
                <mc:Choice xmlns:v="urn:schemas-microsoft-com:vml" Requires="v">
                  <p:oleObj spid="_x0000_s26643" name="Clip" r:id="rId5" imgW="676440" imgH="485640" progId="">
                    <p:embed/>
                  </p:oleObj>
                </mc:Choice>
                <mc:Fallback>
                  <p:oleObj name="Clip" r:id="rId5" imgW="676440" imgH="4856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239963"/>
                          <a:ext cx="490537"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40"/>
            <p:cNvSpPr txBox="1">
              <a:spLocks noChangeArrowheads="1"/>
            </p:cNvSpPr>
            <p:nvPr/>
          </p:nvSpPr>
          <p:spPr bwMode="auto">
            <a:xfrm>
              <a:off x="1001713" y="1641475"/>
              <a:ext cx="666750" cy="517525"/>
            </a:xfrm>
            <a:prstGeom prst="rect">
              <a:avLst/>
            </a:prstGeom>
            <a:noFill/>
            <a:ln w="9525">
              <a:noFill/>
              <a:miter lim="800000"/>
              <a:headEnd/>
              <a:tailEnd/>
            </a:ln>
          </p:spPr>
          <p:txBody>
            <a:bodyPr wrap="none">
              <a:spAutoFit/>
            </a:bodyPr>
            <a:lstStyle/>
            <a:p>
              <a:r>
                <a:rPr lang="en-US" sz="1400"/>
                <a:t>home</a:t>
              </a:r>
            </a:p>
            <a:p>
              <a:r>
                <a:rPr lang="en-US" sz="1400"/>
                <a:t>phone</a:t>
              </a:r>
            </a:p>
          </p:txBody>
        </p:sp>
        <p:sp>
          <p:nvSpPr>
            <p:cNvPr id="17" name="Line 41"/>
            <p:cNvSpPr>
              <a:spLocks noChangeShapeType="1"/>
            </p:cNvSpPr>
            <p:nvPr/>
          </p:nvSpPr>
          <p:spPr bwMode="auto">
            <a:xfrm>
              <a:off x="1568450" y="2479675"/>
              <a:ext cx="885825" cy="525463"/>
            </a:xfrm>
            <a:prstGeom prst="line">
              <a:avLst/>
            </a:prstGeom>
            <a:noFill/>
            <a:ln w="9525">
              <a:solidFill>
                <a:schemeClr val="tx1"/>
              </a:solidFill>
              <a:round/>
              <a:headEnd/>
              <a:tailEnd/>
            </a:ln>
          </p:spPr>
          <p:txBody>
            <a:bodyPr wrap="none"/>
            <a:lstStyle/>
            <a:p>
              <a:endParaRPr lang="en-US"/>
            </a:p>
          </p:txBody>
        </p:sp>
        <p:sp>
          <p:nvSpPr>
            <p:cNvPr id="18" name="Line 42"/>
            <p:cNvSpPr>
              <a:spLocks noChangeShapeType="1"/>
            </p:cNvSpPr>
            <p:nvPr/>
          </p:nvSpPr>
          <p:spPr bwMode="auto">
            <a:xfrm flipV="1">
              <a:off x="1233488" y="3227388"/>
              <a:ext cx="511175" cy="360362"/>
            </a:xfrm>
            <a:prstGeom prst="line">
              <a:avLst/>
            </a:prstGeom>
            <a:noFill/>
            <a:ln w="9525">
              <a:solidFill>
                <a:schemeClr val="tx1"/>
              </a:solidFill>
              <a:round/>
              <a:headEnd/>
              <a:tailEnd/>
            </a:ln>
          </p:spPr>
          <p:txBody>
            <a:bodyPr wrap="none"/>
            <a:lstStyle/>
            <a:p>
              <a:endParaRPr lang="en-US"/>
            </a:p>
          </p:txBody>
        </p:sp>
        <p:sp>
          <p:nvSpPr>
            <p:cNvPr id="19"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20" name="Line 48"/>
            <p:cNvSpPr>
              <a:spLocks noChangeShapeType="1"/>
            </p:cNvSpPr>
            <p:nvPr/>
          </p:nvSpPr>
          <p:spPr bwMode="auto">
            <a:xfrm>
              <a:off x="2438400" y="3089275"/>
              <a:ext cx="1247775" cy="0"/>
            </a:xfrm>
            <a:prstGeom prst="line">
              <a:avLst/>
            </a:prstGeom>
            <a:noFill/>
            <a:ln w="9525">
              <a:solidFill>
                <a:schemeClr val="tx1"/>
              </a:solidFill>
              <a:round/>
              <a:headEnd/>
              <a:tailEnd/>
            </a:ln>
          </p:spPr>
          <p:txBody>
            <a:bodyPr wrap="none"/>
            <a:lstStyle/>
            <a:p>
              <a:endParaRPr lang="en-US"/>
            </a:p>
          </p:txBody>
        </p:sp>
        <p:sp>
          <p:nvSpPr>
            <p:cNvPr id="21"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22" name="Text Box 53"/>
            <p:cNvSpPr txBox="1">
              <a:spLocks noChangeArrowheads="1"/>
            </p:cNvSpPr>
            <p:nvPr/>
          </p:nvSpPr>
          <p:spPr bwMode="auto">
            <a:xfrm>
              <a:off x="5062538" y="1350963"/>
              <a:ext cx="915987" cy="304800"/>
            </a:xfrm>
            <a:prstGeom prst="rect">
              <a:avLst/>
            </a:prstGeom>
            <a:noFill/>
            <a:ln w="9525">
              <a:noFill/>
              <a:miter lim="800000"/>
              <a:headEnd/>
              <a:tailEnd/>
            </a:ln>
          </p:spPr>
          <p:txBody>
            <a:bodyPr wrap="none">
              <a:spAutoFit/>
            </a:bodyPr>
            <a:lstStyle/>
            <a:p>
              <a:r>
                <a:rPr lang="en-US" sz="1400"/>
                <a:t>Internet</a:t>
              </a:r>
            </a:p>
          </p:txBody>
        </p:sp>
        <p:grpSp>
          <p:nvGrpSpPr>
            <p:cNvPr id="23" name="Group 54"/>
            <p:cNvGrpSpPr>
              <a:grpSpLocks/>
            </p:cNvGrpSpPr>
            <p:nvPr/>
          </p:nvGrpSpPr>
          <p:grpSpPr bwMode="auto">
            <a:xfrm>
              <a:off x="4144963" y="2177943"/>
              <a:ext cx="473075" cy="536487"/>
              <a:chOff x="533" y="183"/>
              <a:chExt cx="359" cy="395"/>
            </a:xfrm>
          </p:grpSpPr>
          <p:grpSp>
            <p:nvGrpSpPr>
              <p:cNvPr id="34" name="Group 55"/>
              <p:cNvGrpSpPr>
                <a:grpSpLocks/>
              </p:cNvGrpSpPr>
              <p:nvPr/>
            </p:nvGrpSpPr>
            <p:grpSpPr bwMode="auto">
              <a:xfrm>
                <a:off x="533" y="183"/>
                <a:ext cx="359" cy="395"/>
                <a:chOff x="1009" y="517"/>
                <a:chExt cx="359" cy="395"/>
              </a:xfrm>
            </p:grpSpPr>
            <p:sp>
              <p:nvSpPr>
                <p:cNvPr id="36"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7" name="Line 5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8" name="Line 5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9" name="Rectangle 5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40"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1" name="Group 61"/>
                <p:cNvGrpSpPr>
                  <a:grpSpLocks/>
                </p:cNvGrpSpPr>
                <p:nvPr/>
              </p:nvGrpSpPr>
              <p:grpSpPr bwMode="auto">
                <a:xfrm>
                  <a:off x="1095" y="517"/>
                  <a:ext cx="176" cy="49"/>
                  <a:chOff x="2848" y="848"/>
                  <a:chExt cx="140" cy="98"/>
                </a:xfrm>
              </p:grpSpPr>
              <p:sp>
                <p:nvSpPr>
                  <p:cNvPr id="46" name="Line 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7" name="Line 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8" name="Line 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2" name="Group 65"/>
                <p:cNvGrpSpPr>
                  <a:grpSpLocks/>
                </p:cNvGrpSpPr>
                <p:nvPr/>
              </p:nvGrpSpPr>
              <p:grpSpPr bwMode="auto">
                <a:xfrm flipV="1">
                  <a:off x="1095" y="863"/>
                  <a:ext cx="176" cy="49"/>
                  <a:chOff x="2848" y="848"/>
                  <a:chExt cx="140" cy="98"/>
                </a:xfrm>
              </p:grpSpPr>
              <p:sp>
                <p:nvSpPr>
                  <p:cNvPr id="43" name="Line 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4" name="Line 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5" name="Line 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5" name="Line 6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4" name="Line 70"/>
            <p:cNvSpPr>
              <a:spLocks noChangeShapeType="1"/>
            </p:cNvSpPr>
            <p:nvPr/>
          </p:nvSpPr>
          <p:spPr bwMode="auto">
            <a:xfrm flipV="1">
              <a:off x="3989388" y="2563813"/>
              <a:ext cx="392112" cy="442912"/>
            </a:xfrm>
            <a:prstGeom prst="line">
              <a:avLst/>
            </a:prstGeom>
            <a:noFill/>
            <a:ln w="9525">
              <a:solidFill>
                <a:schemeClr val="tx1"/>
              </a:solidFill>
              <a:round/>
              <a:headEnd/>
              <a:tailEnd/>
            </a:ln>
          </p:spPr>
          <p:txBody>
            <a:bodyPr wrap="none"/>
            <a:lstStyle/>
            <a:p>
              <a:endParaRPr lang="en-US"/>
            </a:p>
          </p:txBody>
        </p:sp>
        <p:sp>
          <p:nvSpPr>
            <p:cNvPr id="25" name="Line 71"/>
            <p:cNvSpPr>
              <a:spLocks noChangeShapeType="1"/>
            </p:cNvSpPr>
            <p:nvPr/>
          </p:nvSpPr>
          <p:spPr bwMode="auto">
            <a:xfrm>
              <a:off x="3976688" y="3200400"/>
              <a:ext cx="484187" cy="53975"/>
            </a:xfrm>
            <a:prstGeom prst="line">
              <a:avLst/>
            </a:prstGeom>
            <a:noFill/>
            <a:ln w="9525">
              <a:solidFill>
                <a:schemeClr val="tx1"/>
              </a:solidFill>
              <a:round/>
              <a:headEnd/>
              <a:tailEnd/>
            </a:ln>
          </p:spPr>
          <p:txBody>
            <a:bodyPr wrap="none"/>
            <a:lstStyle/>
            <a:p>
              <a:endParaRPr lang="en-US"/>
            </a:p>
          </p:txBody>
        </p:sp>
        <p:sp>
          <p:nvSpPr>
            <p:cNvPr id="26" name="Text Box 72"/>
            <p:cNvSpPr txBox="1">
              <a:spLocks noChangeArrowheads="1"/>
            </p:cNvSpPr>
            <p:nvPr/>
          </p:nvSpPr>
          <p:spPr bwMode="auto">
            <a:xfrm>
              <a:off x="3425825" y="2493963"/>
              <a:ext cx="730250" cy="274637"/>
            </a:xfrm>
            <a:prstGeom prst="rect">
              <a:avLst/>
            </a:prstGeom>
            <a:noFill/>
            <a:ln w="9525">
              <a:noFill/>
              <a:miter lim="800000"/>
              <a:headEnd/>
              <a:tailEnd/>
            </a:ln>
          </p:spPr>
          <p:txBody>
            <a:bodyPr wrap="none">
              <a:spAutoFit/>
            </a:bodyPr>
            <a:lstStyle/>
            <a:p>
              <a:r>
                <a:rPr lang="en-US" sz="1200" dirty="0"/>
                <a:t>DSLAM</a:t>
              </a:r>
            </a:p>
          </p:txBody>
        </p:sp>
        <p:sp>
          <p:nvSpPr>
            <p:cNvPr id="27"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p:spPr>
          <p:txBody>
            <a:bodyPr/>
            <a:lstStyle/>
            <a:p>
              <a:pPr algn="ctr"/>
              <a:endParaRPr lang="en-US"/>
            </a:p>
          </p:txBody>
        </p:sp>
        <p:sp>
          <p:nvSpPr>
            <p:cNvPr id="28" name="Text Box 74"/>
            <p:cNvSpPr txBox="1">
              <a:spLocks noChangeArrowheads="1"/>
            </p:cNvSpPr>
            <p:nvPr/>
          </p:nvSpPr>
          <p:spPr bwMode="auto">
            <a:xfrm>
              <a:off x="2416175" y="1316038"/>
              <a:ext cx="2044700" cy="822325"/>
            </a:xfrm>
            <a:prstGeom prst="rect">
              <a:avLst/>
            </a:prstGeom>
            <a:noFill/>
            <a:ln w="9525">
              <a:noFill/>
              <a:miter lim="800000"/>
              <a:headEnd/>
              <a:tailEnd/>
            </a:ln>
          </p:spPr>
          <p:txBody>
            <a:bodyPr>
              <a:spAutoFit/>
            </a:bodyPr>
            <a:lstStyle/>
            <a:p>
              <a:r>
                <a:rPr lang="en-US" sz="1200" dirty="0"/>
                <a:t>Existing phone line:</a:t>
              </a:r>
              <a:br>
                <a:rPr lang="en-US" sz="1200" dirty="0"/>
              </a:br>
              <a:r>
                <a:rPr lang="en-US" sz="1200" dirty="0"/>
                <a:t>0-4KHz phone; 4-50KHz upstream data; 50KHz-1MHz downstream data</a:t>
              </a:r>
            </a:p>
          </p:txBody>
        </p:sp>
        <p:sp>
          <p:nvSpPr>
            <p:cNvPr id="29"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0" name="Line 77"/>
            <p:cNvSpPr>
              <a:spLocks noChangeShapeType="1"/>
            </p:cNvSpPr>
            <p:nvPr/>
          </p:nvSpPr>
          <p:spPr bwMode="auto">
            <a:xfrm>
              <a:off x="2008188" y="3089275"/>
              <a:ext cx="292100" cy="0"/>
            </a:xfrm>
            <a:prstGeom prst="line">
              <a:avLst/>
            </a:prstGeom>
            <a:noFill/>
            <a:ln w="9525">
              <a:solidFill>
                <a:schemeClr val="tx1"/>
              </a:solidFill>
              <a:round/>
              <a:headEnd/>
              <a:tailEnd/>
            </a:ln>
          </p:spPr>
          <p:txBody>
            <a:bodyPr wrap="none"/>
            <a:lstStyle/>
            <a:p>
              <a:endParaRPr lang="en-US"/>
            </a:p>
          </p:txBody>
        </p:sp>
        <p:sp>
          <p:nvSpPr>
            <p:cNvPr id="31" name="Text Box 78"/>
            <p:cNvSpPr txBox="1">
              <a:spLocks noChangeArrowheads="1"/>
            </p:cNvSpPr>
            <p:nvPr/>
          </p:nvSpPr>
          <p:spPr bwMode="auto">
            <a:xfrm>
              <a:off x="2000250" y="3157538"/>
              <a:ext cx="993775" cy="304800"/>
            </a:xfrm>
            <a:prstGeom prst="rect">
              <a:avLst/>
            </a:prstGeom>
            <a:noFill/>
            <a:ln w="9525">
              <a:noFill/>
              <a:miter lim="800000"/>
              <a:headEnd/>
              <a:tailEnd/>
            </a:ln>
          </p:spPr>
          <p:txBody>
            <a:bodyPr>
              <a:spAutoFit/>
            </a:bodyPr>
            <a:lstStyle/>
            <a:p>
              <a:r>
                <a:rPr lang="en-US" sz="1400"/>
                <a:t>splitter</a:t>
              </a:r>
            </a:p>
          </p:txBody>
        </p:sp>
        <p:sp>
          <p:nvSpPr>
            <p:cNvPr id="32"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p:spPr>
          <p:txBody>
            <a:bodyPr wrap="none" anchor="ctr"/>
            <a:lstStyle/>
            <a:p>
              <a:endParaRPr lang="en-US"/>
            </a:p>
          </p:txBody>
        </p:sp>
        <p:sp>
          <p:nvSpPr>
            <p:cNvPr id="33" name="Text Box 81"/>
            <p:cNvSpPr txBox="1">
              <a:spLocks noChangeArrowheads="1"/>
            </p:cNvSpPr>
            <p:nvPr/>
          </p:nvSpPr>
          <p:spPr bwMode="auto">
            <a:xfrm>
              <a:off x="3316288" y="3638550"/>
              <a:ext cx="776287" cy="517525"/>
            </a:xfrm>
            <a:prstGeom prst="rect">
              <a:avLst/>
            </a:prstGeom>
            <a:noFill/>
            <a:ln w="9525">
              <a:noFill/>
              <a:miter lim="800000"/>
              <a:headEnd/>
              <a:tailEnd/>
            </a:ln>
          </p:spPr>
          <p:txBody>
            <a:bodyPr wrap="none">
              <a:spAutoFit/>
            </a:bodyPr>
            <a:lstStyle/>
            <a:p>
              <a:r>
                <a:rPr lang="en-US" sz="1400"/>
                <a:t>central</a:t>
              </a:r>
            </a:p>
            <a:p>
              <a:r>
                <a:rPr lang="en-US" sz="1400"/>
                <a:t>office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grpSp>
        <p:nvGrpSpPr>
          <p:cNvPr id="6" name="Group 2"/>
          <p:cNvGrpSpPr>
            <a:grpSpLocks/>
          </p:cNvGrpSpPr>
          <p:nvPr/>
        </p:nvGrpSpPr>
        <p:grpSpPr bwMode="auto">
          <a:xfrm>
            <a:off x="574675" y="1382713"/>
            <a:ext cx="6635750" cy="3930650"/>
            <a:chOff x="362" y="871"/>
            <a:chExt cx="4180" cy="2476"/>
          </a:xfrm>
        </p:grpSpPr>
        <p:sp>
          <p:nvSpPr>
            <p:cNvPr id="7" name="Oval 3"/>
            <p:cNvSpPr>
              <a:spLocks noChangeArrowheads="1"/>
            </p:cNvSpPr>
            <p:nvPr/>
          </p:nvSpPr>
          <p:spPr bwMode="auto">
            <a:xfrm>
              <a:off x="2020" y="1019"/>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1370" y="1164"/>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1240" y="1156"/>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605" y="1470"/>
              <a:ext cx="705" cy="418"/>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537" y="1464"/>
              <a:ext cx="137" cy="411"/>
            </a:xfrm>
            <a:prstGeom prst="ellipse">
              <a:avLst/>
            </a:prstGeom>
            <a:solidFill>
              <a:schemeClr val="bg1">
                <a:lumMod val="50000"/>
              </a:schemeClr>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41" y="1466"/>
              <a:ext cx="164" cy="419"/>
            </a:xfrm>
            <a:prstGeom prst="ellipse">
              <a:avLst/>
            </a:prstGeom>
            <a:solidFill>
              <a:schemeClr val="bg2"/>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1979" y="1182"/>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2094" y="1165"/>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2055" y="1704"/>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2200" y="1022"/>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193" y="2326"/>
              <a:ext cx="1072" cy="0"/>
            </a:xfrm>
            <a:prstGeom prst="line">
              <a:avLst/>
            </a:prstGeom>
            <a:noFill/>
            <a:ln w="12700">
              <a:solidFill>
                <a:schemeClr val="tx1"/>
              </a:solidFill>
              <a:round/>
              <a:headEnd/>
              <a:tailEnd/>
            </a:ln>
          </p:spPr>
          <p:txBody>
            <a:bodyPr wrap="none" anchor="ctr"/>
            <a:lstStyle/>
            <a:p>
              <a:endParaRPr lang="en-US"/>
            </a:p>
          </p:txBody>
        </p:sp>
        <p:sp>
          <p:nvSpPr>
            <p:cNvPr id="18" name="Arc 14"/>
            <p:cNvSpPr>
              <a:spLocks/>
            </p:cNvSpPr>
            <p:nvPr/>
          </p:nvSpPr>
          <p:spPr bwMode="auto">
            <a:xfrm>
              <a:off x="3183" y="1042"/>
              <a:ext cx="204" cy="6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9" name="Arc 15"/>
            <p:cNvSpPr>
              <a:spLocks/>
            </p:cNvSpPr>
            <p:nvPr/>
          </p:nvSpPr>
          <p:spPr bwMode="auto">
            <a:xfrm>
              <a:off x="3283" y="1685"/>
              <a:ext cx="104" cy="6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 name="Arc 16"/>
            <p:cNvSpPr>
              <a:spLocks/>
            </p:cNvSpPr>
            <p:nvPr/>
          </p:nvSpPr>
          <p:spPr bwMode="auto">
            <a:xfrm>
              <a:off x="3233" y="883"/>
              <a:ext cx="327" cy="8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21" name="Arc 17"/>
            <p:cNvSpPr>
              <a:spLocks/>
            </p:cNvSpPr>
            <p:nvPr/>
          </p:nvSpPr>
          <p:spPr bwMode="auto">
            <a:xfrm rot="10800000">
              <a:off x="3309" y="1668"/>
              <a:ext cx="255"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8" y="46"/>
                    <a:pt x="21515" y="0"/>
                  </a:cubicBezTo>
                </a:path>
                <a:path w="21600" h="21600" stroke="0" extrusionOk="0">
                  <a:moveTo>
                    <a:pt x="0" y="21600"/>
                  </a:moveTo>
                  <a:cubicBezTo>
                    <a:pt x="0" y="9703"/>
                    <a:pt x="9618" y="46"/>
                    <a:pt x="21515"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22" name="Arc 18"/>
            <p:cNvSpPr>
              <a:spLocks/>
            </p:cNvSpPr>
            <p:nvPr/>
          </p:nvSpPr>
          <p:spPr bwMode="auto">
            <a:xfrm>
              <a:off x="3123" y="883"/>
              <a:ext cx="104" cy="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p:spPr>
          <p:txBody>
            <a:bodyPr wrap="none" anchor="ctr"/>
            <a:lstStyle/>
            <a:p>
              <a:endParaRPr lang="en-US"/>
            </a:p>
          </p:txBody>
        </p:sp>
        <p:sp>
          <p:nvSpPr>
            <p:cNvPr id="23" name="Arc 19"/>
            <p:cNvSpPr>
              <a:spLocks/>
            </p:cNvSpPr>
            <p:nvPr/>
          </p:nvSpPr>
          <p:spPr bwMode="auto">
            <a:xfrm>
              <a:off x="3152" y="2333"/>
              <a:ext cx="161" cy="1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4" name="Line 20"/>
            <p:cNvSpPr>
              <a:spLocks noChangeShapeType="1"/>
            </p:cNvSpPr>
            <p:nvPr/>
          </p:nvSpPr>
          <p:spPr bwMode="auto">
            <a:xfrm>
              <a:off x="3251" y="871"/>
              <a:ext cx="1173" cy="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3369" y="2465"/>
              <a:ext cx="1173" cy="0"/>
            </a:xfrm>
            <a:prstGeom prst="line">
              <a:avLst/>
            </a:prstGeom>
            <a:noFill/>
            <a:ln w="12700">
              <a:solidFill>
                <a:schemeClr val="tx1"/>
              </a:solidFill>
              <a:round/>
              <a:headEnd/>
              <a:tailEnd/>
            </a:ln>
          </p:spPr>
          <p:txBody>
            <a:bodyPr wrap="none" anchor="ctr"/>
            <a:lstStyle/>
            <a:p>
              <a:endParaRPr lang="en-US"/>
            </a:p>
          </p:txBody>
        </p:sp>
        <p:sp>
          <p:nvSpPr>
            <p:cNvPr id="26" name="Rectangle 22"/>
            <p:cNvSpPr>
              <a:spLocks noChangeArrowheads="1"/>
            </p:cNvSpPr>
            <p:nvPr/>
          </p:nvSpPr>
          <p:spPr bwMode="auto">
            <a:xfrm>
              <a:off x="362" y="2089"/>
              <a:ext cx="75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Center</a:t>
              </a:r>
            </a:p>
            <a:p>
              <a:pPr algn="ctr" eaLnBrk="0" hangingPunct="0"/>
              <a:r>
                <a:rPr lang="en-US" sz="2000"/>
                <a:t>conductor</a:t>
              </a:r>
            </a:p>
          </p:txBody>
        </p:sp>
        <p:sp>
          <p:nvSpPr>
            <p:cNvPr id="27" name="Rectangle 23"/>
            <p:cNvSpPr>
              <a:spLocks noChangeArrowheads="1"/>
            </p:cNvSpPr>
            <p:nvPr/>
          </p:nvSpPr>
          <p:spPr bwMode="auto">
            <a:xfrm>
              <a:off x="1236" y="2636"/>
              <a:ext cx="74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Dielectric</a:t>
              </a:r>
            </a:p>
            <a:p>
              <a:pPr algn="ctr" eaLnBrk="0" hangingPunct="0"/>
              <a:r>
                <a:rPr lang="en-US" sz="2000"/>
                <a:t>material</a:t>
              </a:r>
            </a:p>
          </p:txBody>
        </p:sp>
        <p:sp>
          <p:nvSpPr>
            <p:cNvPr id="28" name="Rectangle 24"/>
            <p:cNvSpPr>
              <a:spLocks noChangeArrowheads="1"/>
            </p:cNvSpPr>
            <p:nvPr/>
          </p:nvSpPr>
          <p:spPr bwMode="auto">
            <a:xfrm>
              <a:off x="2304" y="2709"/>
              <a:ext cx="936" cy="638"/>
            </a:xfrm>
            <a:prstGeom prst="rect">
              <a:avLst/>
            </a:prstGeom>
            <a:noFill/>
            <a:ln w="12700">
              <a:noFill/>
              <a:prstDash val="sysDot"/>
              <a:miter lim="800000"/>
              <a:headEnd/>
              <a:tailEnd/>
            </a:ln>
          </p:spPr>
          <p:txBody>
            <a:bodyPr wrap="square" lIns="90488" tIns="44450" rIns="90488" bIns="44450">
              <a:spAutoFit/>
            </a:bodyPr>
            <a:lstStyle/>
            <a:p>
              <a:pPr algn="ctr" eaLnBrk="0" hangingPunct="0"/>
              <a:r>
                <a:rPr lang="en-US" sz="2000" dirty="0"/>
                <a:t>Braided</a:t>
              </a:r>
            </a:p>
            <a:p>
              <a:pPr algn="ctr" eaLnBrk="0" hangingPunct="0"/>
              <a:r>
                <a:rPr lang="en-US" sz="2000" dirty="0"/>
                <a:t>outer </a:t>
              </a:r>
            </a:p>
            <a:p>
              <a:pPr algn="ctr" eaLnBrk="0" hangingPunct="0"/>
              <a:r>
                <a:rPr lang="en-US" sz="2000" dirty="0"/>
                <a:t>conductor</a:t>
              </a:r>
            </a:p>
          </p:txBody>
        </p:sp>
        <p:sp>
          <p:nvSpPr>
            <p:cNvPr id="29" name="Rectangle 25"/>
            <p:cNvSpPr>
              <a:spLocks noChangeArrowheads="1"/>
            </p:cNvSpPr>
            <p:nvPr/>
          </p:nvSpPr>
          <p:spPr bwMode="auto">
            <a:xfrm>
              <a:off x="3624" y="2769"/>
              <a:ext cx="754" cy="440"/>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Outer</a:t>
              </a:r>
            </a:p>
            <a:p>
              <a:pPr algn="ctr" eaLnBrk="0" hangingPunct="0"/>
              <a:r>
                <a:rPr lang="en-US" sz="2000"/>
                <a:t>cover</a:t>
              </a:r>
            </a:p>
          </p:txBody>
        </p:sp>
      </p:grpSp>
      <p:sp>
        <p:nvSpPr>
          <p:cNvPr id="30" name="Freeform 26"/>
          <p:cNvSpPr>
            <a:spLocks/>
          </p:cNvSpPr>
          <p:nvPr/>
        </p:nvSpPr>
        <p:spPr bwMode="auto">
          <a:xfrm>
            <a:off x="4343400" y="1862138"/>
            <a:ext cx="493713"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1" name="Freeform 27"/>
          <p:cNvSpPr>
            <a:spLocks/>
          </p:cNvSpPr>
          <p:nvPr/>
        </p:nvSpPr>
        <p:spPr bwMode="auto">
          <a:xfrm>
            <a:off x="4186238" y="1854200"/>
            <a:ext cx="493712"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2" name="Freeform 28"/>
          <p:cNvSpPr>
            <a:spLocks/>
          </p:cNvSpPr>
          <p:nvPr/>
        </p:nvSpPr>
        <p:spPr bwMode="auto">
          <a:xfrm>
            <a:off x="4578350" y="1868488"/>
            <a:ext cx="493713" cy="1658937"/>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3" name="Freeform 29"/>
          <p:cNvSpPr>
            <a:spLocks/>
          </p:cNvSpPr>
          <p:nvPr/>
        </p:nvSpPr>
        <p:spPr bwMode="auto">
          <a:xfrm>
            <a:off x="4014788" y="184308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4" name="Freeform 30"/>
          <p:cNvSpPr>
            <a:spLocks/>
          </p:cNvSpPr>
          <p:nvPr/>
        </p:nvSpPr>
        <p:spPr bwMode="auto">
          <a:xfrm>
            <a:off x="4624388" y="183673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5" name="Freeform 31"/>
          <p:cNvSpPr>
            <a:spLocks/>
          </p:cNvSpPr>
          <p:nvPr/>
        </p:nvSpPr>
        <p:spPr bwMode="auto">
          <a:xfrm>
            <a:off x="3857625" y="1857375"/>
            <a:ext cx="493713"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6" name="Freeform 32"/>
          <p:cNvSpPr>
            <a:spLocks/>
          </p:cNvSpPr>
          <p:nvPr/>
        </p:nvSpPr>
        <p:spPr bwMode="auto">
          <a:xfrm>
            <a:off x="3748088" y="1838325"/>
            <a:ext cx="493712" cy="1658938"/>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7"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6" name="Rectangle 1027"/>
          <p:cNvSpPr>
            <a:spLocks noGrp="1" noChangeArrowheads="1"/>
          </p:cNvSpPr>
          <p:nvPr>
            <p:ph idx="1"/>
          </p:nvPr>
        </p:nvSpPr>
        <p:spPr>
          <a:xfrm>
            <a:off x="457200" y="1214422"/>
            <a:ext cx="8229600" cy="4800600"/>
          </a:xfrm>
        </p:spPr>
        <p:txBody>
          <a:bodyPr/>
          <a:lstStyle/>
          <a:p>
            <a:pPr eaLnBrk="1" hangingPunct="1"/>
            <a:r>
              <a:rPr lang="en-US" sz="2800" dirty="0" smtClean="0"/>
              <a:t>Discussion divided into two basic categories for coax used in LANs:</a:t>
            </a:r>
          </a:p>
          <a:p>
            <a:pPr lvl="1" eaLnBrk="1" hangingPunct="1"/>
            <a:r>
              <a:rPr lang="en-US" sz="2400" dirty="0" smtClean="0"/>
              <a:t>50-ohm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baseband</a:t>
            </a:r>
            <a:r>
              <a:rPr lang="en-US" sz="2400" dirty="0" smtClean="0">
                <a:solidFill>
                  <a:schemeClr val="accent2"/>
                </a:solidFill>
                <a:latin typeface="Comic Sans MS" pitchFamily="66" charset="0"/>
              </a:rPr>
              <a:t>]</a:t>
            </a:r>
          </a:p>
          <a:p>
            <a:pPr lvl="1" eaLnBrk="1" hangingPunct="1"/>
            <a:r>
              <a:rPr lang="en-US" sz="2400" dirty="0" smtClean="0"/>
              <a:t>75-ohm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broadband or single channel baseband</a:t>
            </a:r>
            <a:r>
              <a:rPr lang="en-US" sz="2400" dirty="0" smtClean="0">
                <a:solidFill>
                  <a:schemeClr val="accent2"/>
                </a:solidFill>
                <a:latin typeface="Comic Sans MS" pitchFamily="66" charset="0"/>
              </a:rPr>
              <a:t>]</a:t>
            </a:r>
          </a:p>
          <a:p>
            <a:pPr eaLnBrk="1" hangingPunct="1"/>
            <a:r>
              <a:rPr lang="en-US" sz="2800" dirty="0" smtClean="0"/>
              <a:t>In general, coaxial cable has better noise immunity for higher frequencies than twisted pair.</a:t>
            </a:r>
          </a:p>
          <a:p>
            <a:pPr eaLnBrk="1" hangingPunct="1"/>
            <a:r>
              <a:rPr lang="en-US" sz="2800" dirty="0" smtClean="0"/>
              <a:t>Coaxial cable provides much higher bandwidth than twisted pair.</a:t>
            </a:r>
          </a:p>
          <a:p>
            <a:pPr eaLnBrk="1" hangingPunct="1"/>
            <a:r>
              <a:rPr lang="en-US" sz="2800" dirty="0" smtClean="0"/>
              <a:t>However, the cable is  ‘bulky’.</a:t>
            </a:r>
          </a:p>
        </p:txBody>
      </p:sp>
      <p:cxnSp>
        <p:nvCxnSpPr>
          <p:cNvPr id="7" name="Straight Arrow Connector 6"/>
          <p:cNvCxnSpPr/>
          <p:nvPr/>
        </p:nvCxnSpPr>
        <p:spPr bwMode="auto">
          <a:xfrm flipH="1">
            <a:off x="5220072" y="2086000"/>
            <a:ext cx="864096" cy="262880"/>
          </a:xfrm>
          <a:prstGeom prst="straightConnector1">
            <a:avLst/>
          </a:prstGeom>
          <a:noFill/>
          <a:ln w="25400" cap="flat" cmpd="sng" algn="ctr">
            <a:solidFill>
              <a:srgbClr val="0033CC"/>
            </a:solidFill>
            <a:prstDash val="solid"/>
            <a:round/>
            <a:headEnd type="none" w="med" len="med"/>
            <a:tailEnd type="arrow"/>
          </a:ln>
          <a:effectLst/>
        </p:spPr>
      </p:cxnSp>
      <p:sp>
        <p:nvSpPr>
          <p:cNvPr id="9" name="Rectangle 8"/>
          <p:cNvSpPr/>
          <p:nvPr/>
        </p:nvSpPr>
        <p:spPr bwMode="auto">
          <a:xfrm>
            <a:off x="6012160" y="1628800"/>
            <a:ext cx="2016224"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0033CC"/>
                </a:solidFill>
              </a:rPr>
              <a:t>d</a:t>
            </a:r>
            <a:r>
              <a:rPr kumimoji="0" lang="en-US" sz="2400" b="1" i="0" u="none" strike="noStrike" cap="none" normalizeH="0" baseline="0" dirty="0" smtClean="0">
                <a:ln>
                  <a:noFill/>
                </a:ln>
                <a:solidFill>
                  <a:srgbClr val="0033CC"/>
                </a:solidFill>
                <a:effectLst/>
              </a:rPr>
              <a:t>igital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33CC"/>
                </a:solidFill>
                <a:effectLst/>
              </a:rPr>
              <a:t>transmissions</a:t>
            </a:r>
            <a:endParaRPr kumimoji="0" lang="en-US" sz="2400" b="1" i="0" u="none" strike="noStrike" cap="none" normalizeH="0" baseline="0" dirty="0" smtClean="0">
              <a:ln>
                <a:noFill/>
              </a:ln>
              <a:solidFill>
                <a:srgbClr val="0033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Baseband Coax</a:t>
            </a: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6" name="Rectangle 1027"/>
          <p:cNvSpPr>
            <a:spLocks noGrp="1" noChangeArrowheads="1"/>
          </p:cNvSpPr>
          <p:nvPr>
            <p:ph idx="1"/>
          </p:nvPr>
        </p:nvSpPr>
        <p:spPr>
          <a:xfrm>
            <a:off x="142844" y="1142984"/>
            <a:ext cx="8543956" cy="4800600"/>
          </a:xfrm>
        </p:spPr>
        <p:txBody>
          <a:bodyPr/>
          <a:lstStyle/>
          <a:p>
            <a:pPr eaLnBrk="1" hangingPunct="1">
              <a:lnSpc>
                <a:spcPct val="90000"/>
              </a:lnSpc>
              <a:defRPr/>
            </a:pPr>
            <a:r>
              <a:rPr lang="en-US" sz="2800" dirty="0" smtClean="0"/>
              <a:t>50-ohm cable is used </a:t>
            </a:r>
            <a:r>
              <a:rPr lang="en-US" sz="2800" dirty="0" smtClean="0">
                <a:solidFill>
                  <a:srgbClr val="0033CC"/>
                </a:solidFill>
              </a:rPr>
              <a:t>exclusively</a:t>
            </a:r>
            <a:r>
              <a:rPr lang="en-US" sz="2800" dirty="0" smtClean="0"/>
              <a:t> for digital transmissions.</a:t>
            </a:r>
          </a:p>
          <a:p>
            <a:pPr eaLnBrk="1" hangingPunct="1">
              <a:lnSpc>
                <a:spcPct val="90000"/>
              </a:lnSpc>
              <a:defRPr/>
            </a:pPr>
            <a:r>
              <a:rPr lang="en-US" sz="2800" dirty="0" smtClean="0"/>
              <a:t>Uses Manchester encoding, geographical limit is a few kilometers.</a:t>
            </a:r>
          </a:p>
          <a:p>
            <a:pPr eaLnBrk="1" hangingPunct="1">
              <a:lnSpc>
                <a:spcPct val="90000"/>
              </a:lnSpc>
              <a:buFontTx/>
              <a:buNone/>
              <a:defRPr/>
            </a:pPr>
            <a:r>
              <a:rPr lang="en-US" sz="2800" b="1" dirty="0" smtClean="0">
                <a:solidFill>
                  <a:srgbClr val="FF0000"/>
                </a:solidFill>
                <a:latin typeface="+mj-lt"/>
              </a:rPr>
              <a:t>10Base5</a:t>
            </a:r>
            <a:r>
              <a:rPr lang="en-US" sz="2800" b="1" dirty="0" smtClean="0">
                <a:solidFill>
                  <a:srgbClr val="FF0000"/>
                </a:solidFill>
              </a:rPr>
              <a:t> </a:t>
            </a:r>
            <a:r>
              <a:rPr lang="en-US" sz="2800" b="1" dirty="0" smtClean="0">
                <a:solidFill>
                  <a:srgbClr val="800000"/>
                </a:solidFill>
                <a:latin typeface="Comic Sans MS" pitchFamily="66" charset="0"/>
              </a:rPr>
              <a:t>Thick Ethernet</a:t>
            </a:r>
            <a:r>
              <a:rPr lang="en-US" sz="2800" b="1" i="1" dirty="0" smtClean="0">
                <a:solidFill>
                  <a:srgbClr val="800000"/>
                </a:solidFill>
              </a:rPr>
              <a:t> </a:t>
            </a:r>
            <a:r>
              <a:rPr lang="en-US" sz="2800" dirty="0" smtClean="0"/>
              <a:t>:: thick (10 mm) coax</a:t>
            </a:r>
          </a:p>
          <a:p>
            <a:pPr eaLnBrk="1" hangingPunct="1">
              <a:lnSpc>
                <a:spcPct val="90000"/>
              </a:lnSpc>
              <a:buFontTx/>
              <a:buNone/>
              <a:defRPr/>
            </a:pPr>
            <a:r>
              <a:rPr lang="en-US" sz="2800" dirty="0" smtClean="0"/>
              <a:t> 10 Mbps, 500 m. max segment length, 100 devices/segment, awkward to handle and install.</a:t>
            </a:r>
          </a:p>
          <a:p>
            <a:pPr eaLnBrk="1" hangingPunct="1">
              <a:lnSpc>
                <a:spcPct val="90000"/>
              </a:lnSpc>
              <a:buFontTx/>
              <a:buNone/>
              <a:defRPr/>
            </a:pPr>
            <a:r>
              <a:rPr lang="en-US" sz="2800" b="1" dirty="0" smtClean="0">
                <a:solidFill>
                  <a:srgbClr val="009900"/>
                </a:solidFill>
                <a:latin typeface="+mj-lt"/>
              </a:rPr>
              <a:t>10Base2</a:t>
            </a:r>
            <a:r>
              <a:rPr lang="en-US" sz="2800" b="1" dirty="0" smtClean="0">
                <a:solidFill>
                  <a:srgbClr val="009900"/>
                </a:solidFill>
              </a:rPr>
              <a:t> </a:t>
            </a:r>
            <a:r>
              <a:rPr lang="en-US" sz="2800" b="1" dirty="0" smtClean="0">
                <a:solidFill>
                  <a:srgbClr val="800000"/>
                </a:solidFill>
                <a:latin typeface="Comic Sans MS" pitchFamily="66" charset="0"/>
              </a:rPr>
              <a:t>Thin Ethernet</a:t>
            </a:r>
            <a:r>
              <a:rPr lang="en-US" sz="2800" b="1" i="1" dirty="0" smtClean="0">
                <a:solidFill>
                  <a:srgbClr val="800000"/>
                </a:solidFill>
              </a:rPr>
              <a:t> </a:t>
            </a:r>
            <a:r>
              <a:rPr lang="en-US" sz="2800" dirty="0" smtClean="0"/>
              <a:t>:: thin (5 mm) coax</a:t>
            </a:r>
          </a:p>
          <a:p>
            <a:pPr eaLnBrk="1" hangingPunct="1">
              <a:lnSpc>
                <a:spcPct val="90000"/>
              </a:lnSpc>
              <a:buFontTx/>
              <a:buNone/>
              <a:defRPr/>
            </a:pPr>
            <a:r>
              <a:rPr lang="en-US" sz="2800" dirty="0" smtClean="0"/>
              <a:t> 10 Mbps, 185 m. max segment length, 30 devices/segment, easier to handle, uses T-shaped connectors.</a:t>
            </a:r>
            <a:endParaRPr lang="en-US" sz="2800" dirty="0" smtClean="0">
              <a:solidFill>
                <a:srgbClr val="0099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Coax</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6" name="Rectangle 2051"/>
          <p:cNvSpPr>
            <a:spLocks noGrp="1" noChangeArrowheads="1"/>
          </p:cNvSpPr>
          <p:nvPr>
            <p:ph idx="1"/>
          </p:nvPr>
        </p:nvSpPr>
        <p:spPr>
          <a:xfrm>
            <a:off x="457200" y="1509714"/>
            <a:ext cx="8229600" cy="4491054"/>
          </a:xfrm>
        </p:spPr>
        <p:txBody>
          <a:bodyPr/>
          <a:lstStyle/>
          <a:p>
            <a:pPr eaLnBrk="1" hangingPunct="1"/>
            <a:r>
              <a:rPr lang="en-US" sz="2800" dirty="0" smtClean="0"/>
              <a:t>75-ohm cable (CATV system standard).</a:t>
            </a:r>
          </a:p>
          <a:p>
            <a:pPr eaLnBrk="1" hangingPunct="1"/>
            <a:r>
              <a:rPr lang="en-US" sz="2800" dirty="0" smtClean="0"/>
              <a:t>Used for both analog and digital signaling.</a:t>
            </a:r>
          </a:p>
          <a:p>
            <a:pPr eaLnBrk="1" hangingPunct="1"/>
            <a:r>
              <a:rPr lang="en-US" sz="2800" dirty="0" smtClean="0"/>
              <a:t>Analog signaling – frequencies up to 500 MHZ are possible.</a:t>
            </a:r>
          </a:p>
          <a:p>
            <a:pPr eaLnBrk="1" hangingPunct="1"/>
            <a:r>
              <a:rPr lang="en-US" sz="2800" dirty="0" smtClean="0"/>
              <a:t>When FDM used, referred to as </a:t>
            </a:r>
            <a:r>
              <a:rPr lang="en-US" sz="2800" b="1" dirty="0" smtClean="0">
                <a:solidFill>
                  <a:srgbClr val="800000"/>
                </a:solidFill>
                <a:latin typeface="Comic Sans MS" pitchFamily="66" charset="0"/>
              </a:rPr>
              <a:t>broadband</a:t>
            </a:r>
            <a:r>
              <a:rPr lang="en-US" sz="2800" i="1" dirty="0" smtClean="0"/>
              <a:t>.</a:t>
            </a:r>
          </a:p>
          <a:p>
            <a:pPr eaLnBrk="1" hangingPunct="1"/>
            <a:r>
              <a:rPr lang="en-US" sz="2800" dirty="0" smtClean="0"/>
              <a:t>For long-distance transmission of analog signals, amplifiers are needed every few kilometers.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Fiber-Coaxial System</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grpSp>
        <p:nvGrpSpPr>
          <p:cNvPr id="7" name="Group 2"/>
          <p:cNvGrpSpPr>
            <a:grpSpLocks noGrp="1"/>
          </p:cNvGrpSpPr>
          <p:nvPr/>
        </p:nvGrpSpPr>
        <p:grpSpPr bwMode="auto">
          <a:xfrm>
            <a:off x="457200" y="1295400"/>
            <a:ext cx="8229600" cy="4435174"/>
            <a:chOff x="615" y="780"/>
            <a:chExt cx="4858" cy="2658"/>
          </a:xfrm>
        </p:grpSpPr>
        <p:sp>
          <p:nvSpPr>
            <p:cNvPr id="8" name="Rectangle 3"/>
            <p:cNvSpPr>
              <a:spLocks noChangeArrowheads="1"/>
            </p:cNvSpPr>
            <p:nvPr/>
          </p:nvSpPr>
          <p:spPr bwMode="auto">
            <a:xfrm>
              <a:off x="615" y="780"/>
              <a:ext cx="611" cy="82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Rectangle 4"/>
            <p:cNvSpPr>
              <a:spLocks noChangeArrowheads="1"/>
            </p:cNvSpPr>
            <p:nvPr/>
          </p:nvSpPr>
          <p:spPr bwMode="auto">
            <a:xfrm>
              <a:off x="683" y="999"/>
              <a:ext cx="493" cy="423"/>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dirty="0">
                  <a:solidFill>
                    <a:schemeClr val="bg1"/>
                  </a:solidFill>
                </a:rPr>
                <a:t>Head</a:t>
              </a:r>
            </a:p>
            <a:p>
              <a:pPr algn="ctr" eaLnBrk="0" hangingPunct="0"/>
              <a:r>
                <a:rPr lang="en-US" sz="2000" dirty="0">
                  <a:solidFill>
                    <a:schemeClr val="bg1"/>
                  </a:solidFill>
                </a:rPr>
                <a:t>end</a:t>
              </a:r>
            </a:p>
          </p:txBody>
        </p:sp>
        <p:sp>
          <p:nvSpPr>
            <p:cNvPr id="10" name="Line 5"/>
            <p:cNvSpPr>
              <a:spLocks noChangeShapeType="1"/>
            </p:cNvSpPr>
            <p:nvPr/>
          </p:nvSpPr>
          <p:spPr bwMode="auto">
            <a:xfrm>
              <a:off x="1241" y="1166"/>
              <a:ext cx="1483" cy="0"/>
            </a:xfrm>
            <a:prstGeom prst="line">
              <a:avLst/>
            </a:prstGeom>
            <a:noFill/>
            <a:ln w="12700">
              <a:solidFill>
                <a:schemeClr val="tx1"/>
              </a:solidFill>
              <a:round/>
              <a:headEnd/>
              <a:tailEnd/>
            </a:ln>
          </p:spPr>
          <p:txBody>
            <a:bodyPr wrap="none" anchor="ctr"/>
            <a:lstStyle/>
            <a:p>
              <a:endParaRPr lang="en-US"/>
            </a:p>
          </p:txBody>
        </p:sp>
        <p:sp>
          <p:nvSpPr>
            <p:cNvPr id="11" name="Rectangle 6"/>
            <p:cNvSpPr>
              <a:spLocks noChangeArrowheads="1"/>
            </p:cNvSpPr>
            <p:nvPr/>
          </p:nvSpPr>
          <p:spPr bwMode="auto">
            <a:xfrm>
              <a:off x="1368" y="886"/>
              <a:ext cx="1076"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Upstream fiber</a:t>
              </a:r>
            </a:p>
          </p:txBody>
        </p:sp>
        <p:sp>
          <p:nvSpPr>
            <p:cNvPr id="12" name="Rectangle 7"/>
            <p:cNvSpPr>
              <a:spLocks noChangeArrowheads="1"/>
            </p:cNvSpPr>
            <p:nvPr/>
          </p:nvSpPr>
          <p:spPr bwMode="auto">
            <a:xfrm>
              <a:off x="1318" y="1368"/>
              <a:ext cx="1272"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Downstream fiber</a:t>
              </a:r>
            </a:p>
          </p:txBody>
        </p:sp>
        <p:grpSp>
          <p:nvGrpSpPr>
            <p:cNvPr id="13" name="Group 8"/>
            <p:cNvGrpSpPr>
              <a:grpSpLocks/>
            </p:cNvGrpSpPr>
            <p:nvPr/>
          </p:nvGrpSpPr>
          <p:grpSpPr bwMode="auto">
            <a:xfrm>
              <a:off x="3941" y="1639"/>
              <a:ext cx="1358" cy="1799"/>
              <a:chOff x="3941" y="1639"/>
              <a:chExt cx="1358" cy="1799"/>
            </a:xfrm>
          </p:grpSpPr>
          <p:grpSp>
            <p:nvGrpSpPr>
              <p:cNvPr id="117" name="Group 9"/>
              <p:cNvGrpSpPr>
                <a:grpSpLocks/>
              </p:cNvGrpSpPr>
              <p:nvPr/>
            </p:nvGrpSpPr>
            <p:grpSpPr bwMode="auto">
              <a:xfrm>
                <a:off x="4457" y="1639"/>
                <a:ext cx="307" cy="1799"/>
                <a:chOff x="4457" y="1639"/>
                <a:chExt cx="307" cy="1799"/>
              </a:xfrm>
            </p:grpSpPr>
            <p:grpSp>
              <p:nvGrpSpPr>
                <p:cNvPr id="133" name="Group 10"/>
                <p:cNvGrpSpPr>
                  <a:grpSpLocks/>
                </p:cNvGrpSpPr>
                <p:nvPr/>
              </p:nvGrpSpPr>
              <p:grpSpPr bwMode="auto">
                <a:xfrm>
                  <a:off x="4457" y="1639"/>
                  <a:ext cx="282" cy="530"/>
                  <a:chOff x="4457" y="1639"/>
                  <a:chExt cx="282" cy="530"/>
                </a:xfrm>
              </p:grpSpPr>
              <p:sp>
                <p:nvSpPr>
                  <p:cNvPr id="147" name="Line 11"/>
                  <p:cNvSpPr>
                    <a:spLocks noChangeShapeType="1"/>
                  </p:cNvSpPr>
                  <p:nvPr/>
                </p:nvSpPr>
                <p:spPr bwMode="auto">
                  <a:xfrm>
                    <a:off x="4590" y="1639"/>
                    <a:ext cx="0" cy="323"/>
                  </a:xfrm>
                  <a:prstGeom prst="line">
                    <a:avLst/>
                  </a:prstGeom>
                  <a:noFill/>
                  <a:ln w="12700">
                    <a:solidFill>
                      <a:schemeClr val="tx1"/>
                    </a:solidFill>
                    <a:round/>
                    <a:headEnd/>
                    <a:tailEnd/>
                  </a:ln>
                </p:spPr>
                <p:txBody>
                  <a:bodyPr wrap="none" anchor="ctr"/>
                  <a:lstStyle/>
                  <a:p>
                    <a:endParaRPr lang="en-US"/>
                  </a:p>
                </p:txBody>
              </p:sp>
              <p:grpSp>
                <p:nvGrpSpPr>
                  <p:cNvPr id="148" name="Group 12"/>
                  <p:cNvGrpSpPr>
                    <a:grpSpLocks/>
                  </p:cNvGrpSpPr>
                  <p:nvPr/>
                </p:nvGrpSpPr>
                <p:grpSpPr bwMode="auto">
                  <a:xfrm>
                    <a:off x="4457" y="1982"/>
                    <a:ext cx="282" cy="187"/>
                    <a:chOff x="4457" y="1982"/>
                    <a:chExt cx="282" cy="187"/>
                  </a:xfrm>
                </p:grpSpPr>
                <p:sp>
                  <p:nvSpPr>
                    <p:cNvPr id="149" name="Line 13"/>
                    <p:cNvSpPr>
                      <a:spLocks noChangeShapeType="1"/>
                    </p:cNvSpPr>
                    <p:nvPr/>
                  </p:nvSpPr>
                  <p:spPr bwMode="auto">
                    <a:xfrm flipH="1">
                      <a:off x="4457" y="1982"/>
                      <a:ext cx="282" cy="0"/>
                    </a:xfrm>
                    <a:prstGeom prst="line">
                      <a:avLst/>
                    </a:prstGeom>
                    <a:noFill/>
                    <a:ln w="12700">
                      <a:solidFill>
                        <a:schemeClr val="tx1"/>
                      </a:solidFill>
                      <a:round/>
                      <a:headEnd/>
                      <a:tailEnd/>
                    </a:ln>
                  </p:spPr>
                  <p:txBody>
                    <a:bodyPr wrap="none" anchor="ctr"/>
                    <a:lstStyle/>
                    <a:p>
                      <a:endParaRPr lang="en-US"/>
                    </a:p>
                  </p:txBody>
                </p:sp>
                <p:sp>
                  <p:nvSpPr>
                    <p:cNvPr id="150" name="Line 14"/>
                    <p:cNvSpPr>
                      <a:spLocks noChangeShapeType="1"/>
                    </p:cNvSpPr>
                    <p:nvPr/>
                  </p:nvSpPr>
                  <p:spPr bwMode="auto">
                    <a:xfrm flipH="1">
                      <a:off x="4583" y="1982"/>
                      <a:ext cx="152" cy="183"/>
                    </a:xfrm>
                    <a:prstGeom prst="line">
                      <a:avLst/>
                    </a:prstGeom>
                    <a:noFill/>
                    <a:ln w="12700">
                      <a:solidFill>
                        <a:schemeClr val="tx1"/>
                      </a:solidFill>
                      <a:round/>
                      <a:headEnd/>
                      <a:tailEnd/>
                    </a:ln>
                  </p:spPr>
                  <p:txBody>
                    <a:bodyPr wrap="none" anchor="ctr"/>
                    <a:lstStyle/>
                    <a:p>
                      <a:endParaRPr lang="en-US"/>
                    </a:p>
                  </p:txBody>
                </p:sp>
                <p:sp>
                  <p:nvSpPr>
                    <p:cNvPr id="151" name="Line 15"/>
                    <p:cNvSpPr>
                      <a:spLocks noChangeShapeType="1"/>
                    </p:cNvSpPr>
                    <p:nvPr/>
                  </p:nvSpPr>
                  <p:spPr bwMode="auto">
                    <a:xfrm>
                      <a:off x="4461" y="198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4" name="Group 16"/>
                <p:cNvGrpSpPr>
                  <a:grpSpLocks/>
                </p:cNvGrpSpPr>
                <p:nvPr/>
              </p:nvGrpSpPr>
              <p:grpSpPr bwMode="auto">
                <a:xfrm>
                  <a:off x="4473" y="2203"/>
                  <a:ext cx="282" cy="530"/>
                  <a:chOff x="4473" y="2203"/>
                  <a:chExt cx="282" cy="530"/>
                </a:xfrm>
              </p:grpSpPr>
              <p:sp>
                <p:nvSpPr>
                  <p:cNvPr id="142" name="Line 17"/>
                  <p:cNvSpPr>
                    <a:spLocks noChangeShapeType="1"/>
                  </p:cNvSpPr>
                  <p:nvPr/>
                </p:nvSpPr>
                <p:spPr bwMode="auto">
                  <a:xfrm>
                    <a:off x="4606" y="2203"/>
                    <a:ext cx="0" cy="323"/>
                  </a:xfrm>
                  <a:prstGeom prst="line">
                    <a:avLst/>
                  </a:prstGeom>
                  <a:noFill/>
                  <a:ln w="12700">
                    <a:solidFill>
                      <a:schemeClr val="tx1"/>
                    </a:solidFill>
                    <a:round/>
                    <a:headEnd/>
                    <a:tailEnd/>
                  </a:ln>
                </p:spPr>
                <p:txBody>
                  <a:bodyPr wrap="none" anchor="ctr"/>
                  <a:lstStyle/>
                  <a:p>
                    <a:endParaRPr lang="en-US"/>
                  </a:p>
                </p:txBody>
              </p:sp>
              <p:grpSp>
                <p:nvGrpSpPr>
                  <p:cNvPr id="143" name="Group 18"/>
                  <p:cNvGrpSpPr>
                    <a:grpSpLocks/>
                  </p:cNvGrpSpPr>
                  <p:nvPr/>
                </p:nvGrpSpPr>
                <p:grpSpPr bwMode="auto">
                  <a:xfrm>
                    <a:off x="4473" y="2546"/>
                    <a:ext cx="282" cy="187"/>
                    <a:chOff x="4473" y="2546"/>
                    <a:chExt cx="282" cy="187"/>
                  </a:xfrm>
                </p:grpSpPr>
                <p:sp>
                  <p:nvSpPr>
                    <p:cNvPr id="144" name="Line 19"/>
                    <p:cNvSpPr>
                      <a:spLocks noChangeShapeType="1"/>
                    </p:cNvSpPr>
                    <p:nvPr/>
                  </p:nvSpPr>
                  <p:spPr bwMode="auto">
                    <a:xfrm flipH="1">
                      <a:off x="4473" y="2546"/>
                      <a:ext cx="282" cy="0"/>
                    </a:xfrm>
                    <a:prstGeom prst="line">
                      <a:avLst/>
                    </a:prstGeom>
                    <a:noFill/>
                    <a:ln w="12700">
                      <a:solidFill>
                        <a:schemeClr val="tx1"/>
                      </a:solidFill>
                      <a:round/>
                      <a:headEnd/>
                      <a:tailEnd/>
                    </a:ln>
                  </p:spPr>
                  <p:txBody>
                    <a:bodyPr wrap="none" anchor="ctr"/>
                    <a:lstStyle/>
                    <a:p>
                      <a:endParaRPr lang="en-US"/>
                    </a:p>
                  </p:txBody>
                </p:sp>
                <p:sp>
                  <p:nvSpPr>
                    <p:cNvPr id="145" name="Line 20"/>
                    <p:cNvSpPr>
                      <a:spLocks noChangeShapeType="1"/>
                    </p:cNvSpPr>
                    <p:nvPr/>
                  </p:nvSpPr>
                  <p:spPr bwMode="auto">
                    <a:xfrm flipH="1">
                      <a:off x="4599" y="2546"/>
                      <a:ext cx="152" cy="183"/>
                    </a:xfrm>
                    <a:prstGeom prst="line">
                      <a:avLst/>
                    </a:prstGeom>
                    <a:noFill/>
                    <a:ln w="12700">
                      <a:solidFill>
                        <a:schemeClr val="tx1"/>
                      </a:solidFill>
                      <a:round/>
                      <a:headEnd/>
                      <a:tailEnd/>
                    </a:ln>
                  </p:spPr>
                  <p:txBody>
                    <a:bodyPr wrap="none" anchor="ctr"/>
                    <a:lstStyle/>
                    <a:p>
                      <a:endParaRPr lang="en-US"/>
                    </a:p>
                  </p:txBody>
                </p:sp>
                <p:sp>
                  <p:nvSpPr>
                    <p:cNvPr id="146" name="Line 21"/>
                    <p:cNvSpPr>
                      <a:spLocks noChangeShapeType="1"/>
                    </p:cNvSpPr>
                    <p:nvPr/>
                  </p:nvSpPr>
                  <p:spPr bwMode="auto">
                    <a:xfrm>
                      <a:off x="4477" y="2550"/>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5" name="Group 22"/>
                <p:cNvGrpSpPr>
                  <a:grpSpLocks/>
                </p:cNvGrpSpPr>
                <p:nvPr/>
              </p:nvGrpSpPr>
              <p:grpSpPr bwMode="auto">
                <a:xfrm>
                  <a:off x="4482" y="2760"/>
                  <a:ext cx="282" cy="530"/>
                  <a:chOff x="4482" y="2760"/>
                  <a:chExt cx="282" cy="530"/>
                </a:xfrm>
              </p:grpSpPr>
              <p:sp>
                <p:nvSpPr>
                  <p:cNvPr id="137" name="Line 23"/>
                  <p:cNvSpPr>
                    <a:spLocks noChangeShapeType="1"/>
                  </p:cNvSpPr>
                  <p:nvPr/>
                </p:nvSpPr>
                <p:spPr bwMode="auto">
                  <a:xfrm>
                    <a:off x="4615" y="2760"/>
                    <a:ext cx="0" cy="323"/>
                  </a:xfrm>
                  <a:prstGeom prst="line">
                    <a:avLst/>
                  </a:prstGeom>
                  <a:noFill/>
                  <a:ln w="12700">
                    <a:solidFill>
                      <a:schemeClr val="tx1"/>
                    </a:solidFill>
                    <a:round/>
                    <a:headEnd/>
                    <a:tailEnd/>
                  </a:ln>
                </p:spPr>
                <p:txBody>
                  <a:bodyPr wrap="none" anchor="ctr"/>
                  <a:lstStyle/>
                  <a:p>
                    <a:endParaRPr lang="en-US"/>
                  </a:p>
                </p:txBody>
              </p:sp>
              <p:grpSp>
                <p:nvGrpSpPr>
                  <p:cNvPr id="138" name="Group 24"/>
                  <p:cNvGrpSpPr>
                    <a:grpSpLocks/>
                  </p:cNvGrpSpPr>
                  <p:nvPr/>
                </p:nvGrpSpPr>
                <p:grpSpPr bwMode="auto">
                  <a:xfrm>
                    <a:off x="4482" y="3103"/>
                    <a:ext cx="282" cy="187"/>
                    <a:chOff x="4482" y="3103"/>
                    <a:chExt cx="282" cy="187"/>
                  </a:xfrm>
                </p:grpSpPr>
                <p:sp>
                  <p:nvSpPr>
                    <p:cNvPr id="139" name="Line 25"/>
                    <p:cNvSpPr>
                      <a:spLocks noChangeShapeType="1"/>
                    </p:cNvSpPr>
                    <p:nvPr/>
                  </p:nvSpPr>
                  <p:spPr bwMode="auto">
                    <a:xfrm flipH="1">
                      <a:off x="4482" y="3103"/>
                      <a:ext cx="282" cy="0"/>
                    </a:xfrm>
                    <a:prstGeom prst="line">
                      <a:avLst/>
                    </a:prstGeom>
                    <a:noFill/>
                    <a:ln w="12700">
                      <a:solidFill>
                        <a:schemeClr val="tx1"/>
                      </a:solidFill>
                      <a:round/>
                      <a:headEnd/>
                      <a:tailEnd/>
                    </a:ln>
                  </p:spPr>
                  <p:txBody>
                    <a:bodyPr wrap="none" anchor="ctr"/>
                    <a:lstStyle/>
                    <a:p>
                      <a:endParaRPr lang="en-US"/>
                    </a:p>
                  </p:txBody>
                </p:sp>
                <p:sp>
                  <p:nvSpPr>
                    <p:cNvPr id="140" name="Line 26"/>
                    <p:cNvSpPr>
                      <a:spLocks noChangeShapeType="1"/>
                    </p:cNvSpPr>
                    <p:nvPr/>
                  </p:nvSpPr>
                  <p:spPr bwMode="auto">
                    <a:xfrm flipH="1">
                      <a:off x="4608" y="3103"/>
                      <a:ext cx="152" cy="183"/>
                    </a:xfrm>
                    <a:prstGeom prst="line">
                      <a:avLst/>
                    </a:prstGeom>
                    <a:noFill/>
                    <a:ln w="12700">
                      <a:solidFill>
                        <a:schemeClr val="tx1"/>
                      </a:solidFill>
                      <a:round/>
                      <a:headEnd/>
                      <a:tailEnd/>
                    </a:ln>
                  </p:spPr>
                  <p:txBody>
                    <a:bodyPr wrap="none" anchor="ctr"/>
                    <a:lstStyle/>
                    <a:p>
                      <a:endParaRPr lang="en-US"/>
                    </a:p>
                  </p:txBody>
                </p:sp>
                <p:sp>
                  <p:nvSpPr>
                    <p:cNvPr id="141" name="Line 27"/>
                    <p:cNvSpPr>
                      <a:spLocks noChangeShapeType="1"/>
                    </p:cNvSpPr>
                    <p:nvPr/>
                  </p:nvSpPr>
                  <p:spPr bwMode="auto">
                    <a:xfrm>
                      <a:off x="4486" y="3107"/>
                      <a:ext cx="119" cy="183"/>
                    </a:xfrm>
                    <a:prstGeom prst="line">
                      <a:avLst/>
                    </a:prstGeom>
                    <a:noFill/>
                    <a:ln w="12700">
                      <a:solidFill>
                        <a:schemeClr val="tx1"/>
                      </a:solidFill>
                      <a:round/>
                      <a:headEnd/>
                      <a:tailEnd/>
                    </a:ln>
                  </p:spPr>
                  <p:txBody>
                    <a:bodyPr wrap="none" anchor="ctr"/>
                    <a:lstStyle/>
                    <a:p>
                      <a:endParaRPr lang="en-US"/>
                    </a:p>
                  </p:txBody>
                </p:sp>
              </p:grpSp>
            </p:grpSp>
            <p:sp>
              <p:nvSpPr>
                <p:cNvPr id="136" name="Line 28"/>
                <p:cNvSpPr>
                  <a:spLocks noChangeShapeType="1"/>
                </p:cNvSpPr>
                <p:nvPr/>
              </p:nvSpPr>
              <p:spPr bwMode="auto">
                <a:xfrm>
                  <a:off x="4607" y="3323"/>
                  <a:ext cx="0" cy="115"/>
                </a:xfrm>
                <a:prstGeom prst="line">
                  <a:avLst/>
                </a:prstGeom>
                <a:noFill/>
                <a:ln w="12700">
                  <a:solidFill>
                    <a:schemeClr val="tx1"/>
                  </a:solidFill>
                  <a:round/>
                  <a:headEnd/>
                  <a:tailEnd/>
                </a:ln>
              </p:spPr>
              <p:txBody>
                <a:bodyPr wrap="none" anchor="ctr"/>
                <a:lstStyle/>
                <a:p>
                  <a:endParaRPr lang="en-US"/>
                </a:p>
              </p:txBody>
            </p:sp>
          </p:grpSp>
          <p:grpSp>
            <p:nvGrpSpPr>
              <p:cNvPr id="118" name="Group 29"/>
              <p:cNvGrpSpPr>
                <a:grpSpLocks/>
              </p:cNvGrpSpPr>
              <p:nvPr/>
            </p:nvGrpSpPr>
            <p:grpSpPr bwMode="auto">
              <a:xfrm>
                <a:off x="3941" y="2273"/>
                <a:ext cx="266" cy="425"/>
                <a:chOff x="3941" y="2273"/>
                <a:chExt cx="266" cy="425"/>
              </a:xfrm>
            </p:grpSpPr>
            <p:sp>
              <p:nvSpPr>
                <p:cNvPr id="130" name="Rectangle 30"/>
                <p:cNvSpPr>
                  <a:spLocks noChangeArrowheads="1"/>
                </p:cNvSpPr>
                <p:nvPr/>
              </p:nvSpPr>
              <p:spPr bwMode="auto">
                <a:xfrm>
                  <a:off x="3941" y="23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31" name="Line 31"/>
                <p:cNvSpPr>
                  <a:spLocks noChangeShapeType="1"/>
                </p:cNvSpPr>
                <p:nvPr/>
              </p:nvSpPr>
              <p:spPr bwMode="auto">
                <a:xfrm flipV="1">
                  <a:off x="3948" y="2273"/>
                  <a:ext cx="118" cy="124"/>
                </a:xfrm>
                <a:prstGeom prst="line">
                  <a:avLst/>
                </a:prstGeom>
                <a:noFill/>
                <a:ln w="12700">
                  <a:solidFill>
                    <a:schemeClr val="tx1"/>
                  </a:solidFill>
                  <a:round/>
                  <a:headEnd/>
                  <a:tailEnd/>
                </a:ln>
              </p:spPr>
              <p:txBody>
                <a:bodyPr wrap="none" anchor="ctr"/>
                <a:lstStyle/>
                <a:p>
                  <a:endParaRPr lang="en-US"/>
                </a:p>
              </p:txBody>
            </p:sp>
            <p:sp>
              <p:nvSpPr>
                <p:cNvPr id="132" name="Line 32"/>
                <p:cNvSpPr>
                  <a:spLocks noChangeShapeType="1"/>
                </p:cNvSpPr>
                <p:nvPr/>
              </p:nvSpPr>
              <p:spPr bwMode="auto">
                <a:xfrm>
                  <a:off x="4074" y="2281"/>
                  <a:ext cx="133" cy="111"/>
                </a:xfrm>
                <a:prstGeom prst="line">
                  <a:avLst/>
                </a:prstGeom>
                <a:noFill/>
                <a:ln w="12700">
                  <a:solidFill>
                    <a:schemeClr val="tx1"/>
                  </a:solidFill>
                  <a:round/>
                  <a:headEnd/>
                  <a:tailEnd/>
                </a:ln>
              </p:spPr>
              <p:txBody>
                <a:bodyPr wrap="none" anchor="ctr"/>
                <a:lstStyle/>
                <a:p>
                  <a:endParaRPr lang="en-US"/>
                </a:p>
              </p:txBody>
            </p:sp>
          </p:grpSp>
          <p:grpSp>
            <p:nvGrpSpPr>
              <p:cNvPr id="119" name="Group 33"/>
              <p:cNvGrpSpPr>
                <a:grpSpLocks/>
              </p:cNvGrpSpPr>
              <p:nvPr/>
            </p:nvGrpSpPr>
            <p:grpSpPr bwMode="auto">
              <a:xfrm>
                <a:off x="5023" y="2902"/>
                <a:ext cx="266" cy="425"/>
                <a:chOff x="5023" y="2902"/>
                <a:chExt cx="266" cy="425"/>
              </a:xfrm>
            </p:grpSpPr>
            <p:sp>
              <p:nvSpPr>
                <p:cNvPr id="127" name="Rectangle 34"/>
                <p:cNvSpPr>
                  <a:spLocks noChangeArrowheads="1"/>
                </p:cNvSpPr>
                <p:nvPr/>
              </p:nvSpPr>
              <p:spPr bwMode="auto">
                <a:xfrm>
                  <a:off x="5023" y="3026"/>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8" name="Line 35"/>
                <p:cNvSpPr>
                  <a:spLocks noChangeShapeType="1"/>
                </p:cNvSpPr>
                <p:nvPr/>
              </p:nvSpPr>
              <p:spPr bwMode="auto">
                <a:xfrm flipV="1">
                  <a:off x="5030" y="2902"/>
                  <a:ext cx="118" cy="124"/>
                </a:xfrm>
                <a:prstGeom prst="line">
                  <a:avLst/>
                </a:prstGeom>
                <a:noFill/>
                <a:ln w="12700">
                  <a:solidFill>
                    <a:schemeClr val="tx1"/>
                  </a:solidFill>
                  <a:round/>
                  <a:headEnd/>
                  <a:tailEnd/>
                </a:ln>
              </p:spPr>
              <p:txBody>
                <a:bodyPr wrap="none" anchor="ctr"/>
                <a:lstStyle/>
                <a:p>
                  <a:endParaRPr lang="en-US"/>
                </a:p>
              </p:txBody>
            </p:sp>
            <p:sp>
              <p:nvSpPr>
                <p:cNvPr id="129" name="Line 36"/>
                <p:cNvSpPr>
                  <a:spLocks noChangeShapeType="1"/>
                </p:cNvSpPr>
                <p:nvPr/>
              </p:nvSpPr>
              <p:spPr bwMode="auto">
                <a:xfrm>
                  <a:off x="5156" y="2910"/>
                  <a:ext cx="133" cy="111"/>
                </a:xfrm>
                <a:prstGeom prst="line">
                  <a:avLst/>
                </a:prstGeom>
                <a:noFill/>
                <a:ln w="12700">
                  <a:solidFill>
                    <a:schemeClr val="tx1"/>
                  </a:solidFill>
                  <a:round/>
                  <a:headEnd/>
                  <a:tailEnd/>
                </a:ln>
              </p:spPr>
              <p:txBody>
                <a:bodyPr wrap="none" anchor="ctr"/>
                <a:lstStyle/>
                <a:p>
                  <a:endParaRPr lang="en-US"/>
                </a:p>
              </p:txBody>
            </p:sp>
          </p:grpSp>
          <p:grpSp>
            <p:nvGrpSpPr>
              <p:cNvPr id="120" name="Group 37"/>
              <p:cNvGrpSpPr>
                <a:grpSpLocks/>
              </p:cNvGrpSpPr>
              <p:nvPr/>
            </p:nvGrpSpPr>
            <p:grpSpPr bwMode="auto">
              <a:xfrm>
                <a:off x="5033" y="2407"/>
                <a:ext cx="266" cy="425"/>
                <a:chOff x="5033" y="2407"/>
                <a:chExt cx="266" cy="425"/>
              </a:xfrm>
            </p:grpSpPr>
            <p:sp>
              <p:nvSpPr>
                <p:cNvPr id="124" name="Rectangle 38"/>
                <p:cNvSpPr>
                  <a:spLocks noChangeArrowheads="1"/>
                </p:cNvSpPr>
                <p:nvPr/>
              </p:nvSpPr>
              <p:spPr bwMode="auto">
                <a:xfrm>
                  <a:off x="5033" y="2531"/>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5" name="Line 39"/>
                <p:cNvSpPr>
                  <a:spLocks noChangeShapeType="1"/>
                </p:cNvSpPr>
                <p:nvPr/>
              </p:nvSpPr>
              <p:spPr bwMode="auto">
                <a:xfrm flipV="1">
                  <a:off x="5040" y="2407"/>
                  <a:ext cx="118" cy="124"/>
                </a:xfrm>
                <a:prstGeom prst="line">
                  <a:avLst/>
                </a:prstGeom>
                <a:noFill/>
                <a:ln w="12700">
                  <a:solidFill>
                    <a:schemeClr val="tx1"/>
                  </a:solidFill>
                  <a:round/>
                  <a:headEnd/>
                  <a:tailEnd/>
                </a:ln>
              </p:spPr>
              <p:txBody>
                <a:bodyPr wrap="none" anchor="ctr"/>
                <a:lstStyle/>
                <a:p>
                  <a:endParaRPr lang="en-US"/>
                </a:p>
              </p:txBody>
            </p:sp>
            <p:sp>
              <p:nvSpPr>
                <p:cNvPr id="126" name="Line 40"/>
                <p:cNvSpPr>
                  <a:spLocks noChangeShapeType="1"/>
                </p:cNvSpPr>
                <p:nvPr/>
              </p:nvSpPr>
              <p:spPr bwMode="auto">
                <a:xfrm>
                  <a:off x="5166" y="2415"/>
                  <a:ext cx="133" cy="111"/>
                </a:xfrm>
                <a:prstGeom prst="line">
                  <a:avLst/>
                </a:prstGeom>
                <a:noFill/>
                <a:ln w="12700">
                  <a:solidFill>
                    <a:schemeClr val="tx1"/>
                  </a:solidFill>
                  <a:round/>
                  <a:headEnd/>
                  <a:tailEnd/>
                </a:ln>
              </p:spPr>
              <p:txBody>
                <a:bodyPr wrap="none" anchor="ctr"/>
                <a:lstStyle/>
                <a:p>
                  <a:endParaRPr lang="en-US"/>
                </a:p>
              </p:txBody>
            </p:sp>
          </p:grpSp>
          <p:sp>
            <p:nvSpPr>
              <p:cNvPr id="121" name="Line 41"/>
              <p:cNvSpPr>
                <a:spLocks noChangeShapeType="1"/>
              </p:cNvSpPr>
              <p:nvPr/>
            </p:nvSpPr>
            <p:spPr bwMode="auto">
              <a:xfrm flipH="1" flipV="1">
                <a:off x="4638" y="2927"/>
                <a:ext cx="369" cy="202"/>
              </a:xfrm>
              <a:prstGeom prst="line">
                <a:avLst/>
              </a:prstGeom>
              <a:noFill/>
              <a:ln w="12700">
                <a:solidFill>
                  <a:schemeClr val="tx1"/>
                </a:solidFill>
                <a:round/>
                <a:headEnd/>
                <a:tailEnd/>
              </a:ln>
            </p:spPr>
            <p:txBody>
              <a:bodyPr wrap="none" anchor="ctr"/>
              <a:lstStyle/>
              <a:p>
                <a:endParaRPr lang="en-US"/>
              </a:p>
            </p:txBody>
          </p:sp>
          <p:sp>
            <p:nvSpPr>
              <p:cNvPr id="122" name="Line 42"/>
              <p:cNvSpPr>
                <a:spLocks noChangeShapeType="1"/>
              </p:cNvSpPr>
              <p:nvPr/>
            </p:nvSpPr>
            <p:spPr bwMode="auto">
              <a:xfrm flipV="1">
                <a:off x="4230" y="2300"/>
                <a:ext cx="381" cy="239"/>
              </a:xfrm>
              <a:prstGeom prst="line">
                <a:avLst/>
              </a:prstGeom>
              <a:noFill/>
              <a:ln w="12700">
                <a:solidFill>
                  <a:schemeClr val="tx1"/>
                </a:solidFill>
                <a:round/>
                <a:headEnd/>
                <a:tailEnd/>
              </a:ln>
            </p:spPr>
            <p:txBody>
              <a:bodyPr wrap="none" anchor="ctr"/>
              <a:lstStyle/>
              <a:p>
                <a:endParaRPr lang="en-US"/>
              </a:p>
            </p:txBody>
          </p:sp>
          <p:sp>
            <p:nvSpPr>
              <p:cNvPr id="123" name="Line 43"/>
              <p:cNvSpPr>
                <a:spLocks noChangeShapeType="1"/>
              </p:cNvSpPr>
              <p:nvPr/>
            </p:nvSpPr>
            <p:spPr bwMode="auto">
              <a:xfrm>
                <a:off x="4626" y="2431"/>
                <a:ext cx="388" cy="157"/>
              </a:xfrm>
              <a:prstGeom prst="line">
                <a:avLst/>
              </a:prstGeom>
              <a:noFill/>
              <a:ln w="12700">
                <a:solidFill>
                  <a:schemeClr val="tx1"/>
                </a:solidFill>
                <a:round/>
                <a:headEnd/>
                <a:tailEnd/>
              </a:ln>
            </p:spPr>
            <p:txBody>
              <a:bodyPr wrap="none" anchor="ctr"/>
              <a:lstStyle/>
              <a:p>
                <a:endParaRPr lang="en-US"/>
              </a:p>
            </p:txBody>
          </p:sp>
        </p:grpSp>
        <p:sp>
          <p:nvSpPr>
            <p:cNvPr id="14" name="Rectangle 44"/>
            <p:cNvSpPr>
              <a:spLocks noChangeArrowheads="1"/>
            </p:cNvSpPr>
            <p:nvPr/>
          </p:nvSpPr>
          <p:spPr bwMode="auto">
            <a:xfrm>
              <a:off x="2760" y="890"/>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 name="Rectangle 45"/>
            <p:cNvSpPr>
              <a:spLocks noChangeArrowheads="1"/>
            </p:cNvSpPr>
            <p:nvPr/>
          </p:nvSpPr>
          <p:spPr bwMode="auto">
            <a:xfrm>
              <a:off x="2908" y="1023"/>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sp>
          <p:nvSpPr>
            <p:cNvPr id="16" name="Rectangle 46"/>
            <p:cNvSpPr>
              <a:spLocks noChangeArrowheads="1"/>
            </p:cNvSpPr>
            <p:nvPr/>
          </p:nvSpPr>
          <p:spPr bwMode="auto">
            <a:xfrm>
              <a:off x="3450" y="1628"/>
              <a:ext cx="849" cy="63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Coaxial</a:t>
              </a:r>
            </a:p>
            <a:p>
              <a:pPr algn="ctr" eaLnBrk="0" hangingPunct="0"/>
              <a:r>
                <a:rPr lang="en-US" sz="2000"/>
                <a:t>distribution</a:t>
              </a:r>
            </a:p>
            <a:p>
              <a:pPr algn="ctr" eaLnBrk="0" hangingPunct="0"/>
              <a:r>
                <a:rPr lang="en-US" sz="2000"/>
                <a:t>plant</a:t>
              </a:r>
            </a:p>
          </p:txBody>
        </p:sp>
        <p:sp>
          <p:nvSpPr>
            <p:cNvPr id="17" name="Line 47"/>
            <p:cNvSpPr>
              <a:spLocks noChangeShapeType="1"/>
            </p:cNvSpPr>
            <p:nvPr/>
          </p:nvSpPr>
          <p:spPr bwMode="auto">
            <a:xfrm>
              <a:off x="1258" y="1305"/>
              <a:ext cx="1483" cy="0"/>
            </a:xfrm>
            <a:prstGeom prst="line">
              <a:avLst/>
            </a:prstGeom>
            <a:noFill/>
            <a:ln w="12700">
              <a:solidFill>
                <a:schemeClr val="tx1"/>
              </a:solidFill>
              <a:round/>
              <a:headEnd/>
              <a:tailEnd/>
            </a:ln>
          </p:spPr>
          <p:txBody>
            <a:bodyPr wrap="none" anchor="ctr"/>
            <a:lstStyle/>
            <a:p>
              <a:endParaRPr lang="en-US"/>
            </a:p>
          </p:txBody>
        </p:sp>
        <p:sp>
          <p:nvSpPr>
            <p:cNvPr id="18" name="Line 48"/>
            <p:cNvSpPr>
              <a:spLocks noChangeShapeType="1"/>
            </p:cNvSpPr>
            <p:nvPr/>
          </p:nvSpPr>
          <p:spPr bwMode="auto">
            <a:xfrm>
              <a:off x="3471" y="1178"/>
              <a:ext cx="794" cy="2"/>
            </a:xfrm>
            <a:prstGeom prst="line">
              <a:avLst/>
            </a:prstGeom>
            <a:noFill/>
            <a:ln w="12700">
              <a:solidFill>
                <a:schemeClr val="tx1"/>
              </a:solidFill>
              <a:round/>
              <a:headEnd/>
              <a:tailEnd/>
            </a:ln>
          </p:spPr>
          <p:txBody>
            <a:bodyPr wrap="none" anchor="ctr"/>
            <a:lstStyle/>
            <a:p>
              <a:endParaRPr lang="en-US"/>
            </a:p>
          </p:txBody>
        </p:sp>
        <p:sp>
          <p:nvSpPr>
            <p:cNvPr id="19" name="Rectangle 49"/>
            <p:cNvSpPr>
              <a:spLocks noChangeArrowheads="1"/>
            </p:cNvSpPr>
            <p:nvPr/>
          </p:nvSpPr>
          <p:spPr bwMode="auto">
            <a:xfrm>
              <a:off x="4260" y="914"/>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 name="Rectangle 50"/>
            <p:cNvSpPr>
              <a:spLocks noChangeArrowheads="1"/>
            </p:cNvSpPr>
            <p:nvPr/>
          </p:nvSpPr>
          <p:spPr bwMode="auto">
            <a:xfrm>
              <a:off x="4387" y="1032"/>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grpSp>
          <p:nvGrpSpPr>
            <p:cNvPr id="21" name="Group 51"/>
            <p:cNvGrpSpPr>
              <a:grpSpLocks/>
            </p:cNvGrpSpPr>
            <p:nvPr/>
          </p:nvGrpSpPr>
          <p:grpSpPr bwMode="auto">
            <a:xfrm>
              <a:off x="2954" y="1605"/>
              <a:ext cx="282" cy="530"/>
              <a:chOff x="2954" y="1605"/>
              <a:chExt cx="282" cy="530"/>
            </a:xfrm>
          </p:grpSpPr>
          <p:sp>
            <p:nvSpPr>
              <p:cNvPr id="112" name="Line 52"/>
              <p:cNvSpPr>
                <a:spLocks noChangeShapeType="1"/>
              </p:cNvSpPr>
              <p:nvPr/>
            </p:nvSpPr>
            <p:spPr bwMode="auto">
              <a:xfrm>
                <a:off x="3087" y="1605"/>
                <a:ext cx="0" cy="323"/>
              </a:xfrm>
              <a:prstGeom prst="line">
                <a:avLst/>
              </a:prstGeom>
              <a:noFill/>
              <a:ln w="12700">
                <a:solidFill>
                  <a:schemeClr val="tx1"/>
                </a:solidFill>
                <a:round/>
                <a:headEnd/>
                <a:tailEnd/>
              </a:ln>
            </p:spPr>
            <p:txBody>
              <a:bodyPr wrap="none" anchor="ctr"/>
              <a:lstStyle/>
              <a:p>
                <a:endParaRPr lang="en-US"/>
              </a:p>
            </p:txBody>
          </p:sp>
          <p:grpSp>
            <p:nvGrpSpPr>
              <p:cNvPr id="113" name="Group 53"/>
              <p:cNvGrpSpPr>
                <a:grpSpLocks/>
              </p:cNvGrpSpPr>
              <p:nvPr/>
            </p:nvGrpSpPr>
            <p:grpSpPr bwMode="auto">
              <a:xfrm>
                <a:off x="2954" y="1948"/>
                <a:ext cx="282" cy="187"/>
                <a:chOff x="2954" y="1948"/>
                <a:chExt cx="282" cy="187"/>
              </a:xfrm>
            </p:grpSpPr>
            <p:sp>
              <p:nvSpPr>
                <p:cNvPr id="114" name="Line 54"/>
                <p:cNvSpPr>
                  <a:spLocks noChangeShapeType="1"/>
                </p:cNvSpPr>
                <p:nvPr/>
              </p:nvSpPr>
              <p:spPr bwMode="auto">
                <a:xfrm flipH="1">
                  <a:off x="2954" y="1948"/>
                  <a:ext cx="282" cy="0"/>
                </a:xfrm>
                <a:prstGeom prst="line">
                  <a:avLst/>
                </a:prstGeom>
                <a:noFill/>
                <a:ln w="12700">
                  <a:solidFill>
                    <a:schemeClr val="tx1"/>
                  </a:solidFill>
                  <a:round/>
                  <a:headEnd/>
                  <a:tailEnd/>
                </a:ln>
              </p:spPr>
              <p:txBody>
                <a:bodyPr wrap="none" anchor="ctr"/>
                <a:lstStyle/>
                <a:p>
                  <a:endParaRPr lang="en-US"/>
                </a:p>
              </p:txBody>
            </p:sp>
            <p:sp>
              <p:nvSpPr>
                <p:cNvPr id="115" name="Line 55"/>
                <p:cNvSpPr>
                  <a:spLocks noChangeShapeType="1"/>
                </p:cNvSpPr>
                <p:nvPr/>
              </p:nvSpPr>
              <p:spPr bwMode="auto">
                <a:xfrm flipH="1">
                  <a:off x="3080" y="1948"/>
                  <a:ext cx="152" cy="183"/>
                </a:xfrm>
                <a:prstGeom prst="line">
                  <a:avLst/>
                </a:prstGeom>
                <a:noFill/>
                <a:ln w="12700">
                  <a:solidFill>
                    <a:schemeClr val="tx1"/>
                  </a:solidFill>
                  <a:round/>
                  <a:headEnd/>
                  <a:tailEnd/>
                </a:ln>
              </p:spPr>
              <p:txBody>
                <a:bodyPr wrap="none" anchor="ctr"/>
                <a:lstStyle/>
                <a:p>
                  <a:endParaRPr lang="en-US"/>
                </a:p>
              </p:txBody>
            </p:sp>
            <p:sp>
              <p:nvSpPr>
                <p:cNvPr id="116" name="Line 56"/>
                <p:cNvSpPr>
                  <a:spLocks noChangeShapeType="1"/>
                </p:cNvSpPr>
                <p:nvPr/>
              </p:nvSpPr>
              <p:spPr bwMode="auto">
                <a:xfrm>
                  <a:off x="2958" y="1952"/>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2" name="Group 57"/>
            <p:cNvGrpSpPr>
              <a:grpSpLocks/>
            </p:cNvGrpSpPr>
            <p:nvPr/>
          </p:nvGrpSpPr>
          <p:grpSpPr bwMode="auto">
            <a:xfrm>
              <a:off x="2970" y="2169"/>
              <a:ext cx="282" cy="530"/>
              <a:chOff x="2970" y="2169"/>
              <a:chExt cx="282" cy="530"/>
            </a:xfrm>
          </p:grpSpPr>
          <p:sp>
            <p:nvSpPr>
              <p:cNvPr id="107" name="Line 58"/>
              <p:cNvSpPr>
                <a:spLocks noChangeShapeType="1"/>
              </p:cNvSpPr>
              <p:nvPr/>
            </p:nvSpPr>
            <p:spPr bwMode="auto">
              <a:xfrm>
                <a:off x="3103" y="2169"/>
                <a:ext cx="0" cy="323"/>
              </a:xfrm>
              <a:prstGeom prst="line">
                <a:avLst/>
              </a:prstGeom>
              <a:noFill/>
              <a:ln w="12700">
                <a:solidFill>
                  <a:schemeClr val="tx1"/>
                </a:solidFill>
                <a:round/>
                <a:headEnd/>
                <a:tailEnd/>
              </a:ln>
            </p:spPr>
            <p:txBody>
              <a:bodyPr wrap="none" anchor="ctr"/>
              <a:lstStyle/>
              <a:p>
                <a:endParaRPr lang="en-US"/>
              </a:p>
            </p:txBody>
          </p:sp>
          <p:grpSp>
            <p:nvGrpSpPr>
              <p:cNvPr id="108" name="Group 59"/>
              <p:cNvGrpSpPr>
                <a:grpSpLocks/>
              </p:cNvGrpSpPr>
              <p:nvPr/>
            </p:nvGrpSpPr>
            <p:grpSpPr bwMode="auto">
              <a:xfrm>
                <a:off x="2970" y="2512"/>
                <a:ext cx="282" cy="187"/>
                <a:chOff x="2970" y="2512"/>
                <a:chExt cx="282" cy="187"/>
              </a:xfrm>
            </p:grpSpPr>
            <p:sp>
              <p:nvSpPr>
                <p:cNvPr id="109" name="Line 60"/>
                <p:cNvSpPr>
                  <a:spLocks noChangeShapeType="1"/>
                </p:cNvSpPr>
                <p:nvPr/>
              </p:nvSpPr>
              <p:spPr bwMode="auto">
                <a:xfrm flipH="1">
                  <a:off x="2970" y="2512"/>
                  <a:ext cx="282" cy="0"/>
                </a:xfrm>
                <a:prstGeom prst="line">
                  <a:avLst/>
                </a:prstGeom>
                <a:noFill/>
                <a:ln w="12700">
                  <a:solidFill>
                    <a:schemeClr val="tx1"/>
                  </a:solidFill>
                  <a:round/>
                  <a:headEnd/>
                  <a:tailEnd/>
                </a:ln>
              </p:spPr>
              <p:txBody>
                <a:bodyPr wrap="none" anchor="ctr"/>
                <a:lstStyle/>
                <a:p>
                  <a:endParaRPr lang="en-US"/>
                </a:p>
              </p:txBody>
            </p:sp>
            <p:sp>
              <p:nvSpPr>
                <p:cNvPr id="110" name="Line 61"/>
                <p:cNvSpPr>
                  <a:spLocks noChangeShapeType="1"/>
                </p:cNvSpPr>
                <p:nvPr/>
              </p:nvSpPr>
              <p:spPr bwMode="auto">
                <a:xfrm flipH="1">
                  <a:off x="3096" y="2512"/>
                  <a:ext cx="152" cy="183"/>
                </a:xfrm>
                <a:prstGeom prst="line">
                  <a:avLst/>
                </a:prstGeom>
                <a:noFill/>
                <a:ln w="12700">
                  <a:solidFill>
                    <a:schemeClr val="tx1"/>
                  </a:solidFill>
                  <a:round/>
                  <a:headEnd/>
                  <a:tailEnd/>
                </a:ln>
              </p:spPr>
              <p:txBody>
                <a:bodyPr wrap="none" anchor="ctr"/>
                <a:lstStyle/>
                <a:p>
                  <a:endParaRPr lang="en-US"/>
                </a:p>
              </p:txBody>
            </p:sp>
            <p:sp>
              <p:nvSpPr>
                <p:cNvPr id="111" name="Line 62"/>
                <p:cNvSpPr>
                  <a:spLocks noChangeShapeType="1"/>
                </p:cNvSpPr>
                <p:nvPr/>
              </p:nvSpPr>
              <p:spPr bwMode="auto">
                <a:xfrm>
                  <a:off x="2974" y="251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3" name="Group 63"/>
            <p:cNvGrpSpPr>
              <a:grpSpLocks/>
            </p:cNvGrpSpPr>
            <p:nvPr/>
          </p:nvGrpSpPr>
          <p:grpSpPr bwMode="auto">
            <a:xfrm>
              <a:off x="2979" y="2726"/>
              <a:ext cx="282" cy="530"/>
              <a:chOff x="2979" y="2726"/>
              <a:chExt cx="282" cy="530"/>
            </a:xfrm>
          </p:grpSpPr>
          <p:sp>
            <p:nvSpPr>
              <p:cNvPr id="102" name="Line 64"/>
              <p:cNvSpPr>
                <a:spLocks noChangeShapeType="1"/>
              </p:cNvSpPr>
              <p:nvPr/>
            </p:nvSpPr>
            <p:spPr bwMode="auto">
              <a:xfrm>
                <a:off x="3112" y="2726"/>
                <a:ext cx="0" cy="323"/>
              </a:xfrm>
              <a:prstGeom prst="line">
                <a:avLst/>
              </a:prstGeom>
              <a:noFill/>
              <a:ln w="12700">
                <a:solidFill>
                  <a:schemeClr val="tx1"/>
                </a:solidFill>
                <a:round/>
                <a:headEnd/>
                <a:tailEnd/>
              </a:ln>
            </p:spPr>
            <p:txBody>
              <a:bodyPr wrap="none" anchor="ctr"/>
              <a:lstStyle/>
              <a:p>
                <a:endParaRPr lang="en-US"/>
              </a:p>
            </p:txBody>
          </p:sp>
          <p:grpSp>
            <p:nvGrpSpPr>
              <p:cNvPr id="103" name="Group 65"/>
              <p:cNvGrpSpPr>
                <a:grpSpLocks/>
              </p:cNvGrpSpPr>
              <p:nvPr/>
            </p:nvGrpSpPr>
            <p:grpSpPr bwMode="auto">
              <a:xfrm>
                <a:off x="2979" y="3069"/>
                <a:ext cx="282" cy="187"/>
                <a:chOff x="2979" y="3069"/>
                <a:chExt cx="282" cy="187"/>
              </a:xfrm>
            </p:grpSpPr>
            <p:sp>
              <p:nvSpPr>
                <p:cNvPr id="104" name="Line 66"/>
                <p:cNvSpPr>
                  <a:spLocks noChangeShapeType="1"/>
                </p:cNvSpPr>
                <p:nvPr/>
              </p:nvSpPr>
              <p:spPr bwMode="auto">
                <a:xfrm flipH="1">
                  <a:off x="2979" y="3069"/>
                  <a:ext cx="282" cy="0"/>
                </a:xfrm>
                <a:prstGeom prst="line">
                  <a:avLst/>
                </a:prstGeom>
                <a:noFill/>
                <a:ln w="12700">
                  <a:solidFill>
                    <a:schemeClr val="tx1"/>
                  </a:solidFill>
                  <a:round/>
                  <a:headEnd/>
                  <a:tailEnd/>
                </a:ln>
              </p:spPr>
              <p:txBody>
                <a:bodyPr wrap="none" anchor="ctr"/>
                <a:lstStyle/>
                <a:p>
                  <a:endParaRPr lang="en-US"/>
                </a:p>
              </p:txBody>
            </p:sp>
            <p:sp>
              <p:nvSpPr>
                <p:cNvPr id="105" name="Line 67"/>
                <p:cNvSpPr>
                  <a:spLocks noChangeShapeType="1"/>
                </p:cNvSpPr>
                <p:nvPr/>
              </p:nvSpPr>
              <p:spPr bwMode="auto">
                <a:xfrm flipH="1">
                  <a:off x="3105" y="3069"/>
                  <a:ext cx="152" cy="183"/>
                </a:xfrm>
                <a:prstGeom prst="line">
                  <a:avLst/>
                </a:prstGeom>
                <a:noFill/>
                <a:ln w="12700">
                  <a:solidFill>
                    <a:schemeClr val="tx1"/>
                  </a:solidFill>
                  <a:round/>
                  <a:headEnd/>
                  <a:tailEnd/>
                </a:ln>
              </p:spPr>
              <p:txBody>
                <a:bodyPr wrap="none" anchor="ctr"/>
                <a:lstStyle/>
                <a:p>
                  <a:endParaRPr lang="en-US"/>
                </a:p>
              </p:txBody>
            </p:sp>
            <p:sp>
              <p:nvSpPr>
                <p:cNvPr id="106" name="Line 68"/>
                <p:cNvSpPr>
                  <a:spLocks noChangeShapeType="1"/>
                </p:cNvSpPr>
                <p:nvPr/>
              </p:nvSpPr>
              <p:spPr bwMode="auto">
                <a:xfrm>
                  <a:off x="2983" y="3073"/>
                  <a:ext cx="119" cy="183"/>
                </a:xfrm>
                <a:prstGeom prst="line">
                  <a:avLst/>
                </a:prstGeom>
                <a:noFill/>
                <a:ln w="12700">
                  <a:solidFill>
                    <a:schemeClr val="tx1"/>
                  </a:solidFill>
                  <a:round/>
                  <a:headEnd/>
                  <a:tailEnd/>
                </a:ln>
              </p:spPr>
              <p:txBody>
                <a:bodyPr wrap="none" anchor="ctr"/>
                <a:lstStyle/>
                <a:p>
                  <a:endParaRPr lang="en-US"/>
                </a:p>
              </p:txBody>
            </p:sp>
          </p:grpSp>
        </p:grpSp>
        <p:sp>
          <p:nvSpPr>
            <p:cNvPr id="24" name="Line 69"/>
            <p:cNvSpPr>
              <a:spLocks noChangeShapeType="1"/>
            </p:cNvSpPr>
            <p:nvPr/>
          </p:nvSpPr>
          <p:spPr bwMode="auto">
            <a:xfrm>
              <a:off x="3104" y="3289"/>
              <a:ext cx="0" cy="115"/>
            </a:xfrm>
            <a:prstGeom prst="line">
              <a:avLst/>
            </a:prstGeom>
            <a:noFill/>
            <a:ln w="12700">
              <a:solidFill>
                <a:schemeClr val="tx1"/>
              </a:solidFill>
              <a:round/>
              <a:headEnd/>
              <a:tailEnd/>
            </a:ln>
          </p:spPr>
          <p:txBody>
            <a:bodyPr wrap="none" anchor="ctr"/>
            <a:lstStyle/>
            <a:p>
              <a:endParaRPr lang="en-US"/>
            </a:p>
          </p:txBody>
        </p:sp>
        <p:grpSp>
          <p:nvGrpSpPr>
            <p:cNvPr id="25" name="Group 70"/>
            <p:cNvGrpSpPr>
              <a:grpSpLocks/>
            </p:cNvGrpSpPr>
            <p:nvPr/>
          </p:nvGrpSpPr>
          <p:grpSpPr bwMode="auto">
            <a:xfrm>
              <a:off x="2438" y="2239"/>
              <a:ext cx="266" cy="425"/>
              <a:chOff x="2438" y="2239"/>
              <a:chExt cx="266" cy="425"/>
            </a:xfrm>
          </p:grpSpPr>
          <p:sp>
            <p:nvSpPr>
              <p:cNvPr id="99" name="Rectangle 71"/>
              <p:cNvSpPr>
                <a:spLocks noChangeArrowheads="1"/>
              </p:cNvSpPr>
              <p:nvPr/>
            </p:nvSpPr>
            <p:spPr bwMode="auto">
              <a:xfrm>
                <a:off x="2438" y="2363"/>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0" name="Line 72"/>
              <p:cNvSpPr>
                <a:spLocks noChangeShapeType="1"/>
              </p:cNvSpPr>
              <p:nvPr/>
            </p:nvSpPr>
            <p:spPr bwMode="auto">
              <a:xfrm flipV="1">
                <a:off x="2445" y="2239"/>
                <a:ext cx="118" cy="124"/>
              </a:xfrm>
              <a:prstGeom prst="line">
                <a:avLst/>
              </a:prstGeom>
              <a:noFill/>
              <a:ln w="12700">
                <a:solidFill>
                  <a:schemeClr val="tx1"/>
                </a:solidFill>
                <a:round/>
                <a:headEnd/>
                <a:tailEnd/>
              </a:ln>
            </p:spPr>
            <p:txBody>
              <a:bodyPr wrap="none" anchor="ctr"/>
              <a:lstStyle/>
              <a:p>
                <a:endParaRPr lang="en-US"/>
              </a:p>
            </p:txBody>
          </p:sp>
          <p:sp>
            <p:nvSpPr>
              <p:cNvPr id="101" name="Line 73"/>
              <p:cNvSpPr>
                <a:spLocks noChangeShapeType="1"/>
              </p:cNvSpPr>
              <p:nvPr/>
            </p:nvSpPr>
            <p:spPr bwMode="auto">
              <a:xfrm>
                <a:off x="2571" y="2247"/>
                <a:ext cx="133" cy="111"/>
              </a:xfrm>
              <a:prstGeom prst="line">
                <a:avLst/>
              </a:prstGeom>
              <a:noFill/>
              <a:ln w="12700">
                <a:solidFill>
                  <a:schemeClr val="tx1"/>
                </a:solidFill>
                <a:round/>
                <a:headEnd/>
                <a:tailEnd/>
              </a:ln>
            </p:spPr>
            <p:txBody>
              <a:bodyPr wrap="none" anchor="ctr"/>
              <a:lstStyle/>
              <a:p>
                <a:endParaRPr lang="en-US"/>
              </a:p>
            </p:txBody>
          </p:sp>
        </p:grpSp>
        <p:grpSp>
          <p:nvGrpSpPr>
            <p:cNvPr id="26" name="Group 74"/>
            <p:cNvGrpSpPr>
              <a:grpSpLocks/>
            </p:cNvGrpSpPr>
            <p:nvPr/>
          </p:nvGrpSpPr>
          <p:grpSpPr bwMode="auto">
            <a:xfrm>
              <a:off x="3520" y="2868"/>
              <a:ext cx="266" cy="425"/>
              <a:chOff x="3520" y="2868"/>
              <a:chExt cx="266" cy="425"/>
            </a:xfrm>
          </p:grpSpPr>
          <p:sp>
            <p:nvSpPr>
              <p:cNvPr id="96" name="Rectangle 75"/>
              <p:cNvSpPr>
                <a:spLocks noChangeArrowheads="1"/>
              </p:cNvSpPr>
              <p:nvPr/>
            </p:nvSpPr>
            <p:spPr bwMode="auto">
              <a:xfrm>
                <a:off x="3520" y="2992"/>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7" name="Line 76"/>
              <p:cNvSpPr>
                <a:spLocks noChangeShapeType="1"/>
              </p:cNvSpPr>
              <p:nvPr/>
            </p:nvSpPr>
            <p:spPr bwMode="auto">
              <a:xfrm flipV="1">
                <a:off x="3527" y="2868"/>
                <a:ext cx="118" cy="124"/>
              </a:xfrm>
              <a:prstGeom prst="line">
                <a:avLst/>
              </a:prstGeom>
              <a:noFill/>
              <a:ln w="12700">
                <a:solidFill>
                  <a:schemeClr val="tx1"/>
                </a:solidFill>
                <a:round/>
                <a:headEnd/>
                <a:tailEnd/>
              </a:ln>
            </p:spPr>
            <p:txBody>
              <a:bodyPr wrap="none" anchor="ctr"/>
              <a:lstStyle/>
              <a:p>
                <a:endParaRPr lang="en-US"/>
              </a:p>
            </p:txBody>
          </p:sp>
          <p:sp>
            <p:nvSpPr>
              <p:cNvPr id="98" name="Line 77"/>
              <p:cNvSpPr>
                <a:spLocks noChangeShapeType="1"/>
              </p:cNvSpPr>
              <p:nvPr/>
            </p:nvSpPr>
            <p:spPr bwMode="auto">
              <a:xfrm>
                <a:off x="3653" y="2876"/>
                <a:ext cx="133" cy="111"/>
              </a:xfrm>
              <a:prstGeom prst="line">
                <a:avLst/>
              </a:prstGeom>
              <a:noFill/>
              <a:ln w="12700">
                <a:solidFill>
                  <a:schemeClr val="tx1"/>
                </a:solidFill>
                <a:round/>
                <a:headEnd/>
                <a:tailEnd/>
              </a:ln>
            </p:spPr>
            <p:txBody>
              <a:bodyPr wrap="none" anchor="ctr"/>
              <a:lstStyle/>
              <a:p>
                <a:endParaRPr lang="en-US"/>
              </a:p>
            </p:txBody>
          </p:sp>
        </p:grpSp>
        <p:grpSp>
          <p:nvGrpSpPr>
            <p:cNvPr id="27" name="Group 78"/>
            <p:cNvGrpSpPr>
              <a:grpSpLocks/>
            </p:cNvGrpSpPr>
            <p:nvPr/>
          </p:nvGrpSpPr>
          <p:grpSpPr bwMode="auto">
            <a:xfrm>
              <a:off x="3530" y="2373"/>
              <a:ext cx="266" cy="425"/>
              <a:chOff x="3530" y="2373"/>
              <a:chExt cx="266" cy="425"/>
            </a:xfrm>
          </p:grpSpPr>
          <p:sp>
            <p:nvSpPr>
              <p:cNvPr id="93" name="Rectangle 79"/>
              <p:cNvSpPr>
                <a:spLocks noChangeArrowheads="1"/>
              </p:cNvSpPr>
              <p:nvPr/>
            </p:nvSpPr>
            <p:spPr bwMode="auto">
              <a:xfrm>
                <a:off x="3530" y="24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4" name="Line 80"/>
              <p:cNvSpPr>
                <a:spLocks noChangeShapeType="1"/>
              </p:cNvSpPr>
              <p:nvPr/>
            </p:nvSpPr>
            <p:spPr bwMode="auto">
              <a:xfrm flipV="1">
                <a:off x="3537" y="2373"/>
                <a:ext cx="118" cy="124"/>
              </a:xfrm>
              <a:prstGeom prst="line">
                <a:avLst/>
              </a:prstGeom>
              <a:noFill/>
              <a:ln w="12700">
                <a:solidFill>
                  <a:schemeClr val="tx1"/>
                </a:solidFill>
                <a:round/>
                <a:headEnd/>
                <a:tailEnd/>
              </a:ln>
            </p:spPr>
            <p:txBody>
              <a:bodyPr wrap="none" anchor="ctr"/>
              <a:lstStyle/>
              <a:p>
                <a:endParaRPr lang="en-US"/>
              </a:p>
            </p:txBody>
          </p:sp>
          <p:sp>
            <p:nvSpPr>
              <p:cNvPr id="95" name="Line 81"/>
              <p:cNvSpPr>
                <a:spLocks noChangeShapeType="1"/>
              </p:cNvSpPr>
              <p:nvPr/>
            </p:nvSpPr>
            <p:spPr bwMode="auto">
              <a:xfrm>
                <a:off x="3663" y="2381"/>
                <a:ext cx="133" cy="111"/>
              </a:xfrm>
              <a:prstGeom prst="line">
                <a:avLst/>
              </a:prstGeom>
              <a:noFill/>
              <a:ln w="12700">
                <a:solidFill>
                  <a:schemeClr val="tx1"/>
                </a:solidFill>
                <a:round/>
                <a:headEnd/>
                <a:tailEnd/>
              </a:ln>
            </p:spPr>
            <p:txBody>
              <a:bodyPr wrap="none" anchor="ctr"/>
              <a:lstStyle/>
              <a:p>
                <a:endParaRPr lang="en-US"/>
              </a:p>
            </p:txBody>
          </p:sp>
        </p:grpSp>
        <p:sp>
          <p:nvSpPr>
            <p:cNvPr id="28" name="Line 82"/>
            <p:cNvSpPr>
              <a:spLocks noChangeShapeType="1"/>
            </p:cNvSpPr>
            <p:nvPr/>
          </p:nvSpPr>
          <p:spPr bwMode="auto">
            <a:xfrm flipH="1" flipV="1">
              <a:off x="3135" y="2893"/>
              <a:ext cx="369" cy="202"/>
            </a:xfrm>
            <a:prstGeom prst="line">
              <a:avLst/>
            </a:prstGeom>
            <a:noFill/>
            <a:ln w="12700">
              <a:solidFill>
                <a:schemeClr val="tx1"/>
              </a:solidFill>
              <a:round/>
              <a:headEnd/>
              <a:tailEnd/>
            </a:ln>
          </p:spPr>
          <p:txBody>
            <a:bodyPr wrap="none" anchor="ctr"/>
            <a:lstStyle/>
            <a:p>
              <a:endParaRPr lang="en-US"/>
            </a:p>
          </p:txBody>
        </p:sp>
        <p:sp>
          <p:nvSpPr>
            <p:cNvPr id="29" name="Line 83"/>
            <p:cNvSpPr>
              <a:spLocks noChangeShapeType="1"/>
            </p:cNvSpPr>
            <p:nvPr/>
          </p:nvSpPr>
          <p:spPr bwMode="auto">
            <a:xfrm flipV="1">
              <a:off x="2727" y="2266"/>
              <a:ext cx="381" cy="239"/>
            </a:xfrm>
            <a:prstGeom prst="line">
              <a:avLst/>
            </a:prstGeom>
            <a:noFill/>
            <a:ln w="12700">
              <a:solidFill>
                <a:schemeClr val="tx1"/>
              </a:solidFill>
              <a:round/>
              <a:headEnd/>
              <a:tailEnd/>
            </a:ln>
          </p:spPr>
          <p:txBody>
            <a:bodyPr wrap="none" anchor="ctr"/>
            <a:lstStyle/>
            <a:p>
              <a:endParaRPr lang="en-US"/>
            </a:p>
          </p:txBody>
        </p:sp>
        <p:sp>
          <p:nvSpPr>
            <p:cNvPr id="30" name="Line 84"/>
            <p:cNvSpPr>
              <a:spLocks noChangeShapeType="1"/>
            </p:cNvSpPr>
            <p:nvPr/>
          </p:nvSpPr>
          <p:spPr bwMode="auto">
            <a:xfrm>
              <a:off x="3123" y="2397"/>
              <a:ext cx="388" cy="157"/>
            </a:xfrm>
            <a:prstGeom prst="line">
              <a:avLst/>
            </a:prstGeom>
            <a:noFill/>
            <a:ln w="12700">
              <a:solidFill>
                <a:schemeClr val="tx1"/>
              </a:solidFill>
              <a:round/>
              <a:headEnd/>
              <a:tailEnd/>
            </a:ln>
          </p:spPr>
          <p:txBody>
            <a:bodyPr wrap="none" anchor="ctr"/>
            <a:lstStyle/>
            <a:p>
              <a:endParaRPr lang="en-US"/>
            </a:p>
          </p:txBody>
        </p:sp>
        <p:sp>
          <p:nvSpPr>
            <p:cNvPr id="31" name="Line 85"/>
            <p:cNvSpPr>
              <a:spLocks noChangeShapeType="1"/>
            </p:cNvSpPr>
            <p:nvPr/>
          </p:nvSpPr>
          <p:spPr bwMode="auto">
            <a:xfrm flipV="1">
              <a:off x="3459" y="1334"/>
              <a:ext cx="791" cy="9"/>
            </a:xfrm>
            <a:prstGeom prst="line">
              <a:avLst/>
            </a:prstGeom>
            <a:noFill/>
            <a:ln w="12700">
              <a:solidFill>
                <a:schemeClr val="tx1"/>
              </a:solidFill>
              <a:round/>
              <a:headEnd/>
              <a:tailEnd/>
            </a:ln>
          </p:spPr>
          <p:txBody>
            <a:bodyPr wrap="none" anchor="ctr"/>
            <a:lstStyle/>
            <a:p>
              <a:endParaRPr lang="en-US"/>
            </a:p>
          </p:txBody>
        </p:sp>
        <p:grpSp>
          <p:nvGrpSpPr>
            <p:cNvPr id="32" name="Group 86"/>
            <p:cNvGrpSpPr>
              <a:grpSpLocks/>
            </p:cNvGrpSpPr>
            <p:nvPr/>
          </p:nvGrpSpPr>
          <p:grpSpPr bwMode="auto">
            <a:xfrm>
              <a:off x="938" y="2712"/>
              <a:ext cx="201" cy="278"/>
              <a:chOff x="938" y="2712"/>
              <a:chExt cx="201" cy="278"/>
            </a:xfrm>
          </p:grpSpPr>
          <p:grpSp>
            <p:nvGrpSpPr>
              <p:cNvPr id="86" name="Group 87"/>
              <p:cNvGrpSpPr>
                <a:grpSpLocks/>
              </p:cNvGrpSpPr>
              <p:nvPr/>
            </p:nvGrpSpPr>
            <p:grpSpPr bwMode="auto">
              <a:xfrm>
                <a:off x="952" y="2712"/>
                <a:ext cx="187" cy="278"/>
                <a:chOff x="952" y="2712"/>
                <a:chExt cx="187" cy="278"/>
              </a:xfrm>
            </p:grpSpPr>
            <p:sp>
              <p:nvSpPr>
                <p:cNvPr id="90" name="Line 88"/>
                <p:cNvSpPr>
                  <a:spLocks noChangeShapeType="1"/>
                </p:cNvSpPr>
                <p:nvPr/>
              </p:nvSpPr>
              <p:spPr bwMode="auto">
                <a:xfrm>
                  <a:off x="952" y="2712"/>
                  <a:ext cx="0" cy="266"/>
                </a:xfrm>
                <a:prstGeom prst="line">
                  <a:avLst/>
                </a:prstGeom>
                <a:noFill/>
                <a:ln w="12700">
                  <a:solidFill>
                    <a:schemeClr val="tx1"/>
                  </a:solidFill>
                  <a:round/>
                  <a:headEnd/>
                  <a:tailEnd/>
                </a:ln>
              </p:spPr>
              <p:txBody>
                <a:bodyPr wrap="none" anchor="ctr"/>
                <a:lstStyle/>
                <a:p>
                  <a:endParaRPr lang="en-US"/>
                </a:p>
              </p:txBody>
            </p:sp>
            <p:sp>
              <p:nvSpPr>
                <p:cNvPr id="91" name="Line 89"/>
                <p:cNvSpPr>
                  <a:spLocks noChangeShapeType="1"/>
                </p:cNvSpPr>
                <p:nvPr/>
              </p:nvSpPr>
              <p:spPr bwMode="auto">
                <a:xfrm>
                  <a:off x="952" y="2716"/>
                  <a:ext cx="183" cy="136"/>
                </a:xfrm>
                <a:prstGeom prst="line">
                  <a:avLst/>
                </a:prstGeom>
                <a:noFill/>
                <a:ln w="12700">
                  <a:solidFill>
                    <a:schemeClr val="tx1"/>
                  </a:solidFill>
                  <a:round/>
                  <a:headEnd/>
                  <a:tailEnd/>
                </a:ln>
              </p:spPr>
              <p:txBody>
                <a:bodyPr wrap="none" anchor="ctr"/>
                <a:lstStyle/>
                <a:p>
                  <a:endParaRPr lang="en-US"/>
                </a:p>
              </p:txBody>
            </p:sp>
            <p:sp>
              <p:nvSpPr>
                <p:cNvPr id="92" name="Line 90"/>
                <p:cNvSpPr>
                  <a:spLocks noChangeShapeType="1"/>
                </p:cNvSpPr>
                <p:nvPr/>
              </p:nvSpPr>
              <p:spPr bwMode="auto">
                <a:xfrm flipV="1">
                  <a:off x="956" y="2855"/>
                  <a:ext cx="183" cy="135"/>
                </a:xfrm>
                <a:prstGeom prst="line">
                  <a:avLst/>
                </a:prstGeom>
                <a:noFill/>
                <a:ln w="12700">
                  <a:solidFill>
                    <a:schemeClr val="tx1"/>
                  </a:solidFill>
                  <a:round/>
                  <a:headEnd/>
                  <a:tailEnd/>
                </a:ln>
              </p:spPr>
              <p:txBody>
                <a:bodyPr wrap="none" anchor="ctr"/>
                <a:lstStyle/>
                <a:p>
                  <a:endParaRPr lang="en-US"/>
                </a:p>
              </p:txBody>
            </p:sp>
          </p:grpSp>
          <p:sp>
            <p:nvSpPr>
              <p:cNvPr id="87" name="Line 91"/>
              <p:cNvSpPr>
                <a:spLocks noChangeShapeType="1"/>
              </p:cNvSpPr>
              <p:nvPr/>
            </p:nvSpPr>
            <p:spPr bwMode="auto">
              <a:xfrm>
                <a:off x="1036" y="2804"/>
                <a:ext cx="0" cy="108"/>
              </a:xfrm>
              <a:prstGeom prst="line">
                <a:avLst/>
              </a:prstGeom>
              <a:noFill/>
              <a:ln w="12700">
                <a:solidFill>
                  <a:schemeClr val="tx1"/>
                </a:solidFill>
                <a:round/>
                <a:headEnd/>
                <a:tailEnd/>
              </a:ln>
            </p:spPr>
            <p:txBody>
              <a:bodyPr wrap="none" anchor="ctr"/>
              <a:lstStyle/>
              <a:p>
                <a:endParaRPr lang="en-US"/>
              </a:p>
            </p:txBody>
          </p:sp>
          <p:sp>
            <p:nvSpPr>
              <p:cNvPr id="88" name="Line 92"/>
              <p:cNvSpPr>
                <a:spLocks noChangeShapeType="1"/>
              </p:cNvSpPr>
              <p:nvPr/>
            </p:nvSpPr>
            <p:spPr bwMode="auto">
              <a:xfrm flipH="1">
                <a:off x="938" y="2786"/>
                <a:ext cx="87" cy="50"/>
              </a:xfrm>
              <a:prstGeom prst="line">
                <a:avLst/>
              </a:prstGeom>
              <a:noFill/>
              <a:ln w="12700">
                <a:solidFill>
                  <a:schemeClr val="tx1"/>
                </a:solidFill>
                <a:round/>
                <a:headEnd/>
                <a:tailEnd/>
              </a:ln>
            </p:spPr>
            <p:txBody>
              <a:bodyPr wrap="none" anchor="ctr"/>
              <a:lstStyle/>
              <a:p>
                <a:endParaRPr lang="en-US"/>
              </a:p>
            </p:txBody>
          </p:sp>
          <p:sp>
            <p:nvSpPr>
              <p:cNvPr id="89" name="Line 93"/>
              <p:cNvSpPr>
                <a:spLocks noChangeShapeType="1"/>
              </p:cNvSpPr>
              <p:nvPr/>
            </p:nvSpPr>
            <p:spPr bwMode="auto">
              <a:xfrm>
                <a:off x="953" y="2876"/>
                <a:ext cx="79" cy="36"/>
              </a:xfrm>
              <a:prstGeom prst="line">
                <a:avLst/>
              </a:prstGeom>
              <a:noFill/>
              <a:ln w="12700">
                <a:solidFill>
                  <a:schemeClr val="tx1"/>
                </a:solidFill>
                <a:round/>
                <a:headEnd/>
                <a:tailEnd/>
              </a:ln>
            </p:spPr>
            <p:txBody>
              <a:bodyPr wrap="none" anchor="ctr"/>
              <a:lstStyle/>
              <a:p>
                <a:endParaRPr lang="en-US"/>
              </a:p>
            </p:txBody>
          </p:sp>
        </p:grpSp>
        <p:sp>
          <p:nvSpPr>
            <p:cNvPr id="33" name="Rectangle 94"/>
            <p:cNvSpPr>
              <a:spLocks noChangeArrowheads="1"/>
            </p:cNvSpPr>
            <p:nvPr/>
          </p:nvSpPr>
          <p:spPr bwMode="auto">
            <a:xfrm>
              <a:off x="1166" y="2811"/>
              <a:ext cx="866" cy="575"/>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1800" dirty="0"/>
                <a:t>Bidirectional</a:t>
              </a:r>
            </a:p>
            <a:p>
              <a:pPr algn="ctr" eaLnBrk="0" hangingPunct="0"/>
              <a:r>
                <a:rPr lang="en-US" sz="1800" dirty="0"/>
                <a:t>Split-Band</a:t>
              </a:r>
            </a:p>
            <a:p>
              <a:pPr algn="ctr" eaLnBrk="0" hangingPunct="0"/>
              <a:r>
                <a:rPr lang="en-US" sz="1800" dirty="0"/>
                <a:t>Amplifier</a:t>
              </a:r>
            </a:p>
          </p:txBody>
        </p:sp>
        <p:grpSp>
          <p:nvGrpSpPr>
            <p:cNvPr id="34" name="Group 95"/>
            <p:cNvGrpSpPr>
              <a:grpSpLocks/>
            </p:cNvGrpSpPr>
            <p:nvPr/>
          </p:nvGrpSpPr>
          <p:grpSpPr bwMode="auto">
            <a:xfrm>
              <a:off x="2950" y="1939"/>
              <a:ext cx="282" cy="201"/>
              <a:chOff x="2950" y="1939"/>
              <a:chExt cx="282" cy="201"/>
            </a:xfrm>
          </p:grpSpPr>
          <p:grpSp>
            <p:nvGrpSpPr>
              <p:cNvPr id="79" name="Group 96"/>
              <p:cNvGrpSpPr>
                <a:grpSpLocks/>
              </p:cNvGrpSpPr>
              <p:nvPr/>
            </p:nvGrpSpPr>
            <p:grpSpPr bwMode="auto">
              <a:xfrm>
                <a:off x="2950" y="1953"/>
                <a:ext cx="282" cy="187"/>
                <a:chOff x="2950" y="1953"/>
                <a:chExt cx="282" cy="187"/>
              </a:xfrm>
            </p:grpSpPr>
            <p:sp>
              <p:nvSpPr>
                <p:cNvPr id="83" name="Line 97"/>
                <p:cNvSpPr>
                  <a:spLocks noChangeShapeType="1"/>
                </p:cNvSpPr>
                <p:nvPr/>
              </p:nvSpPr>
              <p:spPr bwMode="auto">
                <a:xfrm flipH="1">
                  <a:off x="2950" y="1953"/>
                  <a:ext cx="282" cy="0"/>
                </a:xfrm>
                <a:prstGeom prst="line">
                  <a:avLst/>
                </a:prstGeom>
                <a:noFill/>
                <a:ln w="12700">
                  <a:solidFill>
                    <a:schemeClr val="tx1"/>
                  </a:solidFill>
                  <a:round/>
                  <a:headEnd/>
                  <a:tailEnd/>
                </a:ln>
              </p:spPr>
              <p:txBody>
                <a:bodyPr wrap="none" anchor="ctr"/>
                <a:lstStyle/>
                <a:p>
                  <a:endParaRPr lang="en-US"/>
                </a:p>
              </p:txBody>
            </p:sp>
            <p:sp>
              <p:nvSpPr>
                <p:cNvPr id="84" name="Line 98"/>
                <p:cNvSpPr>
                  <a:spLocks noChangeShapeType="1"/>
                </p:cNvSpPr>
                <p:nvPr/>
              </p:nvSpPr>
              <p:spPr bwMode="auto">
                <a:xfrm flipH="1">
                  <a:off x="3076" y="1953"/>
                  <a:ext cx="152" cy="183"/>
                </a:xfrm>
                <a:prstGeom prst="line">
                  <a:avLst/>
                </a:prstGeom>
                <a:noFill/>
                <a:ln w="12700">
                  <a:solidFill>
                    <a:schemeClr val="tx1"/>
                  </a:solidFill>
                  <a:round/>
                  <a:headEnd/>
                  <a:tailEnd/>
                </a:ln>
              </p:spPr>
              <p:txBody>
                <a:bodyPr wrap="none" anchor="ctr"/>
                <a:lstStyle/>
                <a:p>
                  <a:endParaRPr lang="en-US"/>
                </a:p>
              </p:txBody>
            </p:sp>
            <p:sp>
              <p:nvSpPr>
                <p:cNvPr id="85" name="Line 99"/>
                <p:cNvSpPr>
                  <a:spLocks noChangeShapeType="1"/>
                </p:cNvSpPr>
                <p:nvPr/>
              </p:nvSpPr>
              <p:spPr bwMode="auto">
                <a:xfrm>
                  <a:off x="2954" y="1957"/>
                  <a:ext cx="119" cy="183"/>
                </a:xfrm>
                <a:prstGeom prst="line">
                  <a:avLst/>
                </a:prstGeom>
                <a:noFill/>
                <a:ln w="12700">
                  <a:solidFill>
                    <a:schemeClr val="tx1"/>
                  </a:solidFill>
                  <a:round/>
                  <a:headEnd/>
                  <a:tailEnd/>
                </a:ln>
              </p:spPr>
              <p:txBody>
                <a:bodyPr wrap="none" anchor="ctr"/>
                <a:lstStyle/>
                <a:p>
                  <a:endParaRPr lang="en-US"/>
                </a:p>
              </p:txBody>
            </p:sp>
          </p:grpSp>
          <p:sp>
            <p:nvSpPr>
              <p:cNvPr id="80" name="Line 100"/>
              <p:cNvSpPr>
                <a:spLocks noChangeShapeType="1"/>
              </p:cNvSpPr>
              <p:nvPr/>
            </p:nvSpPr>
            <p:spPr bwMode="auto">
              <a:xfrm flipH="1">
                <a:off x="3016" y="2037"/>
                <a:ext cx="124" cy="0"/>
              </a:xfrm>
              <a:prstGeom prst="line">
                <a:avLst/>
              </a:prstGeom>
              <a:noFill/>
              <a:ln w="12700">
                <a:solidFill>
                  <a:schemeClr val="tx1"/>
                </a:solidFill>
                <a:round/>
                <a:headEnd/>
                <a:tailEnd/>
              </a:ln>
            </p:spPr>
            <p:txBody>
              <a:bodyPr wrap="none" anchor="ctr"/>
              <a:lstStyle/>
              <a:p>
                <a:endParaRPr lang="en-US"/>
              </a:p>
            </p:txBody>
          </p:sp>
          <p:sp>
            <p:nvSpPr>
              <p:cNvPr id="81" name="Line 101"/>
              <p:cNvSpPr>
                <a:spLocks noChangeShapeType="1"/>
              </p:cNvSpPr>
              <p:nvPr/>
            </p:nvSpPr>
            <p:spPr bwMode="auto">
              <a:xfrm flipH="1" flipV="1">
                <a:off x="3081" y="1939"/>
                <a:ext cx="66" cy="87"/>
              </a:xfrm>
              <a:prstGeom prst="line">
                <a:avLst/>
              </a:prstGeom>
              <a:noFill/>
              <a:ln w="12700">
                <a:solidFill>
                  <a:schemeClr val="tx1"/>
                </a:solidFill>
                <a:round/>
                <a:headEnd/>
                <a:tailEnd/>
              </a:ln>
            </p:spPr>
            <p:txBody>
              <a:bodyPr wrap="none" anchor="ctr"/>
              <a:lstStyle/>
              <a:p>
                <a:endParaRPr lang="en-US"/>
              </a:p>
            </p:txBody>
          </p:sp>
          <p:sp>
            <p:nvSpPr>
              <p:cNvPr id="82" name="Line 102"/>
              <p:cNvSpPr>
                <a:spLocks noChangeShapeType="1"/>
              </p:cNvSpPr>
              <p:nvPr/>
            </p:nvSpPr>
            <p:spPr bwMode="auto">
              <a:xfrm flipH="1">
                <a:off x="3016" y="1954"/>
                <a:ext cx="52" cy="79"/>
              </a:xfrm>
              <a:prstGeom prst="line">
                <a:avLst/>
              </a:prstGeom>
              <a:noFill/>
              <a:ln w="12700">
                <a:solidFill>
                  <a:schemeClr val="tx1"/>
                </a:solidFill>
                <a:round/>
                <a:headEnd/>
                <a:tailEnd/>
              </a:ln>
            </p:spPr>
            <p:txBody>
              <a:bodyPr wrap="none" anchor="ctr"/>
              <a:lstStyle/>
              <a:p>
                <a:endParaRPr lang="en-US"/>
              </a:p>
            </p:txBody>
          </p:sp>
        </p:grpSp>
        <p:grpSp>
          <p:nvGrpSpPr>
            <p:cNvPr id="35" name="Group 103"/>
            <p:cNvGrpSpPr>
              <a:grpSpLocks/>
            </p:cNvGrpSpPr>
            <p:nvPr/>
          </p:nvGrpSpPr>
          <p:grpSpPr bwMode="auto">
            <a:xfrm>
              <a:off x="2967" y="2496"/>
              <a:ext cx="282" cy="201"/>
              <a:chOff x="2967" y="2496"/>
              <a:chExt cx="282" cy="201"/>
            </a:xfrm>
          </p:grpSpPr>
          <p:grpSp>
            <p:nvGrpSpPr>
              <p:cNvPr id="72" name="Group 104"/>
              <p:cNvGrpSpPr>
                <a:grpSpLocks/>
              </p:cNvGrpSpPr>
              <p:nvPr/>
            </p:nvGrpSpPr>
            <p:grpSpPr bwMode="auto">
              <a:xfrm>
                <a:off x="2967" y="2510"/>
                <a:ext cx="282" cy="187"/>
                <a:chOff x="2967" y="2510"/>
                <a:chExt cx="282" cy="187"/>
              </a:xfrm>
            </p:grpSpPr>
            <p:sp>
              <p:nvSpPr>
                <p:cNvPr id="76" name="Line 105"/>
                <p:cNvSpPr>
                  <a:spLocks noChangeShapeType="1"/>
                </p:cNvSpPr>
                <p:nvPr/>
              </p:nvSpPr>
              <p:spPr bwMode="auto">
                <a:xfrm flipH="1">
                  <a:off x="2967" y="2510"/>
                  <a:ext cx="282" cy="0"/>
                </a:xfrm>
                <a:prstGeom prst="line">
                  <a:avLst/>
                </a:prstGeom>
                <a:noFill/>
                <a:ln w="12700">
                  <a:solidFill>
                    <a:schemeClr val="tx1"/>
                  </a:solidFill>
                  <a:round/>
                  <a:headEnd/>
                  <a:tailEnd/>
                </a:ln>
              </p:spPr>
              <p:txBody>
                <a:bodyPr wrap="none" anchor="ctr"/>
                <a:lstStyle/>
                <a:p>
                  <a:endParaRPr lang="en-US"/>
                </a:p>
              </p:txBody>
            </p:sp>
            <p:sp>
              <p:nvSpPr>
                <p:cNvPr id="77" name="Line 106"/>
                <p:cNvSpPr>
                  <a:spLocks noChangeShapeType="1"/>
                </p:cNvSpPr>
                <p:nvPr/>
              </p:nvSpPr>
              <p:spPr bwMode="auto">
                <a:xfrm flipH="1">
                  <a:off x="3093" y="2510"/>
                  <a:ext cx="152" cy="183"/>
                </a:xfrm>
                <a:prstGeom prst="line">
                  <a:avLst/>
                </a:prstGeom>
                <a:noFill/>
                <a:ln w="12700">
                  <a:solidFill>
                    <a:schemeClr val="tx1"/>
                  </a:solidFill>
                  <a:round/>
                  <a:headEnd/>
                  <a:tailEnd/>
                </a:ln>
              </p:spPr>
              <p:txBody>
                <a:bodyPr wrap="none" anchor="ctr"/>
                <a:lstStyle/>
                <a:p>
                  <a:endParaRPr lang="en-US"/>
                </a:p>
              </p:txBody>
            </p:sp>
            <p:sp>
              <p:nvSpPr>
                <p:cNvPr id="78" name="Line 107"/>
                <p:cNvSpPr>
                  <a:spLocks noChangeShapeType="1"/>
                </p:cNvSpPr>
                <p:nvPr/>
              </p:nvSpPr>
              <p:spPr bwMode="auto">
                <a:xfrm>
                  <a:off x="2971" y="2514"/>
                  <a:ext cx="119" cy="183"/>
                </a:xfrm>
                <a:prstGeom prst="line">
                  <a:avLst/>
                </a:prstGeom>
                <a:noFill/>
                <a:ln w="12700">
                  <a:solidFill>
                    <a:schemeClr val="tx1"/>
                  </a:solidFill>
                  <a:round/>
                  <a:headEnd/>
                  <a:tailEnd/>
                </a:ln>
              </p:spPr>
              <p:txBody>
                <a:bodyPr wrap="none" anchor="ctr"/>
                <a:lstStyle/>
                <a:p>
                  <a:endParaRPr lang="en-US"/>
                </a:p>
              </p:txBody>
            </p:sp>
          </p:grpSp>
          <p:sp>
            <p:nvSpPr>
              <p:cNvPr id="73" name="Line 108"/>
              <p:cNvSpPr>
                <a:spLocks noChangeShapeType="1"/>
              </p:cNvSpPr>
              <p:nvPr/>
            </p:nvSpPr>
            <p:spPr bwMode="auto">
              <a:xfrm flipH="1">
                <a:off x="3033" y="2594"/>
                <a:ext cx="124" cy="0"/>
              </a:xfrm>
              <a:prstGeom prst="line">
                <a:avLst/>
              </a:prstGeom>
              <a:noFill/>
              <a:ln w="12700">
                <a:solidFill>
                  <a:schemeClr val="tx1"/>
                </a:solidFill>
                <a:round/>
                <a:headEnd/>
                <a:tailEnd/>
              </a:ln>
            </p:spPr>
            <p:txBody>
              <a:bodyPr wrap="none" anchor="ctr"/>
              <a:lstStyle/>
              <a:p>
                <a:endParaRPr lang="en-US"/>
              </a:p>
            </p:txBody>
          </p:sp>
          <p:sp>
            <p:nvSpPr>
              <p:cNvPr id="74" name="Line 109"/>
              <p:cNvSpPr>
                <a:spLocks noChangeShapeType="1"/>
              </p:cNvSpPr>
              <p:nvPr/>
            </p:nvSpPr>
            <p:spPr bwMode="auto">
              <a:xfrm flipH="1" flipV="1">
                <a:off x="3098" y="2496"/>
                <a:ext cx="66" cy="87"/>
              </a:xfrm>
              <a:prstGeom prst="line">
                <a:avLst/>
              </a:prstGeom>
              <a:noFill/>
              <a:ln w="12700">
                <a:solidFill>
                  <a:schemeClr val="tx1"/>
                </a:solidFill>
                <a:round/>
                <a:headEnd/>
                <a:tailEnd/>
              </a:ln>
            </p:spPr>
            <p:txBody>
              <a:bodyPr wrap="none" anchor="ctr"/>
              <a:lstStyle/>
              <a:p>
                <a:endParaRPr lang="en-US"/>
              </a:p>
            </p:txBody>
          </p:sp>
          <p:sp>
            <p:nvSpPr>
              <p:cNvPr id="75" name="Line 110"/>
              <p:cNvSpPr>
                <a:spLocks noChangeShapeType="1"/>
              </p:cNvSpPr>
              <p:nvPr/>
            </p:nvSpPr>
            <p:spPr bwMode="auto">
              <a:xfrm flipH="1">
                <a:off x="3033" y="2511"/>
                <a:ext cx="52" cy="79"/>
              </a:xfrm>
              <a:prstGeom prst="line">
                <a:avLst/>
              </a:prstGeom>
              <a:noFill/>
              <a:ln w="12700">
                <a:solidFill>
                  <a:schemeClr val="tx1"/>
                </a:solidFill>
                <a:round/>
                <a:headEnd/>
                <a:tailEnd/>
              </a:ln>
            </p:spPr>
            <p:txBody>
              <a:bodyPr wrap="none" anchor="ctr"/>
              <a:lstStyle/>
              <a:p>
                <a:endParaRPr lang="en-US"/>
              </a:p>
            </p:txBody>
          </p:sp>
        </p:grpSp>
        <p:grpSp>
          <p:nvGrpSpPr>
            <p:cNvPr id="36" name="Group 111"/>
            <p:cNvGrpSpPr>
              <a:grpSpLocks/>
            </p:cNvGrpSpPr>
            <p:nvPr/>
          </p:nvGrpSpPr>
          <p:grpSpPr bwMode="auto">
            <a:xfrm>
              <a:off x="2991" y="3053"/>
              <a:ext cx="282" cy="201"/>
              <a:chOff x="2991" y="3053"/>
              <a:chExt cx="282" cy="201"/>
            </a:xfrm>
          </p:grpSpPr>
          <p:grpSp>
            <p:nvGrpSpPr>
              <p:cNvPr id="65" name="Group 112"/>
              <p:cNvGrpSpPr>
                <a:grpSpLocks/>
              </p:cNvGrpSpPr>
              <p:nvPr/>
            </p:nvGrpSpPr>
            <p:grpSpPr bwMode="auto">
              <a:xfrm>
                <a:off x="2991" y="3067"/>
                <a:ext cx="282" cy="187"/>
                <a:chOff x="2991" y="3067"/>
                <a:chExt cx="282" cy="187"/>
              </a:xfrm>
            </p:grpSpPr>
            <p:sp>
              <p:nvSpPr>
                <p:cNvPr id="69" name="Line 113"/>
                <p:cNvSpPr>
                  <a:spLocks noChangeShapeType="1"/>
                </p:cNvSpPr>
                <p:nvPr/>
              </p:nvSpPr>
              <p:spPr bwMode="auto">
                <a:xfrm flipH="1">
                  <a:off x="2991" y="3067"/>
                  <a:ext cx="282" cy="0"/>
                </a:xfrm>
                <a:prstGeom prst="line">
                  <a:avLst/>
                </a:prstGeom>
                <a:noFill/>
                <a:ln w="12700">
                  <a:solidFill>
                    <a:schemeClr val="tx1"/>
                  </a:solidFill>
                  <a:round/>
                  <a:headEnd/>
                  <a:tailEnd/>
                </a:ln>
              </p:spPr>
              <p:txBody>
                <a:bodyPr wrap="none" anchor="ctr"/>
                <a:lstStyle/>
                <a:p>
                  <a:endParaRPr lang="en-US"/>
                </a:p>
              </p:txBody>
            </p:sp>
            <p:sp>
              <p:nvSpPr>
                <p:cNvPr id="70" name="Line 114"/>
                <p:cNvSpPr>
                  <a:spLocks noChangeShapeType="1"/>
                </p:cNvSpPr>
                <p:nvPr/>
              </p:nvSpPr>
              <p:spPr bwMode="auto">
                <a:xfrm flipH="1">
                  <a:off x="3117" y="3067"/>
                  <a:ext cx="152" cy="183"/>
                </a:xfrm>
                <a:prstGeom prst="line">
                  <a:avLst/>
                </a:prstGeom>
                <a:noFill/>
                <a:ln w="12700">
                  <a:solidFill>
                    <a:schemeClr val="tx1"/>
                  </a:solidFill>
                  <a:round/>
                  <a:headEnd/>
                  <a:tailEnd/>
                </a:ln>
              </p:spPr>
              <p:txBody>
                <a:bodyPr wrap="none" anchor="ctr"/>
                <a:lstStyle/>
                <a:p>
                  <a:endParaRPr lang="en-US"/>
                </a:p>
              </p:txBody>
            </p:sp>
            <p:sp>
              <p:nvSpPr>
                <p:cNvPr id="71" name="Line 115"/>
                <p:cNvSpPr>
                  <a:spLocks noChangeShapeType="1"/>
                </p:cNvSpPr>
                <p:nvPr/>
              </p:nvSpPr>
              <p:spPr bwMode="auto">
                <a:xfrm>
                  <a:off x="2995" y="3071"/>
                  <a:ext cx="119" cy="183"/>
                </a:xfrm>
                <a:prstGeom prst="line">
                  <a:avLst/>
                </a:prstGeom>
                <a:noFill/>
                <a:ln w="12700">
                  <a:solidFill>
                    <a:schemeClr val="tx1"/>
                  </a:solidFill>
                  <a:round/>
                  <a:headEnd/>
                  <a:tailEnd/>
                </a:ln>
              </p:spPr>
              <p:txBody>
                <a:bodyPr wrap="none" anchor="ctr"/>
                <a:lstStyle/>
                <a:p>
                  <a:endParaRPr lang="en-US"/>
                </a:p>
              </p:txBody>
            </p:sp>
          </p:grpSp>
          <p:sp>
            <p:nvSpPr>
              <p:cNvPr id="66" name="Line 116"/>
              <p:cNvSpPr>
                <a:spLocks noChangeShapeType="1"/>
              </p:cNvSpPr>
              <p:nvPr/>
            </p:nvSpPr>
            <p:spPr bwMode="auto">
              <a:xfrm flipH="1">
                <a:off x="3057" y="3151"/>
                <a:ext cx="124" cy="0"/>
              </a:xfrm>
              <a:prstGeom prst="line">
                <a:avLst/>
              </a:prstGeom>
              <a:noFill/>
              <a:ln w="12700">
                <a:solidFill>
                  <a:schemeClr val="tx1"/>
                </a:solidFill>
                <a:round/>
                <a:headEnd/>
                <a:tailEnd/>
              </a:ln>
            </p:spPr>
            <p:txBody>
              <a:bodyPr wrap="none" anchor="ctr"/>
              <a:lstStyle/>
              <a:p>
                <a:endParaRPr lang="en-US"/>
              </a:p>
            </p:txBody>
          </p:sp>
          <p:sp>
            <p:nvSpPr>
              <p:cNvPr id="67" name="Line 117"/>
              <p:cNvSpPr>
                <a:spLocks noChangeShapeType="1"/>
              </p:cNvSpPr>
              <p:nvPr/>
            </p:nvSpPr>
            <p:spPr bwMode="auto">
              <a:xfrm flipH="1" flipV="1">
                <a:off x="3122" y="3053"/>
                <a:ext cx="66" cy="87"/>
              </a:xfrm>
              <a:prstGeom prst="line">
                <a:avLst/>
              </a:prstGeom>
              <a:noFill/>
              <a:ln w="12700">
                <a:solidFill>
                  <a:schemeClr val="tx1"/>
                </a:solidFill>
                <a:round/>
                <a:headEnd/>
                <a:tailEnd/>
              </a:ln>
            </p:spPr>
            <p:txBody>
              <a:bodyPr wrap="none" anchor="ctr"/>
              <a:lstStyle/>
              <a:p>
                <a:endParaRPr lang="en-US"/>
              </a:p>
            </p:txBody>
          </p:sp>
          <p:sp>
            <p:nvSpPr>
              <p:cNvPr id="68" name="Line 118"/>
              <p:cNvSpPr>
                <a:spLocks noChangeShapeType="1"/>
              </p:cNvSpPr>
              <p:nvPr/>
            </p:nvSpPr>
            <p:spPr bwMode="auto">
              <a:xfrm flipH="1">
                <a:off x="3057" y="3068"/>
                <a:ext cx="52" cy="79"/>
              </a:xfrm>
              <a:prstGeom prst="line">
                <a:avLst/>
              </a:prstGeom>
              <a:noFill/>
              <a:ln w="12700">
                <a:solidFill>
                  <a:schemeClr val="tx1"/>
                </a:solidFill>
                <a:round/>
                <a:headEnd/>
                <a:tailEnd/>
              </a:ln>
            </p:spPr>
            <p:txBody>
              <a:bodyPr wrap="none" anchor="ctr"/>
              <a:lstStyle/>
              <a:p>
                <a:endParaRPr lang="en-US"/>
              </a:p>
            </p:txBody>
          </p:sp>
        </p:grpSp>
        <p:grpSp>
          <p:nvGrpSpPr>
            <p:cNvPr id="37" name="Group 119"/>
            <p:cNvGrpSpPr>
              <a:grpSpLocks/>
            </p:cNvGrpSpPr>
            <p:nvPr/>
          </p:nvGrpSpPr>
          <p:grpSpPr bwMode="auto">
            <a:xfrm>
              <a:off x="4455" y="1975"/>
              <a:ext cx="282" cy="201"/>
              <a:chOff x="4455" y="1975"/>
              <a:chExt cx="282" cy="201"/>
            </a:xfrm>
          </p:grpSpPr>
          <p:grpSp>
            <p:nvGrpSpPr>
              <p:cNvPr id="58" name="Group 120"/>
              <p:cNvGrpSpPr>
                <a:grpSpLocks/>
              </p:cNvGrpSpPr>
              <p:nvPr/>
            </p:nvGrpSpPr>
            <p:grpSpPr bwMode="auto">
              <a:xfrm>
                <a:off x="4455" y="1989"/>
                <a:ext cx="282" cy="187"/>
                <a:chOff x="4455" y="1989"/>
                <a:chExt cx="282" cy="187"/>
              </a:xfrm>
            </p:grpSpPr>
            <p:sp>
              <p:nvSpPr>
                <p:cNvPr id="62" name="Line 121"/>
                <p:cNvSpPr>
                  <a:spLocks noChangeShapeType="1"/>
                </p:cNvSpPr>
                <p:nvPr/>
              </p:nvSpPr>
              <p:spPr bwMode="auto">
                <a:xfrm flipH="1">
                  <a:off x="4455" y="1989"/>
                  <a:ext cx="282" cy="0"/>
                </a:xfrm>
                <a:prstGeom prst="line">
                  <a:avLst/>
                </a:prstGeom>
                <a:noFill/>
                <a:ln w="12700">
                  <a:solidFill>
                    <a:schemeClr val="tx1"/>
                  </a:solidFill>
                  <a:round/>
                  <a:headEnd/>
                  <a:tailEnd/>
                </a:ln>
              </p:spPr>
              <p:txBody>
                <a:bodyPr wrap="none" anchor="ctr"/>
                <a:lstStyle/>
                <a:p>
                  <a:endParaRPr lang="en-US"/>
                </a:p>
              </p:txBody>
            </p:sp>
            <p:sp>
              <p:nvSpPr>
                <p:cNvPr id="63" name="Line 122"/>
                <p:cNvSpPr>
                  <a:spLocks noChangeShapeType="1"/>
                </p:cNvSpPr>
                <p:nvPr/>
              </p:nvSpPr>
              <p:spPr bwMode="auto">
                <a:xfrm flipH="1">
                  <a:off x="4581" y="1989"/>
                  <a:ext cx="152" cy="183"/>
                </a:xfrm>
                <a:prstGeom prst="line">
                  <a:avLst/>
                </a:prstGeom>
                <a:noFill/>
                <a:ln w="12700">
                  <a:solidFill>
                    <a:schemeClr val="tx1"/>
                  </a:solidFill>
                  <a:round/>
                  <a:headEnd/>
                  <a:tailEnd/>
                </a:ln>
              </p:spPr>
              <p:txBody>
                <a:bodyPr wrap="none" anchor="ctr"/>
                <a:lstStyle/>
                <a:p>
                  <a:endParaRPr lang="en-US"/>
                </a:p>
              </p:txBody>
            </p:sp>
            <p:sp>
              <p:nvSpPr>
                <p:cNvPr id="64" name="Line 123"/>
                <p:cNvSpPr>
                  <a:spLocks noChangeShapeType="1"/>
                </p:cNvSpPr>
                <p:nvPr/>
              </p:nvSpPr>
              <p:spPr bwMode="auto">
                <a:xfrm>
                  <a:off x="4459" y="1993"/>
                  <a:ext cx="119" cy="183"/>
                </a:xfrm>
                <a:prstGeom prst="line">
                  <a:avLst/>
                </a:prstGeom>
                <a:noFill/>
                <a:ln w="12700">
                  <a:solidFill>
                    <a:schemeClr val="tx1"/>
                  </a:solidFill>
                  <a:round/>
                  <a:headEnd/>
                  <a:tailEnd/>
                </a:ln>
              </p:spPr>
              <p:txBody>
                <a:bodyPr wrap="none" anchor="ctr"/>
                <a:lstStyle/>
                <a:p>
                  <a:endParaRPr lang="en-US"/>
                </a:p>
              </p:txBody>
            </p:sp>
          </p:grpSp>
          <p:sp>
            <p:nvSpPr>
              <p:cNvPr id="59" name="Line 124"/>
              <p:cNvSpPr>
                <a:spLocks noChangeShapeType="1"/>
              </p:cNvSpPr>
              <p:nvPr/>
            </p:nvSpPr>
            <p:spPr bwMode="auto">
              <a:xfrm flipH="1">
                <a:off x="4521" y="2073"/>
                <a:ext cx="124" cy="0"/>
              </a:xfrm>
              <a:prstGeom prst="line">
                <a:avLst/>
              </a:prstGeom>
              <a:noFill/>
              <a:ln w="12700">
                <a:solidFill>
                  <a:schemeClr val="tx1"/>
                </a:solidFill>
                <a:round/>
                <a:headEnd/>
                <a:tailEnd/>
              </a:ln>
            </p:spPr>
            <p:txBody>
              <a:bodyPr wrap="none" anchor="ctr"/>
              <a:lstStyle/>
              <a:p>
                <a:endParaRPr lang="en-US"/>
              </a:p>
            </p:txBody>
          </p:sp>
          <p:sp>
            <p:nvSpPr>
              <p:cNvPr id="60" name="Line 125"/>
              <p:cNvSpPr>
                <a:spLocks noChangeShapeType="1"/>
              </p:cNvSpPr>
              <p:nvPr/>
            </p:nvSpPr>
            <p:spPr bwMode="auto">
              <a:xfrm flipH="1" flipV="1">
                <a:off x="4586" y="1975"/>
                <a:ext cx="66" cy="87"/>
              </a:xfrm>
              <a:prstGeom prst="line">
                <a:avLst/>
              </a:prstGeom>
              <a:noFill/>
              <a:ln w="12700">
                <a:solidFill>
                  <a:schemeClr val="tx1"/>
                </a:solidFill>
                <a:round/>
                <a:headEnd/>
                <a:tailEnd/>
              </a:ln>
            </p:spPr>
            <p:txBody>
              <a:bodyPr wrap="none" anchor="ctr"/>
              <a:lstStyle/>
              <a:p>
                <a:endParaRPr lang="en-US"/>
              </a:p>
            </p:txBody>
          </p:sp>
          <p:sp>
            <p:nvSpPr>
              <p:cNvPr id="61" name="Line 126"/>
              <p:cNvSpPr>
                <a:spLocks noChangeShapeType="1"/>
              </p:cNvSpPr>
              <p:nvPr/>
            </p:nvSpPr>
            <p:spPr bwMode="auto">
              <a:xfrm flipH="1">
                <a:off x="4521" y="1990"/>
                <a:ext cx="52" cy="79"/>
              </a:xfrm>
              <a:prstGeom prst="line">
                <a:avLst/>
              </a:prstGeom>
              <a:noFill/>
              <a:ln w="12700">
                <a:solidFill>
                  <a:schemeClr val="tx1"/>
                </a:solidFill>
                <a:round/>
                <a:headEnd/>
                <a:tailEnd/>
              </a:ln>
            </p:spPr>
            <p:txBody>
              <a:bodyPr wrap="none" anchor="ctr"/>
              <a:lstStyle/>
              <a:p>
                <a:endParaRPr lang="en-US"/>
              </a:p>
            </p:txBody>
          </p:sp>
        </p:grpSp>
        <p:grpSp>
          <p:nvGrpSpPr>
            <p:cNvPr id="38" name="Group 127"/>
            <p:cNvGrpSpPr>
              <a:grpSpLocks/>
            </p:cNvGrpSpPr>
            <p:nvPr/>
          </p:nvGrpSpPr>
          <p:grpSpPr bwMode="auto">
            <a:xfrm>
              <a:off x="4486" y="2531"/>
              <a:ext cx="282" cy="201"/>
              <a:chOff x="4486" y="2531"/>
              <a:chExt cx="282" cy="201"/>
            </a:xfrm>
          </p:grpSpPr>
          <p:grpSp>
            <p:nvGrpSpPr>
              <p:cNvPr id="51" name="Group 128"/>
              <p:cNvGrpSpPr>
                <a:grpSpLocks/>
              </p:cNvGrpSpPr>
              <p:nvPr/>
            </p:nvGrpSpPr>
            <p:grpSpPr bwMode="auto">
              <a:xfrm>
                <a:off x="4486" y="2545"/>
                <a:ext cx="282" cy="187"/>
                <a:chOff x="4486" y="2545"/>
                <a:chExt cx="282" cy="187"/>
              </a:xfrm>
            </p:grpSpPr>
            <p:sp>
              <p:nvSpPr>
                <p:cNvPr id="55" name="Line 129"/>
                <p:cNvSpPr>
                  <a:spLocks noChangeShapeType="1"/>
                </p:cNvSpPr>
                <p:nvPr/>
              </p:nvSpPr>
              <p:spPr bwMode="auto">
                <a:xfrm flipH="1">
                  <a:off x="4486" y="2545"/>
                  <a:ext cx="282" cy="0"/>
                </a:xfrm>
                <a:prstGeom prst="line">
                  <a:avLst/>
                </a:prstGeom>
                <a:noFill/>
                <a:ln w="12700">
                  <a:solidFill>
                    <a:schemeClr val="tx1"/>
                  </a:solidFill>
                  <a:round/>
                  <a:headEnd/>
                  <a:tailEnd/>
                </a:ln>
              </p:spPr>
              <p:txBody>
                <a:bodyPr wrap="none" anchor="ctr"/>
                <a:lstStyle/>
                <a:p>
                  <a:endParaRPr lang="en-US"/>
                </a:p>
              </p:txBody>
            </p:sp>
            <p:sp>
              <p:nvSpPr>
                <p:cNvPr id="56" name="Line 130"/>
                <p:cNvSpPr>
                  <a:spLocks noChangeShapeType="1"/>
                </p:cNvSpPr>
                <p:nvPr/>
              </p:nvSpPr>
              <p:spPr bwMode="auto">
                <a:xfrm flipH="1">
                  <a:off x="4612" y="2545"/>
                  <a:ext cx="152" cy="183"/>
                </a:xfrm>
                <a:prstGeom prst="line">
                  <a:avLst/>
                </a:prstGeom>
                <a:noFill/>
                <a:ln w="12700">
                  <a:solidFill>
                    <a:schemeClr val="tx1"/>
                  </a:solidFill>
                  <a:round/>
                  <a:headEnd/>
                  <a:tailEnd/>
                </a:ln>
              </p:spPr>
              <p:txBody>
                <a:bodyPr wrap="none" anchor="ctr"/>
                <a:lstStyle/>
                <a:p>
                  <a:endParaRPr lang="en-US"/>
                </a:p>
              </p:txBody>
            </p:sp>
            <p:sp>
              <p:nvSpPr>
                <p:cNvPr id="57" name="Line 131"/>
                <p:cNvSpPr>
                  <a:spLocks noChangeShapeType="1"/>
                </p:cNvSpPr>
                <p:nvPr/>
              </p:nvSpPr>
              <p:spPr bwMode="auto">
                <a:xfrm>
                  <a:off x="4490" y="2549"/>
                  <a:ext cx="119" cy="183"/>
                </a:xfrm>
                <a:prstGeom prst="line">
                  <a:avLst/>
                </a:prstGeom>
                <a:noFill/>
                <a:ln w="12700">
                  <a:solidFill>
                    <a:schemeClr val="tx1"/>
                  </a:solidFill>
                  <a:round/>
                  <a:headEnd/>
                  <a:tailEnd/>
                </a:ln>
              </p:spPr>
              <p:txBody>
                <a:bodyPr wrap="none" anchor="ctr"/>
                <a:lstStyle/>
                <a:p>
                  <a:endParaRPr lang="en-US"/>
                </a:p>
              </p:txBody>
            </p:sp>
          </p:grpSp>
          <p:sp>
            <p:nvSpPr>
              <p:cNvPr id="52" name="Line 132"/>
              <p:cNvSpPr>
                <a:spLocks noChangeShapeType="1"/>
              </p:cNvSpPr>
              <p:nvPr/>
            </p:nvSpPr>
            <p:spPr bwMode="auto">
              <a:xfrm flipH="1">
                <a:off x="4552" y="2629"/>
                <a:ext cx="124" cy="0"/>
              </a:xfrm>
              <a:prstGeom prst="line">
                <a:avLst/>
              </a:prstGeom>
              <a:noFill/>
              <a:ln w="12700">
                <a:solidFill>
                  <a:schemeClr val="tx1"/>
                </a:solidFill>
                <a:round/>
                <a:headEnd/>
                <a:tailEnd/>
              </a:ln>
            </p:spPr>
            <p:txBody>
              <a:bodyPr wrap="none" anchor="ctr"/>
              <a:lstStyle/>
              <a:p>
                <a:endParaRPr lang="en-US"/>
              </a:p>
            </p:txBody>
          </p:sp>
          <p:sp>
            <p:nvSpPr>
              <p:cNvPr id="53" name="Line 133"/>
              <p:cNvSpPr>
                <a:spLocks noChangeShapeType="1"/>
              </p:cNvSpPr>
              <p:nvPr/>
            </p:nvSpPr>
            <p:spPr bwMode="auto">
              <a:xfrm flipH="1" flipV="1">
                <a:off x="4617" y="2531"/>
                <a:ext cx="66" cy="87"/>
              </a:xfrm>
              <a:prstGeom prst="line">
                <a:avLst/>
              </a:prstGeom>
              <a:noFill/>
              <a:ln w="12700">
                <a:solidFill>
                  <a:schemeClr val="tx1"/>
                </a:solidFill>
                <a:round/>
                <a:headEnd/>
                <a:tailEnd/>
              </a:ln>
            </p:spPr>
            <p:txBody>
              <a:bodyPr wrap="none" anchor="ctr"/>
              <a:lstStyle/>
              <a:p>
                <a:endParaRPr lang="en-US"/>
              </a:p>
            </p:txBody>
          </p:sp>
          <p:sp>
            <p:nvSpPr>
              <p:cNvPr id="54" name="Line 134"/>
              <p:cNvSpPr>
                <a:spLocks noChangeShapeType="1"/>
              </p:cNvSpPr>
              <p:nvPr/>
            </p:nvSpPr>
            <p:spPr bwMode="auto">
              <a:xfrm flipH="1">
                <a:off x="4552" y="2546"/>
                <a:ext cx="52" cy="79"/>
              </a:xfrm>
              <a:prstGeom prst="line">
                <a:avLst/>
              </a:prstGeom>
              <a:noFill/>
              <a:ln w="12700">
                <a:solidFill>
                  <a:schemeClr val="tx1"/>
                </a:solidFill>
                <a:round/>
                <a:headEnd/>
                <a:tailEnd/>
              </a:ln>
            </p:spPr>
            <p:txBody>
              <a:bodyPr wrap="none" anchor="ctr"/>
              <a:lstStyle/>
              <a:p>
                <a:endParaRPr lang="en-US"/>
              </a:p>
            </p:txBody>
          </p:sp>
        </p:grpSp>
        <p:grpSp>
          <p:nvGrpSpPr>
            <p:cNvPr id="39" name="Group 135"/>
            <p:cNvGrpSpPr>
              <a:grpSpLocks/>
            </p:cNvGrpSpPr>
            <p:nvPr/>
          </p:nvGrpSpPr>
          <p:grpSpPr bwMode="auto">
            <a:xfrm>
              <a:off x="4489" y="3095"/>
              <a:ext cx="282" cy="201"/>
              <a:chOff x="4489" y="3095"/>
              <a:chExt cx="282" cy="201"/>
            </a:xfrm>
          </p:grpSpPr>
          <p:grpSp>
            <p:nvGrpSpPr>
              <p:cNvPr id="44" name="Group 136"/>
              <p:cNvGrpSpPr>
                <a:grpSpLocks/>
              </p:cNvGrpSpPr>
              <p:nvPr/>
            </p:nvGrpSpPr>
            <p:grpSpPr bwMode="auto">
              <a:xfrm>
                <a:off x="4489" y="3109"/>
                <a:ext cx="282" cy="187"/>
                <a:chOff x="4489" y="3109"/>
                <a:chExt cx="282" cy="187"/>
              </a:xfrm>
            </p:grpSpPr>
            <p:sp>
              <p:nvSpPr>
                <p:cNvPr id="48" name="Line 137"/>
                <p:cNvSpPr>
                  <a:spLocks noChangeShapeType="1"/>
                </p:cNvSpPr>
                <p:nvPr/>
              </p:nvSpPr>
              <p:spPr bwMode="auto">
                <a:xfrm flipH="1">
                  <a:off x="4489" y="3109"/>
                  <a:ext cx="282" cy="0"/>
                </a:xfrm>
                <a:prstGeom prst="line">
                  <a:avLst/>
                </a:prstGeom>
                <a:noFill/>
                <a:ln w="12700">
                  <a:solidFill>
                    <a:schemeClr val="tx1"/>
                  </a:solidFill>
                  <a:round/>
                  <a:headEnd/>
                  <a:tailEnd/>
                </a:ln>
              </p:spPr>
              <p:txBody>
                <a:bodyPr wrap="none" anchor="ctr"/>
                <a:lstStyle/>
                <a:p>
                  <a:endParaRPr lang="en-US"/>
                </a:p>
              </p:txBody>
            </p:sp>
            <p:sp>
              <p:nvSpPr>
                <p:cNvPr id="49" name="Line 138"/>
                <p:cNvSpPr>
                  <a:spLocks noChangeShapeType="1"/>
                </p:cNvSpPr>
                <p:nvPr/>
              </p:nvSpPr>
              <p:spPr bwMode="auto">
                <a:xfrm flipH="1">
                  <a:off x="4615" y="3109"/>
                  <a:ext cx="152" cy="183"/>
                </a:xfrm>
                <a:prstGeom prst="line">
                  <a:avLst/>
                </a:prstGeom>
                <a:noFill/>
                <a:ln w="12700">
                  <a:solidFill>
                    <a:schemeClr val="tx1"/>
                  </a:solidFill>
                  <a:round/>
                  <a:headEnd/>
                  <a:tailEnd/>
                </a:ln>
              </p:spPr>
              <p:txBody>
                <a:bodyPr wrap="none" anchor="ctr"/>
                <a:lstStyle/>
                <a:p>
                  <a:endParaRPr lang="en-US"/>
                </a:p>
              </p:txBody>
            </p:sp>
            <p:sp>
              <p:nvSpPr>
                <p:cNvPr id="50" name="Line 139"/>
                <p:cNvSpPr>
                  <a:spLocks noChangeShapeType="1"/>
                </p:cNvSpPr>
                <p:nvPr/>
              </p:nvSpPr>
              <p:spPr bwMode="auto">
                <a:xfrm>
                  <a:off x="4493" y="3113"/>
                  <a:ext cx="119" cy="183"/>
                </a:xfrm>
                <a:prstGeom prst="line">
                  <a:avLst/>
                </a:prstGeom>
                <a:noFill/>
                <a:ln w="12700">
                  <a:solidFill>
                    <a:schemeClr val="tx1"/>
                  </a:solidFill>
                  <a:round/>
                  <a:headEnd/>
                  <a:tailEnd/>
                </a:ln>
              </p:spPr>
              <p:txBody>
                <a:bodyPr wrap="none" anchor="ctr"/>
                <a:lstStyle/>
                <a:p>
                  <a:endParaRPr lang="en-US"/>
                </a:p>
              </p:txBody>
            </p:sp>
          </p:grpSp>
          <p:sp>
            <p:nvSpPr>
              <p:cNvPr id="45" name="Line 140"/>
              <p:cNvSpPr>
                <a:spLocks noChangeShapeType="1"/>
              </p:cNvSpPr>
              <p:nvPr/>
            </p:nvSpPr>
            <p:spPr bwMode="auto">
              <a:xfrm flipH="1">
                <a:off x="4555" y="3193"/>
                <a:ext cx="124" cy="0"/>
              </a:xfrm>
              <a:prstGeom prst="line">
                <a:avLst/>
              </a:prstGeom>
              <a:noFill/>
              <a:ln w="12700">
                <a:solidFill>
                  <a:schemeClr val="tx1"/>
                </a:solidFill>
                <a:round/>
                <a:headEnd/>
                <a:tailEnd/>
              </a:ln>
            </p:spPr>
            <p:txBody>
              <a:bodyPr wrap="none" anchor="ctr"/>
              <a:lstStyle/>
              <a:p>
                <a:endParaRPr lang="en-US"/>
              </a:p>
            </p:txBody>
          </p:sp>
          <p:sp>
            <p:nvSpPr>
              <p:cNvPr id="46" name="Line 141"/>
              <p:cNvSpPr>
                <a:spLocks noChangeShapeType="1"/>
              </p:cNvSpPr>
              <p:nvPr/>
            </p:nvSpPr>
            <p:spPr bwMode="auto">
              <a:xfrm flipH="1" flipV="1">
                <a:off x="4620" y="3095"/>
                <a:ext cx="66" cy="87"/>
              </a:xfrm>
              <a:prstGeom prst="line">
                <a:avLst/>
              </a:prstGeom>
              <a:noFill/>
              <a:ln w="12700">
                <a:solidFill>
                  <a:schemeClr val="tx1"/>
                </a:solidFill>
                <a:round/>
                <a:headEnd/>
                <a:tailEnd/>
              </a:ln>
            </p:spPr>
            <p:txBody>
              <a:bodyPr wrap="none" anchor="ctr"/>
              <a:lstStyle/>
              <a:p>
                <a:endParaRPr lang="en-US"/>
              </a:p>
            </p:txBody>
          </p:sp>
          <p:sp>
            <p:nvSpPr>
              <p:cNvPr id="47" name="Line 142"/>
              <p:cNvSpPr>
                <a:spLocks noChangeShapeType="1"/>
              </p:cNvSpPr>
              <p:nvPr/>
            </p:nvSpPr>
            <p:spPr bwMode="auto">
              <a:xfrm flipH="1">
                <a:off x="4555" y="3110"/>
                <a:ext cx="52" cy="79"/>
              </a:xfrm>
              <a:prstGeom prst="line">
                <a:avLst/>
              </a:prstGeom>
              <a:noFill/>
              <a:ln w="12700">
                <a:solidFill>
                  <a:schemeClr val="tx1"/>
                </a:solidFill>
                <a:round/>
                <a:headEnd/>
                <a:tailEnd/>
              </a:ln>
            </p:spPr>
            <p:txBody>
              <a:bodyPr wrap="none" anchor="ctr"/>
              <a:lstStyle/>
              <a:p>
                <a:endParaRPr lang="en-US"/>
              </a:p>
            </p:txBody>
          </p:sp>
        </p:grpSp>
        <p:sp>
          <p:nvSpPr>
            <p:cNvPr id="40" name="Line 143"/>
            <p:cNvSpPr>
              <a:spLocks noChangeShapeType="1"/>
            </p:cNvSpPr>
            <p:nvPr/>
          </p:nvSpPr>
          <p:spPr bwMode="auto">
            <a:xfrm>
              <a:off x="4951" y="1173"/>
              <a:ext cx="424" cy="0"/>
            </a:xfrm>
            <a:prstGeom prst="line">
              <a:avLst/>
            </a:prstGeom>
            <a:noFill/>
            <a:ln w="12700">
              <a:solidFill>
                <a:schemeClr val="tx1"/>
              </a:solidFill>
              <a:round/>
              <a:headEnd/>
              <a:tailEnd/>
            </a:ln>
          </p:spPr>
          <p:txBody>
            <a:bodyPr wrap="none" anchor="ctr"/>
            <a:lstStyle/>
            <a:p>
              <a:endParaRPr lang="en-US"/>
            </a:p>
          </p:txBody>
        </p:sp>
        <p:sp>
          <p:nvSpPr>
            <p:cNvPr id="41" name="Line 144"/>
            <p:cNvSpPr>
              <a:spLocks noChangeShapeType="1"/>
            </p:cNvSpPr>
            <p:nvPr/>
          </p:nvSpPr>
          <p:spPr bwMode="auto">
            <a:xfrm>
              <a:off x="4968" y="1355"/>
              <a:ext cx="424" cy="0"/>
            </a:xfrm>
            <a:prstGeom prst="line">
              <a:avLst/>
            </a:prstGeom>
            <a:noFill/>
            <a:ln w="12700">
              <a:solidFill>
                <a:schemeClr val="tx1"/>
              </a:solidFill>
              <a:round/>
              <a:headEnd/>
              <a:tailEnd/>
            </a:ln>
          </p:spPr>
          <p:txBody>
            <a:bodyPr wrap="none" anchor="ctr"/>
            <a:lstStyle/>
            <a:p>
              <a:endParaRPr lang="en-US"/>
            </a:p>
          </p:txBody>
        </p:sp>
        <p:sp>
          <p:nvSpPr>
            <p:cNvPr id="42" name="Rectangle 145"/>
            <p:cNvSpPr>
              <a:spLocks noChangeArrowheads="1"/>
            </p:cNvSpPr>
            <p:nvPr/>
          </p:nvSpPr>
          <p:spPr bwMode="auto">
            <a:xfrm>
              <a:off x="3680" y="943"/>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sp>
          <p:nvSpPr>
            <p:cNvPr id="43" name="Rectangle 146"/>
            <p:cNvSpPr>
              <a:spLocks noChangeArrowheads="1"/>
            </p:cNvSpPr>
            <p:nvPr/>
          </p:nvSpPr>
          <p:spPr bwMode="auto">
            <a:xfrm>
              <a:off x="5055" y="929"/>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grpSp>
      <p:sp>
        <p:nvSpPr>
          <p:cNvPr id="152"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6" name="Rectangle 3"/>
          <p:cNvSpPr>
            <a:spLocks noGrp="1" noChangeArrowheads="1"/>
          </p:cNvSpPr>
          <p:nvPr>
            <p:ph idx="1"/>
          </p:nvPr>
        </p:nvSpPr>
        <p:spPr/>
        <p:txBody>
          <a:bodyPr/>
          <a:lstStyle/>
          <a:p>
            <a:r>
              <a:rPr lang="en-US" sz="2400" dirty="0" smtClean="0"/>
              <a:t>Does not use telephone infrastructure.</a:t>
            </a:r>
          </a:p>
          <a:p>
            <a:pPr lvl="1"/>
            <a:r>
              <a:rPr lang="en-US" sz="2000" dirty="0" smtClean="0"/>
              <a:t>Instead uses cable TV infrastructure.</a:t>
            </a:r>
          </a:p>
          <a:p>
            <a:r>
              <a:rPr lang="en-US" sz="2400" dirty="0" smtClean="0">
                <a:solidFill>
                  <a:schemeClr val="accent1"/>
                </a:solidFill>
              </a:rPr>
              <a:t>HFC: Hybrid Fiber Coax</a:t>
            </a:r>
          </a:p>
          <a:p>
            <a:pPr lvl="1"/>
            <a:r>
              <a:rPr lang="en-US" dirty="0" smtClean="0"/>
              <a:t>asymmetric: up to 30Mbps downstream, 2 Mbps upstream</a:t>
            </a:r>
          </a:p>
          <a:p>
            <a:r>
              <a:rPr lang="en-US" sz="2400" dirty="0" smtClean="0"/>
              <a:t>A</a:t>
            </a:r>
            <a:r>
              <a:rPr lang="en-US" sz="2400" dirty="0" smtClean="0">
                <a:solidFill>
                  <a:srgbClr val="FF0000"/>
                </a:solidFill>
              </a:rPr>
              <a:t> </a:t>
            </a:r>
            <a:r>
              <a:rPr lang="en-US" sz="2400" dirty="0" smtClean="0">
                <a:solidFill>
                  <a:schemeClr val="accent2"/>
                </a:solidFill>
              </a:rPr>
              <a:t>network</a:t>
            </a:r>
            <a:r>
              <a:rPr lang="en-US" sz="2400" dirty="0" smtClean="0"/>
              <a:t> of cable and fiber attaches homes to ISP </a:t>
            </a:r>
            <a:r>
              <a:rPr lang="en-US" sz="2400" dirty="0" smtClean="0"/>
              <a:t>router [at the ‘head end’].</a:t>
            </a:r>
            <a:endParaRPr lang="en-US" sz="2400" dirty="0" smtClean="0"/>
          </a:p>
          <a:p>
            <a:pPr lvl="1"/>
            <a:r>
              <a:rPr lang="en-US" dirty="0" smtClean="0"/>
              <a:t>homes </a:t>
            </a:r>
            <a:r>
              <a:rPr lang="en-US" dirty="0" smtClean="0">
                <a:solidFill>
                  <a:schemeClr val="accent2"/>
                </a:solidFill>
              </a:rPr>
              <a:t>share access </a:t>
            </a:r>
            <a:r>
              <a:rPr lang="en-US" dirty="0" smtClean="0"/>
              <a:t>to router. </a:t>
            </a:r>
          </a:p>
          <a:p>
            <a:pPr lvl="1"/>
            <a:r>
              <a:rPr lang="en-US" dirty="0" smtClean="0"/>
              <a:t>unlike DSL, which provides </a:t>
            </a:r>
            <a:r>
              <a:rPr lang="en-US" dirty="0" smtClean="0">
                <a:solidFill>
                  <a:schemeClr val="accent2"/>
                </a:solidFill>
              </a:rPr>
              <a:t>dedicated access.</a:t>
            </a:r>
          </a:p>
          <a:p>
            <a:pPr lvl="1">
              <a:buFont typeface="Wingdings" pitchFamily="2" charset="2"/>
              <a:buNone/>
            </a:pPr>
            <a:endParaRPr lang="en-US" sz="2000" dirty="0" smtClean="0"/>
          </a:p>
        </p:txBody>
      </p:sp>
      <p:sp>
        <p:nvSpPr>
          <p:cNvPr id="7" name="Rectangle 2"/>
          <p:cNvSpPr>
            <a:spLocks noGrp="1" noChangeArrowheads="1"/>
          </p:cNvSpPr>
          <p:nvPr>
            <p:ph type="title"/>
          </p:nvPr>
        </p:nvSpPr>
        <p:spPr/>
        <p:txBody>
          <a:bodyPr/>
          <a:lstStyle/>
          <a:p>
            <a:r>
              <a:rPr lang="en-US" sz="3200" dirty="0" smtClean="0"/>
              <a:t>Residential Access: Cable Modems</a:t>
            </a:r>
            <a:endParaRPr lang="en-US" dirty="0" smtClean="0"/>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Residential Access: Cable Modems</a:t>
            </a:r>
            <a:endParaRPr lang="en-US" sz="40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pic>
        <p:nvPicPr>
          <p:cNvPr id="6" name="Picture 3" descr="transport"/>
          <p:cNvPicPr>
            <a:picLocks noGrp="1" noChangeAspect="1" noChangeArrowheads="1"/>
          </p:cNvPicPr>
          <p:nvPr>
            <p:ph idx="1"/>
          </p:nvPr>
        </p:nvPicPr>
        <p:blipFill>
          <a:blip r:embed="rId2"/>
          <a:srcRect/>
          <a:stretch>
            <a:fillRect/>
          </a:stretch>
        </p:blipFill>
        <p:spPr bwMode="auto">
          <a:xfrm>
            <a:off x="1301383" y="1071546"/>
            <a:ext cx="6541233" cy="4800600"/>
          </a:xfrm>
          <a:prstGeom prst="rect">
            <a:avLst/>
          </a:prstGeom>
          <a:noFill/>
          <a:ln w="9525">
            <a:noFill/>
            <a:miter lim="800000"/>
            <a:headEnd/>
            <a:tailEnd/>
          </a:ln>
        </p:spPr>
      </p:pic>
      <p:sp>
        <p:nvSpPr>
          <p:cNvPr id="7" name="Text Box 4"/>
          <p:cNvSpPr txBox="1">
            <a:spLocks noChangeArrowheads="1"/>
          </p:cNvSpPr>
          <p:nvPr/>
        </p:nvSpPr>
        <p:spPr bwMode="auto">
          <a:xfrm>
            <a:off x="428596" y="5929330"/>
            <a:ext cx="4502150" cy="274637"/>
          </a:xfrm>
          <a:prstGeom prst="rect">
            <a:avLst/>
          </a:prstGeom>
          <a:noFill/>
          <a:ln w="9525">
            <a:noFill/>
            <a:miter lim="800000"/>
            <a:headEnd/>
            <a:tailEnd/>
          </a:ln>
        </p:spPr>
        <p:txBody>
          <a:bodyPr wrap="none">
            <a:spAutoFit/>
          </a:bodyPr>
          <a:lstStyle/>
          <a:p>
            <a:r>
              <a:rPr lang="en-US" sz="1200" dirty="0">
                <a:latin typeface="Arial" charset="0"/>
              </a:rPr>
              <a:t>Diagram: http://www.cabledatacomnews.com/cmic/diagram.html</a:t>
            </a:r>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19100" y="71414"/>
            <a:ext cx="8229600" cy="931846"/>
          </a:xfrm>
        </p:spPr>
        <p:txBody>
          <a:bodyPr/>
          <a:lstStyle/>
          <a:p>
            <a:r>
              <a:rPr lang="en-US" sz="3200" dirty="0" smtClean="0"/>
              <a:t>Cable Network Architecture: Overview</a:t>
            </a:r>
          </a:p>
        </p:txBody>
      </p:sp>
      <p:pic>
        <p:nvPicPr>
          <p:cNvPr id="54277"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4278"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4279"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4282"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4283"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4284"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4294"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w="9525">
            <a:noFill/>
            <a:miter lim="800000"/>
            <a:headEnd/>
            <a:tailEnd/>
          </a:ln>
        </p:spPr>
        <p:txBody>
          <a:bodyPr wrap="none">
            <a:spAutoFit/>
          </a:bodyPr>
          <a:lstStyle/>
          <a:p>
            <a:r>
              <a:rPr lang="en-US">
                <a:latin typeface="Comic Sans MS" pitchFamily="66" charset="0"/>
              </a:rPr>
              <a:t>Typically 500 to 5,000 homes</a:t>
            </a:r>
            <a:endParaRPr lang="en-US"/>
          </a:p>
        </p:txBody>
      </p:sp>
      <p:sp>
        <p:nvSpPr>
          <p:cNvPr id="40" name="Slide Number Placeholder 39"/>
          <p:cNvSpPr>
            <a:spLocks noGrp="1"/>
          </p:cNvSpPr>
          <p:nvPr>
            <p:ph type="sldNum" sz="quarter" idx="11"/>
          </p:nvPr>
        </p:nvSpPr>
        <p:spPr/>
        <p:txBody>
          <a:bodyPr/>
          <a:lstStyle/>
          <a:p>
            <a:pPr>
              <a:defRPr/>
            </a:pPr>
            <a:fld id="{89CE651F-B56D-48D2-A702-1FFE07FC73E1}" type="slidenum">
              <a:rPr lang="en-US" smtClean="0"/>
              <a:pPr>
                <a:defRPr/>
              </a:pPr>
              <a:t>29</a:t>
            </a:fld>
            <a:endParaRPr lang="en-US"/>
          </a:p>
        </p:txBody>
      </p:sp>
      <p:sp>
        <p:nvSpPr>
          <p:cNvPr id="41" name="Footer Placeholder 40"/>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42"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Transmission Media</a:t>
            </a:r>
          </a:p>
        </p:txBody>
      </p:sp>
      <p:sp>
        <p:nvSpPr>
          <p:cNvPr id="7" name="Rectangle 3"/>
          <p:cNvSpPr>
            <a:spLocks noGrp="1" noChangeArrowheads="1"/>
          </p:cNvSpPr>
          <p:nvPr>
            <p:ph idx="1"/>
          </p:nvPr>
        </p:nvSpPr>
        <p:spPr/>
        <p:txBody>
          <a:bodyPr/>
          <a:lstStyle/>
          <a:p>
            <a:pPr eaLnBrk="1" hangingPunct="1">
              <a:lnSpc>
                <a:spcPct val="90000"/>
              </a:lnSpc>
              <a:buFontTx/>
              <a:buNone/>
            </a:pPr>
            <a:r>
              <a:rPr lang="en-US" sz="2800" b="1" dirty="0" smtClean="0">
                <a:solidFill>
                  <a:schemeClr val="accent2"/>
                </a:solidFill>
                <a:latin typeface="Comic Sans MS" pitchFamily="66" charset="0"/>
              </a:rPr>
              <a:t>Transmission medium</a:t>
            </a:r>
            <a:r>
              <a:rPr lang="en-US" sz="2800" b="1" dirty="0" smtClean="0">
                <a:solidFill>
                  <a:schemeClr val="accent2"/>
                </a:solidFill>
              </a:rPr>
              <a:t>:</a:t>
            </a:r>
            <a:r>
              <a:rPr lang="en-US" sz="2800" dirty="0" smtClean="0">
                <a:solidFill>
                  <a:schemeClr val="accent2"/>
                </a:solidFill>
              </a:rPr>
              <a:t>: </a:t>
            </a:r>
            <a:r>
              <a:rPr lang="en-US" sz="2800" dirty="0" smtClean="0"/>
              <a:t>the physical path between transmitter and receiver.</a:t>
            </a:r>
          </a:p>
          <a:p>
            <a:pPr eaLnBrk="1" hangingPunct="1">
              <a:lnSpc>
                <a:spcPct val="90000"/>
              </a:lnSpc>
            </a:pPr>
            <a:r>
              <a:rPr lang="en-US" sz="2800" dirty="0" smtClean="0"/>
              <a:t>Repeaters or amplifiers may be used to extend the length of the medium.</a:t>
            </a:r>
          </a:p>
          <a:p>
            <a:pPr eaLnBrk="1" hangingPunct="1">
              <a:lnSpc>
                <a:spcPct val="90000"/>
              </a:lnSpc>
            </a:pPr>
            <a:r>
              <a:rPr lang="en-US" sz="2800" dirty="0" smtClean="0"/>
              <a:t>Communication of electromagnetic waves is </a:t>
            </a:r>
            <a:r>
              <a:rPr lang="en-US" sz="2800" i="1" dirty="0" smtClean="0">
                <a:solidFill>
                  <a:srgbClr val="0033CC"/>
                </a:solidFill>
              </a:rPr>
              <a:t>guided </a:t>
            </a:r>
            <a:r>
              <a:rPr lang="en-US" sz="2800" dirty="0" smtClean="0"/>
              <a:t>or </a:t>
            </a:r>
            <a:r>
              <a:rPr lang="en-US" sz="2800" i="1" dirty="0" smtClean="0">
                <a:solidFill>
                  <a:srgbClr val="0033CC"/>
                </a:solidFill>
              </a:rPr>
              <a:t>unguided</a:t>
            </a:r>
            <a:r>
              <a:rPr lang="en-US" sz="2800" i="1" dirty="0" smtClean="0"/>
              <a:t>.</a:t>
            </a:r>
          </a:p>
          <a:p>
            <a:pPr lvl="1" eaLnBrk="1" hangingPunct="1">
              <a:lnSpc>
                <a:spcPct val="90000"/>
              </a:lnSpc>
              <a:buFontTx/>
              <a:buNone/>
            </a:pPr>
            <a:r>
              <a:rPr lang="en-US" sz="2400" i="1" dirty="0" smtClean="0">
                <a:solidFill>
                  <a:srgbClr val="0033CC"/>
                </a:solidFill>
              </a:rPr>
              <a:t>Guided media</a:t>
            </a:r>
            <a:r>
              <a:rPr lang="en-US" sz="2400" dirty="0" smtClean="0">
                <a:solidFill>
                  <a:srgbClr val="0033CC"/>
                </a:solidFill>
              </a:rPr>
              <a:t>:: </a:t>
            </a:r>
            <a:r>
              <a:rPr lang="en-US" sz="2400" dirty="0" smtClean="0"/>
              <a:t>waves are guided along a physical path (e.g., twisted pair, coaxial cable and optical fiber).</a:t>
            </a:r>
          </a:p>
          <a:p>
            <a:pPr lvl="1" eaLnBrk="1" hangingPunct="1">
              <a:lnSpc>
                <a:spcPct val="90000"/>
              </a:lnSpc>
              <a:buFontTx/>
              <a:buNone/>
            </a:pPr>
            <a:r>
              <a:rPr lang="en-US" sz="2400" i="1" dirty="0" smtClean="0">
                <a:solidFill>
                  <a:srgbClr val="0033CC"/>
                </a:solidFill>
              </a:rPr>
              <a:t>Unguided media</a:t>
            </a:r>
            <a:r>
              <a:rPr lang="en-US" sz="2400" dirty="0" smtClean="0">
                <a:solidFill>
                  <a:srgbClr val="0033CC"/>
                </a:solidFill>
              </a:rPr>
              <a:t>:: </a:t>
            </a:r>
            <a:r>
              <a:rPr lang="en-US" sz="2400" dirty="0" smtClean="0"/>
              <a:t>means for transmitting but not guiding electromagnetic waves (e.g., the atmosphere and outer space).</a:t>
            </a:r>
            <a:endParaRPr lang="en-US" sz="2400"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5302"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5303"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5306"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5307"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5308"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5318"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a:noFill/>
              <a:round/>
              <a:headEnd/>
              <a:tailEnd/>
            </a:ln>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10"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srcRect/>
              <a:stretch>
                <a:fillRect/>
              </a:stretch>
            </p:blipFill>
            <p:spPr bwMode="auto">
              <a:xfrm>
                <a:off x="351" y="1126"/>
                <a:ext cx="461" cy="437"/>
              </a:xfrm>
              <a:prstGeom prst="rect">
                <a:avLst/>
              </a:prstGeom>
              <a:noFill/>
              <a:ln w="9525">
                <a:noFill/>
                <a:miter lim="800000"/>
                <a:headEnd/>
                <a:tailEnd/>
              </a:ln>
            </p:spPr>
          </p:pic>
          <p:pic>
            <p:nvPicPr>
              <p:cNvPr id="55329" name="Picture 45" descr="pedge_6600"/>
              <p:cNvPicPr>
                <a:picLocks noChangeAspect="1" noChangeArrowheads="1"/>
              </p:cNvPicPr>
              <p:nvPr/>
            </p:nvPicPr>
            <p:blipFill>
              <a:blip r:embed="rId6"/>
              <a:srcRect/>
              <a:stretch>
                <a:fillRect/>
              </a:stretch>
            </p:blipFill>
            <p:spPr bwMode="auto">
              <a:xfrm>
                <a:off x="1055" y="1150"/>
                <a:ext cx="461" cy="437"/>
              </a:xfrm>
              <a:prstGeom prst="rect">
                <a:avLst/>
              </a:prstGeom>
              <a:noFill/>
              <a:ln w="9525">
                <a:noFill/>
                <a:miter lim="800000"/>
                <a:headEnd/>
                <a:tailEnd/>
              </a:ln>
            </p:spPr>
          </p:pic>
          <p:pic>
            <p:nvPicPr>
              <p:cNvPr id="55330" name="Picture 46" descr="pedge_6600"/>
              <p:cNvPicPr>
                <a:picLocks noChangeAspect="1" noChangeArrowheads="1"/>
              </p:cNvPicPr>
              <p:nvPr/>
            </p:nvPicPr>
            <p:blipFill>
              <a:blip r:embed="rId6"/>
              <a:srcRect/>
              <a:stretch>
                <a:fillRect/>
              </a:stretch>
            </p:blipFill>
            <p:spPr bwMode="auto">
              <a:xfrm>
                <a:off x="591" y="1822"/>
                <a:ext cx="461" cy="437"/>
              </a:xfrm>
              <a:prstGeom prst="rect">
                <a:avLst/>
              </a:prstGeom>
              <a:noFill/>
              <a:ln w="9525">
                <a:noFill/>
                <a:miter lim="800000"/>
                <a:headEnd/>
                <a:tailEnd/>
              </a:ln>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w="9525">
                <a:noFill/>
                <a:miter lim="800000"/>
                <a:headEnd/>
                <a:tailEnd/>
              </a:ln>
            </p:spPr>
            <p:txBody>
              <a:bodyPr wrap="none">
                <a:spAutoFit/>
              </a:bodyPr>
              <a:lstStyle/>
              <a:p>
                <a:pPr eaLnBrk="1" hangingPunct="1"/>
                <a:r>
                  <a:rPr lang="en-US" sz="1600">
                    <a:latin typeface="Arial" charset="0"/>
                  </a:rPr>
                  <a:t>server(s)</a:t>
                </a:r>
              </a:p>
            </p:txBody>
          </p:sp>
        </p:grpSp>
      </p:grpSp>
      <p:sp>
        <p:nvSpPr>
          <p:cNvPr id="52" name="Rectangle 2"/>
          <p:cNvSpPr>
            <a:spLocks noGrp="1" noChangeArrowheads="1"/>
          </p:cNvSpPr>
          <p:nvPr>
            <p:ph type="title"/>
          </p:nvPr>
        </p:nvSpPr>
        <p:spPr/>
        <p:txBody>
          <a:bodyPr/>
          <a:lstStyle/>
          <a:p>
            <a:r>
              <a:rPr lang="en-US" sz="3200" dirty="0" smtClean="0"/>
              <a:t>Cable Network Architecture: Overview</a:t>
            </a:r>
          </a:p>
        </p:txBody>
      </p:sp>
      <p:sp>
        <p:nvSpPr>
          <p:cNvPr id="53" name="Slide Number Placeholder 52"/>
          <p:cNvSpPr>
            <a:spLocks noGrp="1"/>
          </p:cNvSpPr>
          <p:nvPr>
            <p:ph type="sldNum" sz="quarter" idx="11"/>
          </p:nvPr>
        </p:nvSpPr>
        <p:spPr/>
        <p:txBody>
          <a:bodyPr/>
          <a:lstStyle/>
          <a:p>
            <a:pPr>
              <a:defRPr/>
            </a:pPr>
            <a:fld id="{89CE651F-B56D-48D2-A702-1FFE07FC73E1}" type="slidenum">
              <a:rPr lang="en-US" smtClean="0"/>
              <a:pPr>
                <a:defRPr/>
              </a:pPr>
              <a:t>30</a:t>
            </a:fld>
            <a:endParaRPr lang="en-US"/>
          </a:p>
        </p:txBody>
      </p:sp>
      <p:sp>
        <p:nvSpPr>
          <p:cNvPr id="54" name="Footer Placeholder 53"/>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5"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6326"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6327"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6330"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6331"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6332"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6342"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srcRect/>
            <a:stretch>
              <a:fillRect/>
            </a:stretch>
          </p:blipFill>
          <p:spPr bwMode="auto">
            <a:xfrm>
              <a:off x="2322" y="1044"/>
              <a:ext cx="2955" cy="1027"/>
            </a:xfrm>
            <a:prstGeom prst="rect">
              <a:avLst/>
            </a:prstGeom>
            <a:noFill/>
            <a:ln w="9525">
              <a:noFill/>
              <a:miter lim="800000"/>
              <a:headEnd/>
              <a:tailEnd/>
            </a:ln>
          </p:spPr>
        </p:pic>
      </p:grpSp>
      <p:sp>
        <p:nvSpPr>
          <p:cNvPr id="43" name="Rectangle 2"/>
          <p:cNvSpPr txBox="1">
            <a:spLocks noChangeArrowheads="1"/>
          </p:cNvSpPr>
          <p:nvPr/>
        </p:nvSpPr>
        <p:spPr bwMode="white">
          <a:xfrm>
            <a:off x="419100" y="71414"/>
            <a:ext cx="8229600" cy="931846"/>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45" name="Slide Number Placeholder 44"/>
          <p:cNvSpPr>
            <a:spLocks noGrp="1"/>
          </p:cNvSpPr>
          <p:nvPr>
            <p:ph type="sldNum" sz="quarter" idx="11"/>
          </p:nvPr>
        </p:nvSpPr>
        <p:spPr/>
        <p:txBody>
          <a:bodyPr/>
          <a:lstStyle/>
          <a:p>
            <a:pPr>
              <a:defRPr/>
            </a:pPr>
            <a:fld id="{89CE651F-B56D-48D2-A702-1FFE07FC73E1}" type="slidenum">
              <a:rPr lang="en-US" smtClean="0"/>
              <a:pPr>
                <a:defRPr/>
              </a:pPr>
              <a:t>31</a:t>
            </a:fld>
            <a:endParaRPr lang="en-US"/>
          </a:p>
        </p:txBody>
      </p:sp>
      <p:sp>
        <p:nvSpPr>
          <p:cNvPr id="46" name="Footer Placeholder 45"/>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4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7350"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7351"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7354"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7355"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7356"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7366"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w="9525">
              <a:noFill/>
              <a:miter lim="800000"/>
              <a:headEnd/>
              <a:tailEnd/>
            </a:ln>
          </p:spPr>
          <p:txBody>
            <a:bodyPr wrap="none">
              <a:spAutoFit/>
            </a:body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a:noFill/>
              <a:round/>
              <a:headEnd/>
              <a:tailEnd/>
            </a:ln>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12"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p:spPr>
          <p:txBody>
            <a:bodyPr/>
            <a:lstStyle/>
            <a:p>
              <a:endParaRPr lang="en-US"/>
            </a:p>
          </p:txBody>
        </p:sp>
      </p:grpSp>
      <p:sp>
        <p:nvSpPr>
          <p:cNvPr id="57372" name="Text Box 80"/>
          <p:cNvSpPr txBox="1">
            <a:spLocks noChangeArrowheads="1"/>
          </p:cNvSpPr>
          <p:nvPr/>
        </p:nvSpPr>
        <p:spPr bwMode="auto">
          <a:xfrm>
            <a:off x="1311275" y="1347788"/>
            <a:ext cx="3079750" cy="457200"/>
          </a:xfrm>
          <a:prstGeom prst="rect">
            <a:avLst/>
          </a:prstGeom>
          <a:noFill/>
          <a:ln w="9525">
            <a:noFill/>
            <a:miter lim="800000"/>
            <a:headEnd/>
            <a:tailEnd/>
          </a:ln>
        </p:spPr>
        <p:txBody>
          <a:bodyPr wrap="none">
            <a:spAutoFit/>
          </a:bodyPr>
          <a:lstStyle/>
          <a:p>
            <a:r>
              <a:rPr lang="en-US">
                <a:latin typeface="Comic Sans MS" pitchFamily="66" charset="0"/>
              </a:rPr>
              <a:t>FDM (more shortly):</a:t>
            </a:r>
            <a:endParaRPr lang="en-US"/>
          </a:p>
        </p:txBody>
      </p:sp>
      <p:sp>
        <p:nvSpPr>
          <p:cNvPr id="84" name="Rectangle 2"/>
          <p:cNvSpPr txBox="1">
            <a:spLocks noGrp="1" noChangeArrowheads="1"/>
          </p:cNvSpPr>
          <p:nvPr>
            <p:ph type="title"/>
          </p:nvPr>
        </p:nvSpPr>
        <p:spPr bwMode="white">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85" name="Slide Number Placeholder 84"/>
          <p:cNvSpPr>
            <a:spLocks noGrp="1"/>
          </p:cNvSpPr>
          <p:nvPr>
            <p:ph type="sldNum" sz="quarter" idx="11"/>
          </p:nvPr>
        </p:nvSpPr>
        <p:spPr/>
        <p:txBody>
          <a:bodyPr/>
          <a:lstStyle/>
          <a:p>
            <a:pPr>
              <a:defRPr/>
            </a:pPr>
            <a:fld id="{89CE651F-B56D-48D2-A702-1FFE07FC73E1}" type="slidenum">
              <a:rPr lang="en-US" smtClean="0"/>
              <a:pPr>
                <a:defRPr/>
              </a:pPr>
              <a:t>32</a:t>
            </a:fld>
            <a:endParaRPr lang="en-US"/>
          </a:p>
        </p:txBody>
      </p:sp>
      <p:sp>
        <p:nvSpPr>
          <p:cNvPr id="86" name="Footer Placeholder 85"/>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8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6" name="Rectangle 3"/>
          <p:cNvSpPr>
            <a:spLocks noGrp="1" noChangeArrowheads="1"/>
          </p:cNvSpPr>
          <p:nvPr>
            <p:ph idx="1"/>
          </p:nvPr>
        </p:nvSpPr>
        <p:spPr>
          <a:xfrm>
            <a:off x="214282" y="1057292"/>
            <a:ext cx="8715436" cy="4800600"/>
          </a:xfrm>
        </p:spPr>
        <p:txBody>
          <a:bodyPr/>
          <a:lstStyle/>
          <a:p>
            <a:pPr eaLnBrk="1" hangingPunct="1">
              <a:lnSpc>
                <a:spcPct val="90000"/>
              </a:lnSpc>
            </a:pPr>
            <a:r>
              <a:rPr lang="en-US" sz="2800" dirty="0" smtClean="0">
                <a:solidFill>
                  <a:schemeClr val="accent2"/>
                </a:solidFill>
              </a:rPr>
              <a:t>Optical fiber:: </a:t>
            </a:r>
            <a:r>
              <a:rPr lang="en-US" sz="2800" dirty="0" smtClean="0"/>
              <a:t>a thin flexible medium capable of conducting optical rays. Optical fiber consists of a very fine cylinder of glass (core) surrounded by concentric layers of glass (cladding).</a:t>
            </a:r>
          </a:p>
          <a:p>
            <a:pPr eaLnBrk="1" hangingPunct="1">
              <a:lnSpc>
                <a:spcPct val="90000"/>
              </a:lnSpc>
            </a:pPr>
            <a:r>
              <a:rPr lang="en-US" sz="2800" dirty="0" smtClean="0"/>
              <a:t> a signal-encoded beam of light (a fluctuating beam) is transmitted by </a:t>
            </a:r>
            <a:r>
              <a:rPr lang="en-US" sz="2800" b="1" dirty="0" smtClean="0">
                <a:solidFill>
                  <a:schemeClr val="accent2"/>
                </a:solidFill>
                <a:latin typeface="Comic Sans MS" pitchFamily="66" charset="0"/>
              </a:rPr>
              <a:t>total internal reflection</a:t>
            </a:r>
            <a:r>
              <a:rPr lang="en-US" sz="2800" dirty="0" smtClean="0"/>
              <a:t>.</a:t>
            </a:r>
          </a:p>
          <a:p>
            <a:pPr eaLnBrk="1" hangingPunct="1">
              <a:lnSpc>
                <a:spcPct val="90000"/>
              </a:lnSpc>
            </a:pPr>
            <a:r>
              <a:rPr lang="en-US" sz="2800" dirty="0" smtClean="0"/>
              <a:t>Total internal reflection occurs in the core because it has a higher optical density (index of refraction) than the cladding.</a:t>
            </a:r>
          </a:p>
          <a:p>
            <a:pPr eaLnBrk="1" hangingPunct="1">
              <a:lnSpc>
                <a:spcPct val="90000"/>
              </a:lnSpc>
            </a:pPr>
            <a:r>
              <a:rPr lang="en-US" sz="2800" dirty="0" smtClean="0"/>
              <a:t>Attenuation in the fiber can be kept low by controlling the impurities in the glass.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grpSp>
        <p:nvGrpSpPr>
          <p:cNvPr id="6" name="Group 2"/>
          <p:cNvGrpSpPr>
            <a:grpSpLocks/>
          </p:cNvGrpSpPr>
          <p:nvPr/>
        </p:nvGrpSpPr>
        <p:grpSpPr bwMode="auto">
          <a:xfrm>
            <a:off x="1676400" y="1524000"/>
            <a:ext cx="5938838" cy="2074863"/>
            <a:chOff x="1052" y="580"/>
            <a:chExt cx="3741" cy="1307"/>
          </a:xfrm>
        </p:grpSpPr>
        <p:sp>
          <p:nvSpPr>
            <p:cNvPr id="7" name="Oval 3"/>
            <p:cNvSpPr>
              <a:spLocks noChangeArrowheads="1"/>
            </p:cNvSpPr>
            <p:nvPr/>
          </p:nvSpPr>
          <p:spPr bwMode="auto">
            <a:xfrm>
              <a:off x="3548" y="580"/>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2898" y="725"/>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2768" y="717"/>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2133" y="1031"/>
              <a:ext cx="705" cy="418"/>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2065" y="1025"/>
              <a:ext cx="137" cy="411"/>
            </a:xfrm>
            <a:prstGeom prst="ellipse">
              <a:avLst/>
            </a:prstGeom>
            <a:solidFill>
              <a:srgbClr val="99FF66"/>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2769" y="1027"/>
              <a:ext cx="164" cy="419"/>
            </a:xfrm>
            <a:prstGeom prst="ellipse">
              <a:avLst/>
            </a:prstGeom>
            <a:solidFill>
              <a:srgbClr val="99FF66"/>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3507" y="743"/>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3622" y="726"/>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3583" y="1265"/>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3728" y="583"/>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3721" y="1887"/>
              <a:ext cx="1072" cy="0"/>
            </a:xfrm>
            <a:prstGeom prst="line">
              <a:avLst/>
            </a:prstGeom>
            <a:noFill/>
            <a:ln w="12700">
              <a:solidFill>
                <a:schemeClr val="tx1"/>
              </a:solidFill>
              <a:round/>
              <a:headEnd/>
              <a:tailEnd/>
            </a:ln>
          </p:spPr>
          <p:txBody>
            <a:bodyPr wrap="none" anchor="ctr"/>
            <a:lstStyle/>
            <a:p>
              <a:endParaRPr lang="en-US"/>
            </a:p>
          </p:txBody>
        </p:sp>
        <p:sp>
          <p:nvSpPr>
            <p:cNvPr id="18" name="Rectangle 14"/>
            <p:cNvSpPr>
              <a:spLocks noChangeArrowheads="1"/>
            </p:cNvSpPr>
            <p:nvPr/>
          </p:nvSpPr>
          <p:spPr bwMode="auto">
            <a:xfrm>
              <a:off x="2179" y="1535"/>
              <a:ext cx="389" cy="248"/>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core</a:t>
              </a:r>
            </a:p>
          </p:txBody>
        </p:sp>
        <p:sp>
          <p:nvSpPr>
            <p:cNvPr id="19" name="Rectangle 15"/>
            <p:cNvSpPr>
              <a:spLocks noChangeArrowheads="1"/>
            </p:cNvSpPr>
            <p:nvPr/>
          </p:nvSpPr>
          <p:spPr bwMode="auto">
            <a:xfrm>
              <a:off x="3011" y="1146"/>
              <a:ext cx="731" cy="25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dirty="0">
                  <a:solidFill>
                    <a:schemeClr val="bg1"/>
                  </a:solidFill>
                </a:rPr>
                <a:t>cladding</a:t>
              </a:r>
            </a:p>
          </p:txBody>
        </p:sp>
        <p:sp>
          <p:nvSpPr>
            <p:cNvPr id="20" name="Rectangle 16"/>
            <p:cNvSpPr>
              <a:spLocks noChangeArrowheads="1"/>
            </p:cNvSpPr>
            <p:nvPr/>
          </p:nvSpPr>
          <p:spPr bwMode="auto">
            <a:xfrm>
              <a:off x="3997" y="1176"/>
              <a:ext cx="754" cy="248"/>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jacket</a:t>
              </a:r>
            </a:p>
          </p:txBody>
        </p:sp>
        <p:sp>
          <p:nvSpPr>
            <p:cNvPr id="21" name="Line 17"/>
            <p:cNvSpPr>
              <a:spLocks noChangeShapeType="1"/>
            </p:cNvSpPr>
            <p:nvPr/>
          </p:nvSpPr>
          <p:spPr bwMode="auto">
            <a:xfrm flipV="1">
              <a:off x="1258" y="1068"/>
              <a:ext cx="871" cy="253"/>
            </a:xfrm>
            <a:prstGeom prst="line">
              <a:avLst/>
            </a:prstGeom>
            <a:noFill/>
            <a:ln w="12700">
              <a:solidFill>
                <a:schemeClr val="tx1"/>
              </a:solidFill>
              <a:round/>
              <a:headEnd/>
              <a:tailEnd type="triangle" w="med" len="med"/>
            </a:ln>
          </p:spPr>
          <p:txBody>
            <a:bodyPr wrap="none" anchor="ctr"/>
            <a:lstStyle/>
            <a:p>
              <a:endParaRPr lang="en-US"/>
            </a:p>
          </p:txBody>
        </p:sp>
        <p:sp>
          <p:nvSpPr>
            <p:cNvPr id="22" name="Rectangle 18"/>
            <p:cNvSpPr>
              <a:spLocks noChangeArrowheads="1"/>
            </p:cNvSpPr>
            <p:nvPr/>
          </p:nvSpPr>
          <p:spPr bwMode="auto">
            <a:xfrm>
              <a:off x="1052" y="965"/>
              <a:ext cx="37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light</a:t>
              </a:r>
            </a:p>
          </p:txBody>
        </p:sp>
        <p:sp>
          <p:nvSpPr>
            <p:cNvPr id="23" name="Line 19"/>
            <p:cNvSpPr>
              <a:spLocks noChangeShapeType="1"/>
            </p:cNvSpPr>
            <p:nvPr/>
          </p:nvSpPr>
          <p:spPr bwMode="auto">
            <a:xfrm>
              <a:off x="2136" y="1091"/>
              <a:ext cx="467" cy="330"/>
            </a:xfrm>
            <a:prstGeom prst="line">
              <a:avLst/>
            </a:prstGeom>
            <a:noFill/>
            <a:ln w="12700">
              <a:solidFill>
                <a:schemeClr val="tx1"/>
              </a:solidFill>
              <a:round/>
              <a:headEnd/>
              <a:tailEnd type="triangle" w="med" len="med"/>
            </a:ln>
          </p:spPr>
          <p:txBody>
            <a:bodyPr wrap="none" anchor="ctr"/>
            <a:lstStyle/>
            <a:p>
              <a:endParaRPr lang="en-US"/>
            </a:p>
          </p:txBody>
        </p:sp>
        <p:sp>
          <p:nvSpPr>
            <p:cNvPr id="24" name="Line 20"/>
            <p:cNvSpPr>
              <a:spLocks noChangeShapeType="1"/>
            </p:cNvSpPr>
            <p:nvPr/>
          </p:nvSpPr>
          <p:spPr bwMode="auto">
            <a:xfrm flipV="1">
              <a:off x="2633" y="1112"/>
              <a:ext cx="280" cy="31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25" name="Group 21"/>
          <p:cNvGrpSpPr>
            <a:grpSpLocks/>
          </p:cNvGrpSpPr>
          <p:nvPr/>
        </p:nvGrpSpPr>
        <p:grpSpPr bwMode="auto">
          <a:xfrm>
            <a:off x="1371600" y="4267200"/>
            <a:ext cx="6719888" cy="1347788"/>
            <a:chOff x="890" y="2618"/>
            <a:chExt cx="4233" cy="849"/>
          </a:xfrm>
        </p:grpSpPr>
        <p:grpSp>
          <p:nvGrpSpPr>
            <p:cNvPr id="26" name="Group 22"/>
            <p:cNvGrpSpPr>
              <a:grpSpLocks/>
            </p:cNvGrpSpPr>
            <p:nvPr/>
          </p:nvGrpSpPr>
          <p:grpSpPr bwMode="auto">
            <a:xfrm>
              <a:off x="1402" y="2618"/>
              <a:ext cx="3441" cy="849"/>
              <a:chOff x="1402" y="2618"/>
              <a:chExt cx="3441" cy="849"/>
            </a:xfrm>
          </p:grpSpPr>
          <p:sp>
            <p:nvSpPr>
              <p:cNvPr id="34" name="Rectangle 23"/>
              <p:cNvSpPr>
                <a:spLocks noChangeArrowheads="1"/>
              </p:cNvSpPr>
              <p:nvPr/>
            </p:nvSpPr>
            <p:spPr bwMode="auto">
              <a:xfrm>
                <a:off x="1409" y="2855"/>
                <a:ext cx="3434" cy="374"/>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35" name="Rectangle 24"/>
              <p:cNvSpPr>
                <a:spLocks noChangeArrowheads="1"/>
              </p:cNvSpPr>
              <p:nvPr/>
            </p:nvSpPr>
            <p:spPr bwMode="auto">
              <a:xfrm>
                <a:off x="1402" y="2618"/>
                <a:ext cx="3434" cy="849"/>
              </a:xfrm>
              <a:prstGeom prst="rect">
                <a:avLst/>
              </a:prstGeom>
              <a:noFill/>
              <a:ln w="12700">
                <a:solidFill>
                  <a:schemeClr val="tx1"/>
                </a:solidFill>
                <a:miter lim="800000"/>
                <a:headEnd/>
                <a:tailEnd/>
              </a:ln>
            </p:spPr>
            <p:txBody>
              <a:bodyPr wrap="none" anchor="ctr"/>
              <a:lstStyle/>
              <a:p>
                <a:endParaRPr lang="en-US"/>
              </a:p>
            </p:txBody>
          </p:sp>
        </p:grpSp>
        <p:sp>
          <p:nvSpPr>
            <p:cNvPr id="27" name="Line 25"/>
            <p:cNvSpPr>
              <a:spLocks noChangeShapeType="1"/>
            </p:cNvSpPr>
            <p:nvPr/>
          </p:nvSpPr>
          <p:spPr bwMode="auto">
            <a:xfrm flipH="1">
              <a:off x="1473" y="2876"/>
              <a:ext cx="886" cy="324"/>
            </a:xfrm>
            <a:prstGeom prst="line">
              <a:avLst/>
            </a:prstGeom>
            <a:noFill/>
            <a:ln w="12700">
              <a:solidFill>
                <a:schemeClr val="bg2"/>
              </a:solidFill>
              <a:prstDash val="sysDot"/>
              <a:round/>
              <a:headEnd/>
              <a:tailEnd/>
            </a:ln>
          </p:spPr>
          <p:txBody>
            <a:bodyPr wrap="none" anchor="ctr"/>
            <a:lstStyle/>
            <a:p>
              <a:endParaRPr lang="en-US"/>
            </a:p>
          </p:txBody>
        </p:sp>
        <p:sp>
          <p:nvSpPr>
            <p:cNvPr id="28" name="Arc 26"/>
            <p:cNvSpPr>
              <a:spLocks/>
            </p:cNvSpPr>
            <p:nvPr/>
          </p:nvSpPr>
          <p:spPr bwMode="auto">
            <a:xfrm>
              <a:off x="1748" y="2873"/>
              <a:ext cx="75"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a:p>
          </p:txBody>
        </p:sp>
        <p:sp>
          <p:nvSpPr>
            <p:cNvPr id="29" name="Rectangle 27"/>
            <p:cNvSpPr>
              <a:spLocks noChangeArrowheads="1"/>
            </p:cNvSpPr>
            <p:nvPr/>
          </p:nvSpPr>
          <p:spPr bwMode="auto">
            <a:xfrm>
              <a:off x="1520" y="2917"/>
              <a:ext cx="232"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latin typeface="Symbol" pitchFamily="18" charset="2"/>
                </a:rPr>
                <a:t></a:t>
              </a:r>
              <a:r>
                <a:rPr lang="en-US" sz="1800" baseline="-25000"/>
                <a:t>c</a:t>
              </a:r>
            </a:p>
          </p:txBody>
        </p:sp>
        <p:sp>
          <p:nvSpPr>
            <p:cNvPr id="30" name="Line 28"/>
            <p:cNvSpPr>
              <a:spLocks noChangeShapeType="1"/>
            </p:cNvSpPr>
            <p:nvPr/>
          </p:nvSpPr>
          <p:spPr bwMode="auto">
            <a:xfrm flipV="1">
              <a:off x="890" y="2861"/>
              <a:ext cx="1022" cy="289"/>
            </a:xfrm>
            <a:prstGeom prst="line">
              <a:avLst/>
            </a:prstGeom>
            <a:noFill/>
            <a:ln w="12700">
              <a:solidFill>
                <a:schemeClr val="tx1"/>
              </a:solidFill>
              <a:round/>
              <a:headEnd/>
              <a:tailEnd type="triangle" w="med" len="med"/>
            </a:ln>
          </p:spPr>
          <p:txBody>
            <a:bodyPr wrap="none" anchor="ctr"/>
            <a:lstStyle/>
            <a:p>
              <a:endParaRPr lang="en-US"/>
            </a:p>
          </p:txBody>
        </p:sp>
        <p:sp>
          <p:nvSpPr>
            <p:cNvPr id="31" name="Line 29"/>
            <p:cNvSpPr>
              <a:spLocks noChangeShapeType="1"/>
            </p:cNvSpPr>
            <p:nvPr/>
          </p:nvSpPr>
          <p:spPr bwMode="auto">
            <a:xfrm>
              <a:off x="1936" y="2871"/>
              <a:ext cx="1323" cy="350"/>
            </a:xfrm>
            <a:prstGeom prst="line">
              <a:avLst/>
            </a:prstGeom>
            <a:noFill/>
            <a:ln w="12700">
              <a:solidFill>
                <a:schemeClr val="tx1"/>
              </a:solidFill>
              <a:round/>
              <a:headEnd/>
              <a:tailEnd type="triangle" w="med" len="med"/>
            </a:ln>
          </p:spPr>
          <p:txBody>
            <a:bodyPr wrap="none" anchor="ctr"/>
            <a:lstStyle/>
            <a:p>
              <a:endParaRPr lang="en-US"/>
            </a:p>
          </p:txBody>
        </p:sp>
        <p:sp>
          <p:nvSpPr>
            <p:cNvPr id="32" name="Line 30"/>
            <p:cNvSpPr>
              <a:spLocks noChangeShapeType="1"/>
            </p:cNvSpPr>
            <p:nvPr/>
          </p:nvSpPr>
          <p:spPr bwMode="auto">
            <a:xfrm flipV="1">
              <a:off x="3263" y="2865"/>
              <a:ext cx="1323" cy="366"/>
            </a:xfrm>
            <a:prstGeom prst="line">
              <a:avLst/>
            </a:prstGeom>
            <a:noFill/>
            <a:ln w="12700">
              <a:solidFill>
                <a:schemeClr val="tx1"/>
              </a:solidFill>
              <a:round/>
              <a:headEnd/>
              <a:tailEnd type="triangle" w="med" len="med"/>
            </a:ln>
          </p:spPr>
          <p:txBody>
            <a:bodyPr wrap="none" anchor="ctr"/>
            <a:lstStyle/>
            <a:p>
              <a:endParaRPr lang="en-US"/>
            </a:p>
          </p:txBody>
        </p:sp>
        <p:sp>
          <p:nvSpPr>
            <p:cNvPr id="33" name="Line 31"/>
            <p:cNvSpPr>
              <a:spLocks noChangeShapeType="1"/>
            </p:cNvSpPr>
            <p:nvPr/>
          </p:nvSpPr>
          <p:spPr bwMode="auto">
            <a:xfrm>
              <a:off x="4597" y="2883"/>
              <a:ext cx="526" cy="137"/>
            </a:xfrm>
            <a:prstGeom prst="line">
              <a:avLst/>
            </a:prstGeom>
            <a:noFill/>
            <a:ln w="12700">
              <a:solidFill>
                <a:schemeClr val="tx1"/>
              </a:solidFill>
              <a:round/>
              <a:headEnd/>
              <a:tailEnd type="triangle" w="med" len="med"/>
            </a:ln>
          </p:spPr>
          <p:txBody>
            <a:bodyPr wrap="none" anchor="ctr"/>
            <a:lstStyle/>
            <a:p>
              <a:endParaRPr lang="en-US"/>
            </a:p>
          </p:txBody>
        </p:sp>
      </p:grpSp>
      <p:sp>
        <p:nvSpPr>
          <p:cNvPr id="36" name="Rectangle 32"/>
          <p:cNvSpPr>
            <a:spLocks noChangeArrowheads="1"/>
          </p:cNvSpPr>
          <p:nvPr/>
        </p:nvSpPr>
        <p:spPr bwMode="auto">
          <a:xfrm>
            <a:off x="990600" y="1219200"/>
            <a:ext cx="28797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(a)  Geometry of optical fiber</a:t>
            </a:r>
          </a:p>
        </p:txBody>
      </p:sp>
      <p:sp>
        <p:nvSpPr>
          <p:cNvPr id="37" name="Rectangle 33"/>
          <p:cNvSpPr>
            <a:spLocks noChangeArrowheads="1"/>
          </p:cNvSpPr>
          <p:nvPr/>
        </p:nvSpPr>
        <p:spPr bwMode="auto">
          <a:xfrm>
            <a:off x="990600" y="3733800"/>
            <a:ext cx="29178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(b)  Reflection in optical fiber</a:t>
            </a:r>
          </a:p>
        </p:txBody>
      </p:sp>
      <p:sp>
        <p:nvSpPr>
          <p:cNvPr id="38"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r>
              <a:rPr lang="en-US" sz="2400" dirty="0" smtClean="0"/>
              <a:t>Lowest signal losses are for ultrapure fused silica –</a:t>
            </a:r>
            <a:r>
              <a:rPr lang="en-US" sz="2400" dirty="0" smtClean="0">
                <a:solidFill>
                  <a:schemeClr val="accent1"/>
                </a:solidFill>
              </a:rPr>
              <a:t> </a:t>
            </a:r>
            <a:r>
              <a:rPr lang="en-US" sz="2400" dirty="0" smtClean="0"/>
              <a:t>but this is hard to manufacture.</a:t>
            </a:r>
          </a:p>
          <a:p>
            <a:pPr eaLnBrk="1" hangingPunct="1"/>
            <a:r>
              <a:rPr lang="en-US" sz="2400" dirty="0" smtClean="0"/>
              <a:t>Optical fiber acts as a </a:t>
            </a:r>
            <a:r>
              <a:rPr lang="en-US" sz="2400" dirty="0" smtClean="0">
                <a:solidFill>
                  <a:srgbClr val="0033CC"/>
                </a:solidFill>
              </a:rPr>
              <a:t>wavelength guide </a:t>
            </a:r>
            <a:r>
              <a:rPr lang="en-US" sz="2400" dirty="0" smtClean="0"/>
              <a:t>for frequencies in the range 10 </a:t>
            </a:r>
            <a:r>
              <a:rPr lang="en-US" sz="2400" baseline="30000" dirty="0" smtClean="0"/>
              <a:t>14</a:t>
            </a:r>
            <a:r>
              <a:rPr lang="en-US" sz="2400" dirty="0" smtClean="0"/>
              <a:t> to 10 </a:t>
            </a:r>
            <a:r>
              <a:rPr lang="en-US" sz="2400" baseline="30000" dirty="0" smtClean="0"/>
              <a:t>15</a:t>
            </a:r>
            <a:r>
              <a:rPr lang="en-US" sz="2400" dirty="0" smtClean="0"/>
              <a:t> HZ which covers the visible and part of the infrared spectrum.</a:t>
            </a:r>
          </a:p>
          <a:p>
            <a:pPr eaLnBrk="1" hangingPunct="1"/>
            <a:r>
              <a:rPr lang="en-US" sz="2400" dirty="0" smtClean="0"/>
              <a:t>Three standard wavelengths : 850 nanometers (</a:t>
            </a:r>
            <a:r>
              <a:rPr lang="en-US" sz="2400" dirty="0" smtClean="0"/>
              <a:t>nm), </a:t>
            </a:r>
            <a:r>
              <a:rPr lang="en-US" sz="2400" dirty="0" smtClean="0"/>
              <a:t>1300 nm, 1500 nm.</a:t>
            </a:r>
          </a:p>
          <a:p>
            <a:pPr eaLnBrk="1" hangingPunct="1"/>
            <a:r>
              <a:rPr lang="en-US" sz="2400" i="1" dirty="0" smtClean="0">
                <a:solidFill>
                  <a:srgbClr val="008000"/>
                </a:solidFill>
              </a:rPr>
              <a:t>First-generation optical fiber</a:t>
            </a:r>
            <a:r>
              <a:rPr lang="en-US" sz="2400" dirty="0" smtClean="0">
                <a:solidFill>
                  <a:srgbClr val="008000"/>
                </a:solidFill>
              </a:rPr>
              <a:t> :: </a:t>
            </a:r>
            <a:r>
              <a:rPr lang="en-US" sz="2400" dirty="0" smtClean="0"/>
              <a:t>850 nm, 10’s Mbps using LED (light-emitting diode) sources.</a:t>
            </a:r>
          </a:p>
          <a:p>
            <a:pPr eaLnBrk="1" hangingPunct="1"/>
            <a:r>
              <a:rPr lang="en-US" sz="2400" i="1" dirty="0" smtClean="0">
                <a:solidFill>
                  <a:srgbClr val="008000"/>
                </a:solidFill>
              </a:rPr>
              <a:t>Second and third generation optical fiber</a:t>
            </a:r>
            <a:r>
              <a:rPr lang="en-US" sz="2400" dirty="0" smtClean="0">
                <a:solidFill>
                  <a:srgbClr val="008000"/>
                </a:solidFill>
              </a:rPr>
              <a:t> :: </a:t>
            </a:r>
            <a:r>
              <a:rPr lang="en-US" sz="2400" dirty="0" smtClean="0"/>
              <a:t>1300 and 1500 nm using ILD (injection laser diode) sources, </a:t>
            </a:r>
            <a:r>
              <a:rPr lang="en-US" sz="2400" dirty="0" smtClean="0"/>
              <a:t>gigabits/sec.</a:t>
            </a:r>
            <a:endParaRPr lang="en-US" sz="2400" i="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6" name="Rectangle 3"/>
          <p:cNvSpPr>
            <a:spLocks noGrp="1" noChangeArrowheads="1"/>
          </p:cNvSpPr>
          <p:nvPr>
            <p:ph idx="1"/>
          </p:nvPr>
        </p:nvSpPr>
        <p:spPr>
          <a:xfrm>
            <a:off x="457200" y="1052736"/>
            <a:ext cx="8229600" cy="4800600"/>
          </a:xfrm>
        </p:spPr>
        <p:txBody>
          <a:bodyPr/>
          <a:lstStyle/>
          <a:p>
            <a:pPr eaLnBrk="1" hangingPunct="1"/>
            <a:r>
              <a:rPr lang="en-US" sz="2800" dirty="0" smtClean="0"/>
              <a:t>Attenuation loss is </a:t>
            </a:r>
            <a:r>
              <a:rPr lang="en-US" sz="2800" dirty="0" smtClean="0">
                <a:solidFill>
                  <a:srgbClr val="0033CC"/>
                </a:solidFill>
              </a:rPr>
              <a:t>lower</a:t>
            </a:r>
            <a:r>
              <a:rPr lang="en-US" sz="2800" dirty="0" smtClean="0"/>
              <a:t> at higher wavelengths.</a:t>
            </a:r>
          </a:p>
          <a:p>
            <a:pPr eaLnBrk="1" hangingPunct="1"/>
            <a:r>
              <a:rPr lang="en-US" sz="2800" dirty="0" smtClean="0"/>
              <a:t>There </a:t>
            </a:r>
            <a:r>
              <a:rPr lang="en-US" sz="2800" dirty="0" smtClean="0">
                <a:solidFill>
                  <a:srgbClr val="0033CC"/>
                </a:solidFill>
              </a:rPr>
              <a:t>were</a:t>
            </a:r>
            <a:r>
              <a:rPr lang="en-US" sz="2800" dirty="0" smtClean="0"/>
              <a:t> </a:t>
            </a:r>
            <a:r>
              <a:rPr lang="en-US" sz="2800" dirty="0" smtClean="0"/>
              <a:t>two types of detectors used at the receiving end to convert light into electrical energy (photo diodes):</a:t>
            </a:r>
          </a:p>
          <a:p>
            <a:pPr lvl="1" eaLnBrk="1" hangingPunct="1"/>
            <a:r>
              <a:rPr lang="en-US" sz="2400" dirty="0" smtClean="0"/>
              <a:t>PIN (three layers) detectors </a:t>
            </a:r>
            <a:r>
              <a:rPr lang="en-US" sz="2400" dirty="0" smtClean="0"/>
              <a:t>– less expensive, less sensitive</a:t>
            </a:r>
          </a:p>
          <a:p>
            <a:pPr lvl="1" eaLnBrk="1" hangingPunct="1"/>
            <a:r>
              <a:rPr lang="en-US" sz="2400" dirty="0" smtClean="0"/>
              <a:t>APD </a:t>
            </a:r>
            <a:r>
              <a:rPr lang="en-US" sz="2400" dirty="0" smtClean="0"/>
              <a:t>(Avalanche Photo Detectors) – superior sensitivity for long-haul fiber optics.</a:t>
            </a:r>
            <a:endParaRPr lang="en-US" sz="2400" dirty="0" smtClean="0"/>
          </a:p>
          <a:p>
            <a:pPr eaLnBrk="1" hangingPunct="1"/>
            <a:r>
              <a:rPr lang="en-US" sz="2800" dirty="0" smtClean="0"/>
              <a:t>ASK is commonly used to transmit digital data over optical fiber </a:t>
            </a:r>
            <a:r>
              <a:rPr lang="en-US" sz="2800" dirty="0" smtClean="0">
                <a:solidFill>
                  <a:schemeClr val="accent2"/>
                </a:solidFill>
              </a:rPr>
              <a:t>{referred to as </a:t>
            </a:r>
            <a:r>
              <a:rPr lang="en-US" sz="2800" b="1" dirty="0" smtClean="0">
                <a:solidFill>
                  <a:schemeClr val="accent2"/>
                </a:solidFill>
                <a:latin typeface="Comic Sans MS" pitchFamily="66" charset="0"/>
              </a:rPr>
              <a:t>intensity modulation</a:t>
            </a:r>
            <a:r>
              <a:rPr lang="en-US" sz="2800" dirty="0" smtClean="0">
                <a:solidFill>
                  <a:schemeClr val="accent2"/>
                </a:solidFill>
              </a:rPr>
              <a:t>}</a:t>
            </a:r>
            <a:r>
              <a:rPr lang="en-US" sz="28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990033"/>
                </a:solidFill>
              </a:rPr>
              <a:t>Transmission Media</a:t>
            </a:r>
          </a:p>
          <a:p>
            <a:pPr>
              <a:defRPr/>
            </a:pP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6" name="Rectangle 3"/>
          <p:cNvSpPr>
            <a:spLocks noGrp="1" noChangeArrowheads="1"/>
          </p:cNvSpPr>
          <p:nvPr>
            <p:ph idx="1"/>
          </p:nvPr>
        </p:nvSpPr>
        <p:spPr/>
        <p:txBody>
          <a:bodyPr/>
          <a:lstStyle/>
          <a:p>
            <a:pPr eaLnBrk="1" hangingPunct="1">
              <a:lnSpc>
                <a:spcPct val="90000"/>
              </a:lnSpc>
            </a:pPr>
            <a:r>
              <a:rPr lang="en-US" sz="2800" dirty="0" smtClean="0"/>
              <a:t>Three techniques:</a:t>
            </a:r>
          </a:p>
          <a:p>
            <a:pPr lvl="1" eaLnBrk="1" hangingPunct="1">
              <a:lnSpc>
                <a:spcPct val="90000"/>
              </a:lnSpc>
            </a:pPr>
            <a:r>
              <a:rPr lang="en-US" sz="2400" dirty="0" smtClean="0">
                <a:solidFill>
                  <a:srgbClr val="0033CC"/>
                </a:solidFill>
              </a:rPr>
              <a:t>Multimode step-index</a:t>
            </a:r>
          </a:p>
          <a:p>
            <a:pPr lvl="1" eaLnBrk="1" hangingPunct="1">
              <a:lnSpc>
                <a:spcPct val="90000"/>
              </a:lnSpc>
            </a:pPr>
            <a:r>
              <a:rPr lang="en-US" sz="2400" dirty="0" smtClean="0">
                <a:solidFill>
                  <a:srgbClr val="0033CC"/>
                </a:solidFill>
              </a:rPr>
              <a:t>Multimode graded-index</a:t>
            </a:r>
          </a:p>
          <a:p>
            <a:pPr lvl="1" eaLnBrk="1" hangingPunct="1">
              <a:lnSpc>
                <a:spcPct val="90000"/>
              </a:lnSpc>
            </a:pPr>
            <a:r>
              <a:rPr lang="en-US" sz="2400" dirty="0" smtClean="0">
                <a:solidFill>
                  <a:srgbClr val="0033CC"/>
                </a:solidFill>
              </a:rPr>
              <a:t>Single-mode step-index</a:t>
            </a:r>
          </a:p>
          <a:p>
            <a:pPr eaLnBrk="1" hangingPunct="1">
              <a:lnSpc>
                <a:spcPct val="90000"/>
              </a:lnSpc>
            </a:pPr>
            <a:r>
              <a:rPr lang="en-US" sz="2800" dirty="0" smtClean="0"/>
              <a:t>Presence of multiple paths </a:t>
            </a:r>
            <a:r>
              <a:rPr lang="en-US" sz="2800" dirty="0" smtClean="0">
                <a:sym typeface="Wingdings" pitchFamily="2" charset="2"/>
              </a:rPr>
              <a:t> differences in delay  optical rays </a:t>
            </a:r>
            <a:r>
              <a:rPr lang="en-US" sz="2800" i="1" dirty="0" smtClean="0">
                <a:sym typeface="Wingdings" pitchFamily="2" charset="2"/>
              </a:rPr>
              <a:t>i</a:t>
            </a:r>
            <a:r>
              <a:rPr lang="en-US" sz="2800" i="1" dirty="0" smtClean="0">
                <a:solidFill>
                  <a:schemeClr val="accent1"/>
                </a:solidFill>
                <a:sym typeface="Wingdings" pitchFamily="2" charset="2"/>
              </a:rPr>
              <a:t>nterfere</a:t>
            </a:r>
            <a:r>
              <a:rPr lang="en-US" sz="2800" dirty="0" smtClean="0">
                <a:sym typeface="Wingdings" pitchFamily="2" charset="2"/>
              </a:rPr>
              <a:t> with each other.</a:t>
            </a:r>
          </a:p>
          <a:p>
            <a:pPr eaLnBrk="1" hangingPunct="1">
              <a:lnSpc>
                <a:spcPct val="90000"/>
              </a:lnSpc>
            </a:pPr>
            <a:r>
              <a:rPr lang="en-US" sz="2800" dirty="0" smtClean="0">
                <a:sym typeface="Wingdings" pitchFamily="2" charset="2"/>
              </a:rPr>
              <a:t>A </a:t>
            </a:r>
            <a:r>
              <a:rPr lang="en-US" sz="2800" dirty="0" smtClean="0">
                <a:solidFill>
                  <a:schemeClr val="accent2"/>
                </a:solidFill>
                <a:sym typeface="Wingdings" pitchFamily="2" charset="2"/>
              </a:rPr>
              <a:t>narrow core</a:t>
            </a:r>
            <a:r>
              <a:rPr lang="en-US" sz="2800" dirty="0" smtClean="0">
                <a:solidFill>
                  <a:schemeClr val="accent2"/>
                </a:solidFill>
              </a:rPr>
              <a:t> </a:t>
            </a:r>
            <a:r>
              <a:rPr lang="en-US" sz="2800" dirty="0" smtClean="0"/>
              <a:t>can create a single direct path which yields higher speeds.</a:t>
            </a:r>
          </a:p>
          <a:p>
            <a:pPr eaLnBrk="1" hangingPunct="1">
              <a:lnSpc>
                <a:spcPct val="90000"/>
              </a:lnSpc>
            </a:pPr>
            <a:r>
              <a:rPr lang="en-US" sz="2800" dirty="0" smtClean="0"/>
              <a:t>WDM (Wavelength Division Multiplexing)  yields more available capacity.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pic>
        <p:nvPicPr>
          <p:cNvPr id="6" name="Content Placeholder 5" descr="Optical Transmission                                           00282829  Mnementh                      BEAE7A2F:"/>
          <p:cNvPicPr>
            <a:picLocks noGrp="1" noChangeAspect="1" noChangeArrowheads="1"/>
          </p:cNvPicPr>
          <p:nvPr>
            <p:ph idx="1"/>
          </p:nvPr>
        </p:nvPicPr>
        <p:blipFill>
          <a:blip r:embed="rId2"/>
          <a:srcRect t="4633" b="13898"/>
          <a:stretch>
            <a:fillRect/>
          </a:stretch>
        </p:blipFill>
        <p:spPr bwMode="auto">
          <a:xfrm>
            <a:off x="759174" y="1071546"/>
            <a:ext cx="7625652" cy="4800600"/>
          </a:xfrm>
          <a:prstGeom prst="rect">
            <a:avLst/>
          </a:prstGeom>
          <a:noFill/>
          <a:ln w="9525">
            <a:noFill/>
            <a:miter lim="800000"/>
            <a:headEnd/>
            <a:tailEnd/>
          </a:ln>
        </p:spPr>
      </p:pic>
      <p:sp>
        <p:nvSpPr>
          <p:cNvPr id="9" name="Title 8"/>
          <p:cNvSpPr>
            <a:spLocks noGrp="1"/>
          </p:cNvSpPr>
          <p:nvPr>
            <p:ph type="title"/>
          </p:nvPr>
        </p:nvSpPr>
        <p:spPr/>
        <p:txBody>
          <a:bodyPr/>
          <a:lstStyle/>
          <a:p>
            <a:r>
              <a:rPr kumimoji="1" lang="en-US" sz="4000" dirty="0" smtClean="0"/>
              <a:t>Optical Fiber Transmission Modes</a:t>
            </a:r>
            <a:endParaRPr lang="en-US" sz="4000" dirty="0"/>
          </a:p>
        </p:txBody>
      </p:sp>
      <p:sp>
        <p:nvSpPr>
          <p:cNvPr id="8"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smtClean="0">
                <a:solidFill>
                  <a:srgbClr val="FF0000"/>
                </a:solidFill>
                <a:latin typeface="Comic Sans MS" pitchFamily="66" charset="0"/>
              </a:rPr>
              <a:t>DCC 9</a:t>
            </a:r>
            <a:r>
              <a:rPr lang="en-US" sz="1600" b="1" baseline="30000" smtClean="0">
                <a:solidFill>
                  <a:srgbClr val="FF0000"/>
                </a:solidFill>
                <a:latin typeface="Comic Sans MS" pitchFamily="66" charset="0"/>
              </a:rPr>
              <a:t>th</a:t>
            </a:r>
            <a:r>
              <a:rPr lang="en-US" sz="1600" b="1" smtClean="0">
                <a:solidFill>
                  <a:srgbClr val="FF0000"/>
                </a:solidFill>
                <a:latin typeface="Comic Sans MS" pitchFamily="66" charset="0"/>
              </a:rPr>
              <a:t> </a:t>
            </a:r>
            <a:r>
              <a:rPr lang="en-US" sz="1600" b="1" dirty="0" smtClean="0">
                <a:solidFill>
                  <a:srgbClr val="FF0000"/>
                </a:solidFill>
                <a:latin typeface="Comic Sans MS" pitchFamily="66" charset="0"/>
              </a:rPr>
              <a:t>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p:txBody>
          <a:bodyPr/>
          <a:lstStyle/>
          <a:p>
            <a:pPr>
              <a:defRPr/>
            </a:pPr>
            <a:r>
              <a:rPr kumimoji="1" lang="en-US" sz="3600" dirty="0" smtClean="0"/>
              <a:t>Frequency Utilization </a:t>
            </a:r>
            <a:br>
              <a:rPr kumimoji="1" lang="en-US" sz="3600" dirty="0" smtClean="0"/>
            </a:br>
            <a:r>
              <a:rPr kumimoji="1" lang="en-US" sz="3600" dirty="0" smtClean="0"/>
              <a:t>for Fiber Applications</a:t>
            </a:r>
            <a:r>
              <a:rPr kumimoji="1" lang="en-GB" sz="3600" dirty="0" smtClean="0"/>
              <a:t> </a:t>
            </a:r>
          </a:p>
        </p:txBody>
      </p:sp>
      <p:graphicFrame>
        <p:nvGraphicFramePr>
          <p:cNvPr id="2050" name="Object 2"/>
          <p:cNvGraphicFramePr>
            <a:graphicFrameLocks noChangeAspect="1"/>
          </p:cNvGraphicFramePr>
          <p:nvPr/>
        </p:nvGraphicFramePr>
        <p:xfrm>
          <a:off x="228600" y="1500174"/>
          <a:ext cx="8686800" cy="2816225"/>
        </p:xfrm>
        <a:graphic>
          <a:graphicData uri="http://schemas.openxmlformats.org/presentationml/2006/ole">
            <mc:AlternateContent xmlns:mc="http://schemas.openxmlformats.org/markup-compatibility/2006">
              <mc:Choice xmlns:v="urn:schemas-microsoft-com:vml" Requires="v">
                <p:oleObj spid="_x0000_s27658" name="Document" r:id="rId4" imgW="5629656" imgH="1825752" progId="Word.Document.8">
                  <p:embed/>
                </p:oleObj>
              </mc:Choice>
              <mc:Fallback>
                <p:oleObj name="Document" r:id="rId4" imgW="5629656" imgH="18257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00174"/>
                        <a:ext cx="8686800"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40</a:t>
            </a:fld>
            <a:endParaRPr lang="en-US"/>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82600" y="1012825"/>
            <a:ext cx="6946920" cy="2687440"/>
            <a:chOff x="482600" y="871538"/>
            <a:chExt cx="6946920" cy="2687439"/>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p:spPr>
          <p:txBody>
            <a:bodyPr wrap="none"/>
            <a:lstStyle/>
            <a:p>
              <a:endParaRPr lang="en-US"/>
            </a:p>
          </p:txBody>
        </p:sp>
        <p:sp>
          <p:nvSpPr>
            <p:cNvPr id="58378" name="Line 28"/>
            <p:cNvSpPr>
              <a:spLocks noChangeShapeType="1"/>
            </p:cNvSpPr>
            <p:nvPr/>
          </p:nvSpPr>
          <p:spPr bwMode="auto">
            <a:xfrm>
              <a:off x="5195888" y="2617789"/>
              <a:ext cx="2233632" cy="812800"/>
            </a:xfrm>
            <a:prstGeom prst="line">
              <a:avLst/>
            </a:prstGeom>
            <a:noFill/>
            <a:ln w="9525">
              <a:solidFill>
                <a:schemeClr val="tx1"/>
              </a:solidFill>
              <a:round/>
              <a:headEnd/>
              <a:tailEnd/>
            </a:ln>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p:spPr>
          <p:txBody>
            <a:bodyPr wrap="none" anchor="ctr"/>
            <a:lstStyle/>
            <a:p>
              <a:endParaRPr lang="en-US"/>
            </a:p>
          </p:txBody>
        </p:sp>
        <p:sp>
          <p:nvSpPr>
            <p:cNvPr id="58380" name="Rectangle 30"/>
            <p:cNvSpPr>
              <a:spLocks noChangeArrowheads="1"/>
            </p:cNvSpPr>
            <p:nvPr/>
          </p:nvSpPr>
          <p:spPr bwMode="auto">
            <a:xfrm>
              <a:off x="2643175" y="2452687"/>
              <a:ext cx="571504" cy="406397"/>
            </a:xfrm>
            <a:prstGeom prst="rect">
              <a:avLst/>
            </a:prstGeom>
            <a:solidFill>
              <a:srgbClr val="99FF66"/>
            </a:solidFill>
            <a:ln w="9525">
              <a:solidFill>
                <a:schemeClr val="tx1"/>
              </a:solidFill>
              <a:miter lim="800000"/>
              <a:headEnd/>
              <a:tailEnd/>
            </a:ln>
          </p:spPr>
          <p:txBody>
            <a:bodyPr wrap="none" anchor="ctr"/>
            <a:lstStyle/>
            <a:p>
              <a:pPr algn="ctr"/>
              <a:r>
                <a:rPr lang="en-US" sz="1800" dirty="0" smtClean="0"/>
                <a:t>OLT</a:t>
              </a:r>
              <a:endParaRPr lang="en-US" sz="1800" dirty="0"/>
            </a:p>
          </p:txBody>
        </p:sp>
        <p:sp>
          <p:nvSpPr>
            <p:cNvPr id="58381" name="Text Box 32"/>
            <p:cNvSpPr txBox="1">
              <a:spLocks noChangeArrowheads="1"/>
            </p:cNvSpPr>
            <p:nvPr/>
          </p:nvSpPr>
          <p:spPr bwMode="auto">
            <a:xfrm>
              <a:off x="2082800" y="3251200"/>
              <a:ext cx="1393330" cy="307777"/>
            </a:xfrm>
            <a:prstGeom prst="rect">
              <a:avLst/>
            </a:prstGeom>
            <a:noFill/>
            <a:ln w="9525">
              <a:noFill/>
              <a:miter lim="800000"/>
              <a:headEnd/>
              <a:tailEnd/>
            </a:ln>
          </p:spPr>
          <p:txBody>
            <a:bodyPr wrap="none">
              <a:spAutoFit/>
            </a:bodyPr>
            <a:lstStyle/>
            <a:p>
              <a:r>
                <a:rPr lang="en-US" sz="1400" b="1" dirty="0"/>
                <a:t>central office</a:t>
              </a:r>
            </a:p>
          </p:txBody>
        </p:sp>
        <p:sp>
          <p:nvSpPr>
            <p:cNvPr id="58382" name="Text Box 33"/>
            <p:cNvSpPr txBox="1">
              <a:spLocks noChangeArrowheads="1"/>
            </p:cNvSpPr>
            <p:nvPr/>
          </p:nvSpPr>
          <p:spPr bwMode="auto">
            <a:xfrm>
              <a:off x="4813300" y="2986088"/>
              <a:ext cx="825868" cy="523220"/>
            </a:xfrm>
            <a:prstGeom prst="rect">
              <a:avLst/>
            </a:prstGeom>
            <a:noFill/>
            <a:ln w="9525">
              <a:noFill/>
              <a:miter lim="800000"/>
              <a:headEnd/>
              <a:tailEnd/>
            </a:ln>
          </p:spPr>
          <p:txBody>
            <a:bodyPr wrap="none">
              <a:spAutoFit/>
            </a:bodyPr>
            <a:lstStyle/>
            <a:p>
              <a:r>
                <a:rPr lang="en-US" sz="1400" b="1" dirty="0"/>
                <a:t>optical</a:t>
              </a:r>
            </a:p>
            <a:p>
              <a:r>
                <a:rPr lang="en-US" sz="1400" b="1" dirty="0"/>
                <a:t>splitter</a:t>
              </a:r>
            </a:p>
          </p:txBody>
        </p:sp>
        <p:sp>
          <p:nvSpPr>
            <p:cNvPr id="58385" name="Text Box 50"/>
            <p:cNvSpPr txBox="1">
              <a:spLocks noChangeArrowheads="1"/>
            </p:cNvSpPr>
            <p:nvPr/>
          </p:nvSpPr>
          <p:spPr bwMode="auto">
            <a:xfrm>
              <a:off x="3800475" y="2127250"/>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a:t>
              </a:r>
            </a:p>
          </p:txBody>
        </p:sp>
        <p:sp>
          <p:nvSpPr>
            <p:cNvPr id="58386" name="Text Box 51"/>
            <p:cNvSpPr txBox="1">
              <a:spLocks noChangeArrowheads="1"/>
            </p:cNvSpPr>
            <p:nvPr/>
          </p:nvSpPr>
          <p:spPr bwMode="auto">
            <a:xfrm>
              <a:off x="5518150" y="1462088"/>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fibers</a:t>
              </a:r>
            </a:p>
          </p:txBody>
        </p:sp>
        <p:grpSp>
          <p:nvGrpSpPr>
            <p:cNvPr id="6" name="Group 52"/>
            <p:cNvGrpSpPr>
              <a:grpSpLocks/>
            </p:cNvGrpSpPr>
            <p:nvPr/>
          </p:nvGrpSpPr>
          <p:grpSpPr bwMode="auto">
            <a:xfrm>
              <a:off x="2163763" y="2266950"/>
              <a:ext cx="376237" cy="217488"/>
              <a:chOff x="533" y="321"/>
              <a:chExt cx="359" cy="180"/>
            </a:xfrm>
          </p:grpSpPr>
          <p:grpSp>
            <p:nvGrpSpPr>
              <p:cNvPr id="7"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w="9525">
              <a:noFill/>
              <a:miter lim="800000"/>
              <a:headEnd/>
              <a:tailEnd/>
            </a:ln>
          </p:spPr>
          <p:txBody>
            <a:bodyPr wrap="none">
              <a:spAutoFit/>
            </a:bodyPr>
            <a:lstStyle/>
            <a:p>
              <a:r>
                <a:rPr lang="en-US" sz="1400"/>
                <a:t>Internet</a:t>
              </a:r>
            </a:p>
          </p:txBody>
        </p:sp>
      </p:grpSp>
      <p:sp>
        <p:nvSpPr>
          <p:cNvPr id="58371" name="Title 43"/>
          <p:cNvSpPr>
            <a:spLocks noGrp="1"/>
          </p:cNvSpPr>
          <p:nvPr>
            <p:ph type="title"/>
          </p:nvPr>
        </p:nvSpPr>
        <p:spPr>
          <a:xfrm>
            <a:off x="714348" y="-71454"/>
            <a:ext cx="7772400" cy="1143000"/>
          </a:xfrm>
        </p:spPr>
        <p:txBody>
          <a:bodyPr/>
          <a:lstStyle/>
          <a:p>
            <a:r>
              <a:rPr lang="en-US" dirty="0" smtClean="0"/>
              <a:t>Fiber to the Home (FIOS)</a:t>
            </a:r>
          </a:p>
        </p:txBody>
      </p:sp>
      <p:sp>
        <p:nvSpPr>
          <p:cNvPr id="58372" name="Content Placeholder 45"/>
          <p:cNvSpPr>
            <a:spLocks noGrp="1"/>
          </p:cNvSpPr>
          <p:nvPr>
            <p:ph idx="1"/>
          </p:nvPr>
        </p:nvSpPr>
        <p:spPr>
          <a:xfrm>
            <a:off x="417513" y="3914793"/>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(PAN)</a:t>
            </a:r>
          </a:p>
          <a:p>
            <a:r>
              <a:rPr lang="en-US" sz="2400" dirty="0" smtClean="0"/>
              <a:t>Much higher Internet rates. Fiber also carries television and phone services</a:t>
            </a:r>
          </a:p>
        </p:txBody>
      </p:sp>
      <p:sp>
        <p:nvSpPr>
          <p:cNvPr id="45" name="Rectangle 5"/>
          <p:cNvSpPr>
            <a:spLocks noChangeArrowheads="1"/>
          </p:cNvSpPr>
          <p:nvPr/>
        </p:nvSpPr>
        <p:spPr bwMode="auto">
          <a:xfrm>
            <a:off x="7248548" y="987425"/>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6" name="Rectangle 5"/>
          <p:cNvSpPr>
            <a:spLocks noChangeArrowheads="1"/>
          </p:cNvSpPr>
          <p:nvPr/>
        </p:nvSpPr>
        <p:spPr bwMode="auto">
          <a:xfrm>
            <a:off x="7286644" y="2000240"/>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7" name="Rectangle 5"/>
          <p:cNvSpPr>
            <a:spLocks noChangeArrowheads="1"/>
          </p:cNvSpPr>
          <p:nvPr/>
        </p:nvSpPr>
        <p:spPr bwMode="auto">
          <a:xfrm>
            <a:off x="7429520" y="321468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6"/>
          <p:cNvSpPr>
            <a:spLocks noChangeArrowheads="1"/>
          </p:cNvSpPr>
          <p:nvPr/>
        </p:nvSpPr>
        <p:spPr bwMode="auto">
          <a:xfrm>
            <a:off x="7259638" y="126365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0" name="Rectangle 6"/>
          <p:cNvSpPr>
            <a:spLocks noChangeArrowheads="1"/>
          </p:cNvSpPr>
          <p:nvPr/>
        </p:nvSpPr>
        <p:spPr bwMode="auto">
          <a:xfrm>
            <a:off x="7429520" y="342900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1" name="Rectangle 6"/>
          <p:cNvSpPr>
            <a:spLocks noChangeArrowheads="1"/>
          </p:cNvSpPr>
          <p:nvPr/>
        </p:nvSpPr>
        <p:spPr bwMode="auto">
          <a:xfrm>
            <a:off x="7286644" y="2285992"/>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2" name="Slide Number Placeholder 51"/>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53" name="Footer Placeholder 52"/>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Wireless Communications </a:t>
            </a:r>
            <a:r>
              <a:rPr lang="en-US" sz="3600" dirty="0" smtClean="0"/>
              <a:t>(briefly)</a:t>
            </a:r>
            <a:endParaRPr lang="en-US" sz="36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6" name="Rectangle 3"/>
          <p:cNvSpPr>
            <a:spLocks noGrp="1" noChangeArrowheads="1"/>
          </p:cNvSpPr>
          <p:nvPr>
            <p:ph idx="1"/>
          </p:nvPr>
        </p:nvSpPr>
        <p:spPr/>
        <p:txBody>
          <a:bodyPr/>
          <a:lstStyle/>
          <a:p>
            <a:pPr eaLnBrk="1" hangingPunct="1"/>
            <a:r>
              <a:rPr lang="en-US" sz="2800" smtClean="0"/>
              <a:t>An application of omni-directional wireless communications to provide high-speed communications among a number of computers located in close proximity.</a:t>
            </a:r>
          </a:p>
          <a:p>
            <a:pPr eaLnBrk="1" hangingPunct="1"/>
            <a:r>
              <a:rPr lang="en-US" sz="2800" smtClean="0"/>
              <a:t>In 1996 FCC in US announced its intentions to make 350 MHz of spectrum in the 5.15 to 5.35 GHz and 5.725 to 5.825 GHz bands available for unlicensed use in LAN applications.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smtClean="0">
                <a:solidFill>
                  <a:srgbClr val="FF0000"/>
                </a:solidFill>
                <a:latin typeface="Comic Sans MS" pitchFamily="66" charset="0"/>
              </a:rPr>
              <a:t>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71462"/>
            <a:ext cx="8382000" cy="1143000"/>
          </a:xfrm>
        </p:spPr>
        <p:txBody>
          <a:bodyPr/>
          <a:lstStyle/>
          <a:p>
            <a:r>
              <a:rPr lang="en-US" dirty="0" smtClean="0"/>
              <a:t>Wireless Access Networks</a:t>
            </a:r>
          </a:p>
        </p:txBody>
      </p:sp>
      <p:sp>
        <p:nvSpPr>
          <p:cNvPr id="10253" name="Rectangle 3"/>
          <p:cNvSpPr>
            <a:spLocks noGrp="1" noChangeArrowheads="1"/>
          </p:cNvSpPr>
          <p:nvPr>
            <p:ph type="body" sz="half" idx="1"/>
          </p:nvPr>
        </p:nvSpPr>
        <p:spPr>
          <a:xfrm>
            <a:off x="142844" y="1195406"/>
            <a:ext cx="5072098" cy="4876800"/>
          </a:xfrm>
        </p:spPr>
        <p:txBody>
          <a:bodyPr/>
          <a:lstStyle/>
          <a:p>
            <a:r>
              <a:rPr lang="en-US" sz="2400" dirty="0" smtClean="0"/>
              <a:t>shared </a:t>
            </a:r>
            <a:r>
              <a:rPr lang="en-US" sz="2400" i="1" dirty="0" smtClean="0"/>
              <a:t>wireless</a:t>
            </a:r>
            <a:r>
              <a:rPr lang="en-US" sz="2400" dirty="0" smtClean="0"/>
              <a:t> access network connects end system to router</a:t>
            </a:r>
          </a:p>
          <a:p>
            <a:pPr lvl="1"/>
            <a:r>
              <a:rPr lang="en-US" sz="2000" dirty="0" smtClean="0"/>
              <a:t>via base station aka “access point”</a:t>
            </a:r>
          </a:p>
          <a:p>
            <a:r>
              <a:rPr lang="en-US" sz="2400" dirty="0" smtClean="0">
                <a:solidFill>
                  <a:schemeClr val="accent2"/>
                </a:solidFill>
              </a:rPr>
              <a:t>Wireless LANs:</a:t>
            </a:r>
          </a:p>
          <a:p>
            <a:pPr lvl="1"/>
            <a:r>
              <a:rPr lang="en-US" sz="2000" dirty="0" smtClean="0"/>
              <a:t>802.11b/g /n(</a:t>
            </a:r>
            <a:r>
              <a:rPr lang="en-US" sz="2000" dirty="0" err="1" smtClean="0"/>
              <a:t>WiFi</a:t>
            </a:r>
            <a:r>
              <a:rPr lang="en-US" sz="2000" dirty="0" smtClean="0"/>
              <a:t>): 11, 54, 100’s  Mbps, Bluetooth, </a:t>
            </a:r>
            <a:r>
              <a:rPr lang="en-US" sz="2000" dirty="0" err="1" smtClean="0"/>
              <a:t>Zigbee</a:t>
            </a:r>
            <a:r>
              <a:rPr lang="en-US" sz="2000" dirty="0" smtClean="0"/>
              <a:t> (802.15.4)</a:t>
            </a:r>
          </a:p>
          <a:p>
            <a:r>
              <a:rPr lang="en-US" sz="2400" dirty="0" smtClean="0">
                <a:solidFill>
                  <a:schemeClr val="accent2"/>
                </a:solidFill>
              </a:rPr>
              <a:t>Wide Area Wireless Access</a:t>
            </a:r>
            <a:r>
              <a:rPr lang="en-US" sz="2400" dirty="0" smtClean="0">
                <a:solidFill>
                  <a:srgbClr val="FF0000"/>
                </a:solidFill>
              </a:rPr>
              <a:t>:</a:t>
            </a:r>
            <a:endParaRPr lang="en-US" sz="2400" dirty="0" smtClean="0"/>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a:t>
            </a:r>
          </a:p>
          <a:p>
            <a:pPr lvl="1"/>
            <a:r>
              <a:rPr lang="en-US" sz="2000" dirty="0" smtClean="0"/>
              <a:t>next up (?): </a:t>
            </a:r>
            <a:r>
              <a:rPr lang="en-US" sz="2000" dirty="0" err="1" smtClean="0"/>
              <a:t>WiMAX</a:t>
            </a:r>
            <a:r>
              <a:rPr lang="en-US" sz="2000" dirty="0" smtClean="0"/>
              <a:t> (10’s Mbps) over wide area</a:t>
            </a:r>
          </a:p>
        </p:txBody>
      </p:sp>
      <p:grpSp>
        <p:nvGrpSpPr>
          <p:cNvPr id="2"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8738" name="Clip" r:id="rId4" imgW="819000" imgH="847800" progId="">
                    <p:embed/>
                  </p:oleObj>
                </mc:Choice>
                <mc:Fallback>
                  <p:oleObj name="Clip" r:id="rId4" imgW="819000" imgH="8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8739" name="Clip" r:id="rId6" imgW="1266840" imgH="1200240" progId="">
                    <p:embed/>
                  </p:oleObj>
                </mc:Choice>
                <mc:Fallback>
                  <p:oleObj name="Clip" r:id="rId6" imgW="1266840" imgH="12002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740" name="Clip" r:id="rId8" imgW="819000" imgH="847800" progId="">
                    <p:embed/>
                  </p:oleObj>
                </mc:Choice>
                <mc:Fallback>
                  <p:oleObj name="Clip" r:id="rId8" imgW="819000" imgH="84780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741" name="Clip" r:id="rId9" imgW="1266840" imgH="1200240" progId="">
                    <p:embed/>
                  </p:oleObj>
                </mc:Choice>
                <mc:Fallback>
                  <p:oleObj name="Clip" r:id="rId9" imgW="1266840" imgH="1200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w="12700">
            <a:noFill/>
            <a:miter lim="800000"/>
            <a:headEnd/>
            <a:tailEnd/>
          </a:ln>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 name="Group 20"/>
          <p:cNvGrpSpPr>
            <a:grpSpLocks/>
          </p:cNvGrpSpPr>
          <p:nvPr/>
        </p:nvGrpSpPr>
        <p:grpSpPr bwMode="auto">
          <a:xfrm>
            <a:off x="6672263" y="2255838"/>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5"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p:spPr>
        <p:txBody>
          <a:bodyPr wrap="none" anchor="ctr"/>
          <a:lstStyle/>
          <a:p>
            <a:endParaRPr lang="en-US"/>
          </a:p>
        </p:txBody>
      </p:sp>
      <p:grpSp>
        <p:nvGrpSpPr>
          <p:cNvPr id="6"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742" name="Clip" r:id="rId10" imgW="819000" imgH="847800" progId="">
                    <p:embed/>
                  </p:oleObj>
                </mc:Choice>
                <mc:Fallback>
                  <p:oleObj name="Clip" r:id="rId10" imgW="819000" imgH="847800" progId="">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743" name="Clip" r:id="rId11" imgW="1266840" imgH="1200240" progId="">
                    <p:embed/>
                  </p:oleObj>
                </mc:Choice>
                <mc:Fallback>
                  <p:oleObj name="Clip" r:id="rId11" imgW="1266840" imgH="1200240" progId="">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744" name="Clip" r:id="rId12" imgW="819000" imgH="847800" progId="">
                    <p:embed/>
                  </p:oleObj>
                </mc:Choice>
                <mc:Fallback>
                  <p:oleObj name="Clip" r:id="rId12" imgW="819000" imgH="847800" progId="">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745" name="Clip" r:id="rId13" imgW="1266840" imgH="1200240" progId="">
                    <p:embed/>
                  </p:oleObj>
                </mc:Choice>
                <mc:Fallback>
                  <p:oleObj name="Clip" r:id="rId13" imgW="1266840" imgH="1200240" progId="">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66" name="Text Box 35"/>
          <p:cNvSpPr txBox="1">
            <a:spLocks noChangeArrowheads="1"/>
          </p:cNvSpPr>
          <p:nvPr/>
        </p:nvSpPr>
        <p:spPr bwMode="auto">
          <a:xfrm>
            <a:off x="5081588" y="2874963"/>
            <a:ext cx="1179512" cy="822325"/>
          </a:xfrm>
          <a:prstGeom prst="rect">
            <a:avLst/>
          </a:prstGeom>
          <a:noFill/>
          <a:ln w="9525">
            <a:noFill/>
            <a:miter lim="800000"/>
            <a:headEnd/>
            <a:tailEnd/>
          </a:ln>
        </p:spPr>
        <p:txBody>
          <a:bodyPr wrap="none">
            <a:spAutoFit/>
          </a:body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w="9525">
            <a:noFill/>
            <a:miter lim="800000"/>
            <a:headEnd/>
            <a:tailEnd/>
          </a:ln>
        </p:spPr>
        <p:txBody>
          <a:bodyPr wrap="none">
            <a:spAutoFit/>
          </a:body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w="9525">
            <a:noFill/>
            <a:miter lim="800000"/>
            <a:headEnd/>
            <a:tailEnd/>
          </a:ln>
        </p:spPr>
        <p:txBody>
          <a:bodyPr wrap="none">
            <a:spAutoFit/>
          </a:bodyPr>
          <a:lstStyle/>
          <a:p>
            <a:pPr algn="r"/>
            <a:r>
              <a:rPr lang="en-US">
                <a:latin typeface="Comic Sans MS" pitchFamily="66" charset="0"/>
              </a:rPr>
              <a:t>router</a:t>
            </a:r>
            <a:endParaRPr lang="en-US"/>
          </a:p>
        </p:txBody>
      </p:sp>
      <p:grpSp>
        <p:nvGrpSpPr>
          <p:cNvPr id="8"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9"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3"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74" name="Slide Number Placeholder 73"/>
          <p:cNvSpPr>
            <a:spLocks noGrp="1"/>
          </p:cNvSpPr>
          <p:nvPr>
            <p:ph type="sldNum" sz="quarter" idx="11"/>
          </p:nvPr>
        </p:nvSpPr>
        <p:spPr/>
        <p:txBody>
          <a:bodyPr/>
          <a:lstStyle/>
          <a:p>
            <a:pPr>
              <a:defRPr/>
            </a:pPr>
            <a:fld id="{B708865F-D8BA-461E-B4C5-2BCB82877216}" type="slidenum">
              <a:rPr lang="en-US" smtClean="0"/>
              <a:pPr>
                <a:defRPr/>
              </a:pPr>
              <a:t>44</a:t>
            </a:fld>
            <a:endParaRPr lang="en-US"/>
          </a:p>
        </p:txBody>
      </p:sp>
      <p:sp>
        <p:nvSpPr>
          <p:cNvPr id="75" name="Footer Placeholder 74"/>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7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Wireless Multipath Interference</a:t>
            </a:r>
            <a:endParaRPr lang="en-US" sz="40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pic>
        <p:nvPicPr>
          <p:cNvPr id="30722" name="Picture 2"/>
          <p:cNvPicPr>
            <a:picLocks noGrp="1" noChangeAspect="1" noChangeArrowheads="1"/>
          </p:cNvPicPr>
          <p:nvPr>
            <p:ph idx="1"/>
          </p:nvPr>
        </p:nvPicPr>
        <p:blipFill>
          <a:blip r:embed="rId2"/>
          <a:srcRect/>
          <a:stretch>
            <a:fillRect/>
          </a:stretch>
        </p:blipFill>
        <p:spPr bwMode="auto">
          <a:xfrm>
            <a:off x="2453847" y="1295400"/>
            <a:ext cx="4236305" cy="48006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71414"/>
            <a:ext cx="8382000" cy="884221"/>
          </a:xfrm>
        </p:spPr>
        <p:txBody>
          <a:bodyPr/>
          <a:lstStyle/>
          <a:p>
            <a:r>
              <a:rPr lang="en-US" sz="3200" dirty="0" smtClean="0"/>
              <a:t>Residential Networks</a:t>
            </a:r>
            <a:endParaRPr lang="en-US" dirty="0" smtClean="0"/>
          </a:p>
        </p:txBody>
      </p:sp>
      <p:sp>
        <p:nvSpPr>
          <p:cNvPr id="11275" name="Rectangle 3"/>
          <p:cNvSpPr>
            <a:spLocks noGrp="1" noChangeArrowheads="1"/>
          </p:cNvSpPr>
          <p:nvPr>
            <p:ph type="body" sz="half" idx="1"/>
          </p:nvPr>
        </p:nvSpPr>
        <p:spPr>
          <a:xfrm>
            <a:off x="438150" y="1266825"/>
            <a:ext cx="7770813" cy="4876800"/>
          </a:xfrm>
        </p:spPr>
        <p:txBody>
          <a:bodyPr/>
          <a:lstStyle/>
          <a:p>
            <a:pPr>
              <a:buFont typeface="Wingdings" pitchFamily="2" charset="2"/>
              <a:buNone/>
            </a:pPr>
            <a:r>
              <a:rPr lang="en-US" sz="2400" dirty="0" smtClean="0">
                <a:solidFill>
                  <a:schemeClr val="accent2"/>
                </a:solidFill>
              </a:rPr>
              <a:t>Typical Residential network components: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2"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9746" name="Clip" r:id="rId4" imgW="819000" imgH="847800" progId="">
                    <p:embed/>
                  </p:oleObj>
                </mc:Choice>
                <mc:Fallback>
                  <p:oleObj name="Clip" r:id="rId4" imgW="819000" imgH="8478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9747" name="Clip" r:id="rId6" imgW="1266840" imgH="1200240" progId="">
                    <p:embed/>
                  </p:oleObj>
                </mc:Choice>
                <mc:Fallback>
                  <p:oleObj name="Clip" r:id="rId6" imgW="1266840" imgH="120024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748" name="Clip" r:id="rId8" imgW="819000" imgH="847800" progId="">
                    <p:embed/>
                  </p:oleObj>
                </mc:Choice>
                <mc:Fallback>
                  <p:oleObj name="Clip" r:id="rId8" imgW="819000" imgH="84780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749" name="Clip" r:id="rId9" imgW="1266840" imgH="1200240" progId="">
                    <p:embed/>
                  </p:oleObj>
                </mc:Choice>
                <mc:Fallback>
                  <p:oleObj name="Clip" r:id="rId9" imgW="1266840" imgH="120024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wireless</a:t>
            </a:r>
          </a:p>
          <a:p>
            <a:pPr algn="ctr"/>
            <a:r>
              <a:rPr lang="en-US" sz="2000" dirty="0">
                <a:solidFill>
                  <a:schemeClr val="accent2"/>
                </a:solidFill>
                <a:latin typeface="Comic Sans MS" pitchFamily="66" charset="0"/>
              </a:rPr>
              <a:t>access </a:t>
            </a:r>
          </a:p>
          <a:p>
            <a:pPr algn="ctr"/>
            <a:r>
              <a:rPr lang="en-US" sz="2000" dirty="0">
                <a:solidFill>
                  <a:schemeClr val="accent2"/>
                </a:solidFill>
                <a:latin typeface="Comic Sans MS" pitchFamily="66" charset="0"/>
              </a:rPr>
              <a:t>point</a:t>
            </a:r>
            <a:endParaRPr lang="en-US" sz="2000" dirty="0">
              <a:solidFill>
                <a:schemeClr val="accent2"/>
              </a:solidFill>
            </a:endParaRPr>
          </a:p>
        </p:txBody>
      </p:sp>
      <p:sp>
        <p:nvSpPr>
          <p:cNvPr id="11279" name="Text Box 14"/>
          <p:cNvSpPr txBox="1">
            <a:spLocks noChangeArrowheads="1"/>
          </p:cNvSpPr>
          <p:nvPr/>
        </p:nvSpPr>
        <p:spPr bwMode="auto">
          <a:xfrm>
            <a:off x="7570788" y="3981450"/>
            <a:ext cx="1147762" cy="7016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wireless</a:t>
            </a:r>
          </a:p>
          <a:p>
            <a:pPr algn="ctr"/>
            <a:r>
              <a:rPr lang="en-US" sz="2000" dirty="0">
                <a:solidFill>
                  <a:schemeClr val="accent2"/>
                </a:solidFill>
                <a:latin typeface="Comic Sans MS" pitchFamily="66" charset="0"/>
              </a:rPr>
              <a:t>laptops</a:t>
            </a:r>
            <a:endParaRPr lang="en-US" sz="2000" dirty="0">
              <a:solidFill>
                <a:schemeClr val="accent2"/>
              </a:solidFill>
            </a:endParaRPr>
          </a:p>
        </p:txBody>
      </p:sp>
      <p:sp>
        <p:nvSpPr>
          <p:cNvPr id="11280" name="Text Box 15"/>
          <p:cNvSpPr txBox="1">
            <a:spLocks noChangeArrowheads="1"/>
          </p:cNvSpPr>
          <p:nvPr/>
        </p:nvSpPr>
        <p:spPr bwMode="auto">
          <a:xfrm>
            <a:off x="3613150" y="4498975"/>
            <a:ext cx="1089025" cy="701675"/>
          </a:xfrm>
          <a:prstGeom prst="rect">
            <a:avLst/>
          </a:prstGeom>
          <a:noFill/>
          <a:ln w="9525">
            <a:noFill/>
            <a:miter lim="800000"/>
            <a:headEnd/>
            <a:tailEnd/>
          </a:ln>
        </p:spPr>
        <p:txBody>
          <a:bodyPr wrap="none">
            <a:spAutoFit/>
          </a:bodyPr>
          <a:lstStyle/>
          <a:p>
            <a:pPr algn="r"/>
            <a:r>
              <a:rPr lang="en-US" sz="2000" dirty="0">
                <a:solidFill>
                  <a:schemeClr val="accent2"/>
                </a:solidFill>
                <a:latin typeface="Comic Sans MS" pitchFamily="66" charset="0"/>
              </a:rPr>
              <a:t>router/</a:t>
            </a:r>
          </a:p>
          <a:p>
            <a:pPr algn="r"/>
            <a:r>
              <a:rPr lang="en-US" sz="2000" dirty="0">
                <a:solidFill>
                  <a:schemeClr val="accent2"/>
                </a:solidFill>
                <a:latin typeface="Comic Sans MS" pitchFamily="66" charset="0"/>
              </a:rPr>
              <a:t>firewall</a:t>
            </a:r>
            <a:endParaRPr lang="en-US" sz="2000" dirty="0">
              <a:solidFill>
                <a:schemeClr val="accent2"/>
              </a:solidFill>
            </a:endParaRP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mc:AlternateContent xmlns:mc="http://schemas.openxmlformats.org/markup-compatibility/2006">
              <mc:Choice xmlns:v="urn:schemas-microsoft-com:vml" Requires="v">
                <p:oleObj spid="_x0000_s29750" name="Clip" r:id="rId10" imgW="1305000" imgH="1085760" progId="">
                  <p:embed/>
                </p:oleObj>
              </mc:Choice>
              <mc:Fallback>
                <p:oleObj name="Clip" r:id="rId10" imgW="1305000" imgH="1085760" progId="">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3222625"/>
                        <a:ext cx="598487"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mc:AlternateContent xmlns:mc="http://schemas.openxmlformats.org/markup-compatibility/2006">
              <mc:Choice xmlns:v="urn:schemas-microsoft-com:vml" Requires="v">
                <p:oleObj spid="_x0000_s29751" name="Clip" r:id="rId12" imgW="1305000" imgH="1085760" progId="">
                  <p:embed/>
                </p:oleObj>
              </mc:Choice>
              <mc:Fallback>
                <p:oleObj name="Clip" r:id="rId12" imgW="1305000" imgH="1085760" progId="">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951413"/>
                        <a:ext cx="598488"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15875">
            <a:solidFill>
              <a:srgbClr val="990033"/>
            </a:solidFill>
            <a:round/>
            <a:headEnd/>
            <a:tailEnd type="triangle" w="med" len="med"/>
          </a:ln>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cable</a:t>
            </a:r>
          </a:p>
          <a:p>
            <a:pPr algn="ctr"/>
            <a:r>
              <a:rPr lang="en-US" sz="2000" dirty="0">
                <a:solidFill>
                  <a:schemeClr val="accent2"/>
                </a:solidFill>
                <a:latin typeface="Comic Sans MS" pitchFamily="66" charset="0"/>
              </a:rPr>
              <a:t>modem</a:t>
            </a:r>
            <a:endParaRPr lang="en-US" sz="2000" dirty="0">
              <a:solidFill>
                <a:schemeClr val="accent2"/>
              </a:solidFill>
            </a:endParaRP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w="9525">
            <a:noFill/>
            <a:miter lim="800000"/>
            <a:headEnd/>
            <a:tailEnd/>
          </a:ln>
        </p:spPr>
        <p:txBody>
          <a:bodyPr wrap="none">
            <a:spAutoFit/>
          </a:body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4"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875213"/>
            <a:ext cx="69850" cy="819150"/>
          </a:xfrm>
          <a:prstGeom prst="line">
            <a:avLst/>
          </a:prstGeom>
          <a:noFill/>
          <a:ln w="9525">
            <a:solidFill>
              <a:srgbClr val="990033"/>
            </a:solidFill>
            <a:round/>
            <a:headEnd/>
            <a:tailEnd type="triangle" w="med" len="med"/>
          </a:ln>
        </p:spPr>
        <p:txBody>
          <a:bodyPr/>
          <a:lstStyle/>
          <a:p>
            <a:endParaRPr lang="en-US"/>
          </a:p>
        </p:txBody>
      </p:sp>
      <p:sp>
        <p:nvSpPr>
          <p:cNvPr id="11293" name="Line 43"/>
          <p:cNvSpPr>
            <a:spLocks noChangeShapeType="1"/>
          </p:cNvSpPr>
          <p:nvPr/>
        </p:nvSpPr>
        <p:spPr bwMode="auto">
          <a:xfrm flipV="1">
            <a:off x="4875213" y="3586163"/>
            <a:ext cx="444500" cy="2093912"/>
          </a:xfrm>
          <a:prstGeom prst="line">
            <a:avLst/>
          </a:prstGeom>
          <a:noFill/>
          <a:ln w="15875">
            <a:solidFill>
              <a:srgbClr val="990033"/>
            </a:solidFill>
            <a:round/>
            <a:headEnd/>
            <a:tailEnd type="triangle" w="med" len="med"/>
          </a:ln>
        </p:spPr>
        <p:txBody>
          <a:bodyPr/>
          <a:lstStyle/>
          <a:p>
            <a:endParaRPr lang="en-US"/>
          </a:p>
        </p:txBody>
      </p:sp>
      <p:sp>
        <p:nvSpPr>
          <p:cNvPr id="11294" name="Line 44"/>
          <p:cNvSpPr>
            <a:spLocks noChangeShapeType="1"/>
          </p:cNvSpPr>
          <p:nvPr/>
        </p:nvSpPr>
        <p:spPr bwMode="auto">
          <a:xfrm flipV="1">
            <a:off x="4860925" y="5124450"/>
            <a:ext cx="347663" cy="528638"/>
          </a:xfrm>
          <a:prstGeom prst="line">
            <a:avLst/>
          </a:prstGeom>
          <a:noFill/>
          <a:ln w="15875">
            <a:solidFill>
              <a:srgbClr val="990033"/>
            </a:solidFill>
            <a:round/>
            <a:headEnd/>
            <a:tailEnd type="triangle" w="med" len="med"/>
          </a:ln>
        </p:spPr>
        <p:txBody>
          <a:bodyPr/>
          <a:lstStyle/>
          <a:p>
            <a:endParaRPr lang="en-US"/>
          </a:p>
        </p:txBody>
      </p:sp>
      <p:grpSp>
        <p:nvGrpSpPr>
          <p:cNvPr id="7"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8"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9"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0"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82" name="Slide Number Placeholder 81"/>
          <p:cNvSpPr>
            <a:spLocks noGrp="1"/>
          </p:cNvSpPr>
          <p:nvPr>
            <p:ph type="sldNum" sz="quarter" idx="11"/>
          </p:nvPr>
        </p:nvSpPr>
        <p:spPr/>
        <p:txBody>
          <a:bodyPr/>
          <a:lstStyle/>
          <a:p>
            <a:pPr>
              <a:defRPr/>
            </a:pPr>
            <a:fld id="{B708865F-D8BA-461E-B4C5-2BCB82877216}" type="slidenum">
              <a:rPr lang="en-US" smtClean="0"/>
              <a:pPr>
                <a:defRPr/>
              </a:pPr>
              <a:t>46</a:t>
            </a:fld>
            <a:endParaRPr lang="en-US"/>
          </a:p>
        </p:txBody>
      </p:sp>
      <p:sp>
        <p:nvSpPr>
          <p:cNvPr id="83" name="Footer Placeholder 82"/>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8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6" name="Rectangle 3"/>
          <p:cNvSpPr>
            <a:spLocks noGrp="1" noChangeArrowheads="1"/>
          </p:cNvSpPr>
          <p:nvPr>
            <p:ph idx="1"/>
          </p:nvPr>
        </p:nvSpPr>
        <p:spPr>
          <a:xfrm>
            <a:off x="285720" y="1071546"/>
            <a:ext cx="8401080" cy="4800600"/>
          </a:xfrm>
        </p:spPr>
        <p:txBody>
          <a:bodyPr/>
          <a:lstStyle/>
          <a:p>
            <a:pPr eaLnBrk="1" hangingPunct="1"/>
            <a:r>
              <a:rPr lang="en-US" sz="3600" dirty="0" smtClean="0"/>
              <a:t>Twisted pair</a:t>
            </a:r>
          </a:p>
          <a:p>
            <a:pPr lvl="1" eaLnBrk="1" hangingPunct="1"/>
            <a:r>
              <a:rPr lang="en-US" dirty="0" smtClean="0"/>
              <a:t>Noise, interference and attenuation are issues.</a:t>
            </a:r>
          </a:p>
          <a:p>
            <a:pPr lvl="1" eaLnBrk="1" hangingPunct="1"/>
            <a:r>
              <a:rPr lang="en-US" dirty="0" smtClean="0"/>
              <a:t>Cat5e modern required minimum (Fast Ethernet)</a:t>
            </a:r>
          </a:p>
          <a:p>
            <a:pPr lvl="1" eaLnBrk="1" hangingPunct="1"/>
            <a:r>
              <a:rPr lang="en-US" dirty="0" smtClean="0"/>
              <a:t>Dial-Up and DSL (</a:t>
            </a:r>
            <a:r>
              <a:rPr lang="en-US" dirty="0" smtClean="0">
                <a:solidFill>
                  <a:schemeClr val="accent2"/>
                </a:solidFill>
              </a:rPr>
              <a:t>ADSL</a:t>
            </a:r>
            <a:r>
              <a:rPr lang="en-US" dirty="0" smtClean="0"/>
              <a:t>) Connections </a:t>
            </a:r>
          </a:p>
          <a:p>
            <a:pPr eaLnBrk="1" hangingPunct="1"/>
            <a:r>
              <a:rPr lang="en-US" sz="3600" dirty="0" smtClean="0"/>
              <a:t>Coaxial cable</a:t>
            </a:r>
          </a:p>
          <a:p>
            <a:pPr lvl="1" eaLnBrk="1" hangingPunct="1"/>
            <a:r>
              <a:rPr lang="en-US" dirty="0" smtClean="0"/>
              <a:t>Baseband versus Broadband</a:t>
            </a:r>
          </a:p>
          <a:p>
            <a:pPr lvl="1" eaLnBrk="1" hangingPunct="1"/>
            <a:r>
              <a:rPr lang="en-US" dirty="0" smtClean="0"/>
              <a:t>Cable is HFC (Hybrid Fiber-Coax)</a:t>
            </a:r>
          </a:p>
          <a:p>
            <a:pPr lvl="1" eaLnBrk="1" hangingPunct="1"/>
            <a:r>
              <a:rPr lang="en-US" dirty="0" smtClean="0"/>
              <a:t>FDM and asymmetric channel capacities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6" name="Rectangle 3"/>
          <p:cNvSpPr>
            <a:spLocks noGrp="1" noChangeArrowheads="1"/>
          </p:cNvSpPr>
          <p:nvPr>
            <p:ph idx="1"/>
          </p:nvPr>
        </p:nvSpPr>
        <p:spPr>
          <a:xfrm>
            <a:off x="285720" y="928670"/>
            <a:ext cx="8401080" cy="4800600"/>
          </a:xfrm>
        </p:spPr>
        <p:txBody>
          <a:bodyPr/>
          <a:lstStyle/>
          <a:p>
            <a:pPr eaLnBrk="1" hangingPunct="1"/>
            <a:r>
              <a:rPr lang="en-US" dirty="0" smtClean="0"/>
              <a:t>Optical Fiber</a:t>
            </a:r>
          </a:p>
          <a:p>
            <a:pPr lvl="1" eaLnBrk="1" hangingPunct="1"/>
            <a:r>
              <a:rPr lang="en-US" sz="2400" dirty="0" smtClean="0"/>
              <a:t>Wavelength Division Multiplexing of light</a:t>
            </a:r>
          </a:p>
          <a:p>
            <a:pPr lvl="1" eaLnBrk="1" hangingPunct="1"/>
            <a:r>
              <a:rPr lang="en-US" sz="2400" dirty="0" smtClean="0"/>
              <a:t>Very High Capacities</a:t>
            </a:r>
          </a:p>
          <a:p>
            <a:pPr lvl="1" eaLnBrk="1" hangingPunct="1"/>
            <a:r>
              <a:rPr lang="en-US" sz="2400" dirty="0" smtClean="0"/>
              <a:t>Three standard wavelengths</a:t>
            </a:r>
          </a:p>
          <a:p>
            <a:pPr lvl="1" eaLnBrk="1" hangingPunct="1"/>
            <a:r>
              <a:rPr lang="en-US" sz="2400" dirty="0" smtClean="0"/>
              <a:t>Three standard techniques</a:t>
            </a:r>
          </a:p>
          <a:p>
            <a:pPr lvl="1" eaLnBrk="1" hangingPunct="1"/>
            <a:r>
              <a:rPr lang="en-US" sz="2400" dirty="0" smtClean="0"/>
              <a:t>Fiber to the home </a:t>
            </a:r>
          </a:p>
          <a:p>
            <a:pPr eaLnBrk="1" hangingPunct="1"/>
            <a:r>
              <a:rPr lang="en-US" dirty="0" smtClean="0"/>
              <a:t>Wireless Communications</a:t>
            </a:r>
          </a:p>
          <a:p>
            <a:pPr lvl="1" eaLnBrk="1" hangingPunct="1"/>
            <a:r>
              <a:rPr lang="en-US" sz="2400" dirty="0" smtClean="0"/>
              <a:t>‘crowded’ frequency spectrum</a:t>
            </a:r>
          </a:p>
          <a:p>
            <a:pPr lvl="1" eaLnBrk="1" hangingPunct="1"/>
            <a:r>
              <a:rPr lang="en-US" sz="2400" dirty="0" smtClean="0"/>
              <a:t>WLAN and Wide Area wireless</a:t>
            </a:r>
          </a:p>
          <a:p>
            <a:pPr lvl="1" eaLnBrk="1" hangingPunct="1"/>
            <a:r>
              <a:rPr lang="en-US" sz="2400" dirty="0" smtClean="0"/>
              <a:t>Common Residential ‘Last Hop’ to the Internet involves wireless AP (router, firewall, NAT).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Media Characteristics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42844" y="1857364"/>
            <a:ext cx="8731002" cy="357190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Rectangle 3"/>
          <p:cNvSpPr>
            <a:spLocks noGrp="1" noChangeArrowheads="1"/>
          </p:cNvSpPr>
          <p:nvPr>
            <p:ph idx="1"/>
          </p:nvPr>
        </p:nvSpPr>
        <p:spPr/>
        <p:txBody>
          <a:bodyPr/>
          <a:lstStyle/>
          <a:p>
            <a:pPr eaLnBrk="1" hangingPunct="1"/>
            <a:r>
              <a:rPr lang="en-US" sz="2800" dirty="0" smtClean="0"/>
              <a:t>Two insulated wires arranged in a spiral pattern.</a:t>
            </a:r>
          </a:p>
          <a:p>
            <a:pPr eaLnBrk="1" hangingPunct="1"/>
            <a:r>
              <a:rPr lang="en-US" sz="2800" dirty="0" smtClean="0"/>
              <a:t>Copper or steel coated with copper.</a:t>
            </a:r>
          </a:p>
          <a:p>
            <a:pPr eaLnBrk="1" hangingPunct="1"/>
            <a:r>
              <a:rPr lang="en-US" sz="2800" dirty="0" smtClean="0"/>
              <a:t>The signal is transmitted through one wire and a ground reference is transmitted in the other wire.</a:t>
            </a:r>
          </a:p>
          <a:p>
            <a:pPr eaLnBrk="1" hangingPunct="1"/>
            <a:r>
              <a:rPr lang="en-US" sz="2800" dirty="0" smtClean="0"/>
              <a:t>Typically twisted pair is installed in building telephone wiring.</a:t>
            </a:r>
          </a:p>
          <a:p>
            <a:pPr eaLnBrk="1" hangingPunct="1"/>
            <a:r>
              <a:rPr lang="en-US" sz="2800" dirty="0" smtClean="0"/>
              <a:t>Local loop connection to central telephone exchange is twisted pair.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6" name="Rectangle 3"/>
          <p:cNvSpPr>
            <a:spLocks noGrp="1" noChangeArrowheads="1"/>
          </p:cNvSpPr>
          <p:nvPr>
            <p:ph idx="1"/>
          </p:nvPr>
        </p:nvSpPr>
        <p:spPr/>
        <p:txBody>
          <a:bodyPr/>
          <a:lstStyle/>
          <a:p>
            <a:pPr eaLnBrk="1" hangingPunct="1"/>
            <a:r>
              <a:rPr lang="en-US" sz="2800" dirty="0" smtClean="0"/>
              <a:t>Limited in distance, bandwidth and data rate due to problems with attenuation, interference and noise.</a:t>
            </a:r>
          </a:p>
          <a:p>
            <a:pPr lvl="1" eaLnBrk="1" hangingPunct="1"/>
            <a:r>
              <a:rPr lang="en-US" sz="2400" dirty="0" smtClean="0"/>
              <a:t>Issue: </a:t>
            </a:r>
            <a:r>
              <a:rPr lang="en-US" sz="2400" b="1" i="1" dirty="0" smtClean="0">
                <a:solidFill>
                  <a:schemeClr val="accent2"/>
                </a:solidFill>
              </a:rPr>
              <a:t>cross-talk</a:t>
            </a:r>
            <a:r>
              <a:rPr lang="en-US" sz="2400" dirty="0" smtClean="0"/>
              <a:t> due to interference from other signals.</a:t>
            </a:r>
          </a:p>
          <a:p>
            <a:pPr lvl="1" eaLnBrk="1" hangingPunct="1"/>
            <a:r>
              <a:rPr lang="en-US" sz="2400" dirty="0" smtClean="0"/>
              <a:t>“shielding” wire (shielded twisted pair (STP)) with metallic braid or sheathing reduces interference.</a:t>
            </a:r>
          </a:p>
          <a:p>
            <a:pPr lvl="1" eaLnBrk="1" hangingPunct="1"/>
            <a:r>
              <a:rPr lang="en-US" sz="2400" dirty="0" smtClean="0"/>
              <a:t>“twisting” reduces low-frequency interference and crosstalk.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69977" y="-171400"/>
            <a:ext cx="8647611" cy="1322387"/>
          </a:xfrm>
        </p:spPr>
        <p:txBody>
          <a:bodyPr/>
          <a:lstStyle/>
          <a:p>
            <a:pPr eaLnBrk="1" hangingPunct="1">
              <a:defRPr/>
            </a:pPr>
            <a:r>
              <a:rPr kumimoji="1" lang="en-US" sz="3200" dirty="0">
                <a:ea typeface="+mj-ea"/>
                <a:cs typeface="+mj-cs"/>
              </a:rPr>
              <a:t>Twisted Pair </a:t>
            </a:r>
            <a:r>
              <a:rPr kumimoji="1" lang="en-US" sz="3200" dirty="0" smtClean="0">
                <a:ea typeface="+mj-ea"/>
                <a:cs typeface="+mj-cs"/>
              </a:rPr>
              <a:t>- </a:t>
            </a:r>
            <a:r>
              <a:rPr kumimoji="1" lang="en-US" sz="3200" dirty="0">
                <a:ea typeface="+mj-ea"/>
                <a:cs typeface="+mj-cs"/>
              </a:rPr>
              <a:t>Transmission Characteristics</a:t>
            </a:r>
          </a:p>
        </p:txBody>
      </p:sp>
      <p:graphicFrame>
        <p:nvGraphicFramePr>
          <p:cNvPr id="6" name="Diagram 5"/>
          <p:cNvGraphicFramePr/>
          <p:nvPr>
            <p:extLst>
              <p:ext uri="{D42A27DB-BD31-4B8C-83A1-F6EECF244321}">
                <p14:modId xmlns:p14="http://schemas.microsoft.com/office/powerpoint/2010/main" val="1578882577"/>
              </p:ext>
            </p:extLst>
          </p:nvPr>
        </p:nvGraphicFramePr>
        <p:xfrm>
          <a:off x="323528" y="1484784"/>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extBox 6"/>
          <p:cNvSpPr txBox="1">
            <a:spLocks noChangeArrowheads="1"/>
          </p:cNvSpPr>
          <p:nvPr/>
        </p:nvSpPr>
        <p:spPr bwMode="auto">
          <a:xfrm>
            <a:off x="539552" y="4077072"/>
            <a:ext cx="3048000" cy="1938338"/>
          </a:xfrm>
          <a:prstGeom prst="rect">
            <a:avLst/>
          </a:prstGeom>
          <a:noFill/>
          <a:ln w="9525">
            <a:noFill/>
            <a:miter lim="800000"/>
            <a:headEnd/>
            <a:tailEnd/>
          </a:ln>
        </p:spPr>
        <p:txBody>
          <a:bodyPr>
            <a:prstTxWarp prst="textNoShape">
              <a:avLst/>
            </a:prstTxWarp>
            <a:spAutoFit/>
          </a:bodyPr>
          <a:lstStyle/>
          <a:p>
            <a:r>
              <a:rPr kumimoji="1" lang="en-US" sz="3200" b="1" dirty="0">
                <a:solidFill>
                  <a:srgbClr val="990033"/>
                </a:solidFill>
              </a:rPr>
              <a:t>susceptible to interference and noise</a:t>
            </a:r>
          </a:p>
          <a:p>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7" name="Rectangle 6"/>
          <p:cNvSpPr>
            <a:spLocks noChangeArrowheads="1"/>
          </p:cNvSpPr>
          <p:nvPr/>
        </p:nvSpPr>
        <p:spPr bwMode="auto">
          <a:xfrm>
            <a:off x="7751182" y="5594370"/>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extLst>
      <p:ext uri="{BB962C8B-B14F-4D97-AF65-F5344CB8AC3E}">
        <p14:creationId xmlns:p14="http://schemas.microsoft.com/office/powerpoint/2010/main" val="884192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chemeClr val="accent2"/>
                </a:solidFill>
              </a:rPr>
              <a:t>Transmission Media</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6" name="Rectangle 3"/>
          <p:cNvSpPr txBox="1">
            <a:spLocks noChangeArrowheads="1"/>
          </p:cNvSpPr>
          <p:nvPr/>
        </p:nvSpPr>
        <p:spPr bwMode="auto">
          <a:xfrm>
            <a:off x="357158" y="4857760"/>
            <a:ext cx="7948642" cy="720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 2-3.</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3 UTP.</a:t>
            </a:r>
          </a:p>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lang="en-US" sz="2800" b="1" kern="0" dirty="0" smtClean="0">
                <a:effectLst>
                  <a:outerShdw blurRad="38100" dist="38100" dir="2700000" algn="tl">
                    <a:srgbClr val="FFFFFF"/>
                  </a:outerShdw>
                </a:effectLst>
                <a:latin typeface="+mn-lt"/>
              </a:rPr>
              <a:t>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5 UTP.</a:t>
            </a:r>
          </a:p>
        </p:txBody>
      </p:sp>
      <p:pic>
        <p:nvPicPr>
          <p:cNvPr id="7" name="Picture 4" descr="2-03"/>
          <p:cNvPicPr>
            <a:picLocks noChangeAspect="1" noChangeArrowheads="1"/>
          </p:cNvPicPr>
          <p:nvPr/>
        </p:nvPicPr>
        <p:blipFill>
          <a:blip r:embed="rId2"/>
          <a:srcRect r="50516" b="-5675"/>
          <a:stretch>
            <a:fillRect/>
          </a:stretch>
        </p:blipFill>
        <p:spPr bwMode="auto">
          <a:xfrm>
            <a:off x="1739900" y="1722438"/>
            <a:ext cx="5727700" cy="1211262"/>
          </a:xfrm>
          <a:prstGeom prst="rect">
            <a:avLst/>
          </a:prstGeom>
          <a:noFill/>
          <a:ln w="9525">
            <a:noFill/>
            <a:miter lim="800000"/>
            <a:headEnd/>
            <a:tailEnd/>
          </a:ln>
        </p:spPr>
      </p:pic>
      <p:pic>
        <p:nvPicPr>
          <p:cNvPr id="8" name="Picture 5" descr="2-03"/>
          <p:cNvPicPr>
            <a:picLocks noChangeAspect="1" noChangeArrowheads="1"/>
          </p:cNvPicPr>
          <p:nvPr/>
        </p:nvPicPr>
        <p:blipFill>
          <a:blip r:embed="rId2"/>
          <a:srcRect l="49585" t="-9732"/>
          <a:stretch>
            <a:fillRect/>
          </a:stretch>
        </p:blipFill>
        <p:spPr bwMode="auto">
          <a:xfrm>
            <a:off x="1676400" y="3444875"/>
            <a:ext cx="5740400" cy="12382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Rectangle 2"/>
          <p:cNvSpPr/>
          <p:nvPr/>
        </p:nvSpPr>
        <p:spPr bwMode="auto">
          <a:xfrm>
            <a:off x="6084168" y="4509120"/>
            <a:ext cx="2426568"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800000"/>
                </a:solidFill>
                <a:effectLst/>
                <a:latin typeface="Comic Sans MS" pitchFamily="66" charset="0"/>
              </a:rPr>
              <a:t>‘the good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800000"/>
                </a:solidFill>
                <a:effectLst/>
                <a:latin typeface="Comic Sans MS" pitchFamily="66" charset="0"/>
              </a:rPr>
              <a:t>old days’</a:t>
            </a:r>
            <a:endParaRPr kumimoji="0" lang="en-US" sz="2800" b="0" i="0" u="none" strike="noStrike" cap="none" normalizeH="0" baseline="0" dirty="0" smtClean="0">
              <a:ln>
                <a:noFill/>
              </a:ln>
              <a:solidFill>
                <a:srgbClr val="800000"/>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2986</TotalTime>
  <Words>2586</Words>
  <Application>Microsoft Office PowerPoint</Application>
  <PresentationFormat>On-screen Show (4:3)</PresentationFormat>
  <Paragraphs>570</Paragraphs>
  <Slides>48</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Revised_Master</vt:lpstr>
      <vt:lpstr>Clip</vt:lpstr>
      <vt:lpstr>Document</vt:lpstr>
      <vt:lpstr> Physical Layer  (part 3)  Transmission Media  </vt:lpstr>
      <vt:lpstr>Transmission Media Choices</vt:lpstr>
      <vt:lpstr>Transmission Media</vt:lpstr>
      <vt:lpstr>Telecommunications Spectrum</vt:lpstr>
      <vt:lpstr>Guided Media Characteristics</vt:lpstr>
      <vt:lpstr>Twisted Pair</vt:lpstr>
      <vt:lpstr>Twisted Pair</vt:lpstr>
      <vt:lpstr>Twisted Pair - Transmission Characteristics</vt:lpstr>
      <vt:lpstr>Twisted Pair</vt:lpstr>
      <vt:lpstr>10-BASE -T</vt:lpstr>
      <vt:lpstr>Twisted Pair Categories and Classes</vt:lpstr>
      <vt:lpstr>EIA/TIA 568 and ISO/IEC 11801 Wiring Grades</vt:lpstr>
      <vt:lpstr>EIA/TIA 568 and ISO/IEC 11801 Wiring Grades</vt:lpstr>
      <vt:lpstr>EIA/TIA 568 and ISO/IEC 11801 Wiring Grades</vt:lpstr>
      <vt:lpstr>Dial-up Modem</vt:lpstr>
      <vt:lpstr>Digital Subscriber Line </vt:lpstr>
      <vt:lpstr>ADSL</vt:lpstr>
      <vt:lpstr>Digital Subscriber Lines </vt:lpstr>
      <vt:lpstr>ADSL</vt:lpstr>
      <vt:lpstr>Digital Subscriber Lines</vt:lpstr>
      <vt:lpstr>Digital Subscriber Line (DSL)</vt:lpstr>
      <vt:lpstr>Coaxial Cable</vt:lpstr>
      <vt:lpstr>Coaxial Cable</vt:lpstr>
      <vt:lpstr>Baseband Coax</vt:lpstr>
      <vt:lpstr>Broadband Coax</vt:lpstr>
      <vt:lpstr>Hybrid Fiber-Coaxial System</vt:lpstr>
      <vt:lpstr>Residential Access: Cable Modems</vt:lpstr>
      <vt:lpstr>Residential Access: Cable Modems</vt:lpstr>
      <vt:lpstr>Cable Network Architecture: Overview</vt:lpstr>
      <vt:lpstr>Cable Network Architecture: Overview</vt:lpstr>
      <vt:lpstr>PowerPoint Presentation</vt:lpstr>
      <vt:lpstr>Cable Network Architecture: Overview</vt:lpstr>
      <vt:lpstr>Optical Fiber</vt:lpstr>
      <vt:lpstr>Optical Fiber </vt:lpstr>
      <vt:lpstr>Optical Fiber</vt:lpstr>
      <vt:lpstr>Optical Fiber</vt:lpstr>
      <vt:lpstr>Wavelength Division Multiplexing</vt:lpstr>
      <vt:lpstr>Optical Fiber </vt:lpstr>
      <vt:lpstr>Optical Fiber Transmission Modes</vt:lpstr>
      <vt:lpstr>Frequency Utilization  for Fiber Applications </vt:lpstr>
      <vt:lpstr>Fiber to the Home (FIOS)</vt:lpstr>
      <vt:lpstr>Wireless Communications (briefly)</vt:lpstr>
      <vt:lpstr>Telecommunications Spectrum</vt:lpstr>
      <vt:lpstr>Wireless Access Networks</vt:lpstr>
      <vt:lpstr>Wireless Multipath Interference</vt:lpstr>
      <vt:lpstr>Residential Networks</vt:lpstr>
      <vt:lpstr>Transmission Media Summary</vt:lpstr>
      <vt:lpstr>Transmission Media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132</cp:revision>
  <dcterms:created xsi:type="dcterms:W3CDTF">2004-01-21T20:05:10Z</dcterms:created>
  <dcterms:modified xsi:type="dcterms:W3CDTF">2011-03-30T18:23:00Z</dcterms:modified>
</cp:coreProperties>
</file>