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8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400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90" r:id="rId23"/>
    <p:sldId id="391" r:id="rId24"/>
    <p:sldId id="392" r:id="rId25"/>
    <p:sldId id="393" r:id="rId26"/>
    <p:sldId id="398" r:id="rId27"/>
    <p:sldId id="395" r:id="rId28"/>
    <p:sldId id="396" r:id="rId29"/>
    <p:sldId id="401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800000"/>
    <a:srgbClr val="990033"/>
    <a:srgbClr val="00FFCC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5" d="100"/>
          <a:sy n="75" d="100"/>
        </p:scale>
        <p:origin x="-402" y="-66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9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579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E5CEC6-782F-415F-9A96-E22E81740E4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58167" y="8807450"/>
            <a:ext cx="30268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F318979-785A-4E23-B90E-91CDBE55FD99}" type="slidenum">
              <a:rPr lang="en-US" sz="1200"/>
              <a:pPr algn="r" eaLnBrk="1" hangingPunct="1"/>
              <a:t>24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158846-6688-4F3C-862C-2B25B4D4F31A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86BF6-EDFA-42E7-A04D-518696036B3B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5F986A-0FE4-4EAF-B339-1DD434C1BFC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FCD92D-2D7B-415E-887D-45F3780AE8F1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57BEB7-2079-4E43-9386-EC111CCB6F5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37B3C6-74AA-4FDF-BE08-7411EEC5FD12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3C140-3CE3-4016-913F-EAF73A600CB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2F9213-2433-4D39-BF70-EA9C31C3765A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0CF7DF-4F9D-43FE-8473-071F44A79AB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2DA5B-5DF9-40ED-A705-737C8D4778DC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36912"/>
            <a:ext cx="8462993" cy="150019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Errors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Error Detection and Correction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99792" y="5902922"/>
            <a:ext cx="6264696" cy="69443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2800" dirty="0" smtClean="0"/>
              <a:t>Term C10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</a:t>
            </a:r>
          </a:p>
        </p:txBody>
      </p:sp>
      <p:sp>
        <p:nvSpPr>
          <p:cNvPr id="1229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062664" cy="46805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Note - </a:t>
            </a:r>
            <a:r>
              <a:rPr lang="en-US" sz="2400" i="1" dirty="0">
                <a:solidFill>
                  <a:schemeClr val="accent2"/>
                </a:solidFill>
              </a:rPr>
              <a:t>E</a:t>
            </a:r>
            <a:r>
              <a:rPr lang="en-US" sz="2400" i="1" dirty="0" smtClean="0">
                <a:solidFill>
                  <a:schemeClr val="accent2"/>
                </a:solidFill>
              </a:rPr>
              <a:t>rrors in network transmissions are </a:t>
            </a:r>
            <a:r>
              <a:rPr lang="en-US" sz="2400" b="1" i="1" dirty="0" err="1" smtClean="0">
                <a:solidFill>
                  <a:schemeClr val="accent2"/>
                </a:solidFill>
                <a:latin typeface="Comic Sans MS" pitchFamily="66" charset="0"/>
              </a:rPr>
              <a:t>bursty</a:t>
            </a:r>
            <a:r>
              <a:rPr lang="en-US" sz="2400" i="1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i="1" dirty="0" smtClean="0">
                <a:solidFill>
                  <a:schemeClr val="accent2"/>
                </a:solidFill>
                <a:sym typeface="Wingdings" pitchFamily="2" charset="2"/>
              </a:rPr>
              <a:t>The percentage of damage due to errors is lower.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i="1" dirty="0" smtClean="0">
                <a:solidFill>
                  <a:schemeClr val="accent2"/>
                </a:solidFill>
              </a:rPr>
              <a:t> It is harder to detect and correct network errors.</a:t>
            </a:r>
          </a:p>
          <a:p>
            <a:pPr eaLnBrk="1" hangingPunct="1"/>
            <a:r>
              <a:rPr lang="en-US" sz="2400" dirty="0" smtClean="0"/>
              <a:t>Linear codes</a:t>
            </a:r>
          </a:p>
          <a:p>
            <a:pPr lvl="1" eaLnBrk="1" hangingPunct="1"/>
            <a:r>
              <a:rPr lang="en-US" sz="2400" dirty="0" smtClean="0"/>
              <a:t>Single parity check code :: take</a:t>
            </a:r>
            <a:r>
              <a:rPr lang="en-US" dirty="0" smtClean="0">
                <a:solidFill>
                  <a:srgbClr val="0033CC"/>
                </a:solidFill>
              </a:rPr>
              <a:t> k </a:t>
            </a:r>
            <a:r>
              <a:rPr lang="en-US" sz="2400" dirty="0" smtClean="0"/>
              <a:t>information bits and appends a single </a:t>
            </a:r>
            <a:r>
              <a:rPr lang="en-US" sz="2400" b="1" dirty="0" smtClean="0"/>
              <a:t>check bit </a:t>
            </a:r>
            <a:r>
              <a:rPr lang="en-US" sz="2400" dirty="0" smtClean="0"/>
              <a:t>to form a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en-US" sz="2400" dirty="0" smtClean="0"/>
              <a:t>Two-dimensional parity checks</a:t>
            </a:r>
          </a:p>
          <a:p>
            <a:pPr eaLnBrk="1" hangingPunct="1"/>
            <a:r>
              <a:rPr lang="en-US" sz="2400" dirty="0" smtClean="0"/>
              <a:t>IP Checksum</a:t>
            </a:r>
          </a:p>
          <a:p>
            <a:pPr eaLnBrk="1" hangingPunct="1"/>
            <a:r>
              <a:rPr lang="en-US" sz="2400" dirty="0" smtClean="0"/>
              <a:t>Polynomial Codes </a:t>
            </a:r>
            <a:endParaRPr lang="en-US" sz="2400" dirty="0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     Example: </a:t>
            </a: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>CRC (Cyclic Redundancy Checking)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447800" y="3124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790700" y="3019424"/>
            <a:ext cx="1041400" cy="587375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1371600" y="33083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2832100" y="329565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492500" y="2997200"/>
            <a:ext cx="1600200" cy="622300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3738563" y="31210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Channel</a:t>
            </a:r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>
            <a:off x="5118100" y="3308349"/>
            <a:ext cx="723900" cy="47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5905500" y="3022600"/>
            <a:ext cx="9144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6858000" y="33210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1795463" y="31083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Encoder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323528" y="3019425"/>
            <a:ext cx="1260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User</a:t>
            </a:r>
          </a:p>
          <a:p>
            <a:pPr eaLnBrk="0" hangingPunct="0"/>
            <a:r>
              <a:rPr lang="en-US" sz="1800" dirty="0"/>
              <a:t>information</a:t>
            </a: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5842000" y="2994025"/>
            <a:ext cx="1066800" cy="647700"/>
          </a:xfrm>
          <a:prstGeom prst="rect">
            <a:avLst/>
          </a:prstGeom>
          <a:solidFill>
            <a:srgbClr val="00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Pattern</a:t>
            </a:r>
          </a:p>
          <a:p>
            <a:pPr algn="ctr" eaLnBrk="0" hangingPunct="0"/>
            <a:r>
              <a:rPr lang="en-US" sz="1800" dirty="0"/>
              <a:t>Checking</a:t>
            </a:r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2051720" y="2308225"/>
            <a:ext cx="2454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All inputs to channel</a:t>
            </a:r>
          </a:p>
          <a:p>
            <a:pPr algn="ctr" eaLnBrk="0" hangingPunct="0"/>
            <a:r>
              <a:rPr lang="en-US" sz="1800" dirty="0"/>
              <a:t> satisfy pattern/condition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5021263" y="2422525"/>
            <a:ext cx="942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Channel</a:t>
            </a:r>
          </a:p>
          <a:p>
            <a:pPr algn="ctr" eaLnBrk="0" hangingPunct="0"/>
            <a:r>
              <a:rPr lang="en-US" sz="1800"/>
              <a:t>output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7231063" y="2740025"/>
            <a:ext cx="1514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Deliver user </a:t>
            </a:r>
          </a:p>
          <a:p>
            <a:pPr algn="ctr" eaLnBrk="0" hangingPunct="0"/>
            <a:r>
              <a:rPr lang="en-US" sz="1800"/>
              <a:t>information</a:t>
            </a:r>
          </a:p>
          <a:p>
            <a:pPr algn="ctr" eaLnBrk="0" hangingPunct="0"/>
            <a:r>
              <a:rPr lang="en-US" sz="1800"/>
              <a:t>or</a:t>
            </a:r>
          </a:p>
          <a:p>
            <a:pPr algn="ctr" eaLnBrk="0" hangingPunct="0"/>
            <a:r>
              <a:rPr lang="en-US" sz="1800"/>
              <a:t>set error alarm</a:t>
            </a: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77225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General Error Detection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3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072057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80975" y="3767138"/>
            <a:ext cx="1592263" cy="1093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68275" y="3978275"/>
            <a:ext cx="1604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Calculate check bits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514600" y="3276600"/>
            <a:ext cx="1995488" cy="13954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2819400" y="37449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Channel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619750" y="2744788"/>
            <a:ext cx="2335213" cy="881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5856288" y="2835275"/>
            <a:ext cx="195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Recalculate check bits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768975" y="4027488"/>
            <a:ext cx="1746250" cy="790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5995988" y="41576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Compare</a:t>
            </a: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217488" y="2414588"/>
            <a:ext cx="17224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282575" y="19177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Information bits</a:t>
            </a:r>
            <a:endParaRPr lang="en-US" sz="2000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871538" y="2417763"/>
            <a:ext cx="1587" cy="1379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1773238" y="4437063"/>
            <a:ext cx="768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1908175" y="3767138"/>
            <a:ext cx="60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1925638" y="2417763"/>
            <a:ext cx="1587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>
            <a:off x="4537075" y="4295775"/>
            <a:ext cx="1231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>
            <a:off x="6716713" y="3606800"/>
            <a:ext cx="1587" cy="415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4537075" y="3771900"/>
            <a:ext cx="3143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19"/>
          <p:cNvSpPr>
            <a:spLocks noChangeShapeType="1"/>
          </p:cNvSpPr>
          <p:nvPr/>
        </p:nvSpPr>
        <p:spPr bwMode="auto">
          <a:xfrm flipV="1">
            <a:off x="4876800" y="23495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4873625" y="2344738"/>
            <a:ext cx="275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5446713" y="1847850"/>
            <a:ext cx="313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Received information bits</a:t>
            </a:r>
            <a:endParaRPr lang="en-US" sz="2000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6711950" y="2351088"/>
            <a:ext cx="158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3"/>
          <p:cNvSpPr>
            <a:spLocks noChangeShapeType="1"/>
          </p:cNvSpPr>
          <p:nvPr/>
        </p:nvSpPr>
        <p:spPr bwMode="auto">
          <a:xfrm flipV="1">
            <a:off x="7515225" y="4438650"/>
            <a:ext cx="1328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1722438" y="4592638"/>
            <a:ext cx="925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Check</a:t>
            </a:r>
          </a:p>
          <a:p>
            <a:r>
              <a:rPr lang="en-US" sz="2000" i="1"/>
              <a:t> bits</a:t>
            </a:r>
            <a:endParaRPr lang="en-US" sz="2000"/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7456488" y="4495800"/>
            <a:ext cx="16875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Information accepted if check bits match</a:t>
            </a:r>
            <a:endParaRPr lang="en-US" sz="2000"/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4510088" y="4554538"/>
            <a:ext cx="1427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Received check bits</a:t>
            </a:r>
            <a:endParaRPr lang="en-US" sz="200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5247" y="44624"/>
            <a:ext cx="8857233" cy="8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Error Detection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System Using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Bits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1532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2209800" y="2209800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0  1  0  0  0  1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3635896" y="2197100"/>
            <a:ext cx="0" cy="2225675"/>
          </a:xfrm>
          <a:prstGeom prst="line">
            <a:avLst/>
          </a:prstGeom>
          <a:noFill/>
          <a:ln w="190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2082800" y="40259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804988" y="4756150"/>
            <a:ext cx="2922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Bottom row consists of check bit for each column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4445000" y="2813050"/>
            <a:ext cx="2911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Last column consists of check bits for each row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Two-dimensional Parity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Code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6135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423988" y="1014537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89" name="Line 3"/>
          <p:cNvSpPr>
            <a:spLocks noChangeShapeType="1"/>
          </p:cNvSpPr>
          <p:nvPr/>
        </p:nvSpPr>
        <p:spPr bwMode="auto">
          <a:xfrm>
            <a:off x="2843808" y="1014537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258888" y="2843337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1818928" y="1471737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 flipV="1">
            <a:off x="1979712" y="3254499"/>
            <a:ext cx="0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 rot="16200000" flipV="1">
            <a:off x="3295030" y="1473324"/>
            <a:ext cx="3175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641975" y="987301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7092280" y="987301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5502275" y="278092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1"/>
          <p:cNvSpPr>
            <a:spLocks noChangeArrowheads="1"/>
          </p:cNvSpPr>
          <p:nvPr/>
        </p:nvSpPr>
        <p:spPr bwMode="auto">
          <a:xfrm>
            <a:off x="6067400" y="1457201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 rot="16200000" flipV="1">
            <a:off x="7478713" y="1452439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/>
        </p:nvSpPr>
        <p:spPr bwMode="auto">
          <a:xfrm>
            <a:off x="6067400" y="2366839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1385888" y="3659188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2843808" y="3659188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1233488" y="551715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7"/>
          <p:cNvSpPr>
            <a:spLocks noChangeArrowheads="1"/>
          </p:cNvSpPr>
          <p:nvPr/>
        </p:nvSpPr>
        <p:spPr bwMode="auto">
          <a:xfrm>
            <a:off x="1818928" y="415825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18"/>
          <p:cNvSpPr>
            <a:spLocks noChangeArrowheads="1"/>
          </p:cNvSpPr>
          <p:nvPr/>
        </p:nvSpPr>
        <p:spPr bwMode="auto">
          <a:xfrm>
            <a:off x="1818928" y="5067895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19"/>
          <p:cNvSpPr>
            <a:spLocks noChangeArrowheads="1"/>
          </p:cNvSpPr>
          <p:nvPr/>
        </p:nvSpPr>
        <p:spPr bwMode="auto">
          <a:xfrm>
            <a:off x="2322984" y="417413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 flipV="1">
            <a:off x="1907704" y="5893395"/>
            <a:ext cx="12700" cy="4159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5649913" y="3617913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1  0  0  0  1  0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1  0  0  1  1  1   </a:t>
            </a:r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>
            <a:off x="7092280" y="3617913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5497513" y="5446713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Oval 24"/>
          <p:cNvSpPr>
            <a:spLocks noChangeArrowheads="1"/>
          </p:cNvSpPr>
          <p:nvPr/>
        </p:nvSpPr>
        <p:spPr bwMode="auto">
          <a:xfrm>
            <a:off x="6067400" y="408781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5"/>
          <p:cNvSpPr>
            <a:spLocks noChangeArrowheads="1"/>
          </p:cNvSpPr>
          <p:nvPr/>
        </p:nvSpPr>
        <p:spPr bwMode="auto">
          <a:xfrm>
            <a:off x="6012160" y="499745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Oval 26"/>
          <p:cNvSpPr>
            <a:spLocks noChangeArrowheads="1"/>
          </p:cNvSpPr>
          <p:nvPr/>
        </p:nvSpPr>
        <p:spPr bwMode="auto">
          <a:xfrm>
            <a:off x="6571456" y="410368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Oval 27"/>
          <p:cNvSpPr>
            <a:spLocks noChangeArrowheads="1"/>
          </p:cNvSpPr>
          <p:nvPr/>
        </p:nvSpPr>
        <p:spPr bwMode="auto">
          <a:xfrm>
            <a:off x="6571456" y="499110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7617718" y="1409700"/>
            <a:ext cx="1274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Two errors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3440559" y="1484784"/>
            <a:ext cx="98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One error</a:t>
            </a:r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3268663" y="4348758"/>
            <a:ext cx="1379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Three errors</a:t>
            </a:r>
          </a:p>
        </p:txBody>
      </p:sp>
      <p:sp>
        <p:nvSpPr>
          <p:cNvPr id="16417" name="Text Box 31"/>
          <p:cNvSpPr txBox="1">
            <a:spLocks noChangeArrowheads="1"/>
          </p:cNvSpPr>
          <p:nvPr/>
        </p:nvSpPr>
        <p:spPr bwMode="auto">
          <a:xfrm>
            <a:off x="7327900" y="4276725"/>
            <a:ext cx="1111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Four errors</a:t>
            </a:r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2906713" y="5870575"/>
            <a:ext cx="320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Arrows indicate failed check bits</a:t>
            </a:r>
          </a:p>
        </p:txBody>
      </p:sp>
      <p:sp>
        <p:nvSpPr>
          <p:cNvPr id="16419" name="Line 33"/>
          <p:cNvSpPr>
            <a:spLocks noChangeShapeType="1"/>
          </p:cNvSpPr>
          <p:nvPr/>
        </p:nvSpPr>
        <p:spPr bwMode="auto">
          <a:xfrm rot="16200000" flipV="1">
            <a:off x="7549852" y="2370014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4"/>
          <p:cNvSpPr>
            <a:spLocks noChangeShapeType="1"/>
          </p:cNvSpPr>
          <p:nvPr/>
        </p:nvSpPr>
        <p:spPr bwMode="auto">
          <a:xfrm rot="5400000">
            <a:off x="3370213" y="5059958"/>
            <a:ext cx="952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Errors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0885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93375"/>
              </p:ext>
            </p:extLst>
          </p:nvPr>
        </p:nvGraphicFramePr>
        <p:xfrm>
          <a:off x="-36512" y="1281782"/>
          <a:ext cx="9178925" cy="423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5486400" imgH="2532240" progId="Word.Document.8">
                  <p:embed/>
                </p:oleObj>
              </mc:Choice>
              <mc:Fallback>
                <p:oleObj name="Document" r:id="rId4" imgW="5486400" imgH="2532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281782"/>
                        <a:ext cx="9178925" cy="423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09600" y="-26988"/>
            <a:ext cx="77724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Internet Checksum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464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Polynomial Codes</a:t>
            </a:r>
            <a:br>
              <a:rPr lang="en-US" sz="4800" dirty="0" smtClean="0"/>
            </a:br>
            <a:r>
              <a:rPr lang="en-US" sz="2800" dirty="0" smtClean="0"/>
              <a:t>[LG&amp;W pp. 161-167]</a:t>
            </a:r>
            <a:endParaRPr lang="en-US" sz="4800" dirty="0" smtClean="0"/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extensively.</a:t>
            </a:r>
          </a:p>
          <a:p>
            <a:pPr eaLnBrk="1" hangingPunct="1"/>
            <a:r>
              <a:rPr lang="en-US" sz="2800" dirty="0" smtClean="0"/>
              <a:t>Implemented using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shift-register circuits</a:t>
            </a:r>
            <a:r>
              <a:rPr lang="en-US" sz="2800" dirty="0" smtClean="0"/>
              <a:t> for speed advantages.</a:t>
            </a:r>
          </a:p>
          <a:p>
            <a:pPr eaLnBrk="1" hangingPunct="1"/>
            <a:r>
              <a:rPr lang="en-US" sz="2800" dirty="0" smtClean="0"/>
              <a:t>Also called CRC (cyclic redundancy checking) because these codes generate check bits.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Polynomial codes ::</a:t>
            </a:r>
            <a:r>
              <a:rPr lang="en-US" sz="2800" dirty="0" smtClean="0"/>
              <a:t> bit strings are treated as representations of polynomials with ONLY binary coefficients (0’s and 1’s).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Codes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0772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 bits</a:t>
            </a:r>
            <a:r>
              <a:rPr lang="en-US" i="1" dirty="0" smtClean="0"/>
              <a:t> </a:t>
            </a:r>
            <a:r>
              <a:rPr lang="en-US" dirty="0" smtClean="0"/>
              <a:t>of a message are regarded as the coefficient list for  an information polynomial of degree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k-1</a:t>
            </a:r>
            <a:r>
              <a:rPr lang="en-US" i="1" dirty="0" smtClean="0"/>
              <a:t>.</a:t>
            </a:r>
          </a:p>
          <a:p>
            <a:pPr eaLnBrk="1" hangingPunct="1">
              <a:buFontTx/>
              <a:buNone/>
            </a:pP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 :: </a:t>
            </a:r>
            <a:r>
              <a:rPr lang="en-US" i="1" dirty="0" smtClean="0"/>
              <a:t>i(x) = i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k-1 </a:t>
            </a:r>
            <a:r>
              <a:rPr lang="en-US" sz="2400" i="1" dirty="0" smtClean="0"/>
              <a:t>+ </a:t>
            </a:r>
            <a:r>
              <a:rPr lang="en-US" i="1" dirty="0" smtClean="0"/>
              <a:t>i</a:t>
            </a:r>
            <a:r>
              <a:rPr lang="en-US" sz="2400" i="1" dirty="0" smtClean="0"/>
              <a:t>   x</a:t>
            </a:r>
            <a:r>
              <a:rPr lang="en-US" sz="2400" i="1" baseline="30000" dirty="0" smtClean="0"/>
              <a:t>k-2</a:t>
            </a:r>
            <a:r>
              <a:rPr lang="en-US" sz="2400" baseline="30000" dirty="0" smtClean="0"/>
              <a:t> </a:t>
            </a:r>
            <a:r>
              <a:rPr lang="en-US" sz="2400" i="1" dirty="0" smtClean="0"/>
              <a:t>+  … + i  x + i</a:t>
            </a:r>
            <a:endParaRPr lang="en-US" sz="2400" baseline="30000" dirty="0" smtClean="0"/>
          </a:p>
          <a:p>
            <a:pPr eaLnBrk="1" hangingPunct="1">
              <a:buFontTx/>
              <a:buNone/>
            </a:pPr>
            <a:r>
              <a:rPr lang="en-US" sz="2400" baseline="30000" dirty="0" smtClean="0"/>
              <a:t>                          </a:t>
            </a:r>
            <a:r>
              <a:rPr lang="en-US" sz="2400" i="1" baseline="30000" dirty="0" smtClean="0"/>
              <a:t>k-1             k-2                     1          0</a:t>
            </a:r>
          </a:p>
          <a:p>
            <a:pPr eaLnBrk="1" hangingPunct="1">
              <a:buFontTx/>
              <a:buNone/>
            </a:pPr>
            <a:r>
              <a:rPr lang="en-US" baseline="30000" dirty="0">
                <a:solidFill>
                  <a:srgbClr val="009900"/>
                </a:solidFill>
              </a:rPr>
              <a:t>Example:</a:t>
            </a: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sz="2800" i="1" dirty="0" smtClean="0"/>
              <a:t>i(x</a:t>
            </a:r>
            <a:r>
              <a:rPr lang="en-US" sz="2800" i="1" dirty="0" smtClean="0"/>
              <a:t>) = x</a:t>
            </a:r>
            <a:r>
              <a:rPr lang="en-US" sz="2800" i="1" baseline="30000" dirty="0" smtClean="0"/>
              <a:t>6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4 </a:t>
            </a:r>
            <a:r>
              <a:rPr lang="en-US" sz="2800" i="1" dirty="0" smtClean="0"/>
              <a:t>+ </a:t>
            </a:r>
            <a:r>
              <a:rPr lang="en-US" sz="2800" i="1" dirty="0" smtClean="0"/>
              <a:t>x</a:t>
            </a:r>
            <a:r>
              <a:rPr lang="en-US" sz="2800" i="1" baseline="30000" dirty="0" smtClean="0"/>
              <a:t>3</a:t>
            </a:r>
          </a:p>
          <a:p>
            <a:pPr eaLnBrk="1" hangingPunct="1">
              <a:buFontTx/>
              <a:buNone/>
            </a:pPr>
            <a:endParaRPr lang="en-US" sz="2400" i="1" baseline="30000" dirty="0"/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  <a:latin typeface="Comic Sans MS" pitchFamily="66" charset="0"/>
              </a:rPr>
              <a:t>       1 </a:t>
            </a:r>
            <a:r>
              <a:rPr lang="en-US" sz="2800" dirty="0">
                <a:solidFill>
                  <a:srgbClr val="009900"/>
                </a:solidFill>
                <a:latin typeface="Comic Sans MS" pitchFamily="66" charset="0"/>
              </a:rPr>
              <a:t>0 1 1 0 0 0</a:t>
            </a:r>
          </a:p>
          <a:p>
            <a:pPr eaLnBrk="1" hangingPunct="1">
              <a:buFontTx/>
              <a:buNone/>
            </a:pPr>
            <a:endParaRPr lang="en-US" sz="2800" i="1" baseline="30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Notation</a:t>
            </a:r>
          </a:p>
        </p:txBody>
      </p:sp>
      <p:sp>
        <p:nvSpPr>
          <p:cNvPr id="1946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90656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Encoding process takes </a:t>
            </a:r>
            <a:r>
              <a:rPr lang="en-US" sz="2800" i="1" dirty="0" smtClean="0">
                <a:solidFill>
                  <a:schemeClr val="accent2"/>
                </a:solidFill>
                <a:latin typeface="Comic Sans MS" pitchFamily="66" charset="0"/>
              </a:rPr>
              <a:t>i(x)</a:t>
            </a:r>
            <a:r>
              <a:rPr lang="en-US" sz="2800" i="1" dirty="0" smtClean="0"/>
              <a:t> </a:t>
            </a:r>
            <a:r>
              <a:rPr lang="en-US" sz="2800" dirty="0" smtClean="0"/>
              <a:t>produces a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polynomial </a:t>
            </a:r>
            <a:r>
              <a:rPr lang="en-US" sz="2800" i="1" dirty="0" smtClean="0">
                <a:solidFill>
                  <a:schemeClr val="accent2"/>
                </a:solidFill>
                <a:latin typeface="Comic Sans MS" pitchFamily="66" charset="0"/>
              </a:rPr>
              <a:t>b(x)</a:t>
            </a:r>
            <a:r>
              <a:rPr lang="en-US" sz="2800" i="1" dirty="0" smtClean="0"/>
              <a:t> </a:t>
            </a:r>
            <a:r>
              <a:rPr lang="en-US" sz="2800" dirty="0" smtClean="0"/>
              <a:t>that contains information bits and additional check bits that satisfy a pattern.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Let the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have </a:t>
            </a:r>
            <a:r>
              <a:rPr lang="en-US" sz="2800" i="1" dirty="0" smtClean="0">
                <a:solidFill>
                  <a:schemeClr val="accent2"/>
                </a:solidFill>
                <a:latin typeface="Comic Sans MS" pitchFamily="66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bits with </a:t>
            </a:r>
            <a:r>
              <a:rPr lang="en-US" sz="2800" i="1" dirty="0" smtClean="0">
                <a:solidFill>
                  <a:schemeClr val="accent2"/>
                </a:solidFill>
                <a:latin typeface="Comic Sans MS" pitchFamily="66" charset="0"/>
              </a:rPr>
              <a:t>k</a:t>
            </a:r>
            <a:r>
              <a:rPr lang="en-US" sz="2800" i="1" dirty="0" smtClean="0"/>
              <a:t> </a:t>
            </a:r>
            <a:r>
              <a:rPr lang="en-US" sz="2800" dirty="0" smtClean="0"/>
              <a:t>information bits and </a:t>
            </a:r>
            <a:r>
              <a:rPr lang="en-US" sz="2800" i="1" dirty="0" smtClean="0">
                <a:solidFill>
                  <a:schemeClr val="accent2"/>
                </a:solidFill>
                <a:latin typeface="Comic Sans MS" pitchFamily="66" charset="0"/>
              </a:rPr>
              <a:t>n-k</a:t>
            </a:r>
            <a:r>
              <a:rPr lang="en-US" sz="2800" i="1" dirty="0" smtClean="0"/>
              <a:t> </a:t>
            </a:r>
            <a:r>
              <a:rPr lang="en-US" sz="2800" dirty="0" smtClean="0"/>
              <a:t>check bits.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need a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generator polynomial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of degree </a:t>
            </a:r>
            <a:r>
              <a:rPr lang="en-US" sz="2800" i="1" dirty="0" smtClean="0">
                <a:solidFill>
                  <a:schemeClr val="accent2"/>
                </a:solidFill>
              </a:rPr>
              <a:t>n-k</a:t>
            </a:r>
            <a:r>
              <a:rPr lang="en-US" sz="2800" dirty="0" smtClean="0"/>
              <a:t> of the form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G = </a:t>
            </a:r>
            <a:r>
              <a:rPr lang="en-US" sz="2800" i="1" dirty="0" smtClean="0"/>
              <a:t>g(x)  =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 </a:t>
            </a:r>
            <a:r>
              <a:rPr lang="en-US" sz="2400" i="1" dirty="0" smtClean="0"/>
              <a:t>+ g   </a:t>
            </a:r>
            <a:r>
              <a:rPr lang="en-US" sz="2400" i="1" baseline="30000" dirty="0" smtClean="0"/>
              <a:t>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n-k-1 </a:t>
            </a:r>
            <a:r>
              <a:rPr lang="en-US" sz="2400" i="1" dirty="0" smtClean="0"/>
              <a:t>+ … +  g  x + 1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i="1" dirty="0" smtClean="0"/>
              <a:t>                                 n-k-1                    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Note – the first and last coefficient are always 1.</a:t>
            </a:r>
            <a:endParaRPr lang="en-US" sz="1800" i="1" dirty="0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CRC </a:t>
            </a:r>
            <a:r>
              <a:rPr lang="en-US" dirty="0" err="1" smtClean="0"/>
              <a:t>Codeword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436938"/>
            <a:ext cx="6408737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n bit codeword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281113" y="2493963"/>
            <a:ext cx="4154487" cy="935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k information bits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5435600" y="2492375"/>
            <a:ext cx="230505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n-k check bits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 flipH="1">
            <a:off x="1258888" y="3789363"/>
            <a:ext cx="1800225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V="1">
            <a:off x="6011863" y="3716338"/>
            <a:ext cx="1655762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H="1">
            <a:off x="466725" y="2997200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</a:t>
            </a:r>
            <a:r>
              <a:rPr lang="en-US" dirty="0" smtClean="0"/>
              <a:t>C</a:t>
            </a:r>
            <a:r>
              <a:rPr lang="en-US" dirty="0" smtClean="0"/>
              <a:t>orrection</a:t>
            </a:r>
          </a:p>
          <a:p>
            <a:r>
              <a:rPr lang="en-US" dirty="0" smtClean="0"/>
              <a:t>Hamming Distances and Codes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/>
              <a:t>Cyclic Redundancy Checking (CRC)</a:t>
            </a:r>
          </a:p>
          <a:p>
            <a:r>
              <a:rPr lang="en-US" dirty="0" smtClean="0"/>
              <a:t>Properties for Detecting Errors with Generating Polynomials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023444"/>
              </p:ext>
            </p:extLst>
          </p:nvPr>
        </p:nvGraphicFramePr>
        <p:xfrm>
          <a:off x="2711450" y="1101874"/>
          <a:ext cx="47815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2908080" imgH="431640" progId="Equation.3">
                  <p:embed/>
                </p:oleObj>
              </mc:Choice>
              <mc:Fallback>
                <p:oleObj name="Equation" r:id="rId4" imgW="29080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1101874"/>
                        <a:ext cx="47815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28913" y="2009775"/>
          <a:ext cx="5178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3149280" imgH="203040" progId="Equation.3">
                  <p:embed/>
                </p:oleObj>
              </mc:Choice>
              <mc:Fallback>
                <p:oleObj name="Equation" r:id="rId6" imgW="3149280" imgH="203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009775"/>
                        <a:ext cx="5178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938213" y="1121247"/>
            <a:ext cx="1171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Addition:  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925513" y="1992313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Multiplication:  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925513" y="3135313"/>
            <a:ext cx="1146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Division:  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449513" y="3203575"/>
            <a:ext cx="18303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 </a:t>
            </a:r>
            <a:r>
              <a:rPr lang="en-US" sz="1800">
                <a:latin typeface="Geneva" charset="0"/>
              </a:rPr>
              <a:t>+ 1 )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3422650" y="3263900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3617913" y="2822575"/>
            <a:ext cx="1085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3770313" y="3508375"/>
            <a:ext cx="1447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>
            <a:off x="3765550" y="38989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4278313" y="3990975"/>
            <a:ext cx="1162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4278313" y="4333875"/>
            <a:ext cx="15621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>
            <a:off x="4311650" y="46863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4672013" y="4752975"/>
            <a:ext cx="11604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4667250" y="5083175"/>
            <a:ext cx="14859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>
            <a:off x="4768850" y="5461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18"/>
          <p:cNvSpPr>
            <a:spLocks noChangeArrowheads="1"/>
          </p:cNvSpPr>
          <p:nvPr/>
        </p:nvSpPr>
        <p:spPr bwMode="auto">
          <a:xfrm>
            <a:off x="5840413" y="5461000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9" name="Oval 19"/>
          <p:cNvSpPr>
            <a:spLocks noChangeArrowheads="1"/>
          </p:cNvSpPr>
          <p:nvPr/>
        </p:nvSpPr>
        <p:spPr bwMode="auto">
          <a:xfrm>
            <a:off x="3403600" y="2708920"/>
            <a:ext cx="1689100" cy="469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20"/>
          <p:cNvSpPr>
            <a:spLocks noChangeArrowheads="1"/>
          </p:cNvSpPr>
          <p:nvPr/>
        </p:nvSpPr>
        <p:spPr bwMode="auto">
          <a:xfrm>
            <a:off x="5256213" y="2759075"/>
            <a:ext cx="16557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 </a:t>
            </a:r>
            <a:r>
              <a:rPr lang="en-US" sz="1800" i="1">
                <a:latin typeface="Geneva" charset="0"/>
              </a:rPr>
              <a:t>q(x)</a:t>
            </a:r>
            <a:r>
              <a:rPr lang="en-US" sz="1800">
                <a:latin typeface="Geneva" charset="0"/>
              </a:rPr>
              <a:t>  quotient</a:t>
            </a:r>
          </a:p>
        </p:txBody>
      </p:sp>
      <p:sp>
        <p:nvSpPr>
          <p:cNvPr id="2071" name="Oval 21"/>
          <p:cNvSpPr>
            <a:spLocks noChangeArrowheads="1"/>
          </p:cNvSpPr>
          <p:nvPr/>
        </p:nvSpPr>
        <p:spPr bwMode="auto">
          <a:xfrm>
            <a:off x="5573713" y="5527675"/>
            <a:ext cx="812800" cy="3175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22"/>
          <p:cNvSpPr>
            <a:spLocks noChangeArrowheads="1"/>
          </p:cNvSpPr>
          <p:nvPr/>
        </p:nvSpPr>
        <p:spPr bwMode="auto">
          <a:xfrm>
            <a:off x="6388100" y="5475288"/>
            <a:ext cx="1693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</a:t>
            </a:r>
            <a:r>
              <a:rPr lang="en-US" sz="1800" i="1">
                <a:latin typeface="Geneva" charset="0"/>
              </a:rPr>
              <a:t>r(x)</a:t>
            </a:r>
            <a:r>
              <a:rPr lang="en-US" sz="1800">
                <a:latin typeface="Geneva" charset="0"/>
              </a:rPr>
              <a:t> remainder</a:t>
            </a:r>
          </a:p>
        </p:txBody>
      </p:sp>
      <p:sp>
        <p:nvSpPr>
          <p:cNvPr id="2073" name="Rectangle 23"/>
          <p:cNvSpPr>
            <a:spLocks noChangeArrowheads="1"/>
          </p:cNvSpPr>
          <p:nvPr/>
        </p:nvSpPr>
        <p:spPr bwMode="auto">
          <a:xfrm>
            <a:off x="1522413" y="3749675"/>
            <a:ext cx="815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divisor</a:t>
            </a:r>
          </a:p>
        </p:txBody>
      </p:sp>
      <p:sp>
        <p:nvSpPr>
          <p:cNvPr id="2074" name="Rectangle 24"/>
          <p:cNvSpPr>
            <a:spLocks noChangeArrowheads="1"/>
          </p:cNvSpPr>
          <p:nvPr/>
        </p:nvSpPr>
        <p:spPr bwMode="auto">
          <a:xfrm>
            <a:off x="6259513" y="3508375"/>
            <a:ext cx="981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dividend</a:t>
            </a:r>
          </a:p>
        </p:txBody>
      </p:sp>
      <p:sp>
        <p:nvSpPr>
          <p:cNvPr id="2075" name="Line 25"/>
          <p:cNvSpPr>
            <a:spLocks noChangeShapeType="1"/>
          </p:cNvSpPr>
          <p:nvPr/>
        </p:nvSpPr>
        <p:spPr bwMode="auto">
          <a:xfrm flipV="1">
            <a:off x="2159000" y="3505200"/>
            <a:ext cx="43180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6"/>
          <p:cNvSpPr>
            <a:spLocks noChangeShapeType="1"/>
          </p:cNvSpPr>
          <p:nvPr/>
        </p:nvSpPr>
        <p:spPr bwMode="auto">
          <a:xfrm flipH="1" flipV="1">
            <a:off x="5168900" y="3365500"/>
            <a:ext cx="10795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Grp="1" noChangeArrowheads="1"/>
          </p:cNvSpPr>
          <p:nvPr>
            <p:ph type="title"/>
          </p:nvPr>
        </p:nvSpPr>
        <p:spPr>
          <a:xfrm>
            <a:off x="251618" y="0"/>
            <a:ext cx="8713788" cy="862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Polynomial Arithmetic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4234382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0850" y="760413"/>
            <a:ext cx="8324850" cy="490061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CRC Steps:</a:t>
            </a: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 smtClean="0"/>
              <a:t>1) Multiply </a:t>
            </a:r>
            <a:r>
              <a:rPr lang="en-US" sz="2400" i="1" dirty="0" smtClean="0">
                <a:solidFill>
                  <a:schemeClr val="accent2"/>
                </a:solidFill>
                <a:latin typeface="Comic Sans MS" pitchFamily="66" charset="0"/>
              </a:rPr>
              <a:t>i(x)</a:t>
            </a:r>
            <a:r>
              <a:rPr lang="en-US" sz="2400" dirty="0" smtClean="0"/>
              <a:t> by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(puts zeros in </a:t>
            </a:r>
            <a:r>
              <a:rPr lang="en-US" sz="2400" i="1" dirty="0" smtClean="0"/>
              <a:t>(n-k)</a:t>
            </a:r>
            <a:r>
              <a:rPr lang="en-US" sz="2400" dirty="0" smtClean="0"/>
              <a:t> low order   	positions)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2)  Divide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</a:t>
            </a:r>
            <a:r>
              <a:rPr lang="en-US" sz="2400" dirty="0" smtClean="0"/>
              <a:t> by </a:t>
            </a:r>
            <a:r>
              <a:rPr lang="en-US" sz="2400" i="1" dirty="0" smtClean="0">
                <a:solidFill>
                  <a:srgbClr val="008000"/>
                </a:solidFill>
                <a:latin typeface="Comic Sans MS" pitchFamily="66" charset="0"/>
              </a:rPr>
              <a:t>g(x)</a:t>
            </a:r>
            <a:r>
              <a:rPr lang="en-US" sz="2400" dirty="0" smtClean="0"/>
              <a:t>           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3)  Add remainder </a:t>
            </a:r>
            <a:r>
              <a:rPr lang="en-US" sz="2400" b="1" i="1" dirty="0" smtClean="0">
                <a:solidFill>
                  <a:srgbClr val="FF9900"/>
                </a:solidFill>
                <a:latin typeface="Comic Sans MS" pitchFamily="66" charset="0"/>
              </a:rPr>
              <a:t>r(x)</a:t>
            </a:r>
            <a:r>
              <a:rPr lang="en-US" sz="2400" dirty="0" smtClean="0"/>
              <a:t> to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 (puts check bits in the </a:t>
            </a:r>
            <a:r>
              <a:rPr lang="en-US" sz="2400" i="1" dirty="0" smtClean="0"/>
              <a:t>n-k</a:t>
            </a:r>
            <a:r>
              <a:rPr lang="en-US" sz="2400" dirty="0" smtClean="0"/>
              <a:t> low order positions):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 flipH="1">
            <a:off x="5320580" y="2955925"/>
            <a:ext cx="763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H="1">
            <a:off x="6016972" y="2901950"/>
            <a:ext cx="10033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5585941" y="2564904"/>
            <a:ext cx="930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quotient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848301" y="2564904"/>
            <a:ext cx="1108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remainder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976938" y="4937671"/>
            <a:ext cx="25527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C3300"/>
                </a:solidFill>
                <a:latin typeface="Comic Sans MS" pitchFamily="66" charset="0"/>
              </a:rPr>
              <a:t>transmitted </a:t>
            </a:r>
            <a:r>
              <a:rPr lang="en-US" sz="1800" dirty="0" err="1">
                <a:solidFill>
                  <a:srgbClr val="CC3300"/>
                </a:solidFill>
                <a:latin typeface="Comic Sans MS" pitchFamily="66" charset="0"/>
              </a:rPr>
              <a:t>codeword</a:t>
            </a:r>
            <a:endParaRPr lang="en-US" sz="16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1825625" y="4843463"/>
            <a:ext cx="303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CC3300"/>
                </a:solidFill>
                <a:latin typeface="Comic Sans MS" pitchFamily="66" charset="0"/>
              </a:rPr>
              <a:t>b(x)</a:t>
            </a:r>
            <a:r>
              <a:rPr lang="en-US" i="1" dirty="0"/>
              <a:t> = </a:t>
            </a:r>
            <a:r>
              <a:rPr lang="en-US" b="1" i="1" dirty="0" err="1"/>
              <a:t>x</a:t>
            </a:r>
            <a:r>
              <a:rPr lang="en-US" b="1" i="1" baseline="30000" dirty="0" err="1"/>
              <a:t>n-k</a:t>
            </a:r>
            <a:r>
              <a:rPr lang="en-US" b="1" i="1" dirty="0" err="1"/>
              <a:t>i</a:t>
            </a:r>
            <a:r>
              <a:rPr lang="en-US" b="1" i="1" dirty="0"/>
              <a:t>(x) + r(x)</a:t>
            </a:r>
            <a:endParaRPr lang="en-US" b="1" i="1" dirty="0">
              <a:latin typeface="Arial" pitchFamily="34" charset="0"/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H="1">
            <a:off x="4864100" y="5084763"/>
            <a:ext cx="981075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3079750" y="3287713"/>
            <a:ext cx="383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 err="1"/>
              <a:t>x</a:t>
            </a:r>
            <a:r>
              <a:rPr lang="en-US" sz="1800" b="1" i="1" baseline="30000" dirty="0" err="1"/>
              <a:t>n-k</a:t>
            </a:r>
            <a:r>
              <a:rPr lang="en-US" sz="1800" b="1" i="1" dirty="0" err="1"/>
              <a:t>i</a:t>
            </a:r>
            <a:r>
              <a:rPr lang="en-US" sz="1800" b="1" i="1" dirty="0"/>
              <a:t>(x) = g(x) q(x) + r(x)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7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46156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18567"/>
            <a:ext cx="8096250" cy="123031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Information: (1,1,0,0)      </a:t>
            </a:r>
            <a:r>
              <a:rPr lang="en-US" sz="2400" dirty="0" smtClean="0"/>
              <a:t>  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2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Generator polynomial: </a:t>
            </a:r>
            <a:r>
              <a:rPr lang="en-US" sz="2400" i="1" dirty="0" smtClean="0"/>
              <a:t>g(x) = x</a:t>
            </a:r>
            <a:r>
              <a:rPr lang="en-US" sz="2400" i="1" baseline="30000" dirty="0" smtClean="0"/>
              <a:t>3 </a:t>
            </a:r>
            <a:r>
              <a:rPr lang="en-US" sz="2400" i="1" dirty="0" smtClean="0"/>
              <a:t>+ x + </a:t>
            </a:r>
            <a:r>
              <a:rPr lang="en-US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Encoding:         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6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5</a:t>
            </a:r>
            <a:r>
              <a:rPr lang="en-US" sz="2400" dirty="0" smtClean="0"/>
              <a:t>                                                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486400" y="2799804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1011 ) 1100000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6046788" y="2756941"/>
            <a:ext cx="195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6507163" y="23664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6142038" y="30903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6149975" y="3455441"/>
            <a:ext cx="92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6232525" y="35205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6232525" y="38634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6280150" y="4242841"/>
            <a:ext cx="788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6361113" y="42698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6399213" y="46000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 flipV="1">
            <a:off x="6554788" y="5042941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>
            <a:off x="4355976" y="134076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1284288" y="602128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434975" y="2742654"/>
            <a:ext cx="213518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 </a:t>
            </a:r>
            <a:r>
              <a:rPr lang="en-US" sz="1800" i="1">
                <a:latin typeface="Geneva" charset="0"/>
              </a:rPr>
              <a:t>+ </a:t>
            </a:r>
            <a:r>
              <a:rPr lang="en-US" sz="1800">
                <a:latin typeface="Geneva" charset="0"/>
              </a:rPr>
              <a:t>1</a:t>
            </a:r>
            <a:r>
              <a:rPr lang="en-US" sz="1800" i="1">
                <a:latin typeface="Geneva" charset="0"/>
              </a:rPr>
              <a:t> ) x</a:t>
            </a:r>
            <a:r>
              <a:rPr lang="en-US" sz="1800" i="1" baseline="30000">
                <a:latin typeface="Geneva" charset="0"/>
              </a:rPr>
              <a:t>6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5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1725613" y="2726779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1768475" y="2323554"/>
            <a:ext cx="11366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49" name="Rectangle 20"/>
          <p:cNvSpPr>
            <a:spLocks noChangeArrowheads="1"/>
          </p:cNvSpPr>
          <p:nvPr/>
        </p:nvSpPr>
        <p:spPr bwMode="auto">
          <a:xfrm>
            <a:off x="1755775" y="30474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 dirty="0">
                <a:latin typeface="Geneva" charset="0"/>
              </a:rPr>
              <a:t>x</a:t>
            </a:r>
            <a:r>
              <a:rPr lang="en-US" sz="1800" i="1" baseline="30000" dirty="0">
                <a:latin typeface="Geneva" charset="0"/>
              </a:rPr>
              <a:t>6 </a:t>
            </a:r>
            <a:r>
              <a:rPr lang="en-US" sz="1800" i="1" dirty="0">
                <a:latin typeface="Geneva" charset="0"/>
              </a:rPr>
              <a:t>+        x</a:t>
            </a:r>
            <a:r>
              <a:rPr lang="en-US" sz="1800" i="1" baseline="30000" dirty="0">
                <a:latin typeface="Geneva" charset="0"/>
              </a:rPr>
              <a:t>4 </a:t>
            </a:r>
            <a:r>
              <a:rPr lang="en-US" sz="1800" i="1" dirty="0">
                <a:latin typeface="Geneva" charset="0"/>
              </a:rPr>
              <a:t>+ x</a:t>
            </a:r>
            <a:r>
              <a:rPr lang="en-US" sz="1800" i="1" baseline="30000" dirty="0">
                <a:latin typeface="Geneva" charset="0"/>
              </a:rPr>
              <a:t>3</a:t>
            </a:r>
            <a:endParaRPr lang="en-US" sz="1800" baseline="30000" dirty="0">
              <a:latin typeface="Geneva" charset="0"/>
            </a:endParaRPr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1751013" y="34379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70113" y="3487191"/>
            <a:ext cx="1212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3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163763" y="38729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2411413" y="42253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600325" y="4292054"/>
            <a:ext cx="1185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2609850" y="4622254"/>
            <a:ext cx="15367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2868613" y="50000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868738" y="5041354"/>
            <a:ext cx="28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393204" y="5301208"/>
            <a:ext cx="33147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Transmitted </a:t>
            </a:r>
            <a:r>
              <a:rPr lang="en-US" sz="1800" dirty="0" err="1"/>
              <a:t>codeword</a:t>
            </a:r>
            <a:r>
              <a:rPr lang="en-US" sz="1800" dirty="0"/>
              <a:t>:</a:t>
            </a:r>
          </a:p>
          <a:p>
            <a:pPr lvl="3"/>
            <a:r>
              <a:rPr lang="en-US" sz="1800" i="1" dirty="0"/>
              <a:t>b(x) = x</a:t>
            </a:r>
            <a:r>
              <a:rPr lang="en-US" sz="1800" i="1" baseline="30000" dirty="0"/>
              <a:t>6</a:t>
            </a:r>
            <a:r>
              <a:rPr lang="en-US" sz="1800" i="1" dirty="0"/>
              <a:t> + x</a:t>
            </a:r>
            <a:r>
              <a:rPr lang="en-US" sz="1800" i="1" baseline="30000" dirty="0"/>
              <a:t>5 </a:t>
            </a:r>
            <a:r>
              <a:rPr lang="en-US" sz="1800" i="1" dirty="0"/>
              <a:t>+ x</a:t>
            </a:r>
          </a:p>
          <a:p>
            <a:pPr lvl="3"/>
            <a:r>
              <a:rPr lang="en-US" sz="1800" i="1" u="sng" dirty="0"/>
              <a:t>b</a:t>
            </a:r>
            <a:r>
              <a:rPr lang="en-US" sz="1800" i="1" dirty="0"/>
              <a:t> </a:t>
            </a:r>
            <a:r>
              <a:rPr lang="en-US" sz="1800" dirty="0"/>
              <a:t>= (</a:t>
            </a:r>
            <a:r>
              <a:rPr lang="en-US" sz="1800" dirty="0">
                <a:latin typeface="Comic Sans MS" pitchFamily="66" charset="0"/>
              </a:rPr>
              <a:t>1,1,0,0,</a:t>
            </a:r>
            <a:r>
              <a:rPr lang="en-US" sz="1800" dirty="0">
                <a:solidFill>
                  <a:srgbClr val="009900"/>
                </a:solidFill>
                <a:latin typeface="Comic Sans MS" pitchFamily="66" charset="0"/>
              </a:rPr>
              <a:t>0,1,0</a:t>
            </a:r>
            <a:r>
              <a:rPr lang="en-US" sz="1800" dirty="0"/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6443663" y="5119141"/>
            <a:ext cx="838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010</a:t>
            </a:r>
          </a:p>
        </p:txBody>
      </p:sp>
      <p:cxnSp>
        <p:nvCxnSpPr>
          <p:cNvPr id="22563" name="AutoShape 34"/>
          <p:cNvCxnSpPr>
            <a:cxnSpLocks noChangeShapeType="1"/>
            <a:stCxn id="22562" idx="1"/>
          </p:cNvCxnSpPr>
          <p:nvPr/>
        </p:nvCxnSpPr>
        <p:spPr bwMode="auto">
          <a:xfrm flipH="1">
            <a:off x="3624263" y="5309641"/>
            <a:ext cx="281940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55743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0" y="1556792"/>
            <a:ext cx="4381500" cy="4104456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dirty="0" smtClean="0">
                <a:solidFill>
                  <a:srgbClr val="990033"/>
                </a:solidFill>
              </a:rPr>
              <a:t>Cyclic Redundancy</a:t>
            </a:r>
            <a:br>
              <a:rPr lang="en-US" b="0" i="1" dirty="0" smtClean="0">
                <a:solidFill>
                  <a:srgbClr val="990033"/>
                </a:solidFill>
              </a:rPr>
            </a:br>
            <a:r>
              <a:rPr lang="en-US" b="0" i="1" dirty="0" smtClean="0">
                <a:solidFill>
                  <a:srgbClr val="990033"/>
                </a:solidFill>
              </a:rPr>
              <a:t>Checking</a:t>
            </a:r>
            <a:br>
              <a:rPr lang="en-US" b="0" i="1" dirty="0" smtClean="0">
                <a:solidFill>
                  <a:srgbClr val="990033"/>
                </a:solidFill>
              </a:rPr>
            </a:br>
            <a:r>
              <a:rPr lang="en-US" b="0" i="1" dirty="0" smtClean="0">
                <a:solidFill>
                  <a:srgbClr val="990033"/>
                </a:solidFill>
              </a:rPr>
              <a:t/>
            </a:r>
            <a:br>
              <a:rPr lang="en-US" b="0" i="1" dirty="0" smtClean="0">
                <a:solidFill>
                  <a:srgbClr val="990033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</a:rPr>
              <a:t>Figure 3-8. Calculation of the polynomial code checksum.</a:t>
            </a:r>
          </a:p>
        </p:txBody>
      </p:sp>
      <p:pic>
        <p:nvPicPr>
          <p:cNvPr id="23557" name="Picture 3" descr="3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44577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236296" y="5917406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84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Generator Polynomial Properties</a:t>
            </a:r>
            <a:br>
              <a:rPr lang="en-US" sz="3200" dirty="0" smtClean="0"/>
            </a:br>
            <a:r>
              <a:rPr lang="en-US" sz="3200" dirty="0" smtClean="0"/>
              <a:t>for Detecting Errors</a:t>
            </a:r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GOAL :: minimize the occurrence of an error going undetected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Undetected  </a:t>
            </a:r>
            <a:r>
              <a:rPr lang="en-US" dirty="0" smtClean="0"/>
              <a:t>means:  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E(x) / G(x) 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has no remainder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                       				   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5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518400" cy="4876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 Single bit errors:	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 =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i="1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dirty="0"/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more than one term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it cannot divide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 Double bit errors: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i="1" dirty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     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 +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is primitive polynomial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it will not divide (1 +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j-i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n-k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Odd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number of bit errors: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errors is odd.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(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+1) as a factor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= 0 and all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codewords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have an even number of 1s.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09482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58800" y="1714078"/>
            <a:ext cx="7404100" cy="466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b="1" dirty="0"/>
              <a:t>4.  Error bursts of length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33CC33"/>
                </a:solidFill>
              </a:rPr>
              <a:t>L</a:t>
            </a:r>
            <a:r>
              <a:rPr lang="en-US" sz="1800" b="1" dirty="0" smtClean="0"/>
              <a:t>:</a:t>
            </a:r>
            <a:r>
              <a:rPr lang="en-US" sz="1800" dirty="0" smtClean="0"/>
              <a:t>    0000</a:t>
            </a:r>
            <a:r>
              <a:rPr lang="en-US" sz="1800" b="1" dirty="0" smtClean="0"/>
              <a:t>11 </a:t>
            </a:r>
            <a:r>
              <a:rPr lang="en-US" sz="1800" b="1" dirty="0"/>
              <a:t>• </a:t>
            </a:r>
            <a:r>
              <a:rPr lang="en-US" sz="1800" b="1" dirty="0" smtClean="0"/>
              <a:t>  </a:t>
            </a:r>
            <a:r>
              <a:rPr lang="en-US" sz="1800" b="1" dirty="0"/>
              <a:t>00011011</a:t>
            </a:r>
            <a:r>
              <a:rPr lang="en-US" sz="1800" dirty="0"/>
              <a:t>00 • </a:t>
            </a:r>
            <a:r>
              <a:rPr lang="en-US" sz="1800" dirty="0" smtClean="0"/>
              <a:t>• </a:t>
            </a:r>
            <a:r>
              <a:rPr lang="en-US" sz="1800" dirty="0"/>
              <a:t>0</a:t>
            </a:r>
          </a:p>
          <a:p>
            <a:pPr>
              <a:buFontTx/>
              <a:buNone/>
            </a:pPr>
            <a:endParaRPr lang="en-US" sz="1800" i="1" dirty="0"/>
          </a:p>
          <a:p>
            <a:pPr>
              <a:buFontTx/>
              <a:buNone/>
            </a:pPr>
            <a:r>
              <a:rPr lang="en-US" sz="1800" i="1" dirty="0"/>
              <a:t>		</a:t>
            </a:r>
            <a:endParaRPr lang="en-US" sz="1800" i="1" dirty="0" smtClean="0"/>
          </a:p>
          <a:p>
            <a:pPr>
              <a:buFontTx/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e(x</a:t>
            </a:r>
            <a:r>
              <a:rPr lang="en-US" sz="1800" i="1" dirty="0"/>
              <a:t>) = x</a:t>
            </a:r>
            <a:r>
              <a:rPr lang="en-US" i="1" baseline="30000" dirty="0"/>
              <a:t>i</a:t>
            </a:r>
            <a:r>
              <a:rPr lang="en-US" sz="1800" i="1" dirty="0"/>
              <a:t>  d(x)</a:t>
            </a:r>
            <a:r>
              <a:rPr lang="en-US" sz="1800" dirty="0"/>
              <a:t>     where </a:t>
            </a:r>
            <a:r>
              <a:rPr lang="en-US" sz="1800" dirty="0" err="1"/>
              <a:t>deg</a:t>
            </a:r>
            <a:r>
              <a:rPr lang="en-US" sz="1800" i="1" dirty="0"/>
              <a:t>(d(x)) = </a:t>
            </a:r>
            <a:r>
              <a:rPr lang="en-US" sz="1800" i="1" dirty="0" smtClean="0">
                <a:solidFill>
                  <a:srgbClr val="33CC33"/>
                </a:solidFill>
              </a:rPr>
              <a:t>L-1</a:t>
            </a:r>
            <a:endParaRPr lang="en-US" sz="2000" dirty="0" smtClean="0">
              <a:solidFill>
                <a:srgbClr val="33CC33"/>
              </a:solidFill>
            </a:endParaRP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has degree </a:t>
            </a:r>
            <a:r>
              <a:rPr lang="en-US" sz="2000" i="1" dirty="0" smtClean="0"/>
              <a:t>n-k</a:t>
            </a:r>
            <a:r>
              <a:rPr lang="en-US" sz="2000" dirty="0" smtClean="0"/>
              <a:t>;</a:t>
            </a: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cannot divide </a:t>
            </a:r>
            <a:r>
              <a:rPr lang="en-US" sz="2000" i="1" dirty="0"/>
              <a:t>d(x)</a:t>
            </a:r>
            <a:r>
              <a:rPr lang="en-US" sz="2000" dirty="0"/>
              <a:t>  if </a:t>
            </a:r>
            <a:r>
              <a:rPr lang="en-US" sz="2000" dirty="0" err="1"/>
              <a:t>deg</a:t>
            </a:r>
            <a:r>
              <a:rPr lang="en-US" sz="2000" i="1" dirty="0"/>
              <a:t>(g(x))</a:t>
            </a:r>
            <a:r>
              <a:rPr lang="en-US" sz="2000" dirty="0"/>
              <a:t>&gt; </a:t>
            </a:r>
            <a:r>
              <a:rPr lang="en-US" sz="2000" dirty="0" err="1"/>
              <a:t>deg</a:t>
            </a:r>
            <a:r>
              <a:rPr lang="en-US" sz="2000" i="1" dirty="0"/>
              <a:t>(d(x</a:t>
            </a:r>
            <a:r>
              <a:rPr lang="en-US" sz="2000" i="1" dirty="0" smtClean="0"/>
              <a:t>))</a:t>
            </a:r>
            <a:endParaRPr lang="en-US" sz="2000" dirty="0" smtClean="0"/>
          </a:p>
          <a:p>
            <a:pPr>
              <a:buFontTx/>
              <a:buNone/>
            </a:pPr>
            <a:endParaRPr lang="en-US" sz="2000" b="1" i="1" dirty="0"/>
          </a:p>
          <a:p>
            <a:pPr>
              <a:buFontTx/>
              <a:buNone/>
            </a:pPr>
            <a:r>
              <a:rPr lang="en-US" sz="2000" i="1" dirty="0" smtClean="0"/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2000" i="1" dirty="0" smtClean="0"/>
              <a:t> </a:t>
            </a:r>
            <a:r>
              <a:rPr lang="en-US" sz="18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(n-k)</a:t>
            </a:r>
            <a:r>
              <a:rPr lang="en-US" sz="1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or less:  all will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detected</a:t>
            </a:r>
          </a:p>
          <a:p>
            <a:pPr>
              <a:buFontTx/>
              <a:buNone/>
            </a:pPr>
            <a:r>
              <a:rPr lang="en-US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(n-k+1</a:t>
            </a:r>
            <a:r>
              <a:rPr lang="en-US" sz="18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(d(x))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(g(x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i.e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 d(x) = g(x) is the only undetectable error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pattern,</a:t>
            </a:r>
          </a:p>
          <a:p>
            <a:pPr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fraction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bursts which are undetectable = </a:t>
            </a: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1/2</a:t>
            </a:r>
            <a:r>
              <a:rPr lang="en-US" sz="1800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1800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en-US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if  </a:t>
            </a:r>
            <a:r>
              <a:rPr lang="en-US" sz="18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&gt; (n-k+1</a:t>
            </a:r>
            <a:r>
              <a:rPr lang="en-US" sz="18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fraction of bursts which are undetectable = 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1/2</a:t>
            </a:r>
            <a:r>
              <a:rPr lang="en-US" sz="1800" i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n-k</a:t>
            </a:r>
          </a:p>
        </p:txBody>
      </p:sp>
      <p:sp>
        <p:nvSpPr>
          <p:cNvPr id="221187" name="Line 3"/>
          <p:cNvSpPr>
            <a:spLocks noChangeShapeType="1"/>
          </p:cNvSpPr>
          <p:nvPr/>
        </p:nvSpPr>
        <p:spPr bwMode="auto">
          <a:xfrm>
            <a:off x="4908550" y="1675978"/>
            <a:ext cx="179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5611813" y="1375941"/>
            <a:ext cx="33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33CC33"/>
                </a:solidFill>
              </a:rPr>
              <a:t>L</a:t>
            </a: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4851400" y="128227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986213" y="1012403"/>
            <a:ext cx="917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 i="1"/>
              <a:t>i</a:t>
            </a:r>
            <a:r>
              <a:rPr lang="en-US" sz="1800"/>
              <a:t>th</a:t>
            </a:r>
          </a:p>
          <a:p>
            <a:pPr algn="r"/>
            <a:r>
              <a:rPr lang="en-US" sz="1800"/>
              <a:t>position</a:t>
            </a: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>
            <a:off x="4851400" y="1472778"/>
            <a:ext cx="1898650" cy="7683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4826942" y="1917278"/>
            <a:ext cx="201337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33CC33"/>
                </a:solidFill>
              </a:rPr>
              <a:t>error pattern </a:t>
            </a:r>
            <a:r>
              <a:rPr lang="en-US" sz="1600" b="1" i="1" dirty="0">
                <a:solidFill>
                  <a:srgbClr val="33CC33"/>
                </a:solidFill>
              </a:rPr>
              <a:t>d(x)</a:t>
            </a:r>
            <a:endParaRPr lang="en-US" sz="1600" b="1" dirty="0">
              <a:solidFill>
                <a:srgbClr val="33CC33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7036246" y="590927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48228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Standard Generating Polynomials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CRC-16</a:t>
            </a:r>
            <a:r>
              <a:rPr lang="en-US" dirty="0" smtClean="0"/>
              <a:t>    </a:t>
            </a:r>
            <a:r>
              <a:rPr lang="en-US" dirty="0" smtClean="0"/>
              <a:t>  </a:t>
            </a:r>
            <a:r>
              <a:rPr lang="en-US" sz="2400" dirty="0" smtClean="0"/>
              <a:t>= 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  +  X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  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+  1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CRC-CCITT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= 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  +  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   + 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  +  1</a:t>
            </a:r>
          </a:p>
          <a:p>
            <a:pPr eaLnBrk="1" hangingPunct="1"/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CRC-32</a:t>
            </a:r>
            <a:r>
              <a:rPr lang="en-US" dirty="0" smtClean="0"/>
              <a:t>      </a:t>
            </a:r>
            <a:r>
              <a:rPr lang="en-US" sz="2400" dirty="0" smtClean="0"/>
              <a:t>= 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32</a:t>
            </a:r>
            <a:r>
              <a:rPr lang="en-US" sz="2400" dirty="0" smtClean="0"/>
              <a:t>  +  X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   +  X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 +  X</a:t>
            </a:r>
            <a:r>
              <a:rPr lang="en-US" sz="2400" baseline="30000" dirty="0" smtClean="0"/>
              <a:t>22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		        + 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  +  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   +  X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 +  X</a:t>
            </a:r>
            <a:r>
              <a:rPr lang="en-US" sz="2400" baseline="30000" dirty="0" smtClean="0"/>
              <a:t>10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		        +  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  +  X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   +  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   +  X</a:t>
            </a:r>
            <a:r>
              <a:rPr lang="en-US" sz="2400" baseline="30000" dirty="0" smtClean="0"/>
              <a:t>4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	      </a:t>
            </a:r>
            <a:r>
              <a:rPr lang="en-US" sz="2400" dirty="0" smtClean="0"/>
              <a:t>+ 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+  X    +   1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3850" y="5085184"/>
            <a:ext cx="35067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990000"/>
                </a:solidFill>
                <a:latin typeface="Comic Sans MS" pitchFamily="66" charset="0"/>
              </a:rPr>
              <a:t>IEEE 802 LAN standard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1908175" y="3140968"/>
            <a:ext cx="0" cy="19446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6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524000" y="1981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095500" y="16891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5613400" y="16764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868363" y="1165225"/>
            <a:ext cx="10763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39942" name="Rectangle 6" descr="75%"/>
          <p:cNvSpPr>
            <a:spLocks noChangeArrowheads="1"/>
          </p:cNvSpPr>
          <p:nvPr/>
        </p:nvSpPr>
        <p:spPr bwMode="auto">
          <a:xfrm>
            <a:off x="889000" y="19939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3" name="Rectangle 7" descr="75%"/>
          <p:cNvSpPr>
            <a:spLocks noChangeArrowheads="1"/>
          </p:cNvSpPr>
          <p:nvPr/>
        </p:nvSpPr>
        <p:spPr bwMode="auto">
          <a:xfrm>
            <a:off x="7150100" y="20447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1625600" y="20891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4163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50800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7924800" y="21272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6989763" y="1012825"/>
            <a:ext cx="11525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Error-free </a:t>
            </a:r>
          </a:p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 flipH="1">
            <a:off x="3556000" y="2355850"/>
            <a:ext cx="172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3944938" y="1076325"/>
            <a:ext cx="1155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Information</a:t>
            </a:r>
          </a:p>
          <a:p>
            <a:pPr algn="ctr" eaLnBrk="0" hangingPunct="0"/>
            <a:r>
              <a:rPr lang="en-US" sz="1600"/>
              <a:t>frames</a:t>
            </a:r>
          </a:p>
        </p:txBody>
      </p:sp>
      <p:grpSp>
        <p:nvGrpSpPr>
          <p:cNvPr id="27665" name="Group 15"/>
          <p:cNvGrpSpPr>
            <a:grpSpLocks/>
          </p:cNvGrpSpPr>
          <p:nvPr/>
        </p:nvGrpSpPr>
        <p:grpSpPr bwMode="auto">
          <a:xfrm>
            <a:off x="4229100" y="2501900"/>
            <a:ext cx="317500" cy="139700"/>
            <a:chOff x="2676" y="1852"/>
            <a:chExt cx="200" cy="88"/>
          </a:xfrm>
        </p:grpSpPr>
        <p:sp>
          <p:nvSpPr>
            <p:cNvPr id="27701" name="Rectangle 16"/>
            <p:cNvSpPr>
              <a:spLocks noChangeArrowheads="1"/>
            </p:cNvSpPr>
            <p:nvPr/>
          </p:nvSpPr>
          <p:spPr bwMode="auto">
            <a:xfrm>
              <a:off x="2676" y="1852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Rectangle 17"/>
            <p:cNvSpPr>
              <a:spLocks noChangeArrowheads="1"/>
            </p:cNvSpPr>
            <p:nvPr/>
          </p:nvSpPr>
          <p:spPr bwMode="auto">
            <a:xfrm>
              <a:off x="2780" y="1852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613150" y="2624138"/>
            <a:ext cx="12874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Control frames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062163" y="1901825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Transmitter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694363" y="1901825"/>
            <a:ext cx="993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Receiver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027113" y="4529138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CRC</a:t>
            </a:r>
          </a:p>
        </p:txBody>
      </p: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1873250" y="3783013"/>
            <a:ext cx="939800" cy="177800"/>
            <a:chOff x="1192" y="2659"/>
            <a:chExt cx="592" cy="112"/>
          </a:xfrm>
        </p:grpSpPr>
        <p:sp>
          <p:nvSpPr>
            <p:cNvPr id="39959" name="Rectangle 23" descr="75%"/>
            <p:cNvSpPr>
              <a:spLocks noChangeArrowheads="1"/>
            </p:cNvSpPr>
            <p:nvPr/>
          </p:nvSpPr>
          <p:spPr bwMode="auto">
            <a:xfrm>
              <a:off x="1264" y="2659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00" name="Rectangle 24"/>
            <p:cNvSpPr>
              <a:spLocks noChangeArrowheads="1"/>
            </p:cNvSpPr>
            <p:nvPr/>
          </p:nvSpPr>
          <p:spPr bwMode="auto">
            <a:xfrm>
              <a:off x="1192" y="2659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1" name="Line 25"/>
          <p:cNvSpPr>
            <a:spLocks noChangeShapeType="1"/>
          </p:cNvSpPr>
          <p:nvPr/>
        </p:nvSpPr>
        <p:spPr bwMode="auto">
          <a:xfrm flipV="1">
            <a:off x="1619250" y="40497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V="1">
            <a:off x="2279650" y="4100513"/>
            <a:ext cx="11430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7"/>
          <p:cNvSpPr>
            <a:spLocks noChangeArrowheads="1"/>
          </p:cNvSpPr>
          <p:nvPr/>
        </p:nvSpPr>
        <p:spPr bwMode="auto">
          <a:xfrm>
            <a:off x="1490663" y="5164138"/>
            <a:ext cx="1273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Information</a:t>
            </a:r>
          </a:p>
          <a:p>
            <a:pPr algn="ctr" eaLnBrk="0" hangingPunct="0"/>
            <a:r>
              <a:rPr lang="en-US" sz="1800"/>
              <a:t>packet</a:t>
            </a:r>
          </a:p>
        </p:txBody>
      </p:sp>
      <p:grpSp>
        <p:nvGrpSpPr>
          <p:cNvPr id="27674" name="Group 28"/>
          <p:cNvGrpSpPr>
            <a:grpSpLocks/>
          </p:cNvGrpSpPr>
          <p:nvPr/>
        </p:nvGrpSpPr>
        <p:grpSpPr bwMode="auto">
          <a:xfrm>
            <a:off x="2762250" y="4062413"/>
            <a:ext cx="973138" cy="1350962"/>
            <a:chOff x="1752" y="2835"/>
            <a:chExt cx="613" cy="851"/>
          </a:xfrm>
        </p:grpSpPr>
        <p:sp>
          <p:nvSpPr>
            <p:cNvPr id="27697" name="Line 29"/>
            <p:cNvSpPr>
              <a:spLocks noChangeShapeType="1"/>
            </p:cNvSpPr>
            <p:nvPr/>
          </p:nvSpPr>
          <p:spPr bwMode="auto">
            <a:xfrm flipH="1" flipV="1">
              <a:off x="1752" y="2835"/>
              <a:ext cx="216" cy="5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Rectangle 30"/>
            <p:cNvSpPr>
              <a:spLocks noChangeArrowheads="1"/>
            </p:cNvSpPr>
            <p:nvPr/>
          </p:nvSpPr>
          <p:spPr bwMode="auto">
            <a:xfrm>
              <a:off x="1835" y="3457"/>
              <a:ext cx="5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Header</a:t>
              </a:r>
            </a:p>
          </p:txBody>
        </p:sp>
      </p:grpSp>
      <p:grpSp>
        <p:nvGrpSpPr>
          <p:cNvPr id="27675" name="Group 31"/>
          <p:cNvGrpSpPr>
            <a:grpSpLocks/>
          </p:cNvGrpSpPr>
          <p:nvPr/>
        </p:nvGrpSpPr>
        <p:grpSpPr bwMode="auto">
          <a:xfrm>
            <a:off x="4013200" y="1803400"/>
            <a:ext cx="939800" cy="177800"/>
            <a:chOff x="2540" y="1412"/>
            <a:chExt cx="592" cy="112"/>
          </a:xfrm>
        </p:grpSpPr>
        <p:sp>
          <p:nvSpPr>
            <p:cNvPr id="39968" name="Rectangle 32" descr="75%"/>
            <p:cNvSpPr>
              <a:spLocks noChangeArrowheads="1"/>
            </p:cNvSpPr>
            <p:nvPr/>
          </p:nvSpPr>
          <p:spPr bwMode="auto">
            <a:xfrm>
              <a:off x="2612" y="1412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96" name="Rectangle 33"/>
            <p:cNvSpPr>
              <a:spLocks noChangeArrowheads="1"/>
            </p:cNvSpPr>
            <p:nvPr/>
          </p:nvSpPr>
          <p:spPr bwMode="auto">
            <a:xfrm>
              <a:off x="2540" y="1412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6" name="Rectangle 34"/>
          <p:cNvSpPr>
            <a:spLocks noChangeArrowheads="1"/>
          </p:cNvSpPr>
          <p:nvPr/>
        </p:nvSpPr>
        <p:spPr bwMode="auto">
          <a:xfrm>
            <a:off x="2128838" y="2579688"/>
            <a:ext cx="9556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A</a:t>
            </a:r>
          </a:p>
        </p:txBody>
      </p:sp>
      <p:sp>
        <p:nvSpPr>
          <p:cNvPr id="27677" name="Rectangle 35"/>
          <p:cNvSpPr>
            <a:spLocks noChangeArrowheads="1"/>
          </p:cNvSpPr>
          <p:nvPr/>
        </p:nvSpPr>
        <p:spPr bwMode="auto">
          <a:xfrm>
            <a:off x="5688013" y="2560638"/>
            <a:ext cx="94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B</a:t>
            </a:r>
          </a:p>
        </p:txBody>
      </p:sp>
      <p:sp>
        <p:nvSpPr>
          <p:cNvPr id="27678" name="Rectangle 36"/>
          <p:cNvSpPr>
            <a:spLocks noChangeArrowheads="1"/>
          </p:cNvSpPr>
          <p:nvPr/>
        </p:nvSpPr>
        <p:spPr bwMode="auto">
          <a:xfrm>
            <a:off x="1219200" y="5867400"/>
            <a:ext cx="1727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Information Frame</a:t>
            </a:r>
          </a:p>
        </p:txBody>
      </p:sp>
      <p:sp>
        <p:nvSpPr>
          <p:cNvPr id="27679" name="Rectangle 37"/>
          <p:cNvSpPr>
            <a:spLocks noChangeArrowheads="1"/>
          </p:cNvSpPr>
          <p:nvPr/>
        </p:nvSpPr>
        <p:spPr bwMode="auto">
          <a:xfrm>
            <a:off x="6305550" y="5106988"/>
            <a:ext cx="1330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Control frame</a:t>
            </a:r>
          </a:p>
        </p:txBody>
      </p:sp>
      <p:grpSp>
        <p:nvGrpSpPr>
          <p:cNvPr id="27680" name="Group 38"/>
          <p:cNvGrpSpPr>
            <a:grpSpLocks/>
          </p:cNvGrpSpPr>
          <p:nvPr/>
        </p:nvGrpSpPr>
        <p:grpSpPr bwMode="auto">
          <a:xfrm>
            <a:off x="6689725" y="3775075"/>
            <a:ext cx="317500" cy="139700"/>
            <a:chOff x="4226" y="2654"/>
            <a:chExt cx="200" cy="88"/>
          </a:xfrm>
        </p:grpSpPr>
        <p:sp>
          <p:nvSpPr>
            <p:cNvPr id="27693" name="Rectangle 39"/>
            <p:cNvSpPr>
              <a:spLocks noChangeArrowheads="1"/>
            </p:cNvSpPr>
            <p:nvPr/>
          </p:nvSpPr>
          <p:spPr bwMode="auto">
            <a:xfrm>
              <a:off x="4226" y="2654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40"/>
            <p:cNvSpPr>
              <a:spLocks noChangeArrowheads="1"/>
            </p:cNvSpPr>
            <p:nvPr/>
          </p:nvSpPr>
          <p:spPr bwMode="auto">
            <a:xfrm>
              <a:off x="4330" y="2654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81" name="Rectangle 41"/>
          <p:cNvSpPr>
            <a:spLocks noChangeArrowheads="1"/>
          </p:cNvSpPr>
          <p:nvPr/>
        </p:nvSpPr>
        <p:spPr bwMode="auto">
          <a:xfrm>
            <a:off x="5935663" y="4532313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CRC</a:t>
            </a:r>
          </a:p>
        </p:txBody>
      </p:sp>
      <p:sp>
        <p:nvSpPr>
          <p:cNvPr id="27682" name="Line 42"/>
          <p:cNvSpPr>
            <a:spLocks noChangeShapeType="1"/>
          </p:cNvSpPr>
          <p:nvPr/>
        </p:nvSpPr>
        <p:spPr bwMode="auto">
          <a:xfrm flipV="1">
            <a:off x="6470650" y="39862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43"/>
          <p:cNvSpPr>
            <a:spLocks noChangeShapeType="1"/>
          </p:cNvSpPr>
          <p:nvPr/>
        </p:nvSpPr>
        <p:spPr bwMode="auto">
          <a:xfrm flipH="1" flipV="1">
            <a:off x="7018338" y="4008438"/>
            <a:ext cx="215900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Rectangle 44"/>
          <p:cNvSpPr>
            <a:spLocks noChangeArrowheads="1"/>
          </p:cNvSpPr>
          <p:nvPr/>
        </p:nvSpPr>
        <p:spPr bwMode="auto">
          <a:xfrm>
            <a:off x="7092950" y="4630738"/>
            <a:ext cx="841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Header</a:t>
            </a:r>
          </a:p>
        </p:txBody>
      </p:sp>
      <p:sp>
        <p:nvSpPr>
          <p:cNvPr id="27685" name="Rectangle 45"/>
          <p:cNvSpPr>
            <a:spLocks noChangeArrowheads="1"/>
          </p:cNvSpPr>
          <p:nvPr/>
        </p:nvSpPr>
        <p:spPr bwMode="auto">
          <a:xfrm>
            <a:off x="581025" y="3565525"/>
            <a:ext cx="3416300" cy="23098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46"/>
          <p:cNvSpPr>
            <a:spLocks noChangeArrowheads="1"/>
          </p:cNvSpPr>
          <p:nvPr/>
        </p:nvSpPr>
        <p:spPr bwMode="auto">
          <a:xfrm>
            <a:off x="5665788" y="3419475"/>
            <a:ext cx="2411412" cy="1682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47"/>
          <p:cNvSpPr>
            <a:spLocks noChangeShapeType="1"/>
          </p:cNvSpPr>
          <p:nvPr/>
        </p:nvSpPr>
        <p:spPr bwMode="auto">
          <a:xfrm>
            <a:off x="4533900" y="2667000"/>
            <a:ext cx="1109663" cy="7175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8"/>
          <p:cNvSpPr>
            <a:spLocks noChangeShapeType="1"/>
          </p:cNvSpPr>
          <p:nvPr/>
        </p:nvSpPr>
        <p:spPr bwMode="auto">
          <a:xfrm flipH="1">
            <a:off x="3543300" y="1974850"/>
            <a:ext cx="573088" cy="16049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53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Basic ARQ with CRC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411018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</a:t>
            </a:r>
            <a:r>
              <a:rPr lang="en-US" dirty="0" smtClean="0"/>
              <a:t>C</a:t>
            </a:r>
            <a:r>
              <a:rPr lang="en-US" dirty="0" smtClean="0"/>
              <a:t>orrection</a:t>
            </a:r>
          </a:p>
          <a:p>
            <a:r>
              <a:rPr lang="en-US" dirty="0" smtClean="0"/>
              <a:t>Hamming Distances and Codes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/>
              <a:t>Cyclic Redundancy Checking (CRC)</a:t>
            </a:r>
          </a:p>
          <a:p>
            <a:r>
              <a:rPr lang="en-US" dirty="0" smtClean="0"/>
              <a:t>Properties for Detecting Errors with Generating Polynomials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0436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Transmission Errors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1256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Transmission errors are caused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thermal noise {Shannon}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impulse noise (</a:t>
            </a:r>
            <a:r>
              <a:rPr lang="en-US" dirty="0" err="1" smtClean="0"/>
              <a:t>e..g</a:t>
            </a:r>
            <a:r>
              <a:rPr lang="en-US" dirty="0" smtClean="0"/>
              <a:t>, arcing relays)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signal distortion during transmission (attenuation)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crosstalk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voice  amplitude signal compression (</a:t>
            </a:r>
            <a:r>
              <a:rPr lang="en-US" dirty="0" err="1" smtClean="0"/>
              <a:t>companding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quantization noise (PCM)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jitter (variations in signal timings)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receiver and transmitter out of synch.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6764"/>
            <a:ext cx="8713787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 and Correction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detection ::</a:t>
            </a:r>
            <a:r>
              <a:rPr lang="en-US" dirty="0" smtClean="0"/>
              <a:t> adding enough “extra” bits to deduce that there is an error but not enough bits to correct the error.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only error detection is employed in a network transmission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retransmission</a:t>
            </a:r>
            <a:r>
              <a:rPr lang="en-US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necessary to recover the frame (data link layer) or the packet (network layer).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At the data link layer, this is referred to as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ARQ (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utomatic 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R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epeat 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re</a:t>
            </a:r>
            <a:r>
              <a:rPr lang="en-US" u="sng" dirty="0" err="1" smtClean="0">
                <a:solidFill>
                  <a:srgbClr val="009900"/>
                </a:solidFill>
                <a:latin typeface="Comic Sans MS" pitchFamily="66" charset="0"/>
              </a:rPr>
              <a:t>Q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uest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i="1" dirty="0" smtClean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Error Detection and Correction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correction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::</a:t>
            </a:r>
            <a:r>
              <a:rPr lang="en-US" dirty="0" smtClean="0"/>
              <a:t> requires enough additional (redundant) bits to deduce what the correct bits must have been.</a:t>
            </a:r>
          </a:p>
          <a:p>
            <a:pPr eaLnBrk="1" hangingPunct="1">
              <a:buFontTx/>
              <a:buNone/>
            </a:pPr>
            <a:r>
              <a:rPr lang="en-US" i="1" dirty="0" smtClean="0">
                <a:solidFill>
                  <a:srgbClr val="009900"/>
                </a:solidFill>
              </a:rPr>
              <a:t>Examples</a:t>
            </a:r>
          </a:p>
          <a:p>
            <a:pPr eaLnBrk="1" hangingPunct="1"/>
            <a:r>
              <a:rPr lang="en-US" i="1" dirty="0"/>
              <a:t> </a:t>
            </a:r>
            <a:r>
              <a:rPr lang="en-US" dirty="0" smtClean="0"/>
              <a:t>Hamming Codes</a:t>
            </a:r>
          </a:p>
          <a:p>
            <a:pPr eaLnBrk="1" hangingPunct="1"/>
            <a:r>
              <a:rPr lang="en-US" dirty="0" smtClean="0"/>
              <a:t> FEC = Forward Error Correction    	</a:t>
            </a:r>
            <a:r>
              <a:rPr lang="en-US" i="1" dirty="0" smtClean="0"/>
              <a:t>found in MPEG-4 for streaming 	multimedia.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819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7724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chemeClr val="accent2"/>
                </a:solidFill>
                <a:latin typeface="Comic Sans MS" pitchFamily="66" charset="0"/>
              </a:rPr>
              <a:t>codeword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 ::</a:t>
            </a:r>
            <a:r>
              <a:rPr lang="en-US" sz="2800" dirty="0" smtClean="0"/>
              <a:t> a legal </a:t>
            </a:r>
            <a:r>
              <a:rPr lang="en-US" sz="2800" dirty="0" err="1" smtClean="0"/>
              <a:t>dataword</a:t>
            </a:r>
            <a:r>
              <a:rPr lang="en-US" sz="2800" dirty="0" smtClean="0"/>
              <a:t> consisting of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US" sz="2800" dirty="0" smtClean="0"/>
              <a:t> data bits and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2800" i="1" dirty="0" smtClean="0"/>
              <a:t> </a:t>
            </a:r>
            <a:r>
              <a:rPr lang="en-US" sz="2800" dirty="0" smtClean="0"/>
              <a:t>redundant bits.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Error detection involves determining if the received message matches one of the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Hamming distance ::</a:t>
            </a:r>
            <a:r>
              <a:rPr lang="en-US" sz="2800" dirty="0" smtClean="0"/>
              <a:t> the number of bit positions in which two bit patterns differ.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Starting with a complete list of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, we need to find the two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 whose Hamming distance is the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smallest</a:t>
            </a:r>
            <a:r>
              <a:rPr lang="en-US" sz="2800" dirty="0" smtClean="0"/>
              <a:t>. This determines the Hamming distance of the code.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Correcting Codes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6550"/>
            <a:ext cx="7772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Figure 3-7. Use of a </a:t>
            </a:r>
            <a:r>
              <a:rPr lang="en-US" sz="2400" b="1" smtClean="0">
                <a:solidFill>
                  <a:srgbClr val="008000"/>
                </a:solidFill>
                <a:latin typeface="Comic Sans MS" pitchFamily="66" charset="0"/>
              </a:rPr>
              <a:t>Hamming code</a:t>
            </a:r>
            <a:r>
              <a:rPr lang="en-US" sz="2400" smtClean="0"/>
              <a:t> to correct burst errors.</a:t>
            </a:r>
          </a:p>
        </p:txBody>
      </p:sp>
      <p:pic>
        <p:nvPicPr>
          <p:cNvPr id="9222" name="Picture 4" descr="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19200"/>
            <a:ext cx="469423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6300788" y="2708275"/>
            <a:ext cx="2303462" cy="1152525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itchFamily="66" charset="0"/>
              </a:rPr>
              <a:t>Note</a:t>
            </a:r>
          </a:p>
          <a:p>
            <a:pPr algn="ctr"/>
            <a:r>
              <a:rPr lang="en-US" sz="2000">
                <a:latin typeface="Comic Sans MS" pitchFamily="66" charset="0"/>
              </a:rPr>
              <a:t>Check bits occupy</a:t>
            </a:r>
          </a:p>
          <a:p>
            <a:pPr algn="ctr"/>
            <a:r>
              <a:rPr lang="en-US" sz="2000">
                <a:latin typeface="Comic Sans MS" pitchFamily="66" charset="0"/>
              </a:rPr>
              <a:t>power of 2 slots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36296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178283" y="5009678"/>
            <a:ext cx="44964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9900"/>
                </a:solidFill>
              </a:rPr>
              <a:t>x = </a:t>
            </a:r>
            <a:r>
              <a:rPr lang="en-US" sz="1800" b="1" dirty="0" err="1" smtClean="0">
                <a:solidFill>
                  <a:srgbClr val="009900"/>
                </a:solidFill>
              </a:rPr>
              <a:t>codewords</a:t>
            </a:r>
            <a:r>
              <a:rPr lang="en-US" sz="1800" b="1" dirty="0" smtClean="0">
                <a:solidFill>
                  <a:srgbClr val="009900"/>
                </a:solidFill>
              </a:rPr>
              <a:t>      </a:t>
            </a:r>
            <a:r>
              <a:rPr lang="en-US" sz="1800" b="1" dirty="0"/>
              <a:t>	</a:t>
            </a:r>
            <a:r>
              <a:rPr lang="en-US" sz="1800" dirty="0"/>
              <a:t>o =  </a:t>
            </a:r>
            <a:r>
              <a:rPr lang="en-US" sz="1800" b="1" dirty="0"/>
              <a:t>non-</a:t>
            </a:r>
            <a:r>
              <a:rPr lang="en-US" sz="1800" b="1" dirty="0" err="1"/>
              <a:t>codewords</a:t>
            </a:r>
            <a:endParaRPr lang="en-US" sz="1800" b="1" dirty="0"/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222626" y="2532236"/>
            <a:ext cx="3054350" cy="2120900"/>
            <a:chOff x="2888" y="1916"/>
            <a:chExt cx="1924" cy="1336"/>
          </a:xfrm>
        </p:grpSpPr>
        <p:sp>
          <p:nvSpPr>
            <p:cNvPr id="10275" name="Oval 4"/>
            <p:cNvSpPr>
              <a:spLocks noChangeArrowheads="1"/>
            </p:cNvSpPr>
            <p:nvPr/>
          </p:nvSpPr>
          <p:spPr bwMode="auto">
            <a:xfrm>
              <a:off x="2888" y="1916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5"/>
            <p:cNvSpPr>
              <a:spLocks noChangeArrowheads="1"/>
            </p:cNvSpPr>
            <p:nvPr/>
          </p:nvSpPr>
          <p:spPr bwMode="auto">
            <a:xfrm>
              <a:off x="3415" y="207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7" name="Rectangle 6"/>
            <p:cNvSpPr>
              <a:spLocks noChangeArrowheads="1"/>
            </p:cNvSpPr>
            <p:nvPr/>
          </p:nvSpPr>
          <p:spPr bwMode="auto">
            <a:xfrm>
              <a:off x="3055" y="24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8" name="Rectangle 7"/>
            <p:cNvSpPr>
              <a:spLocks noChangeArrowheads="1"/>
            </p:cNvSpPr>
            <p:nvPr/>
          </p:nvSpPr>
          <p:spPr bwMode="auto">
            <a:xfrm>
              <a:off x="3751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9" name="Rectangle 8"/>
            <p:cNvSpPr>
              <a:spLocks noChangeArrowheads="1"/>
            </p:cNvSpPr>
            <p:nvPr/>
          </p:nvSpPr>
          <p:spPr bwMode="auto">
            <a:xfrm>
              <a:off x="3591" y="284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0" name="Rectangle 9"/>
            <p:cNvSpPr>
              <a:spLocks noChangeArrowheads="1"/>
            </p:cNvSpPr>
            <p:nvPr/>
          </p:nvSpPr>
          <p:spPr bwMode="auto">
            <a:xfrm>
              <a:off x="3967" y="203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1" name="Rectangle 10"/>
            <p:cNvSpPr>
              <a:spLocks noChangeArrowheads="1"/>
            </p:cNvSpPr>
            <p:nvPr/>
          </p:nvSpPr>
          <p:spPr bwMode="auto">
            <a:xfrm>
              <a:off x="4471" y="24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2" name="Rectangle 11"/>
            <p:cNvSpPr>
              <a:spLocks noChangeArrowheads="1"/>
            </p:cNvSpPr>
            <p:nvPr/>
          </p:nvSpPr>
          <p:spPr bwMode="auto">
            <a:xfrm>
              <a:off x="4119" y="2818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3" name="Rectangle 12"/>
            <p:cNvSpPr>
              <a:spLocks noChangeArrowheads="1"/>
            </p:cNvSpPr>
            <p:nvPr/>
          </p:nvSpPr>
          <p:spPr bwMode="auto">
            <a:xfrm>
              <a:off x="3663" y="19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4" name="Rectangle 13"/>
            <p:cNvSpPr>
              <a:spLocks noChangeArrowheads="1"/>
            </p:cNvSpPr>
            <p:nvPr/>
          </p:nvSpPr>
          <p:spPr bwMode="auto">
            <a:xfrm>
              <a:off x="3559" y="22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5" name="Rectangle 14"/>
            <p:cNvSpPr>
              <a:spLocks noChangeArrowheads="1"/>
            </p:cNvSpPr>
            <p:nvPr/>
          </p:nvSpPr>
          <p:spPr bwMode="auto">
            <a:xfrm>
              <a:off x="4255" y="21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6" name="Rectangle 15"/>
            <p:cNvSpPr>
              <a:spLocks noChangeArrowheads="1"/>
            </p:cNvSpPr>
            <p:nvPr/>
          </p:nvSpPr>
          <p:spPr bwMode="auto">
            <a:xfrm>
              <a:off x="3903" y="225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7" name="Rectangle 16"/>
            <p:cNvSpPr>
              <a:spLocks noChangeArrowheads="1"/>
            </p:cNvSpPr>
            <p:nvPr/>
          </p:nvSpPr>
          <p:spPr bwMode="auto">
            <a:xfrm>
              <a:off x="4199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8" name="Rectangle 17"/>
            <p:cNvSpPr>
              <a:spLocks noChangeArrowheads="1"/>
            </p:cNvSpPr>
            <p:nvPr/>
          </p:nvSpPr>
          <p:spPr bwMode="auto">
            <a:xfrm>
              <a:off x="431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9" name="Rectangle 18"/>
            <p:cNvSpPr>
              <a:spLocks noChangeArrowheads="1"/>
            </p:cNvSpPr>
            <p:nvPr/>
          </p:nvSpPr>
          <p:spPr bwMode="auto">
            <a:xfrm>
              <a:off x="3967" y="26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0" name="Rectangle 19"/>
            <p:cNvSpPr>
              <a:spLocks noChangeArrowheads="1"/>
            </p:cNvSpPr>
            <p:nvPr/>
          </p:nvSpPr>
          <p:spPr bwMode="auto">
            <a:xfrm>
              <a:off x="3871" y="290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1" name="Rectangle 20"/>
            <p:cNvSpPr>
              <a:spLocks noChangeArrowheads="1"/>
            </p:cNvSpPr>
            <p:nvPr/>
          </p:nvSpPr>
          <p:spPr bwMode="auto">
            <a:xfrm>
              <a:off x="3631" y="264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2" name="Rectangle 21"/>
            <p:cNvSpPr>
              <a:spLocks noChangeArrowheads="1"/>
            </p:cNvSpPr>
            <p:nvPr/>
          </p:nvSpPr>
          <p:spPr bwMode="auto">
            <a:xfrm>
              <a:off x="327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3" name="Rectangle 22"/>
            <p:cNvSpPr>
              <a:spLocks noChangeArrowheads="1"/>
            </p:cNvSpPr>
            <p:nvPr/>
          </p:nvSpPr>
          <p:spPr bwMode="auto">
            <a:xfrm>
              <a:off x="3279" y="248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4" name="Rectangle 23"/>
            <p:cNvSpPr>
              <a:spLocks noChangeArrowheads="1"/>
            </p:cNvSpPr>
            <p:nvPr/>
          </p:nvSpPr>
          <p:spPr bwMode="auto">
            <a:xfrm>
              <a:off x="3223" y="215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grpSp>
        <p:nvGrpSpPr>
          <p:cNvPr id="10246" name="Group 24"/>
          <p:cNvGrpSpPr>
            <a:grpSpLocks/>
          </p:cNvGrpSpPr>
          <p:nvPr/>
        </p:nvGrpSpPr>
        <p:grpSpPr bwMode="auto">
          <a:xfrm>
            <a:off x="1085602" y="2604244"/>
            <a:ext cx="3054350" cy="2120900"/>
            <a:chOff x="2792" y="308"/>
            <a:chExt cx="1924" cy="1336"/>
          </a:xfrm>
        </p:grpSpPr>
        <p:sp>
          <p:nvSpPr>
            <p:cNvPr id="10255" name="Oval 25"/>
            <p:cNvSpPr>
              <a:spLocks noChangeArrowheads="1"/>
            </p:cNvSpPr>
            <p:nvPr/>
          </p:nvSpPr>
          <p:spPr bwMode="auto">
            <a:xfrm>
              <a:off x="2792" y="308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26"/>
            <p:cNvSpPr>
              <a:spLocks noChangeArrowheads="1"/>
            </p:cNvSpPr>
            <p:nvPr/>
          </p:nvSpPr>
          <p:spPr bwMode="auto">
            <a:xfrm>
              <a:off x="3383" y="6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7" name="Rectangle 27"/>
            <p:cNvSpPr>
              <a:spLocks noChangeArrowheads="1"/>
            </p:cNvSpPr>
            <p:nvPr/>
          </p:nvSpPr>
          <p:spPr bwMode="auto">
            <a:xfrm>
              <a:off x="3319" y="8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8" name="Rectangle 28"/>
            <p:cNvSpPr>
              <a:spLocks noChangeArrowheads="1"/>
            </p:cNvSpPr>
            <p:nvPr/>
          </p:nvSpPr>
          <p:spPr bwMode="auto">
            <a:xfrm>
              <a:off x="3575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9" name="Rectangle 29"/>
            <p:cNvSpPr>
              <a:spLocks noChangeArrowheads="1"/>
            </p:cNvSpPr>
            <p:nvPr/>
          </p:nvSpPr>
          <p:spPr bwMode="auto">
            <a:xfrm>
              <a:off x="3631" y="10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0" name="Rectangle 30"/>
            <p:cNvSpPr>
              <a:spLocks noChangeArrowheads="1"/>
            </p:cNvSpPr>
            <p:nvPr/>
          </p:nvSpPr>
          <p:spPr bwMode="auto">
            <a:xfrm>
              <a:off x="3607" y="5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1" name="Rectangle 31"/>
            <p:cNvSpPr>
              <a:spLocks noChangeArrowheads="1"/>
            </p:cNvSpPr>
            <p:nvPr/>
          </p:nvSpPr>
          <p:spPr bwMode="auto">
            <a:xfrm>
              <a:off x="3863" y="76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2" name="Rectangle 32"/>
            <p:cNvSpPr>
              <a:spLocks noChangeArrowheads="1"/>
            </p:cNvSpPr>
            <p:nvPr/>
          </p:nvSpPr>
          <p:spPr bwMode="auto">
            <a:xfrm>
              <a:off x="3967" y="962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3" name="Rectangle 33"/>
            <p:cNvSpPr>
              <a:spLocks noChangeArrowheads="1"/>
            </p:cNvSpPr>
            <p:nvPr/>
          </p:nvSpPr>
          <p:spPr bwMode="auto">
            <a:xfrm>
              <a:off x="3567" y="37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4" name="Rectangle 34"/>
            <p:cNvSpPr>
              <a:spLocks noChangeArrowheads="1"/>
            </p:cNvSpPr>
            <p:nvPr/>
          </p:nvSpPr>
          <p:spPr bwMode="auto">
            <a:xfrm>
              <a:off x="3879" y="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5" name="Rectangle 35"/>
            <p:cNvSpPr>
              <a:spLocks noChangeArrowheads="1"/>
            </p:cNvSpPr>
            <p:nvPr/>
          </p:nvSpPr>
          <p:spPr bwMode="auto">
            <a:xfrm>
              <a:off x="4159" y="52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66" name="Rectangle 36"/>
            <p:cNvSpPr>
              <a:spLocks noChangeArrowheads="1"/>
            </p:cNvSpPr>
            <p:nvPr/>
          </p:nvSpPr>
          <p:spPr bwMode="auto">
            <a:xfrm>
              <a:off x="4351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7" name="Rectangle 37"/>
            <p:cNvSpPr>
              <a:spLocks noChangeArrowheads="1"/>
            </p:cNvSpPr>
            <p:nvPr/>
          </p:nvSpPr>
          <p:spPr bwMode="auto">
            <a:xfrm>
              <a:off x="4079" y="79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8" name="Rectangle 38"/>
            <p:cNvSpPr>
              <a:spLocks noChangeArrowheads="1"/>
            </p:cNvSpPr>
            <p:nvPr/>
          </p:nvSpPr>
          <p:spPr bwMode="auto">
            <a:xfrm>
              <a:off x="422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9" name="Rectangle 39"/>
            <p:cNvSpPr>
              <a:spLocks noChangeArrowheads="1"/>
            </p:cNvSpPr>
            <p:nvPr/>
          </p:nvSpPr>
          <p:spPr bwMode="auto">
            <a:xfrm>
              <a:off x="4039" y="126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0" name="Rectangle 40"/>
            <p:cNvSpPr>
              <a:spLocks noChangeArrowheads="1"/>
            </p:cNvSpPr>
            <p:nvPr/>
          </p:nvSpPr>
          <p:spPr bwMode="auto">
            <a:xfrm>
              <a:off x="3775" y="130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1" name="Rectangle 41"/>
            <p:cNvSpPr>
              <a:spLocks noChangeArrowheads="1"/>
            </p:cNvSpPr>
            <p:nvPr/>
          </p:nvSpPr>
          <p:spPr bwMode="auto">
            <a:xfrm>
              <a:off x="3471" y="12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2" name="Rectangle 42"/>
            <p:cNvSpPr>
              <a:spLocks noChangeArrowheads="1"/>
            </p:cNvSpPr>
            <p:nvPr/>
          </p:nvSpPr>
          <p:spPr bwMode="auto">
            <a:xfrm>
              <a:off x="318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3" name="Rectangle 43"/>
            <p:cNvSpPr>
              <a:spLocks noChangeArrowheads="1"/>
            </p:cNvSpPr>
            <p:nvPr/>
          </p:nvSpPr>
          <p:spPr bwMode="auto">
            <a:xfrm>
              <a:off x="2935" y="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4" name="Rectangle 44"/>
            <p:cNvSpPr>
              <a:spLocks noChangeArrowheads="1"/>
            </p:cNvSpPr>
            <p:nvPr/>
          </p:nvSpPr>
          <p:spPr bwMode="auto">
            <a:xfrm>
              <a:off x="3151" y="5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sp>
        <p:nvSpPr>
          <p:cNvPr id="10247" name="Rectangle 45"/>
          <p:cNvSpPr>
            <a:spLocks noChangeArrowheads="1"/>
          </p:cNvSpPr>
          <p:nvPr/>
        </p:nvSpPr>
        <p:spPr bwMode="auto">
          <a:xfrm>
            <a:off x="674439" y="1598017"/>
            <a:ext cx="36417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poor distance properties</a:t>
            </a:r>
          </a:p>
        </p:txBody>
      </p:sp>
      <p:sp>
        <p:nvSpPr>
          <p:cNvPr id="10248" name="Rectangle 46"/>
          <p:cNvSpPr>
            <a:spLocks noChangeArrowheads="1"/>
          </p:cNvSpPr>
          <p:nvPr/>
        </p:nvSpPr>
        <p:spPr bwMode="auto">
          <a:xfrm>
            <a:off x="4992439" y="1572617"/>
            <a:ext cx="3756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good distance properties</a:t>
            </a:r>
          </a:p>
        </p:txBody>
      </p:sp>
      <p:sp>
        <p:nvSpPr>
          <p:cNvPr id="10249" name="Rectangle 47"/>
          <p:cNvSpPr>
            <a:spLocks noChangeArrowheads="1"/>
          </p:cNvSpPr>
          <p:nvPr/>
        </p:nvSpPr>
        <p:spPr bwMode="auto">
          <a:xfrm>
            <a:off x="347414" y="1588492"/>
            <a:ext cx="777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(a)</a:t>
            </a:r>
          </a:p>
        </p:txBody>
      </p:sp>
      <p:sp>
        <p:nvSpPr>
          <p:cNvPr id="10250" name="Rectangle 48"/>
          <p:cNvSpPr>
            <a:spLocks noChangeArrowheads="1"/>
          </p:cNvSpPr>
          <p:nvPr/>
        </p:nvSpPr>
        <p:spPr bwMode="auto">
          <a:xfrm>
            <a:off x="4593976" y="1574204"/>
            <a:ext cx="606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(b)</a:t>
            </a:r>
          </a:p>
        </p:txBody>
      </p:sp>
      <p:sp>
        <p:nvSpPr>
          <p:cNvPr id="10254" name="Line 53"/>
          <p:cNvSpPr>
            <a:spLocks noChangeShapeType="1"/>
          </p:cNvSpPr>
          <p:nvPr/>
        </p:nvSpPr>
        <p:spPr bwMode="auto">
          <a:xfrm flipV="1">
            <a:off x="6556126" y="3662536"/>
            <a:ext cx="190499" cy="459358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Distance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079339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433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1295400"/>
            <a:ext cx="8784976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chemeClr val="accent2"/>
                </a:solidFill>
              </a:rPr>
              <a:t>detect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b="1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rgbClr val="990000"/>
                </a:solidFill>
              </a:rPr>
              <a:t>correct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2d+1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smtClean="0">
                <a:sym typeface="Wingdings" pitchFamily="2" charset="2"/>
              </a:rPr>
              <a:t>In general, the price for redundant bits is </a:t>
            </a:r>
            <a:r>
              <a:rPr lang="en-US" sz="2800" b="1" dirty="0" smtClean="0">
                <a:sym typeface="Wingdings" pitchFamily="2" charset="2"/>
              </a:rPr>
              <a:t>too expensive</a:t>
            </a:r>
            <a:r>
              <a:rPr lang="en-US" sz="2800" dirty="0" smtClean="0">
                <a:sym typeface="Wingdings" pitchFamily="2" charset="2"/>
              </a:rPr>
              <a:t> to do </a:t>
            </a:r>
            <a:r>
              <a:rPr lang="en-US" sz="2800" b="1" dirty="0" smtClean="0">
                <a:solidFill>
                  <a:srgbClr val="990000"/>
                </a:solidFill>
                <a:sym typeface="Wingdings" pitchFamily="2" charset="2"/>
              </a:rPr>
              <a:t>error correction</a:t>
            </a:r>
            <a:r>
              <a:rPr lang="en-US" sz="2800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for network messages.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Network protocols use </a:t>
            </a:r>
            <a:r>
              <a:rPr lang="en-US" sz="2800" b="1" dirty="0" smtClean="0">
                <a:solidFill>
                  <a:schemeClr val="accent2"/>
                </a:solidFill>
              </a:rPr>
              <a:t>error detection</a:t>
            </a:r>
            <a:r>
              <a:rPr lang="en-US" sz="2800" dirty="0" smtClean="0">
                <a:solidFill>
                  <a:schemeClr val="accent2"/>
                </a:solidFill>
              </a:rPr>
              <a:t> and </a:t>
            </a:r>
            <a:r>
              <a:rPr lang="en-US" sz="2800" b="1" dirty="0" smtClean="0">
                <a:solidFill>
                  <a:schemeClr val="accent2"/>
                </a:solidFill>
              </a:rPr>
              <a:t>ARQ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2807</TotalTime>
  <Words>1561</Words>
  <Application>Microsoft Office PowerPoint</Application>
  <PresentationFormat>On-screen Show (4:3)</PresentationFormat>
  <Paragraphs>410</Paragraphs>
  <Slides>29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Document</vt:lpstr>
      <vt:lpstr>Equation</vt:lpstr>
      <vt:lpstr>   Transmission Errors Error Detection and Correction    </vt:lpstr>
      <vt:lpstr>Transmission Errors Outline</vt:lpstr>
      <vt:lpstr>Transmission Errors</vt:lpstr>
      <vt:lpstr>Error Detection and Correction</vt:lpstr>
      <vt:lpstr>Error Detection and Correction</vt:lpstr>
      <vt:lpstr>Hamming Codes</vt:lpstr>
      <vt:lpstr>Error Correcting Codes</vt:lpstr>
      <vt:lpstr>Hamming Distance</vt:lpstr>
      <vt:lpstr>Hamming Codes</vt:lpstr>
      <vt:lpstr>Error Detection</vt:lpstr>
      <vt:lpstr>General Error Detection System</vt:lpstr>
      <vt:lpstr>PowerPoint Presentation</vt:lpstr>
      <vt:lpstr>PowerPoint Presentation</vt:lpstr>
      <vt:lpstr>PowerPoint Presentation</vt:lpstr>
      <vt:lpstr>PowerPoint Presentation</vt:lpstr>
      <vt:lpstr>Polynomial Codes [LG&amp;W pp. 161-167]</vt:lpstr>
      <vt:lpstr>Polynomial Codes</vt:lpstr>
      <vt:lpstr>Polynomial Notation</vt:lpstr>
      <vt:lpstr>CRC Codeword</vt:lpstr>
      <vt:lpstr>Polynomial Arithmetic</vt:lpstr>
      <vt:lpstr>CRC Algorithm</vt:lpstr>
      <vt:lpstr>CRC Example</vt:lpstr>
      <vt:lpstr>Cyclic Redundancy Checking  Figure 3-8. Calculation of the polynomial code checksum.</vt:lpstr>
      <vt:lpstr>Generator Polynomial Properties for Detecting Errors</vt:lpstr>
      <vt:lpstr>PowerPoint Presentation</vt:lpstr>
      <vt:lpstr>PowerPoint Presentation</vt:lpstr>
      <vt:lpstr>Standard Generating Polynomials</vt:lpstr>
      <vt:lpstr>Basic ARQ with CRC</vt:lpstr>
      <vt:lpstr>Transmission Errors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130</cp:revision>
  <dcterms:created xsi:type="dcterms:W3CDTF">2004-01-21T20:05:10Z</dcterms:created>
  <dcterms:modified xsi:type="dcterms:W3CDTF">2011-03-17T18:45:35Z</dcterms:modified>
</cp:coreProperties>
</file>