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95" r:id="rId3"/>
    <p:sldId id="369" r:id="rId4"/>
    <p:sldId id="370" r:id="rId5"/>
    <p:sldId id="371" r:id="rId6"/>
    <p:sldId id="372" r:id="rId7"/>
    <p:sldId id="368" r:id="rId8"/>
    <p:sldId id="373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94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6" r:id="rId2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CCFF99"/>
    <a:srgbClr val="FF6600"/>
    <a:srgbClr val="990033"/>
    <a:srgbClr val="99FF99"/>
    <a:srgbClr val="003366"/>
    <a:srgbClr val="CC00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0" d="100"/>
          <a:sy n="70" d="100"/>
        </p:scale>
        <p:origin x="-1301" y="86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21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" y="16271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634233"/>
            <a:ext cx="8001000" cy="1946895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SONET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50088" y="6453336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B1E2A9A-00E3-4430-906E-995E828105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A5A483E-2C16-4A7C-A450-A95C47757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417512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75B29D-399E-4EBE-B92E-E324310C2F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58D4C7-A5ED-4B23-8CDE-2E50A8B2DA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l.wustl.edu/projects/archive/trp/sonet-ring.gi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556792"/>
            <a:ext cx="8462993" cy="3429024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Synchronous Optical</a:t>
            </a:r>
            <a: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Networks</a:t>
            </a:r>
            <a:b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(SONET)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81329" y="5661248"/>
            <a:ext cx="6005513" cy="108012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Advanced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2"/>
          <p:cNvSpPr>
            <a:spLocks noChangeArrowheads="1"/>
          </p:cNvSpPr>
          <p:nvPr/>
        </p:nvSpPr>
        <p:spPr bwMode="auto">
          <a:xfrm>
            <a:off x="3884613" y="49641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3"/>
          <p:cNvSpPr>
            <a:spLocks noChangeArrowheads="1"/>
          </p:cNvSpPr>
          <p:nvPr/>
        </p:nvSpPr>
        <p:spPr bwMode="auto">
          <a:xfrm>
            <a:off x="3871913" y="3884630"/>
            <a:ext cx="101600" cy="6985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12913" y="12049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754907" y="1316055"/>
            <a:ext cx="1000275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Low-Speed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712913" y="244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85303" y="2551130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Medium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1738313" y="37195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1871016" y="383065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1725613" y="4951430"/>
            <a:ext cx="1054100" cy="977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992188" y="292578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2"/>
          <p:cNvSpPr>
            <a:spLocks noChangeShapeType="1"/>
          </p:cNvSpPr>
          <p:nvPr/>
        </p:nvSpPr>
        <p:spPr bwMode="auto">
          <a:xfrm>
            <a:off x="1001713" y="42148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>
            <a:off x="1052513" y="547213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452438" y="2535255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DS3</a:t>
            </a: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647700" y="2916255"/>
            <a:ext cx="8096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44.736</a:t>
            </a:r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1016000" y="1443055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963613" y="174626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18"/>
          <p:cNvSpPr>
            <a:spLocks noChangeShapeType="1"/>
          </p:cNvSpPr>
          <p:nvPr/>
        </p:nvSpPr>
        <p:spPr bwMode="auto">
          <a:xfrm>
            <a:off x="985838" y="2022493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354013" y="1243030"/>
            <a:ext cx="5873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DS1</a:t>
            </a: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365125" y="1584343"/>
            <a:ext cx="5873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DS2</a:t>
            </a: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387350" y="1984393"/>
            <a:ext cx="9302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CEPT-1</a:t>
            </a: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492125" y="3824305"/>
            <a:ext cx="9302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CEPT-4</a:t>
            </a: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441325" y="4281505"/>
            <a:ext cx="9239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139.264</a:t>
            </a: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530225" y="5145105"/>
            <a:ext cx="688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ATM</a:t>
            </a: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504825" y="5500705"/>
            <a:ext cx="11017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150 Mbps</a:t>
            </a:r>
          </a:p>
        </p:txBody>
      </p:sp>
      <p:sp>
        <p:nvSpPr>
          <p:cNvPr id="13340" name="Line 26"/>
          <p:cNvSpPr>
            <a:spLocks noChangeShapeType="1"/>
          </p:cNvSpPr>
          <p:nvPr/>
        </p:nvSpPr>
        <p:spPr bwMode="auto">
          <a:xfrm>
            <a:off x="2805113" y="20939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27"/>
          <p:cNvSpPr>
            <a:spLocks noChangeShapeType="1"/>
          </p:cNvSpPr>
          <p:nvPr/>
        </p:nvSpPr>
        <p:spPr bwMode="auto">
          <a:xfrm>
            <a:off x="2779713" y="2944830"/>
            <a:ext cx="1638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28"/>
          <p:cNvSpPr>
            <a:spLocks noChangeShapeType="1"/>
          </p:cNvSpPr>
          <p:nvPr/>
        </p:nvSpPr>
        <p:spPr bwMode="auto">
          <a:xfrm>
            <a:off x="2805113" y="40370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29"/>
          <p:cNvSpPr>
            <a:spLocks noChangeShapeType="1"/>
          </p:cNvSpPr>
          <p:nvPr/>
        </p:nvSpPr>
        <p:spPr bwMode="auto">
          <a:xfrm>
            <a:off x="2843213" y="422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30"/>
          <p:cNvSpPr>
            <a:spLocks noChangeShapeType="1"/>
          </p:cNvSpPr>
          <p:nvPr/>
        </p:nvSpPr>
        <p:spPr bwMode="auto">
          <a:xfrm>
            <a:off x="2830513" y="44434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31"/>
          <p:cNvSpPr>
            <a:spLocks noChangeShapeType="1"/>
          </p:cNvSpPr>
          <p:nvPr/>
        </p:nvSpPr>
        <p:spPr bwMode="auto">
          <a:xfrm>
            <a:off x="2779713" y="50911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32"/>
          <p:cNvSpPr>
            <a:spLocks noChangeShapeType="1"/>
          </p:cNvSpPr>
          <p:nvPr/>
        </p:nvSpPr>
        <p:spPr bwMode="auto">
          <a:xfrm>
            <a:off x="2817813" y="52816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33"/>
          <p:cNvSpPr>
            <a:spLocks noChangeShapeType="1"/>
          </p:cNvSpPr>
          <p:nvPr/>
        </p:nvSpPr>
        <p:spPr bwMode="auto">
          <a:xfrm>
            <a:off x="2805113" y="5497530"/>
            <a:ext cx="162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34"/>
          <p:cNvSpPr>
            <a:spLocks noChangeArrowheads="1"/>
          </p:cNvSpPr>
          <p:nvPr/>
        </p:nvSpPr>
        <p:spPr bwMode="auto">
          <a:xfrm>
            <a:off x="3014663" y="162403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49" name="Rectangle 35"/>
          <p:cNvSpPr>
            <a:spLocks noChangeArrowheads="1"/>
          </p:cNvSpPr>
          <p:nvPr/>
        </p:nvSpPr>
        <p:spPr bwMode="auto">
          <a:xfrm>
            <a:off x="3006725" y="2579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0" name="Rectangle 36"/>
          <p:cNvSpPr>
            <a:spLocks noChangeArrowheads="1"/>
          </p:cNvSpPr>
          <p:nvPr/>
        </p:nvSpPr>
        <p:spPr bwMode="auto">
          <a:xfrm>
            <a:off x="2994025" y="3710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1" name="Rectangle 37"/>
          <p:cNvSpPr>
            <a:spLocks noChangeArrowheads="1"/>
          </p:cNvSpPr>
          <p:nvPr/>
        </p:nvSpPr>
        <p:spPr bwMode="auto">
          <a:xfrm>
            <a:off x="2994025" y="39640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2" name="Rectangle 38"/>
          <p:cNvSpPr>
            <a:spLocks noChangeArrowheads="1"/>
          </p:cNvSpPr>
          <p:nvPr/>
        </p:nvSpPr>
        <p:spPr bwMode="auto">
          <a:xfrm>
            <a:off x="3006725" y="41672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3" name="Rectangle 39"/>
          <p:cNvSpPr>
            <a:spLocks noChangeArrowheads="1"/>
          </p:cNvSpPr>
          <p:nvPr/>
        </p:nvSpPr>
        <p:spPr bwMode="auto">
          <a:xfrm>
            <a:off x="2981325" y="47768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4" name="Rectangle 40"/>
          <p:cNvSpPr>
            <a:spLocks noChangeArrowheads="1"/>
          </p:cNvSpPr>
          <p:nvPr/>
        </p:nvSpPr>
        <p:spPr bwMode="auto">
          <a:xfrm>
            <a:off x="2981325" y="49927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5" name="Rectangle 41"/>
          <p:cNvSpPr>
            <a:spLocks noChangeArrowheads="1"/>
          </p:cNvSpPr>
          <p:nvPr/>
        </p:nvSpPr>
        <p:spPr bwMode="auto">
          <a:xfrm>
            <a:off x="2994025" y="5221305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STS-1</a:t>
            </a:r>
          </a:p>
        </p:txBody>
      </p:sp>
      <p:sp>
        <p:nvSpPr>
          <p:cNvPr id="13356" name="Rectangle 42"/>
          <p:cNvSpPr>
            <a:spLocks noChangeArrowheads="1"/>
          </p:cNvSpPr>
          <p:nvPr/>
        </p:nvSpPr>
        <p:spPr bwMode="auto">
          <a:xfrm>
            <a:off x="3654425" y="35703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7" name="Rectangle 43"/>
          <p:cNvSpPr>
            <a:spLocks noChangeArrowheads="1"/>
          </p:cNvSpPr>
          <p:nvPr/>
        </p:nvSpPr>
        <p:spPr bwMode="auto">
          <a:xfrm>
            <a:off x="3654425" y="4649805"/>
            <a:ext cx="8667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STS-3c</a:t>
            </a:r>
          </a:p>
        </p:txBody>
      </p:sp>
      <p:sp>
        <p:nvSpPr>
          <p:cNvPr id="13358" name="Line 44"/>
          <p:cNvSpPr>
            <a:spLocks noChangeShapeType="1"/>
          </p:cNvSpPr>
          <p:nvPr/>
        </p:nvSpPr>
        <p:spPr bwMode="auto">
          <a:xfrm>
            <a:off x="5688013" y="3935430"/>
            <a:ext cx="555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Rectangle 45"/>
          <p:cNvSpPr>
            <a:spLocks noChangeArrowheads="1"/>
          </p:cNvSpPr>
          <p:nvPr/>
        </p:nvSpPr>
        <p:spPr bwMode="auto">
          <a:xfrm>
            <a:off x="6215074" y="3786190"/>
            <a:ext cx="1285884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Rectangle 46"/>
          <p:cNvSpPr>
            <a:spLocks noChangeArrowheads="1"/>
          </p:cNvSpPr>
          <p:nvPr/>
        </p:nvSpPr>
        <p:spPr bwMode="auto">
          <a:xfrm>
            <a:off x="7786710" y="3357562"/>
            <a:ext cx="6889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OC-</a:t>
            </a:r>
            <a:r>
              <a:rPr lang="en-US" sz="1800" i="1" dirty="0"/>
              <a:t>n</a:t>
            </a:r>
            <a:endParaRPr lang="en-US" sz="1800" dirty="0"/>
          </a:p>
        </p:txBody>
      </p:sp>
      <p:sp>
        <p:nvSpPr>
          <p:cNvPr id="13361" name="Rectangle 47"/>
          <p:cNvSpPr>
            <a:spLocks noChangeArrowheads="1"/>
          </p:cNvSpPr>
          <p:nvPr/>
        </p:nvSpPr>
        <p:spPr bwMode="auto">
          <a:xfrm>
            <a:off x="6143636" y="3786190"/>
            <a:ext cx="135732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800" b="1" dirty="0">
                <a:solidFill>
                  <a:schemeClr val="bg1"/>
                </a:solidFill>
              </a:rPr>
              <a:t>Scrambler</a:t>
            </a:r>
          </a:p>
        </p:txBody>
      </p:sp>
      <p:sp>
        <p:nvSpPr>
          <p:cNvPr id="13362" name="Line 48"/>
          <p:cNvSpPr>
            <a:spLocks noChangeShapeType="1"/>
          </p:cNvSpPr>
          <p:nvPr/>
        </p:nvSpPr>
        <p:spPr bwMode="auto">
          <a:xfrm flipV="1">
            <a:off x="7500958" y="4000504"/>
            <a:ext cx="3571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Rectangle 49"/>
          <p:cNvSpPr>
            <a:spLocks noChangeArrowheads="1"/>
          </p:cNvSpPr>
          <p:nvPr/>
        </p:nvSpPr>
        <p:spPr bwMode="auto">
          <a:xfrm>
            <a:off x="7858148" y="3786190"/>
            <a:ext cx="592138" cy="35719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Rectangle 50"/>
          <p:cNvSpPr>
            <a:spLocks noChangeArrowheads="1"/>
          </p:cNvSpPr>
          <p:nvPr/>
        </p:nvSpPr>
        <p:spPr bwMode="auto">
          <a:xfrm>
            <a:off x="7858148" y="3786190"/>
            <a:ext cx="62998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bg1"/>
                </a:solidFill>
              </a:rPr>
              <a:t>E/O</a:t>
            </a:r>
          </a:p>
        </p:txBody>
      </p:sp>
      <p:sp>
        <p:nvSpPr>
          <p:cNvPr id="13365" name="Line 51"/>
          <p:cNvSpPr>
            <a:spLocks noChangeShapeType="1"/>
          </p:cNvSpPr>
          <p:nvPr/>
        </p:nvSpPr>
        <p:spPr bwMode="auto">
          <a:xfrm flipV="1">
            <a:off x="8494742" y="3935430"/>
            <a:ext cx="2921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Rectangle 52"/>
          <p:cNvSpPr>
            <a:spLocks noChangeArrowheads="1"/>
          </p:cNvSpPr>
          <p:nvPr/>
        </p:nvSpPr>
        <p:spPr bwMode="auto">
          <a:xfrm>
            <a:off x="2828925" y="2071705"/>
            <a:ext cx="1273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51.84 Mbps</a:t>
            </a:r>
          </a:p>
        </p:txBody>
      </p:sp>
      <p:sp>
        <p:nvSpPr>
          <p:cNvPr id="13367" name="Rectangle 53"/>
          <p:cNvSpPr>
            <a:spLocks noChangeArrowheads="1"/>
          </p:cNvSpPr>
          <p:nvPr/>
        </p:nvSpPr>
        <p:spPr bwMode="auto">
          <a:xfrm>
            <a:off x="1850378" y="5081605"/>
            <a:ext cx="790282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High-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Mapping</a:t>
            </a:r>
          </a:p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13368" name="Line 54"/>
          <p:cNvSpPr>
            <a:spLocks noChangeShapeType="1"/>
          </p:cNvSpPr>
          <p:nvPr/>
        </p:nvSpPr>
        <p:spPr bwMode="auto">
          <a:xfrm>
            <a:off x="4498975" y="1817705"/>
            <a:ext cx="0" cy="3960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Line 55"/>
          <p:cNvSpPr>
            <a:spLocks noChangeShapeType="1"/>
          </p:cNvSpPr>
          <p:nvPr/>
        </p:nvSpPr>
        <p:spPr bwMode="auto">
          <a:xfrm>
            <a:off x="4505325" y="1858980"/>
            <a:ext cx="1155700" cy="20605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Line 56"/>
          <p:cNvSpPr>
            <a:spLocks noChangeShapeType="1"/>
          </p:cNvSpPr>
          <p:nvPr/>
        </p:nvSpPr>
        <p:spPr bwMode="auto">
          <a:xfrm flipH="1">
            <a:off x="4492625" y="3932255"/>
            <a:ext cx="1192213" cy="18669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Rectangle 57"/>
          <p:cNvSpPr>
            <a:spLocks noChangeArrowheads="1"/>
          </p:cNvSpPr>
          <p:nvPr/>
        </p:nvSpPr>
        <p:spPr bwMode="auto">
          <a:xfrm>
            <a:off x="4837113" y="3738580"/>
            <a:ext cx="587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b="1"/>
              <a:t>Mux</a:t>
            </a:r>
          </a:p>
        </p:txBody>
      </p:sp>
      <p:sp>
        <p:nvSpPr>
          <p:cNvPr id="13372" name="Rectangle 58"/>
          <p:cNvSpPr>
            <a:spLocks noChangeArrowheads="1"/>
          </p:cNvSpPr>
          <p:nvPr/>
        </p:nvSpPr>
        <p:spPr bwMode="auto">
          <a:xfrm>
            <a:off x="5648325" y="3446480"/>
            <a:ext cx="7651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STS-</a:t>
            </a:r>
            <a:r>
              <a:rPr lang="en-US" sz="1800" i="1"/>
              <a:t>n</a:t>
            </a:r>
            <a:endParaRPr lang="en-US" sz="1800"/>
          </a:p>
        </p:txBody>
      </p:sp>
      <p:sp>
        <p:nvSpPr>
          <p:cNvPr id="13373" name="Rectangle 59"/>
          <p:cNvSpPr>
            <a:spLocks noChangeArrowheads="1"/>
          </p:cNvSpPr>
          <p:nvPr/>
        </p:nvSpPr>
        <p:spPr bwMode="auto">
          <a:xfrm>
            <a:off x="3184525" y="3159143"/>
            <a:ext cx="247650" cy="407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13374" name="Rectangle 60"/>
          <p:cNvSpPr>
            <a:spLocks noChangeArrowheads="1"/>
          </p:cNvSpPr>
          <p:nvPr/>
        </p:nvSpPr>
        <p:spPr bwMode="auto">
          <a:xfrm>
            <a:off x="760413" y="3246455"/>
            <a:ext cx="24765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  <a:p>
            <a:pPr eaLnBrk="0" hangingPunct="0"/>
            <a:r>
              <a:rPr lang="en-US" sz="700">
                <a:latin typeface="Wingdings" pitchFamily="2" charset="2"/>
              </a:rPr>
              <a:t></a:t>
            </a: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dirty="0" smtClean="0"/>
              <a:t>SONET </a:t>
            </a:r>
            <a:r>
              <a:rPr lang="en-US" dirty="0" err="1" smtClean="0"/>
              <a:t>Multipexing</a:t>
            </a:r>
            <a:endParaRPr lang="en-US" dirty="0"/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6929438" y="581503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3313" y="2435225"/>
            <a:ext cx="2062162" cy="1196975"/>
            <a:chOff x="519" y="1346"/>
            <a:chExt cx="1417" cy="754"/>
          </a:xfrm>
        </p:grpSpPr>
        <p:sp>
          <p:nvSpPr>
            <p:cNvPr id="14371" name="Line 3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Line 4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Line 5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130300" y="208597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1839913" y="208121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1558925" y="26717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2268538" y="26670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325563" y="3281363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2035175" y="32766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3165475" y="2146300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3175000" y="2784475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3184525" y="3408363"/>
            <a:ext cx="722313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Map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13188" y="2444750"/>
            <a:ext cx="2062162" cy="1196975"/>
            <a:chOff x="519" y="1346"/>
            <a:chExt cx="1417" cy="754"/>
          </a:xfrm>
        </p:grpSpPr>
        <p:sp>
          <p:nvSpPr>
            <p:cNvPr id="14368" name="Line 16"/>
            <p:cNvSpPr>
              <a:spLocks noChangeShapeType="1"/>
            </p:cNvSpPr>
            <p:nvPr/>
          </p:nvSpPr>
          <p:spPr bwMode="auto">
            <a:xfrm>
              <a:off x="527" y="1346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Line 17"/>
            <p:cNvSpPr>
              <a:spLocks noChangeShapeType="1"/>
            </p:cNvSpPr>
            <p:nvPr/>
          </p:nvSpPr>
          <p:spPr bwMode="auto">
            <a:xfrm>
              <a:off x="523" y="1723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18"/>
            <p:cNvSpPr>
              <a:spLocks noChangeShapeType="1"/>
            </p:cNvSpPr>
            <p:nvPr/>
          </p:nvSpPr>
          <p:spPr bwMode="auto">
            <a:xfrm>
              <a:off x="519" y="2100"/>
              <a:ext cx="14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Rectangle 19"/>
          <p:cNvSpPr>
            <a:spLocks noChangeArrowheads="1"/>
          </p:cNvSpPr>
          <p:nvPr/>
        </p:nvSpPr>
        <p:spPr bwMode="auto">
          <a:xfrm>
            <a:off x="4111625" y="2095500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4821238" y="209073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4140200" y="2693988"/>
            <a:ext cx="727075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4849813" y="26892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4135438" y="3303588"/>
            <a:ext cx="727075" cy="338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4845050" y="3298825"/>
            <a:ext cx="727075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/>
              <a:t>STS-1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5400000">
            <a:off x="5590382" y="2556669"/>
            <a:ext cx="1731962" cy="952500"/>
            <a:chOff x="3552" y="2773"/>
            <a:chExt cx="1091" cy="600"/>
          </a:xfrm>
        </p:grpSpPr>
        <p:sp>
          <p:nvSpPr>
            <p:cNvPr id="14366" name="Rectangle 26"/>
            <p:cNvSpPr>
              <a:spLocks noChangeArrowheads="1"/>
            </p:cNvSpPr>
            <p:nvPr/>
          </p:nvSpPr>
          <p:spPr bwMode="auto">
            <a:xfrm rot="-5400000">
              <a:off x="3798" y="2527"/>
              <a:ext cx="600" cy="10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/>
            </a:p>
          </p:txBody>
        </p:sp>
        <p:sp>
          <p:nvSpPr>
            <p:cNvPr id="14367" name="Text Box 27"/>
            <p:cNvSpPr txBox="1">
              <a:spLocks noChangeArrowheads="1"/>
            </p:cNvSpPr>
            <p:nvPr/>
          </p:nvSpPr>
          <p:spPr bwMode="auto">
            <a:xfrm>
              <a:off x="3697" y="2891"/>
              <a:ext cx="82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Byte</a:t>
              </a:r>
            </a:p>
            <a:p>
              <a:pPr algn="ctr" eaLnBrk="0" hangingPunct="0"/>
              <a:r>
                <a:rPr lang="en-US" sz="1800">
                  <a:solidFill>
                    <a:srgbClr val="990000"/>
                  </a:solidFill>
                  <a:latin typeface="Comic Sans MS" pitchFamily="66" charset="0"/>
                </a:rPr>
                <a:t>Interleave</a:t>
              </a:r>
            </a:p>
          </p:txBody>
        </p:sp>
      </p:grp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6931025" y="3070225"/>
            <a:ext cx="881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9"/>
          <p:cNvSpPr txBox="1">
            <a:spLocks noChangeArrowheads="1"/>
          </p:cNvSpPr>
          <p:nvPr/>
        </p:nvSpPr>
        <p:spPr bwMode="auto">
          <a:xfrm>
            <a:off x="6981825" y="264001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6600FF"/>
                </a:solidFill>
                <a:latin typeface="Comic Sans MS" pitchFamily="66" charset="0"/>
              </a:rPr>
              <a:t>STS-3</a:t>
            </a:r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1019175" y="4076700"/>
            <a:ext cx="149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Incoming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14361" name="Text Box 31"/>
          <p:cNvSpPr txBox="1">
            <a:spLocks noChangeArrowheads="1"/>
          </p:cNvSpPr>
          <p:nvPr/>
        </p:nvSpPr>
        <p:spPr bwMode="auto">
          <a:xfrm>
            <a:off x="3833813" y="4156075"/>
            <a:ext cx="193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Synchronized New</a:t>
            </a:r>
          </a:p>
          <a:p>
            <a:pPr algn="ctr" eaLnBrk="0" hangingPunct="0"/>
            <a:r>
              <a:rPr lang="en-US" sz="1800"/>
              <a:t>STS-1 Frames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-141291" y="0"/>
            <a:ext cx="949963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Synchronous Multiplexing</a:t>
            </a:r>
            <a: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400" b="1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Text Box 240"/>
          <p:cNvSpPr txBox="1">
            <a:spLocks noChangeArrowheads="1"/>
          </p:cNvSpPr>
          <p:nvPr/>
        </p:nvSpPr>
        <p:spPr bwMode="auto">
          <a:xfrm>
            <a:off x="6929438" y="574359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SONET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400"/>
            <a:ext cx="54895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</a:t>
            </a:r>
            <a:r>
              <a:rPr lang="en-US" dirty="0" smtClean="0">
                <a:solidFill>
                  <a:srgbClr val="6600FF"/>
                </a:solidFill>
              </a:rPr>
              <a:t> </a:t>
            </a:r>
            <a:r>
              <a:rPr lang="en-US" dirty="0" smtClean="0"/>
              <a:t>topology can be a mesh, but most often it is a dual ring.</a:t>
            </a:r>
          </a:p>
          <a:p>
            <a:pPr eaLnBrk="1" hangingPunct="1">
              <a:defRPr/>
            </a:pPr>
            <a:r>
              <a:rPr lang="en-US" dirty="0" smtClean="0"/>
              <a:t>Standard component of </a:t>
            </a:r>
            <a:r>
              <a:rPr lang="en-US" b="1" dirty="0" smtClean="0">
                <a:solidFill>
                  <a:srgbClr val="0033CC"/>
                </a:solidFill>
                <a:latin typeface="+mj-lt"/>
              </a:rPr>
              <a:t>SONET ring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ADM</a:t>
            </a:r>
            <a:r>
              <a:rPr lang="en-US" b="1" dirty="0" smtClean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  <a:latin typeface="+mj-lt"/>
              </a:rPr>
              <a:t>(Add/Drop Multiplexer)</a:t>
            </a:r>
          </a:p>
          <a:p>
            <a:pPr lvl="1" eaLnBrk="1" hangingPunct="1">
              <a:defRPr/>
            </a:pPr>
            <a:r>
              <a:rPr lang="en-US" dirty="0" smtClean="0"/>
              <a:t>Drop one incoming multiplexed stream and replace it with another stream.</a:t>
            </a:r>
          </a:p>
          <a:p>
            <a:pPr lvl="1" eaLnBrk="1" hangingPunct="1">
              <a:defRPr/>
            </a:pPr>
            <a:r>
              <a:rPr lang="en-US" dirty="0" smtClean="0"/>
              <a:t>Used to make up bi-directional line switching rings.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2288" y="1325563"/>
            <a:ext cx="3560762" cy="3367087"/>
            <a:chOff x="329" y="835"/>
            <a:chExt cx="2243" cy="2121"/>
          </a:xfrm>
        </p:grpSpPr>
        <p:sp>
          <p:nvSpPr>
            <p:cNvPr id="17444" name="Text Box 3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45" name="Text Box 4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46" name="Text Box 5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47" name="Text Box 6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48" name="Rectangle 7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Rectangle 8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9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Rectangle 10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Line 11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Line 12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Line 13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14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15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Line 16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459288" y="1308100"/>
            <a:ext cx="3560762" cy="3367088"/>
            <a:chOff x="329" y="835"/>
            <a:chExt cx="2243" cy="2121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1390" y="835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a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376" y="173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b</a:t>
              </a: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373" y="2706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29" y="174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d</a:t>
              </a:r>
            </a:p>
          </p:txBody>
        </p:sp>
        <p:sp>
          <p:nvSpPr>
            <p:cNvPr id="17432" name="Rectangle 24"/>
            <p:cNvSpPr>
              <a:spLocks noChangeArrowheads="1"/>
            </p:cNvSpPr>
            <p:nvPr/>
          </p:nvSpPr>
          <p:spPr bwMode="auto">
            <a:xfrm>
              <a:off x="1299" y="109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606" y="1708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1960" y="1713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40" y="2344"/>
              <a:ext cx="337" cy="29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855" y="1282"/>
              <a:ext cx="444" cy="4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863" y="2013"/>
              <a:ext cx="477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1677" y="2022"/>
              <a:ext cx="369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 flipV="1">
              <a:off x="1636" y="1290"/>
              <a:ext cx="419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 flipV="1">
              <a:off x="699" y="1151"/>
              <a:ext cx="600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636" y="1183"/>
              <a:ext cx="52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 flipH="1">
              <a:off x="1677" y="2005"/>
              <a:ext cx="542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H="1" flipV="1">
              <a:off x="715" y="1997"/>
              <a:ext cx="625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Line 36"/>
          <p:cNvSpPr>
            <a:spLocks noChangeShapeType="1"/>
          </p:cNvSpPr>
          <p:nvPr/>
        </p:nvSpPr>
        <p:spPr bwMode="auto">
          <a:xfrm>
            <a:off x="5102225" y="2112963"/>
            <a:ext cx="1238250" cy="327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37"/>
          <p:cNvSpPr>
            <a:spLocks noChangeShapeType="1"/>
          </p:cNvSpPr>
          <p:nvPr/>
        </p:nvSpPr>
        <p:spPr bwMode="auto">
          <a:xfrm>
            <a:off x="5519738" y="1657350"/>
            <a:ext cx="260350" cy="1108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Freeform 38"/>
          <p:cNvSpPr>
            <a:spLocks/>
          </p:cNvSpPr>
          <p:nvPr/>
        </p:nvSpPr>
        <p:spPr bwMode="auto">
          <a:xfrm>
            <a:off x="6338888" y="1878013"/>
            <a:ext cx="184150" cy="169862"/>
          </a:xfrm>
          <a:custGeom>
            <a:avLst/>
            <a:gdLst>
              <a:gd name="T0" fmla="*/ 171450 w 116"/>
              <a:gd name="T1" fmla="*/ 0 h 107"/>
              <a:gd name="T2" fmla="*/ 1588 w 116"/>
              <a:gd name="T3" fmla="*/ 52387 h 107"/>
              <a:gd name="T4" fmla="*/ 184150 w 116"/>
              <a:gd name="T5" fmla="*/ 169862 h 107"/>
              <a:gd name="T6" fmla="*/ 0 60000 65536"/>
              <a:gd name="T7" fmla="*/ 0 60000 65536"/>
              <a:gd name="T8" fmla="*/ 0 60000 65536"/>
              <a:gd name="T9" fmla="*/ 0 w 116"/>
              <a:gd name="T10" fmla="*/ 0 h 107"/>
              <a:gd name="T11" fmla="*/ 116 w 11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07">
                <a:moveTo>
                  <a:pt x="108" y="0"/>
                </a:moveTo>
                <a:cubicBezTo>
                  <a:pt x="54" y="7"/>
                  <a:pt x="0" y="15"/>
                  <a:pt x="1" y="33"/>
                </a:cubicBezTo>
                <a:cubicBezTo>
                  <a:pt x="2" y="51"/>
                  <a:pt x="98" y="95"/>
                  <a:pt x="116" y="107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Freeform 39"/>
          <p:cNvSpPr>
            <a:spLocks/>
          </p:cNvSpPr>
          <p:nvPr/>
        </p:nvSpPr>
        <p:spPr bwMode="auto">
          <a:xfrm>
            <a:off x="5008563" y="2962275"/>
            <a:ext cx="301625" cy="195263"/>
          </a:xfrm>
          <a:custGeom>
            <a:avLst/>
            <a:gdLst>
              <a:gd name="T0" fmla="*/ 53975 w 190"/>
              <a:gd name="T1" fmla="*/ 195263 h 123"/>
              <a:gd name="T2" fmla="*/ 41275 w 190"/>
              <a:gd name="T3" fmla="*/ 0 h 123"/>
              <a:gd name="T4" fmla="*/ 301625 w 190"/>
              <a:gd name="T5" fmla="*/ 195263 h 123"/>
              <a:gd name="T6" fmla="*/ 0 60000 65536"/>
              <a:gd name="T7" fmla="*/ 0 60000 65536"/>
              <a:gd name="T8" fmla="*/ 0 60000 65536"/>
              <a:gd name="T9" fmla="*/ 0 w 190"/>
              <a:gd name="T10" fmla="*/ 0 h 123"/>
              <a:gd name="T11" fmla="*/ 190 w 190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23">
                <a:moveTo>
                  <a:pt x="34" y="123"/>
                </a:moveTo>
                <a:cubicBezTo>
                  <a:pt x="17" y="61"/>
                  <a:pt x="0" y="0"/>
                  <a:pt x="26" y="0"/>
                </a:cubicBezTo>
                <a:cubicBezTo>
                  <a:pt x="52" y="0"/>
                  <a:pt x="164" y="103"/>
                  <a:pt x="190" y="1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40"/>
          <p:cNvSpPr txBox="1">
            <a:spLocks noChangeArrowheads="1"/>
          </p:cNvSpPr>
          <p:nvPr/>
        </p:nvSpPr>
        <p:spPr bwMode="auto">
          <a:xfrm>
            <a:off x="1435088" y="5000637"/>
            <a:ext cx="1922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(</a:t>
            </a:r>
            <a:r>
              <a:rPr lang="en-US" sz="2000" b="1" dirty="0"/>
              <a:t>a) Dual ring</a:t>
            </a:r>
          </a:p>
        </p:txBody>
      </p:sp>
      <p:sp>
        <p:nvSpPr>
          <p:cNvPr id="17419" name="Text Box 41"/>
          <p:cNvSpPr txBox="1">
            <a:spLocks noChangeArrowheads="1"/>
          </p:cNvSpPr>
          <p:nvPr/>
        </p:nvSpPr>
        <p:spPr bwMode="auto">
          <a:xfrm>
            <a:off x="4405313" y="4929198"/>
            <a:ext cx="405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/>
              <a:t>(b) </a:t>
            </a:r>
            <a:r>
              <a:rPr lang="en-US" sz="2000" b="1" dirty="0" smtClean="0"/>
              <a:t>Loop-around</a:t>
            </a:r>
          </a:p>
          <a:p>
            <a:pPr eaLnBrk="0" hangingPunct="0"/>
            <a:r>
              <a:rPr lang="en-US" sz="2000" b="1" dirty="0" smtClean="0"/>
              <a:t>in </a:t>
            </a:r>
            <a:r>
              <a:rPr lang="en-US" sz="2000" b="1" dirty="0"/>
              <a:t>response to fault</a:t>
            </a:r>
          </a:p>
        </p:txBody>
      </p:sp>
      <p:sp>
        <p:nvSpPr>
          <p:cNvPr id="17421" name="Rectangle 43"/>
          <p:cNvSpPr>
            <a:spLocks noChangeArrowheads="1"/>
          </p:cNvSpPr>
          <p:nvPr/>
        </p:nvSpPr>
        <p:spPr bwMode="auto">
          <a:xfrm>
            <a:off x="31242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2" name="Rectangle 44"/>
          <p:cNvSpPr>
            <a:spLocks noChangeArrowheads="1"/>
          </p:cNvSpPr>
          <p:nvPr/>
        </p:nvSpPr>
        <p:spPr bwMode="auto">
          <a:xfrm>
            <a:off x="2057400" y="17526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3" name="Rectangle 45"/>
          <p:cNvSpPr>
            <a:spLocks noChangeArrowheads="1"/>
          </p:cNvSpPr>
          <p:nvPr/>
        </p:nvSpPr>
        <p:spPr bwMode="auto">
          <a:xfrm>
            <a:off x="990600" y="27432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7424" name="Rectangle 46"/>
          <p:cNvSpPr>
            <a:spLocks noChangeArrowheads="1"/>
          </p:cNvSpPr>
          <p:nvPr/>
        </p:nvSpPr>
        <p:spPr bwMode="auto">
          <a:xfrm>
            <a:off x="2133600" y="37338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ADM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179388" y="0"/>
            <a:ext cx="8785225" cy="10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 descr="A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999117"/>
            <a:ext cx="5000661" cy="53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92280" y="1556792"/>
            <a:ext cx="1634480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Changed from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FDDI</a:t>
            </a:r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 bwMode="auto">
          <a:xfrm flipH="1">
            <a:off x="6372201" y="1952836"/>
            <a:ext cx="720079" cy="68407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596" y="1643050"/>
            <a:ext cx="8350250" cy="1392238"/>
            <a:chOff x="273" y="826"/>
            <a:chExt cx="5260" cy="877"/>
          </a:xfrm>
        </p:grpSpPr>
        <p:sp>
          <p:nvSpPr>
            <p:cNvPr id="19487" name="Rectangle 4"/>
            <p:cNvSpPr>
              <a:spLocks noChangeArrowheads="1"/>
            </p:cNvSpPr>
            <p:nvPr/>
          </p:nvSpPr>
          <p:spPr bwMode="auto">
            <a:xfrm>
              <a:off x="1976" y="839"/>
              <a:ext cx="574" cy="44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5"/>
            <p:cNvSpPr>
              <a:spLocks noChangeArrowheads="1"/>
            </p:cNvSpPr>
            <p:nvPr/>
          </p:nvSpPr>
          <p:spPr bwMode="auto">
            <a:xfrm>
              <a:off x="3069" y="832"/>
              <a:ext cx="504" cy="447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6"/>
            <p:cNvSpPr>
              <a:spLocks noChangeArrowheads="1"/>
            </p:cNvSpPr>
            <p:nvPr/>
          </p:nvSpPr>
          <p:spPr bwMode="auto">
            <a:xfrm>
              <a:off x="4514" y="826"/>
              <a:ext cx="615" cy="453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7"/>
            <p:cNvSpPr>
              <a:spLocks noChangeArrowheads="1"/>
            </p:cNvSpPr>
            <p:nvPr/>
          </p:nvSpPr>
          <p:spPr bwMode="auto">
            <a:xfrm>
              <a:off x="723" y="916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1" name="Rectangle 8"/>
            <p:cNvSpPr>
              <a:spLocks noChangeArrowheads="1"/>
            </p:cNvSpPr>
            <p:nvPr/>
          </p:nvSpPr>
          <p:spPr bwMode="auto">
            <a:xfrm>
              <a:off x="1934" y="927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2" name="Rectangle 9"/>
            <p:cNvSpPr>
              <a:spLocks noChangeArrowheads="1"/>
            </p:cNvSpPr>
            <p:nvPr/>
          </p:nvSpPr>
          <p:spPr bwMode="auto">
            <a:xfrm>
              <a:off x="3073" y="965"/>
              <a:ext cx="45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/>
                <a:t>MUX</a:t>
              </a:r>
            </a:p>
          </p:txBody>
        </p:sp>
        <p:sp>
          <p:nvSpPr>
            <p:cNvPr id="19493" name="Rectangle 10"/>
            <p:cNvSpPr>
              <a:spLocks noChangeArrowheads="1"/>
            </p:cNvSpPr>
            <p:nvPr/>
          </p:nvSpPr>
          <p:spPr bwMode="auto">
            <a:xfrm>
              <a:off x="4488" y="932"/>
              <a:ext cx="64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DEMUX</a:t>
              </a:r>
            </a:p>
          </p:txBody>
        </p:sp>
        <p:sp>
          <p:nvSpPr>
            <p:cNvPr id="19494" name="Line 11"/>
            <p:cNvSpPr>
              <a:spLocks noChangeShapeType="1"/>
            </p:cNvSpPr>
            <p:nvPr/>
          </p:nvSpPr>
          <p:spPr bwMode="auto">
            <a:xfrm>
              <a:off x="27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12"/>
            <p:cNvSpPr>
              <a:spLocks noChangeShapeType="1"/>
            </p:cNvSpPr>
            <p:nvPr/>
          </p:nvSpPr>
          <p:spPr bwMode="auto">
            <a:xfrm>
              <a:off x="28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13"/>
            <p:cNvSpPr>
              <a:spLocks noChangeShapeType="1"/>
            </p:cNvSpPr>
            <p:nvPr/>
          </p:nvSpPr>
          <p:spPr bwMode="auto">
            <a:xfrm>
              <a:off x="28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14"/>
            <p:cNvSpPr>
              <a:spLocks noChangeShapeType="1"/>
            </p:cNvSpPr>
            <p:nvPr/>
          </p:nvSpPr>
          <p:spPr bwMode="auto">
            <a:xfrm>
              <a:off x="1190" y="1040"/>
              <a:ext cx="750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15"/>
            <p:cNvSpPr>
              <a:spLocks noChangeShapeType="1"/>
            </p:cNvSpPr>
            <p:nvPr/>
          </p:nvSpPr>
          <p:spPr bwMode="auto">
            <a:xfrm>
              <a:off x="3615" y="1046"/>
              <a:ext cx="904" cy="0"/>
            </a:xfrm>
            <a:prstGeom prst="line">
              <a:avLst/>
            </a:prstGeom>
            <a:noFill/>
            <a:ln w="38100" cmpd="dbl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16"/>
            <p:cNvSpPr>
              <a:spLocks noChangeShapeType="1"/>
            </p:cNvSpPr>
            <p:nvPr/>
          </p:nvSpPr>
          <p:spPr bwMode="auto">
            <a:xfrm>
              <a:off x="2595" y="95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17"/>
            <p:cNvSpPr>
              <a:spLocks noChangeShapeType="1"/>
            </p:cNvSpPr>
            <p:nvPr/>
          </p:nvSpPr>
          <p:spPr bwMode="auto">
            <a:xfrm>
              <a:off x="2602" y="1059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18"/>
            <p:cNvSpPr>
              <a:spLocks noChangeShapeType="1"/>
            </p:cNvSpPr>
            <p:nvPr/>
          </p:nvSpPr>
          <p:spPr bwMode="auto">
            <a:xfrm>
              <a:off x="2609" y="1165"/>
              <a:ext cx="158" cy="5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Line 19"/>
            <p:cNvSpPr>
              <a:spLocks noChangeShapeType="1"/>
            </p:cNvSpPr>
            <p:nvPr/>
          </p:nvSpPr>
          <p:spPr bwMode="auto">
            <a:xfrm flipV="1">
              <a:off x="2910" y="1177"/>
              <a:ext cx="101" cy="5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20"/>
            <p:cNvSpPr>
              <a:spLocks noChangeShapeType="1"/>
            </p:cNvSpPr>
            <p:nvPr/>
          </p:nvSpPr>
          <p:spPr bwMode="auto">
            <a:xfrm>
              <a:off x="5143" y="963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21"/>
            <p:cNvSpPr>
              <a:spLocks noChangeShapeType="1"/>
            </p:cNvSpPr>
            <p:nvPr/>
          </p:nvSpPr>
          <p:spPr bwMode="auto">
            <a:xfrm>
              <a:off x="5150" y="1065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22"/>
            <p:cNvSpPr>
              <a:spLocks noChangeShapeType="1"/>
            </p:cNvSpPr>
            <p:nvPr/>
          </p:nvSpPr>
          <p:spPr bwMode="auto">
            <a:xfrm>
              <a:off x="5157" y="1167"/>
              <a:ext cx="37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Rectangle 23"/>
          <p:cNvSpPr>
            <a:spLocks noChangeArrowheads="1"/>
          </p:cNvSpPr>
          <p:nvPr/>
        </p:nvSpPr>
        <p:spPr bwMode="auto">
          <a:xfrm>
            <a:off x="1100138" y="4357694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24"/>
          <p:cNvSpPr>
            <a:spLocks noChangeArrowheads="1"/>
          </p:cNvSpPr>
          <p:nvPr/>
        </p:nvSpPr>
        <p:spPr bwMode="auto">
          <a:xfrm>
            <a:off x="3827463" y="4392617"/>
            <a:ext cx="911225" cy="69850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7205663" y="4371979"/>
            <a:ext cx="976312" cy="71913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26"/>
          <p:cNvSpPr>
            <a:spLocks noChangeArrowheads="1"/>
          </p:cNvSpPr>
          <p:nvPr/>
        </p:nvSpPr>
        <p:spPr bwMode="auto">
          <a:xfrm>
            <a:off x="1158875" y="45434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19465" name="Rectangle 27"/>
          <p:cNvSpPr>
            <a:spLocks noChangeArrowheads="1"/>
          </p:cNvSpPr>
          <p:nvPr/>
        </p:nvSpPr>
        <p:spPr bwMode="auto">
          <a:xfrm>
            <a:off x="7164388" y="4540254"/>
            <a:ext cx="1019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DEMUX</a:t>
            </a:r>
          </a:p>
        </p:txBody>
      </p:sp>
      <p:sp>
        <p:nvSpPr>
          <p:cNvPr id="19466" name="Line 28"/>
          <p:cNvSpPr>
            <a:spLocks noChangeShapeType="1"/>
          </p:cNvSpPr>
          <p:nvPr/>
        </p:nvSpPr>
        <p:spPr bwMode="auto">
          <a:xfrm>
            <a:off x="473075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29"/>
          <p:cNvSpPr>
            <a:spLocks noChangeShapeType="1"/>
          </p:cNvSpPr>
          <p:nvPr/>
        </p:nvSpPr>
        <p:spPr bwMode="auto">
          <a:xfrm>
            <a:off x="484188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30"/>
          <p:cNvSpPr>
            <a:spLocks noChangeShapeType="1"/>
          </p:cNvSpPr>
          <p:nvPr/>
        </p:nvSpPr>
        <p:spPr bwMode="auto">
          <a:xfrm>
            <a:off x="495300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31"/>
          <p:cNvSpPr>
            <a:spLocks noChangeShapeType="1"/>
          </p:cNvSpPr>
          <p:nvPr/>
        </p:nvSpPr>
        <p:spPr bwMode="auto">
          <a:xfrm>
            <a:off x="1928813" y="4711704"/>
            <a:ext cx="188277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32"/>
          <p:cNvSpPr>
            <a:spLocks noChangeShapeType="1"/>
          </p:cNvSpPr>
          <p:nvPr/>
        </p:nvSpPr>
        <p:spPr bwMode="auto">
          <a:xfrm>
            <a:off x="4752975" y="4721229"/>
            <a:ext cx="2460625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3"/>
          <p:cNvSpPr>
            <a:spLocks noChangeShapeType="1"/>
          </p:cNvSpPr>
          <p:nvPr/>
        </p:nvSpPr>
        <p:spPr bwMode="auto">
          <a:xfrm>
            <a:off x="4151313" y="5164142"/>
            <a:ext cx="17462" cy="719137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34"/>
          <p:cNvSpPr>
            <a:spLocks noChangeShapeType="1"/>
          </p:cNvSpPr>
          <p:nvPr/>
        </p:nvSpPr>
        <p:spPr bwMode="auto">
          <a:xfrm flipH="1" flipV="1">
            <a:off x="4484688" y="5130804"/>
            <a:ext cx="22225" cy="7239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35"/>
          <p:cNvSpPr>
            <a:spLocks noChangeShapeType="1"/>
          </p:cNvSpPr>
          <p:nvPr/>
        </p:nvSpPr>
        <p:spPr bwMode="auto">
          <a:xfrm>
            <a:off x="8204200" y="458946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36"/>
          <p:cNvSpPr>
            <a:spLocks noChangeShapeType="1"/>
          </p:cNvSpPr>
          <p:nvPr/>
        </p:nvSpPr>
        <p:spPr bwMode="auto">
          <a:xfrm>
            <a:off x="8215313" y="4751392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37"/>
          <p:cNvSpPr>
            <a:spLocks noChangeShapeType="1"/>
          </p:cNvSpPr>
          <p:nvPr/>
        </p:nvSpPr>
        <p:spPr bwMode="auto">
          <a:xfrm>
            <a:off x="8226425" y="4913317"/>
            <a:ext cx="5969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38"/>
          <p:cNvSpPr>
            <a:spLocks noChangeArrowheads="1"/>
          </p:cNvSpPr>
          <p:nvPr/>
        </p:nvSpPr>
        <p:spPr bwMode="auto">
          <a:xfrm>
            <a:off x="468313" y="1076329"/>
            <a:ext cx="2879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(a)  pre-SONET multiplexing</a:t>
            </a:r>
          </a:p>
        </p:txBody>
      </p:sp>
      <p:sp>
        <p:nvSpPr>
          <p:cNvPr id="19477" name="Rectangle 39"/>
          <p:cNvSpPr>
            <a:spLocks noChangeArrowheads="1"/>
          </p:cNvSpPr>
          <p:nvPr/>
        </p:nvSpPr>
        <p:spPr bwMode="auto">
          <a:xfrm>
            <a:off x="3384550" y="2671767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8" name="Rectangle 40"/>
          <p:cNvSpPr>
            <a:spLocks noChangeArrowheads="1"/>
          </p:cNvSpPr>
          <p:nvPr/>
        </p:nvSpPr>
        <p:spPr bwMode="auto">
          <a:xfrm>
            <a:off x="4716463" y="2662242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79" name="Rectangle 41"/>
          <p:cNvSpPr>
            <a:spLocks noChangeArrowheads="1"/>
          </p:cNvSpPr>
          <p:nvPr/>
        </p:nvSpPr>
        <p:spPr bwMode="auto">
          <a:xfrm>
            <a:off x="3913188" y="4530729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ADM</a:t>
            </a:r>
          </a:p>
        </p:txBody>
      </p:sp>
      <p:sp>
        <p:nvSpPr>
          <p:cNvPr id="19480" name="Rectangle 42"/>
          <p:cNvSpPr>
            <a:spLocks noChangeArrowheads="1"/>
          </p:cNvSpPr>
          <p:nvPr/>
        </p:nvSpPr>
        <p:spPr bwMode="auto">
          <a:xfrm>
            <a:off x="3201988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remove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1" name="Rectangle 43"/>
          <p:cNvSpPr>
            <a:spLocks noChangeArrowheads="1"/>
          </p:cNvSpPr>
          <p:nvPr/>
        </p:nvSpPr>
        <p:spPr bwMode="auto">
          <a:xfrm>
            <a:off x="4670425" y="5661029"/>
            <a:ext cx="968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insert</a:t>
            </a:r>
          </a:p>
          <a:p>
            <a:pPr eaLnBrk="0" hangingPunct="0"/>
            <a:r>
              <a:rPr lang="en-US" sz="1800"/>
              <a:t>tributary</a:t>
            </a:r>
          </a:p>
        </p:txBody>
      </p:sp>
      <p:sp>
        <p:nvSpPr>
          <p:cNvPr id="19482" name="Rectangle 44"/>
          <p:cNvSpPr>
            <a:spLocks noChangeArrowheads="1"/>
          </p:cNvSpPr>
          <p:nvPr/>
        </p:nvSpPr>
        <p:spPr bwMode="auto">
          <a:xfrm>
            <a:off x="473075" y="3606804"/>
            <a:ext cx="3521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(b)  SONET Add-Drop multiplexing</a:t>
            </a: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000100" y="1643050"/>
            <a:ext cx="828656" cy="733423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1071538" y="1785926"/>
            <a:ext cx="714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dirty="0"/>
              <a:t>MUX</a:t>
            </a:r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ADM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7000892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039813"/>
            <a:ext cx="6934200" cy="4460875"/>
            <a:chOff x="768" y="655"/>
            <a:chExt cx="4368" cy="2810"/>
          </a:xfrm>
        </p:grpSpPr>
        <p:sp>
          <p:nvSpPr>
            <p:cNvPr id="20489" name="Oval 3"/>
            <p:cNvSpPr>
              <a:spLocks noChangeArrowheads="1"/>
            </p:cNvSpPr>
            <p:nvPr/>
          </p:nvSpPr>
          <p:spPr bwMode="auto">
            <a:xfrm>
              <a:off x="3503" y="2524"/>
              <a:ext cx="1136" cy="7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"/>
            <p:cNvSpPr>
              <a:spLocks noChangeArrowheads="1"/>
            </p:cNvSpPr>
            <p:nvPr/>
          </p:nvSpPr>
          <p:spPr bwMode="auto">
            <a:xfrm>
              <a:off x="3644" y="993"/>
              <a:ext cx="982" cy="66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73" y="2525"/>
              <a:ext cx="1118" cy="795"/>
              <a:chOff x="3191" y="2688"/>
              <a:chExt cx="1118" cy="795"/>
            </a:xfrm>
          </p:grpSpPr>
          <p:sp>
            <p:nvSpPr>
              <p:cNvPr id="20534" name="Oval 6"/>
              <p:cNvSpPr>
                <a:spLocks noChangeArrowheads="1"/>
              </p:cNvSpPr>
              <p:nvPr/>
            </p:nvSpPr>
            <p:spPr bwMode="auto">
              <a:xfrm>
                <a:off x="3263" y="2727"/>
                <a:ext cx="1046" cy="6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5" name="Rectangle 7"/>
              <p:cNvSpPr>
                <a:spLocks noChangeArrowheads="1"/>
              </p:cNvSpPr>
              <p:nvPr/>
            </p:nvSpPr>
            <p:spPr bwMode="auto">
              <a:xfrm flipV="1">
                <a:off x="4086" y="323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6" name="Rectangle 8"/>
              <p:cNvSpPr>
                <a:spLocks noChangeArrowheads="1"/>
              </p:cNvSpPr>
              <p:nvPr/>
            </p:nvSpPr>
            <p:spPr bwMode="auto">
              <a:xfrm flipV="1">
                <a:off x="4027" y="273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7" name="Rectangle 9"/>
              <p:cNvSpPr>
                <a:spLocks noChangeArrowheads="1"/>
              </p:cNvSpPr>
              <p:nvPr/>
            </p:nvSpPr>
            <p:spPr bwMode="auto">
              <a:xfrm flipV="1">
                <a:off x="3479" y="268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8" name="Rectangle 10"/>
              <p:cNvSpPr>
                <a:spLocks noChangeArrowheads="1"/>
              </p:cNvSpPr>
              <p:nvPr/>
            </p:nvSpPr>
            <p:spPr bwMode="auto">
              <a:xfrm flipV="1">
                <a:off x="3576" y="3329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9" name="Rectangle 11"/>
              <p:cNvSpPr>
                <a:spLocks noChangeArrowheads="1"/>
              </p:cNvSpPr>
              <p:nvPr/>
            </p:nvSpPr>
            <p:spPr bwMode="auto">
              <a:xfrm flipV="1">
                <a:off x="3191" y="2998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623" y="967"/>
              <a:ext cx="986" cy="717"/>
              <a:chOff x="3533" y="993"/>
              <a:chExt cx="986" cy="717"/>
            </a:xfrm>
          </p:grpSpPr>
          <p:sp>
            <p:nvSpPr>
              <p:cNvPr id="20528" name="Oval 13"/>
              <p:cNvSpPr>
                <a:spLocks noChangeArrowheads="1"/>
              </p:cNvSpPr>
              <p:nvPr/>
            </p:nvSpPr>
            <p:spPr bwMode="auto">
              <a:xfrm>
                <a:off x="3618" y="1064"/>
                <a:ext cx="872" cy="5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Rectangle 14"/>
              <p:cNvSpPr>
                <a:spLocks noChangeArrowheads="1"/>
              </p:cNvSpPr>
              <p:nvPr/>
            </p:nvSpPr>
            <p:spPr bwMode="auto">
              <a:xfrm flipV="1">
                <a:off x="4340" y="141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Rectangle 15"/>
              <p:cNvSpPr>
                <a:spLocks noChangeArrowheads="1"/>
              </p:cNvSpPr>
              <p:nvPr/>
            </p:nvSpPr>
            <p:spPr bwMode="auto">
              <a:xfrm flipV="1">
                <a:off x="3955" y="993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Rectangle 16"/>
              <p:cNvSpPr>
                <a:spLocks noChangeArrowheads="1"/>
              </p:cNvSpPr>
              <p:nvPr/>
            </p:nvSpPr>
            <p:spPr bwMode="auto">
              <a:xfrm flipV="1">
                <a:off x="3533" y="1225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Rectangle 17"/>
              <p:cNvSpPr>
                <a:spLocks noChangeArrowheads="1"/>
              </p:cNvSpPr>
              <p:nvPr/>
            </p:nvSpPr>
            <p:spPr bwMode="auto">
              <a:xfrm flipV="1">
                <a:off x="3876" y="1556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Rectangle 18"/>
              <p:cNvSpPr>
                <a:spLocks noChangeArrowheads="1"/>
              </p:cNvSpPr>
              <p:nvPr/>
            </p:nvSpPr>
            <p:spPr bwMode="auto">
              <a:xfrm flipV="1">
                <a:off x="4346" y="1052"/>
                <a:ext cx="173" cy="154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079" y="962"/>
              <a:ext cx="1370" cy="2032"/>
              <a:chOff x="1834" y="934"/>
              <a:chExt cx="1370" cy="2032"/>
            </a:xfrm>
          </p:grpSpPr>
          <p:sp>
            <p:nvSpPr>
              <p:cNvPr id="20518" name="Oval 20"/>
              <p:cNvSpPr>
                <a:spLocks noChangeArrowheads="1"/>
              </p:cNvSpPr>
              <p:nvPr/>
            </p:nvSpPr>
            <p:spPr bwMode="auto">
              <a:xfrm>
                <a:off x="1891" y="990"/>
                <a:ext cx="1209" cy="195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Rectangle 21"/>
              <p:cNvSpPr>
                <a:spLocks noChangeArrowheads="1"/>
              </p:cNvSpPr>
              <p:nvPr/>
            </p:nvSpPr>
            <p:spPr bwMode="auto">
              <a:xfrm flipV="1">
                <a:off x="3031" y="164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Rectangle 22"/>
              <p:cNvSpPr>
                <a:spLocks noChangeArrowheads="1"/>
              </p:cNvSpPr>
              <p:nvPr/>
            </p:nvSpPr>
            <p:spPr bwMode="auto">
              <a:xfrm flipV="1">
                <a:off x="2864" y="11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Rectangle 23"/>
              <p:cNvSpPr>
                <a:spLocks noChangeArrowheads="1"/>
              </p:cNvSpPr>
              <p:nvPr/>
            </p:nvSpPr>
            <p:spPr bwMode="auto">
              <a:xfrm flipV="1">
                <a:off x="2552" y="93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Rectangle 24"/>
              <p:cNvSpPr>
                <a:spLocks noChangeArrowheads="1"/>
              </p:cNvSpPr>
              <p:nvPr/>
            </p:nvSpPr>
            <p:spPr bwMode="auto">
              <a:xfrm flipV="1">
                <a:off x="2958" y="2230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" name="Rectangle 25"/>
              <p:cNvSpPr>
                <a:spLocks noChangeArrowheads="1"/>
              </p:cNvSpPr>
              <p:nvPr/>
            </p:nvSpPr>
            <p:spPr bwMode="auto">
              <a:xfrm flipV="1">
                <a:off x="1837" y="2225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" name="Rectangle 26"/>
              <p:cNvSpPr>
                <a:spLocks noChangeArrowheads="1"/>
              </p:cNvSpPr>
              <p:nvPr/>
            </p:nvSpPr>
            <p:spPr bwMode="auto">
              <a:xfrm flipV="1">
                <a:off x="2166" y="2812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5" name="Rectangle 27"/>
              <p:cNvSpPr>
                <a:spLocks noChangeArrowheads="1"/>
              </p:cNvSpPr>
              <p:nvPr/>
            </p:nvSpPr>
            <p:spPr bwMode="auto">
              <a:xfrm flipV="1">
                <a:off x="1834" y="1684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" name="Rectangle 28"/>
              <p:cNvSpPr>
                <a:spLocks noChangeArrowheads="1"/>
              </p:cNvSpPr>
              <p:nvPr/>
            </p:nvSpPr>
            <p:spPr bwMode="auto">
              <a:xfrm flipV="1">
                <a:off x="2834" y="2626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Rectangle 29"/>
              <p:cNvSpPr>
                <a:spLocks noChangeArrowheads="1"/>
              </p:cNvSpPr>
              <p:nvPr/>
            </p:nvSpPr>
            <p:spPr bwMode="auto">
              <a:xfrm flipV="1">
                <a:off x="2002" y="1189"/>
                <a:ext cx="173" cy="15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4" name="Line 30"/>
            <p:cNvSpPr>
              <a:spLocks noChangeShapeType="1"/>
            </p:cNvSpPr>
            <p:nvPr/>
          </p:nvSpPr>
          <p:spPr bwMode="auto">
            <a:xfrm>
              <a:off x="3290" y="129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31"/>
            <p:cNvSpPr>
              <a:spLocks noChangeShapeType="1"/>
            </p:cNvSpPr>
            <p:nvPr/>
          </p:nvSpPr>
          <p:spPr bwMode="auto">
            <a:xfrm flipV="1">
              <a:off x="3463" y="1646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32"/>
            <p:cNvSpPr>
              <a:spLocks noChangeShapeType="1"/>
            </p:cNvSpPr>
            <p:nvPr/>
          </p:nvSpPr>
          <p:spPr bwMode="auto">
            <a:xfrm>
              <a:off x="3399" y="2328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33"/>
            <p:cNvSpPr>
              <a:spLocks noChangeShapeType="1"/>
            </p:cNvSpPr>
            <p:nvPr/>
          </p:nvSpPr>
          <p:spPr bwMode="auto">
            <a:xfrm>
              <a:off x="3254" y="2737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34"/>
            <p:cNvSpPr>
              <a:spLocks noChangeArrowheads="1"/>
            </p:cNvSpPr>
            <p:nvPr/>
          </p:nvSpPr>
          <p:spPr bwMode="auto">
            <a:xfrm>
              <a:off x="4954" y="655"/>
              <a:ext cx="182" cy="209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Freeform 35"/>
            <p:cNvSpPr>
              <a:spLocks/>
            </p:cNvSpPr>
            <p:nvPr/>
          </p:nvSpPr>
          <p:spPr bwMode="auto">
            <a:xfrm>
              <a:off x="4545" y="764"/>
              <a:ext cx="400" cy="245"/>
            </a:xfrm>
            <a:custGeom>
              <a:avLst/>
              <a:gdLst>
                <a:gd name="T0" fmla="*/ 400 w 400"/>
                <a:gd name="T1" fmla="*/ 0 h 245"/>
                <a:gd name="T2" fmla="*/ 146 w 400"/>
                <a:gd name="T3" fmla="*/ 63 h 245"/>
                <a:gd name="T4" fmla="*/ 0 w 400"/>
                <a:gd name="T5" fmla="*/ 245 h 245"/>
                <a:gd name="T6" fmla="*/ 0 60000 65536"/>
                <a:gd name="T7" fmla="*/ 0 60000 65536"/>
                <a:gd name="T8" fmla="*/ 0 60000 65536"/>
                <a:gd name="T9" fmla="*/ 0 w 400"/>
                <a:gd name="T10" fmla="*/ 0 h 245"/>
                <a:gd name="T11" fmla="*/ 400 w 400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" h="245">
                  <a:moveTo>
                    <a:pt x="400" y="0"/>
                  </a:moveTo>
                  <a:cubicBezTo>
                    <a:pt x="306" y="11"/>
                    <a:pt x="213" y="22"/>
                    <a:pt x="146" y="63"/>
                  </a:cubicBezTo>
                  <a:cubicBezTo>
                    <a:pt x="79" y="104"/>
                    <a:pt x="26" y="213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Freeform 36"/>
            <p:cNvSpPr>
              <a:spLocks/>
            </p:cNvSpPr>
            <p:nvPr/>
          </p:nvSpPr>
          <p:spPr bwMode="auto">
            <a:xfrm>
              <a:off x="4609" y="864"/>
              <a:ext cx="452" cy="245"/>
            </a:xfrm>
            <a:custGeom>
              <a:avLst/>
              <a:gdLst>
                <a:gd name="T0" fmla="*/ 418 w 452"/>
                <a:gd name="T1" fmla="*/ 0 h 245"/>
                <a:gd name="T2" fmla="*/ 382 w 452"/>
                <a:gd name="T3" fmla="*/ 172 h 245"/>
                <a:gd name="T4" fmla="*/ 0 w 452"/>
                <a:gd name="T5" fmla="*/ 245 h 245"/>
                <a:gd name="T6" fmla="*/ 0 60000 65536"/>
                <a:gd name="T7" fmla="*/ 0 60000 65536"/>
                <a:gd name="T8" fmla="*/ 0 60000 65536"/>
                <a:gd name="T9" fmla="*/ 0 w 452"/>
                <a:gd name="T10" fmla="*/ 0 h 245"/>
                <a:gd name="T11" fmla="*/ 452 w 452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2" h="245">
                  <a:moveTo>
                    <a:pt x="418" y="0"/>
                  </a:moveTo>
                  <a:cubicBezTo>
                    <a:pt x="435" y="65"/>
                    <a:pt x="452" y="131"/>
                    <a:pt x="382" y="172"/>
                  </a:cubicBezTo>
                  <a:cubicBezTo>
                    <a:pt x="312" y="213"/>
                    <a:pt x="65" y="230"/>
                    <a:pt x="0" y="24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Text Box 37"/>
            <p:cNvSpPr txBox="1">
              <a:spLocks noChangeArrowheads="1"/>
            </p:cNvSpPr>
            <p:nvPr/>
          </p:nvSpPr>
          <p:spPr bwMode="auto">
            <a:xfrm>
              <a:off x="3619" y="1835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Inter-Office</a:t>
              </a:r>
            </a:p>
            <a:p>
              <a:pPr algn="ctr" eaLnBrk="0" hangingPunct="0"/>
              <a:r>
                <a:rPr lang="en-US" sz="1800"/>
                <a:t>Rings</a:t>
              </a:r>
            </a:p>
          </p:txBody>
        </p:sp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547" y="1731"/>
              <a:ext cx="4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Metro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03" name="Rectangle 39"/>
            <p:cNvSpPr>
              <a:spLocks noChangeArrowheads="1"/>
            </p:cNvSpPr>
            <p:nvPr/>
          </p:nvSpPr>
          <p:spPr bwMode="auto">
            <a:xfrm flipV="1">
              <a:off x="1487" y="1586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Rectangle 40"/>
            <p:cNvSpPr>
              <a:spLocks noChangeArrowheads="1"/>
            </p:cNvSpPr>
            <p:nvPr/>
          </p:nvSpPr>
          <p:spPr bwMode="auto">
            <a:xfrm flipV="1">
              <a:off x="1473" y="2355"/>
              <a:ext cx="282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Freeform 41"/>
            <p:cNvSpPr>
              <a:spLocks/>
            </p:cNvSpPr>
            <p:nvPr/>
          </p:nvSpPr>
          <p:spPr bwMode="auto">
            <a:xfrm>
              <a:off x="1053" y="2647"/>
              <a:ext cx="564" cy="818"/>
            </a:xfrm>
            <a:custGeom>
              <a:avLst/>
              <a:gdLst>
                <a:gd name="T0" fmla="*/ 564 w 564"/>
                <a:gd name="T1" fmla="*/ 0 h 818"/>
                <a:gd name="T2" fmla="*/ 437 w 564"/>
                <a:gd name="T3" fmla="*/ 409 h 818"/>
                <a:gd name="T4" fmla="*/ 0 w 564"/>
                <a:gd name="T5" fmla="*/ 818 h 818"/>
                <a:gd name="T6" fmla="*/ 0 60000 65536"/>
                <a:gd name="T7" fmla="*/ 0 60000 65536"/>
                <a:gd name="T8" fmla="*/ 0 60000 65536"/>
                <a:gd name="T9" fmla="*/ 0 w 564"/>
                <a:gd name="T10" fmla="*/ 0 h 818"/>
                <a:gd name="T11" fmla="*/ 564 w 564"/>
                <a:gd name="T12" fmla="*/ 818 h 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4" h="818">
                  <a:moveTo>
                    <a:pt x="564" y="0"/>
                  </a:moveTo>
                  <a:cubicBezTo>
                    <a:pt x="547" y="136"/>
                    <a:pt x="531" y="273"/>
                    <a:pt x="437" y="409"/>
                  </a:cubicBezTo>
                  <a:cubicBezTo>
                    <a:pt x="343" y="545"/>
                    <a:pt x="73" y="748"/>
                    <a:pt x="0" y="81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42"/>
            <p:cNvSpPr>
              <a:spLocks/>
            </p:cNvSpPr>
            <p:nvPr/>
          </p:nvSpPr>
          <p:spPr bwMode="auto">
            <a:xfrm>
              <a:off x="1081" y="674"/>
              <a:ext cx="545" cy="900"/>
            </a:xfrm>
            <a:custGeom>
              <a:avLst/>
              <a:gdLst>
                <a:gd name="T0" fmla="*/ 545 w 545"/>
                <a:gd name="T1" fmla="*/ 900 h 900"/>
                <a:gd name="T2" fmla="*/ 445 w 545"/>
                <a:gd name="T3" fmla="*/ 382 h 900"/>
                <a:gd name="T4" fmla="*/ 0 w 545"/>
                <a:gd name="T5" fmla="*/ 0 h 900"/>
                <a:gd name="T6" fmla="*/ 0 60000 65536"/>
                <a:gd name="T7" fmla="*/ 0 60000 65536"/>
                <a:gd name="T8" fmla="*/ 0 60000 65536"/>
                <a:gd name="T9" fmla="*/ 0 w 545"/>
                <a:gd name="T10" fmla="*/ 0 h 900"/>
                <a:gd name="T11" fmla="*/ 545 w 545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900">
                  <a:moveTo>
                    <a:pt x="545" y="900"/>
                  </a:moveTo>
                  <a:cubicBezTo>
                    <a:pt x="540" y="716"/>
                    <a:pt x="536" y="532"/>
                    <a:pt x="445" y="382"/>
                  </a:cubicBezTo>
                  <a:cubicBezTo>
                    <a:pt x="354" y="232"/>
                    <a:pt x="76" y="64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Line 43"/>
            <p:cNvSpPr>
              <a:spLocks noChangeShapeType="1"/>
            </p:cNvSpPr>
            <p:nvPr/>
          </p:nvSpPr>
          <p:spPr bwMode="auto">
            <a:xfrm flipH="1">
              <a:off x="1626" y="1892"/>
              <a:ext cx="18" cy="4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44"/>
            <p:cNvSpPr>
              <a:spLocks noChangeShapeType="1"/>
            </p:cNvSpPr>
            <p:nvPr/>
          </p:nvSpPr>
          <p:spPr bwMode="auto">
            <a:xfrm>
              <a:off x="1790" y="172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45"/>
            <p:cNvSpPr>
              <a:spLocks noChangeShapeType="1"/>
            </p:cNvSpPr>
            <p:nvPr/>
          </p:nvSpPr>
          <p:spPr bwMode="auto">
            <a:xfrm flipV="1">
              <a:off x="1763" y="233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46"/>
            <p:cNvSpPr txBox="1">
              <a:spLocks noChangeArrowheads="1"/>
            </p:cNvSpPr>
            <p:nvPr/>
          </p:nvSpPr>
          <p:spPr bwMode="auto">
            <a:xfrm>
              <a:off x="768" y="1690"/>
              <a:ext cx="6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800"/>
                <a:t>Regional</a:t>
              </a:r>
            </a:p>
            <a:p>
              <a:pPr algn="ctr" eaLnBrk="0" hangingPunct="0"/>
              <a:r>
                <a:rPr lang="en-US" sz="1800"/>
                <a:t>Ring</a:t>
              </a:r>
            </a:p>
          </p:txBody>
        </p:sp>
        <p:sp>
          <p:nvSpPr>
            <p:cNvPr id="20511" name="Oval 47"/>
            <p:cNvSpPr>
              <a:spLocks noChangeArrowheads="1"/>
            </p:cNvSpPr>
            <p:nvPr/>
          </p:nvSpPr>
          <p:spPr bwMode="auto">
            <a:xfrm>
              <a:off x="2096" y="969"/>
              <a:ext cx="1301" cy="2047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8"/>
            <p:cNvSpPr>
              <a:spLocks noChangeShapeType="1"/>
            </p:cNvSpPr>
            <p:nvPr/>
          </p:nvSpPr>
          <p:spPr bwMode="auto">
            <a:xfrm>
              <a:off x="3277" y="125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49"/>
            <p:cNvSpPr>
              <a:spLocks noChangeShapeType="1"/>
            </p:cNvSpPr>
            <p:nvPr/>
          </p:nvSpPr>
          <p:spPr bwMode="auto">
            <a:xfrm flipV="1">
              <a:off x="3468" y="1678"/>
              <a:ext cx="4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50"/>
            <p:cNvSpPr>
              <a:spLocks noChangeShapeType="1"/>
            </p:cNvSpPr>
            <p:nvPr/>
          </p:nvSpPr>
          <p:spPr bwMode="auto">
            <a:xfrm>
              <a:off x="3377" y="2361"/>
              <a:ext cx="382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51"/>
            <p:cNvSpPr>
              <a:spLocks noChangeShapeType="1"/>
            </p:cNvSpPr>
            <p:nvPr/>
          </p:nvSpPr>
          <p:spPr bwMode="auto">
            <a:xfrm>
              <a:off x="3214" y="2751"/>
              <a:ext cx="20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52"/>
            <p:cNvSpPr>
              <a:spLocks noChangeShapeType="1"/>
            </p:cNvSpPr>
            <p:nvPr/>
          </p:nvSpPr>
          <p:spPr bwMode="auto">
            <a:xfrm flipV="1">
              <a:off x="1759" y="2387"/>
              <a:ext cx="318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53"/>
            <p:cNvSpPr>
              <a:spLocks noChangeShapeType="1"/>
            </p:cNvSpPr>
            <p:nvPr/>
          </p:nvSpPr>
          <p:spPr bwMode="auto">
            <a:xfrm>
              <a:off x="1776" y="1778"/>
              <a:ext cx="29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79388" y="4445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Ring</a:t>
            </a:r>
          </a:p>
        </p:txBody>
      </p:sp>
      <p:sp>
        <p:nvSpPr>
          <p:cNvPr id="62" name="Text Box 240"/>
          <p:cNvSpPr txBox="1">
            <a:spLocks noChangeArrowheads="1"/>
          </p:cNvSpPr>
          <p:nvPr/>
        </p:nvSpPr>
        <p:spPr bwMode="auto">
          <a:xfrm>
            <a:off x="6929454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Gigabit ATM Over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10 </a:t>
            </a:r>
            <a:r>
              <a:rPr lang="en-US" sz="3600" dirty="0" err="1" smtClean="0">
                <a:effectLst/>
              </a:rPr>
              <a:t>Gb</a:t>
            </a:r>
            <a:r>
              <a:rPr lang="en-US" sz="3600" dirty="0" smtClean="0">
                <a:effectLst/>
              </a:rPr>
              <a:t>/s SONET Ring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01600" y="1952625"/>
            <a:ext cx="936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200" b="1"/>
          </a:p>
          <a:p>
            <a:pPr algn="ctr" eaLnBrk="0" hangingPunct="0"/>
            <a:r>
              <a:rPr lang="en-US" sz="1100">
                <a:hlinkClick r:id="rId2"/>
              </a:rPr>
              <a:t>  </a:t>
            </a:r>
            <a:r>
              <a:rPr lang="en-US" sz="16200"/>
              <a:t> </a:t>
            </a:r>
            <a:r>
              <a:rPr lang="en-US" sz="11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n-US"/>
              <a:t> </a:t>
            </a:r>
          </a:p>
        </p:txBody>
      </p:sp>
      <p:pic>
        <p:nvPicPr>
          <p:cNvPr id="21508" name="Picture 6" descr="sonet-r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98" y="1500174"/>
            <a:ext cx="8888558" cy="37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214546" y="5445144"/>
            <a:ext cx="4586288" cy="698500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Washington U. St Louis 1995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928662" y="3500438"/>
            <a:ext cx="6929486" cy="857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eaLnBrk="0" hangingPunct="0"/>
            <a:r>
              <a:rPr lang="en-US" sz="1600" dirty="0"/>
              <a:t>STE: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Section</a:t>
            </a:r>
            <a:r>
              <a:rPr lang="en-US" sz="1600" dirty="0"/>
              <a:t> Terminating Equipment, e.g. a repeater</a:t>
            </a:r>
          </a:p>
          <a:p>
            <a:pPr algn="l" eaLnBrk="0" hangingPunct="0"/>
            <a:r>
              <a:rPr lang="en-US" sz="1600" dirty="0"/>
              <a:t>LTE: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Line</a:t>
            </a:r>
            <a:r>
              <a:rPr lang="en-US" sz="1600" b="1" dirty="0"/>
              <a:t> </a:t>
            </a:r>
            <a:r>
              <a:rPr lang="en-US" sz="1600" dirty="0"/>
              <a:t>Terminating Equipment, e.g. a STS-1 to STS-3 multiplexer</a:t>
            </a:r>
          </a:p>
          <a:p>
            <a:pPr algn="l" eaLnBrk="0" hangingPunct="0"/>
            <a:r>
              <a:rPr lang="en-US" sz="1600" dirty="0"/>
              <a:t>PTE:  </a:t>
            </a:r>
            <a:r>
              <a:rPr lang="en-US" sz="1600" b="1" dirty="0">
                <a:solidFill>
                  <a:srgbClr val="990000"/>
                </a:solidFill>
                <a:latin typeface="Comic Sans MS" pitchFamily="66" charset="0"/>
              </a:rPr>
              <a:t>Path</a:t>
            </a:r>
            <a:r>
              <a:rPr lang="en-US" sz="1600" dirty="0"/>
              <a:t> Terminating Equipment, e.g. an STS-1 multiplexer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4851424"/>
            <a:ext cx="8340725" cy="1497012"/>
            <a:chOff x="246" y="2971"/>
            <a:chExt cx="5254" cy="9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734" y="3423"/>
              <a:ext cx="561" cy="478"/>
              <a:chOff x="1734" y="3270"/>
              <a:chExt cx="561" cy="478"/>
            </a:xfrm>
          </p:grpSpPr>
          <p:sp>
            <p:nvSpPr>
              <p:cNvPr id="22634" name="Rectangle 5"/>
              <p:cNvSpPr>
                <a:spLocks noChangeArrowheads="1"/>
              </p:cNvSpPr>
              <p:nvPr/>
            </p:nvSpPr>
            <p:spPr bwMode="auto">
              <a:xfrm>
                <a:off x="17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5" name="Rectangle 6"/>
              <p:cNvSpPr>
                <a:spLocks noChangeArrowheads="1"/>
              </p:cNvSpPr>
              <p:nvPr/>
            </p:nvSpPr>
            <p:spPr bwMode="auto">
              <a:xfrm>
                <a:off x="17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Rectangle 7"/>
              <p:cNvSpPr>
                <a:spLocks noChangeArrowheads="1"/>
              </p:cNvSpPr>
              <p:nvPr/>
            </p:nvSpPr>
            <p:spPr bwMode="auto">
              <a:xfrm>
                <a:off x="1746" y="3519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7" name="Rectangle 8"/>
              <p:cNvSpPr>
                <a:spLocks noChangeArrowheads="1"/>
              </p:cNvSpPr>
              <p:nvPr/>
            </p:nvSpPr>
            <p:spPr bwMode="auto">
              <a:xfrm>
                <a:off x="1734" y="3270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16" y="3436"/>
              <a:ext cx="549" cy="478"/>
              <a:chOff x="2516" y="3283"/>
              <a:chExt cx="549" cy="478"/>
            </a:xfrm>
          </p:grpSpPr>
          <p:sp>
            <p:nvSpPr>
              <p:cNvPr id="22630" name="Rectangle 10"/>
              <p:cNvSpPr>
                <a:spLocks noChangeArrowheads="1"/>
              </p:cNvSpPr>
              <p:nvPr/>
            </p:nvSpPr>
            <p:spPr bwMode="auto">
              <a:xfrm>
                <a:off x="251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Rectangle 11"/>
              <p:cNvSpPr>
                <a:spLocks noChangeArrowheads="1"/>
              </p:cNvSpPr>
              <p:nvPr/>
            </p:nvSpPr>
            <p:spPr bwMode="auto">
              <a:xfrm>
                <a:off x="251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Rectangle 12"/>
              <p:cNvSpPr>
                <a:spLocks noChangeArrowheads="1"/>
              </p:cNvSpPr>
              <p:nvPr/>
            </p:nvSpPr>
            <p:spPr bwMode="auto">
              <a:xfrm>
                <a:off x="2541" y="353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33" name="Rectangle 13"/>
              <p:cNvSpPr>
                <a:spLocks noChangeArrowheads="1"/>
              </p:cNvSpPr>
              <p:nvPr/>
            </p:nvSpPr>
            <p:spPr bwMode="auto">
              <a:xfrm>
                <a:off x="2529" y="328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332" y="3404"/>
              <a:ext cx="551" cy="478"/>
              <a:chOff x="3332" y="3251"/>
              <a:chExt cx="551" cy="478"/>
            </a:xfrm>
          </p:grpSpPr>
          <p:sp>
            <p:nvSpPr>
              <p:cNvPr id="22626" name="Rectangle 15"/>
              <p:cNvSpPr>
                <a:spLocks noChangeArrowheads="1"/>
              </p:cNvSpPr>
              <p:nvPr/>
            </p:nvSpPr>
            <p:spPr bwMode="auto">
              <a:xfrm>
                <a:off x="3332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Rectangle 16"/>
              <p:cNvSpPr>
                <a:spLocks noChangeArrowheads="1"/>
              </p:cNvSpPr>
              <p:nvPr/>
            </p:nvSpPr>
            <p:spPr bwMode="auto">
              <a:xfrm>
                <a:off x="3332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8" name="Rectangle 17"/>
              <p:cNvSpPr>
                <a:spLocks noChangeArrowheads="1"/>
              </p:cNvSpPr>
              <p:nvPr/>
            </p:nvSpPr>
            <p:spPr bwMode="auto">
              <a:xfrm>
                <a:off x="3373" y="3500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9" name="Rectangle 18"/>
              <p:cNvSpPr>
                <a:spLocks noChangeArrowheads="1"/>
              </p:cNvSpPr>
              <p:nvPr/>
            </p:nvSpPr>
            <p:spPr bwMode="auto">
              <a:xfrm>
                <a:off x="3361" y="3251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005" y="3211"/>
              <a:ext cx="553" cy="683"/>
              <a:chOff x="1005" y="3058"/>
              <a:chExt cx="553" cy="683"/>
            </a:xfrm>
          </p:grpSpPr>
          <p:sp>
            <p:nvSpPr>
              <p:cNvPr id="22620" name="Rectangle 20"/>
              <p:cNvSpPr>
                <a:spLocks noChangeArrowheads="1"/>
              </p:cNvSpPr>
              <p:nvPr/>
            </p:nvSpPr>
            <p:spPr bwMode="auto">
              <a:xfrm>
                <a:off x="1009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Rectangle 21"/>
              <p:cNvSpPr>
                <a:spLocks noChangeArrowheads="1"/>
              </p:cNvSpPr>
              <p:nvPr/>
            </p:nvSpPr>
            <p:spPr bwMode="auto">
              <a:xfrm>
                <a:off x="1009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Rectangle 22"/>
              <p:cNvSpPr>
                <a:spLocks noChangeArrowheads="1"/>
              </p:cNvSpPr>
              <p:nvPr/>
            </p:nvSpPr>
            <p:spPr bwMode="auto">
              <a:xfrm>
                <a:off x="1009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3" name="Rectangle 23"/>
              <p:cNvSpPr>
                <a:spLocks noChangeArrowheads="1"/>
              </p:cNvSpPr>
              <p:nvPr/>
            </p:nvSpPr>
            <p:spPr bwMode="auto">
              <a:xfrm>
                <a:off x="1017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24" name="Rectangle 24"/>
              <p:cNvSpPr>
                <a:spLocks noChangeArrowheads="1"/>
              </p:cNvSpPr>
              <p:nvPr/>
            </p:nvSpPr>
            <p:spPr bwMode="auto">
              <a:xfrm>
                <a:off x="1005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25" name="Rectangle 25"/>
              <p:cNvSpPr>
                <a:spLocks noChangeArrowheads="1"/>
              </p:cNvSpPr>
              <p:nvPr/>
            </p:nvSpPr>
            <p:spPr bwMode="auto">
              <a:xfrm>
                <a:off x="1122" y="3058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171" y="3204"/>
              <a:ext cx="549" cy="684"/>
              <a:chOff x="4171" y="3051"/>
              <a:chExt cx="549" cy="684"/>
            </a:xfrm>
          </p:grpSpPr>
          <p:sp>
            <p:nvSpPr>
              <p:cNvPr id="22614" name="Rectangle 27"/>
              <p:cNvSpPr>
                <a:spLocks noChangeArrowheads="1"/>
              </p:cNvSpPr>
              <p:nvPr/>
            </p:nvSpPr>
            <p:spPr bwMode="auto">
              <a:xfrm>
                <a:off x="4171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28"/>
              <p:cNvSpPr>
                <a:spLocks noChangeArrowheads="1"/>
              </p:cNvSpPr>
              <p:nvPr/>
            </p:nvSpPr>
            <p:spPr bwMode="auto">
              <a:xfrm>
                <a:off x="4171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29"/>
              <p:cNvSpPr>
                <a:spLocks noChangeArrowheads="1"/>
              </p:cNvSpPr>
              <p:nvPr/>
            </p:nvSpPr>
            <p:spPr bwMode="auto">
              <a:xfrm>
                <a:off x="4171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30"/>
              <p:cNvSpPr>
                <a:spLocks noChangeArrowheads="1"/>
              </p:cNvSpPr>
              <p:nvPr/>
            </p:nvSpPr>
            <p:spPr bwMode="auto">
              <a:xfrm>
                <a:off x="4185" y="3506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8" name="Rectangle 31"/>
              <p:cNvSpPr>
                <a:spLocks noChangeArrowheads="1"/>
              </p:cNvSpPr>
              <p:nvPr/>
            </p:nvSpPr>
            <p:spPr bwMode="auto">
              <a:xfrm>
                <a:off x="4173" y="3257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9" name="Rectangle 32"/>
              <p:cNvSpPr>
                <a:spLocks noChangeArrowheads="1"/>
              </p:cNvSpPr>
              <p:nvPr/>
            </p:nvSpPr>
            <p:spPr bwMode="auto">
              <a:xfrm>
                <a:off x="4278" y="3051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6" y="2974"/>
              <a:ext cx="549" cy="920"/>
              <a:chOff x="246" y="2821"/>
              <a:chExt cx="549" cy="920"/>
            </a:xfrm>
          </p:grpSpPr>
          <p:sp>
            <p:nvSpPr>
              <p:cNvPr id="22606" name="Rectangle 34"/>
              <p:cNvSpPr>
                <a:spLocks noChangeArrowheads="1"/>
              </p:cNvSpPr>
              <p:nvPr/>
            </p:nvSpPr>
            <p:spPr bwMode="auto">
              <a:xfrm>
                <a:off x="246" y="3501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35"/>
              <p:cNvSpPr>
                <a:spLocks noChangeArrowheads="1"/>
              </p:cNvSpPr>
              <p:nvPr/>
            </p:nvSpPr>
            <p:spPr bwMode="auto">
              <a:xfrm>
                <a:off x="246" y="3286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36"/>
              <p:cNvSpPr>
                <a:spLocks noChangeArrowheads="1"/>
              </p:cNvSpPr>
              <p:nvPr/>
            </p:nvSpPr>
            <p:spPr bwMode="auto">
              <a:xfrm>
                <a:off x="246" y="3062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37"/>
              <p:cNvSpPr>
                <a:spLocks noChangeArrowheads="1"/>
              </p:cNvSpPr>
              <p:nvPr/>
            </p:nvSpPr>
            <p:spPr bwMode="auto">
              <a:xfrm>
                <a:off x="246" y="2847"/>
                <a:ext cx="549" cy="21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38"/>
              <p:cNvSpPr>
                <a:spLocks noChangeArrowheads="1"/>
              </p:cNvSpPr>
              <p:nvPr/>
            </p:nvSpPr>
            <p:spPr bwMode="auto">
              <a:xfrm>
                <a:off x="269" y="3512"/>
                <a:ext cx="506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optical</a:t>
                </a:r>
              </a:p>
            </p:txBody>
          </p:sp>
          <p:sp>
            <p:nvSpPr>
              <p:cNvPr id="22611" name="Rectangle 39"/>
              <p:cNvSpPr>
                <a:spLocks noChangeArrowheads="1"/>
              </p:cNvSpPr>
              <p:nvPr/>
            </p:nvSpPr>
            <p:spPr bwMode="auto">
              <a:xfrm>
                <a:off x="257" y="3263"/>
                <a:ext cx="52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section</a:t>
                </a:r>
              </a:p>
            </p:txBody>
          </p:sp>
          <p:sp>
            <p:nvSpPr>
              <p:cNvPr id="22612" name="Rectangle 40"/>
              <p:cNvSpPr>
                <a:spLocks noChangeArrowheads="1"/>
              </p:cNvSpPr>
              <p:nvPr/>
            </p:nvSpPr>
            <p:spPr bwMode="auto">
              <a:xfrm>
                <a:off x="360" y="3045"/>
                <a:ext cx="33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line</a:t>
                </a:r>
              </a:p>
            </p:txBody>
          </p:sp>
          <p:sp>
            <p:nvSpPr>
              <p:cNvPr id="22613" name="Rectangle 41"/>
              <p:cNvSpPr>
                <a:spLocks noChangeArrowheads="1"/>
              </p:cNvSpPr>
              <p:nvPr/>
            </p:nvSpPr>
            <p:spPr bwMode="auto">
              <a:xfrm>
                <a:off x="353" y="2821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800"/>
                  <a:t>path</a:t>
                </a:r>
              </a:p>
            </p:txBody>
          </p:sp>
        </p:grpSp>
        <p:sp>
          <p:nvSpPr>
            <p:cNvPr id="22582" name="Line 42"/>
            <p:cNvSpPr>
              <a:spLocks noChangeShapeType="1"/>
            </p:cNvSpPr>
            <p:nvPr/>
          </p:nvSpPr>
          <p:spPr bwMode="auto">
            <a:xfrm>
              <a:off x="810" y="3759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Line 43"/>
            <p:cNvSpPr>
              <a:spLocks noChangeShapeType="1"/>
            </p:cNvSpPr>
            <p:nvPr/>
          </p:nvSpPr>
          <p:spPr bwMode="auto">
            <a:xfrm>
              <a:off x="1579" y="3759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Line 44"/>
            <p:cNvSpPr>
              <a:spLocks noChangeShapeType="1"/>
            </p:cNvSpPr>
            <p:nvPr/>
          </p:nvSpPr>
          <p:spPr bwMode="auto">
            <a:xfrm>
              <a:off x="2308" y="3766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Line 45"/>
            <p:cNvSpPr>
              <a:spLocks noChangeShapeType="1"/>
            </p:cNvSpPr>
            <p:nvPr/>
          </p:nvSpPr>
          <p:spPr bwMode="auto">
            <a:xfrm>
              <a:off x="3082" y="3772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Line 46"/>
            <p:cNvSpPr>
              <a:spLocks noChangeShapeType="1"/>
            </p:cNvSpPr>
            <p:nvPr/>
          </p:nvSpPr>
          <p:spPr bwMode="auto">
            <a:xfrm>
              <a:off x="3895" y="3779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Line 47"/>
            <p:cNvSpPr>
              <a:spLocks noChangeShapeType="1"/>
            </p:cNvSpPr>
            <p:nvPr/>
          </p:nvSpPr>
          <p:spPr bwMode="auto">
            <a:xfrm>
              <a:off x="4734" y="377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Line 48"/>
            <p:cNvSpPr>
              <a:spLocks noChangeShapeType="1"/>
            </p:cNvSpPr>
            <p:nvPr/>
          </p:nvSpPr>
          <p:spPr bwMode="auto">
            <a:xfrm>
              <a:off x="823" y="3541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Line 49"/>
            <p:cNvSpPr>
              <a:spLocks noChangeShapeType="1"/>
            </p:cNvSpPr>
            <p:nvPr/>
          </p:nvSpPr>
          <p:spPr bwMode="auto">
            <a:xfrm>
              <a:off x="1572" y="3535"/>
              <a:ext cx="16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Line 50"/>
            <p:cNvSpPr>
              <a:spLocks noChangeShapeType="1"/>
            </p:cNvSpPr>
            <p:nvPr/>
          </p:nvSpPr>
          <p:spPr bwMode="auto">
            <a:xfrm>
              <a:off x="2308" y="3555"/>
              <a:ext cx="2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Line 51"/>
            <p:cNvSpPr>
              <a:spLocks noChangeShapeType="1"/>
            </p:cNvSpPr>
            <p:nvPr/>
          </p:nvSpPr>
          <p:spPr bwMode="auto">
            <a:xfrm>
              <a:off x="3101" y="3555"/>
              <a:ext cx="24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Line 52"/>
            <p:cNvSpPr>
              <a:spLocks noChangeShapeType="1"/>
            </p:cNvSpPr>
            <p:nvPr/>
          </p:nvSpPr>
          <p:spPr bwMode="auto">
            <a:xfrm>
              <a:off x="3888" y="3555"/>
              <a:ext cx="28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3" name="Line 53"/>
            <p:cNvSpPr>
              <a:spLocks noChangeShapeType="1"/>
            </p:cNvSpPr>
            <p:nvPr/>
          </p:nvSpPr>
          <p:spPr bwMode="auto">
            <a:xfrm>
              <a:off x="4747" y="3549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Line 54"/>
            <p:cNvSpPr>
              <a:spLocks noChangeShapeType="1"/>
            </p:cNvSpPr>
            <p:nvPr/>
          </p:nvSpPr>
          <p:spPr bwMode="auto">
            <a:xfrm>
              <a:off x="810" y="3324"/>
              <a:ext cx="1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55"/>
            <p:cNvSpPr>
              <a:spLocks noChangeShapeType="1"/>
            </p:cNvSpPr>
            <p:nvPr/>
          </p:nvSpPr>
          <p:spPr bwMode="auto">
            <a:xfrm>
              <a:off x="4747" y="3350"/>
              <a:ext cx="196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6" name="Line 56"/>
            <p:cNvSpPr>
              <a:spLocks noChangeShapeType="1"/>
            </p:cNvSpPr>
            <p:nvPr/>
          </p:nvSpPr>
          <p:spPr bwMode="auto">
            <a:xfrm>
              <a:off x="1592" y="3324"/>
              <a:ext cx="2577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7" name="Line 57"/>
            <p:cNvSpPr>
              <a:spLocks noChangeShapeType="1"/>
            </p:cNvSpPr>
            <p:nvPr/>
          </p:nvSpPr>
          <p:spPr bwMode="auto">
            <a:xfrm>
              <a:off x="804" y="3094"/>
              <a:ext cx="415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8" name="Rectangle 58"/>
            <p:cNvSpPr>
              <a:spLocks noChangeArrowheads="1"/>
            </p:cNvSpPr>
            <p:nvPr/>
          </p:nvSpPr>
          <p:spPr bwMode="auto">
            <a:xfrm>
              <a:off x="4951" y="365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Rectangle 59"/>
            <p:cNvSpPr>
              <a:spLocks noChangeArrowheads="1"/>
            </p:cNvSpPr>
            <p:nvPr/>
          </p:nvSpPr>
          <p:spPr bwMode="auto">
            <a:xfrm>
              <a:off x="4951" y="3436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0" name="Rectangle 60"/>
            <p:cNvSpPr>
              <a:spLocks noChangeArrowheads="1"/>
            </p:cNvSpPr>
            <p:nvPr/>
          </p:nvSpPr>
          <p:spPr bwMode="auto">
            <a:xfrm>
              <a:off x="4951" y="3221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1" name="Rectangle 61"/>
            <p:cNvSpPr>
              <a:spLocks noChangeArrowheads="1"/>
            </p:cNvSpPr>
            <p:nvPr/>
          </p:nvSpPr>
          <p:spPr bwMode="auto">
            <a:xfrm>
              <a:off x="4951" y="2997"/>
              <a:ext cx="549" cy="2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2" name="Rectangle 62"/>
            <p:cNvSpPr>
              <a:spLocks noChangeArrowheads="1"/>
            </p:cNvSpPr>
            <p:nvPr/>
          </p:nvSpPr>
          <p:spPr bwMode="auto">
            <a:xfrm>
              <a:off x="4974" y="3662"/>
              <a:ext cx="50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optical</a:t>
              </a:r>
            </a:p>
          </p:txBody>
        </p:sp>
        <p:sp>
          <p:nvSpPr>
            <p:cNvPr id="22603" name="Rectangle 63"/>
            <p:cNvSpPr>
              <a:spLocks noChangeArrowheads="1"/>
            </p:cNvSpPr>
            <p:nvPr/>
          </p:nvSpPr>
          <p:spPr bwMode="auto">
            <a:xfrm>
              <a:off x="4962" y="3413"/>
              <a:ext cx="52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section</a:t>
              </a:r>
            </a:p>
          </p:txBody>
        </p:sp>
        <p:sp>
          <p:nvSpPr>
            <p:cNvPr id="22604" name="Rectangle 64"/>
            <p:cNvSpPr>
              <a:spLocks noChangeArrowheads="1"/>
            </p:cNvSpPr>
            <p:nvPr/>
          </p:nvSpPr>
          <p:spPr bwMode="auto">
            <a:xfrm>
              <a:off x="5065" y="3195"/>
              <a:ext cx="3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line</a:t>
              </a:r>
            </a:p>
          </p:txBody>
        </p:sp>
        <p:sp>
          <p:nvSpPr>
            <p:cNvPr id="22605" name="Rectangle 65"/>
            <p:cNvSpPr>
              <a:spLocks noChangeArrowheads="1"/>
            </p:cNvSpPr>
            <p:nvPr/>
          </p:nvSpPr>
          <p:spPr bwMode="auto">
            <a:xfrm>
              <a:off x="5058" y="2971"/>
              <a:ext cx="36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path</a:t>
              </a:r>
            </a:p>
          </p:txBody>
        </p:sp>
      </p:grpSp>
      <p:sp>
        <p:nvSpPr>
          <p:cNvPr id="22534" name="Text Box 66"/>
          <p:cNvSpPr txBox="1">
            <a:spLocks noChangeArrowheads="1"/>
          </p:cNvSpPr>
          <p:nvPr/>
        </p:nvSpPr>
        <p:spPr bwMode="auto">
          <a:xfrm>
            <a:off x="269875" y="97157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(a)</a:t>
            </a:r>
          </a:p>
        </p:txBody>
      </p:sp>
      <p:sp>
        <p:nvSpPr>
          <p:cNvPr id="22535" name="Text Box 67"/>
          <p:cNvSpPr txBox="1">
            <a:spLocks noChangeArrowheads="1"/>
          </p:cNvSpPr>
          <p:nvPr/>
        </p:nvSpPr>
        <p:spPr bwMode="auto">
          <a:xfrm>
            <a:off x="219075" y="4443436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/>
              <a:t>(b)</a:t>
            </a: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571500" y="1017611"/>
            <a:ext cx="8286751" cy="2309813"/>
            <a:chOff x="260" y="933"/>
            <a:chExt cx="5220" cy="1455"/>
          </a:xfrm>
        </p:grpSpPr>
        <p:sp>
          <p:nvSpPr>
            <p:cNvPr id="22541" name="Rectangle 69"/>
            <p:cNvSpPr>
              <a:spLocks noChangeArrowheads="1"/>
            </p:cNvSpPr>
            <p:nvPr/>
          </p:nvSpPr>
          <p:spPr bwMode="auto">
            <a:xfrm>
              <a:off x="350" y="937"/>
              <a:ext cx="435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42" name="Rectangle 70"/>
            <p:cNvSpPr>
              <a:spLocks noChangeArrowheads="1"/>
            </p:cNvSpPr>
            <p:nvPr/>
          </p:nvSpPr>
          <p:spPr bwMode="auto">
            <a:xfrm>
              <a:off x="1158" y="1219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43" name="Rectangle 71"/>
            <p:cNvSpPr>
              <a:spLocks noChangeArrowheads="1"/>
            </p:cNvSpPr>
            <p:nvPr/>
          </p:nvSpPr>
          <p:spPr bwMode="auto">
            <a:xfrm>
              <a:off x="1903" y="1342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44" name="Line 72"/>
            <p:cNvSpPr>
              <a:spLocks noChangeShapeType="1"/>
            </p:cNvSpPr>
            <p:nvPr/>
          </p:nvSpPr>
          <p:spPr bwMode="auto">
            <a:xfrm>
              <a:off x="1880" y="1970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73"/>
            <p:cNvSpPr>
              <a:spLocks noChangeShapeType="1"/>
            </p:cNvSpPr>
            <p:nvPr/>
          </p:nvSpPr>
          <p:spPr bwMode="auto">
            <a:xfrm>
              <a:off x="2840" y="1976"/>
              <a:ext cx="93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74"/>
            <p:cNvSpPr>
              <a:spLocks noChangeShapeType="1"/>
            </p:cNvSpPr>
            <p:nvPr/>
          </p:nvSpPr>
          <p:spPr bwMode="auto">
            <a:xfrm>
              <a:off x="1157" y="2157"/>
              <a:ext cx="3403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75"/>
            <p:cNvSpPr>
              <a:spLocks noChangeShapeType="1"/>
            </p:cNvSpPr>
            <p:nvPr/>
          </p:nvSpPr>
          <p:spPr bwMode="auto">
            <a:xfrm>
              <a:off x="291" y="2374"/>
              <a:ext cx="514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Rectangle 76"/>
            <p:cNvSpPr>
              <a:spLocks noChangeArrowheads="1"/>
            </p:cNvSpPr>
            <p:nvPr/>
          </p:nvSpPr>
          <p:spPr bwMode="auto">
            <a:xfrm>
              <a:off x="2470" y="2176"/>
              <a:ext cx="8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STS-1 </a:t>
              </a:r>
              <a:r>
                <a:rPr lang="en-US" sz="1600" b="1" dirty="0">
                  <a:solidFill>
                    <a:srgbClr val="800000"/>
                  </a:solidFill>
                </a:rPr>
                <a:t>Path</a:t>
              </a:r>
            </a:p>
          </p:txBody>
        </p:sp>
        <p:sp>
          <p:nvSpPr>
            <p:cNvPr id="22549" name="Rectangle 77"/>
            <p:cNvSpPr>
              <a:spLocks noChangeArrowheads="1"/>
            </p:cNvSpPr>
            <p:nvPr/>
          </p:nvSpPr>
          <p:spPr bwMode="auto">
            <a:xfrm>
              <a:off x="2491" y="1956"/>
              <a:ext cx="66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/>
                <a:t>STS </a:t>
              </a:r>
              <a:r>
                <a:rPr lang="en-US" sz="1600" b="1" dirty="0">
                  <a:solidFill>
                    <a:srgbClr val="800000"/>
                  </a:solidFill>
                </a:rPr>
                <a:t>Line</a:t>
              </a:r>
            </a:p>
          </p:txBody>
        </p:sp>
        <p:sp>
          <p:nvSpPr>
            <p:cNvPr id="22550" name="Rectangle 78"/>
            <p:cNvSpPr>
              <a:spLocks noChangeArrowheads="1"/>
            </p:cNvSpPr>
            <p:nvPr/>
          </p:nvSpPr>
          <p:spPr bwMode="auto">
            <a:xfrm>
              <a:off x="2062" y="1773"/>
              <a:ext cx="5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800000"/>
                  </a:solidFill>
                </a:rPr>
                <a:t>Section</a:t>
              </a:r>
            </a:p>
          </p:txBody>
        </p:sp>
        <p:sp>
          <p:nvSpPr>
            <p:cNvPr id="22551" name="Rectangle 79"/>
            <p:cNvSpPr>
              <a:spLocks noChangeArrowheads="1"/>
            </p:cNvSpPr>
            <p:nvPr/>
          </p:nvSpPr>
          <p:spPr bwMode="auto">
            <a:xfrm>
              <a:off x="3031" y="1767"/>
              <a:ext cx="49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Section</a:t>
              </a:r>
            </a:p>
          </p:txBody>
        </p:sp>
        <p:sp>
          <p:nvSpPr>
            <p:cNvPr id="22552" name="Rectangle 80"/>
            <p:cNvSpPr>
              <a:spLocks noChangeArrowheads="1"/>
            </p:cNvSpPr>
            <p:nvPr/>
          </p:nvSpPr>
          <p:spPr bwMode="auto">
            <a:xfrm>
              <a:off x="1144" y="1435"/>
              <a:ext cx="364" cy="3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3" name="Rectangle 81"/>
            <p:cNvSpPr>
              <a:spLocks noChangeArrowheads="1"/>
            </p:cNvSpPr>
            <p:nvPr/>
          </p:nvSpPr>
          <p:spPr bwMode="auto">
            <a:xfrm>
              <a:off x="4131" y="1426"/>
              <a:ext cx="364" cy="3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Mux</a:t>
              </a:r>
            </a:p>
          </p:txBody>
        </p:sp>
        <p:sp>
          <p:nvSpPr>
            <p:cNvPr id="22554" name="Rectangle 82"/>
            <p:cNvSpPr>
              <a:spLocks noChangeArrowheads="1"/>
            </p:cNvSpPr>
            <p:nvPr/>
          </p:nvSpPr>
          <p:spPr bwMode="auto">
            <a:xfrm>
              <a:off x="1898" y="1562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5" name="Rectangle 83"/>
            <p:cNvSpPr>
              <a:spLocks noChangeArrowheads="1"/>
            </p:cNvSpPr>
            <p:nvPr/>
          </p:nvSpPr>
          <p:spPr bwMode="auto">
            <a:xfrm>
              <a:off x="2621" y="1549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6" name="Rectangle 84"/>
            <p:cNvSpPr>
              <a:spLocks noChangeArrowheads="1"/>
            </p:cNvSpPr>
            <p:nvPr/>
          </p:nvSpPr>
          <p:spPr bwMode="auto">
            <a:xfrm>
              <a:off x="3390" y="1563"/>
              <a:ext cx="373" cy="1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reg</a:t>
              </a:r>
            </a:p>
          </p:txBody>
        </p:sp>
        <p:sp>
          <p:nvSpPr>
            <p:cNvPr id="22557" name="Rectangle 85"/>
            <p:cNvSpPr>
              <a:spLocks noChangeArrowheads="1"/>
            </p:cNvSpPr>
            <p:nvPr/>
          </p:nvSpPr>
          <p:spPr bwMode="auto">
            <a:xfrm>
              <a:off x="260" y="1290"/>
              <a:ext cx="630" cy="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862" y="1508"/>
              <a:ext cx="282" cy="227"/>
              <a:chOff x="791" y="1173"/>
              <a:chExt cx="282" cy="227"/>
            </a:xfrm>
          </p:grpSpPr>
          <p:sp>
            <p:nvSpPr>
              <p:cNvPr id="22572" name="Line 87"/>
              <p:cNvSpPr>
                <a:spLocks noChangeShapeType="1"/>
              </p:cNvSpPr>
              <p:nvPr/>
            </p:nvSpPr>
            <p:spPr bwMode="auto">
              <a:xfrm>
                <a:off x="791" y="1173"/>
                <a:ext cx="28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Line 88"/>
              <p:cNvSpPr>
                <a:spLocks noChangeShapeType="1"/>
              </p:cNvSpPr>
              <p:nvPr/>
            </p:nvSpPr>
            <p:spPr bwMode="auto">
              <a:xfrm>
                <a:off x="945" y="1400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89"/>
              <p:cNvSpPr>
                <a:spLocks noChangeShapeType="1"/>
              </p:cNvSpPr>
              <p:nvPr/>
            </p:nvSpPr>
            <p:spPr bwMode="auto">
              <a:xfrm>
                <a:off x="941" y="1323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Line 90"/>
              <p:cNvSpPr>
                <a:spLocks noChangeShapeType="1"/>
              </p:cNvSpPr>
              <p:nvPr/>
            </p:nvSpPr>
            <p:spPr bwMode="auto">
              <a:xfrm>
                <a:off x="937" y="1246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9" name="Line 91"/>
            <p:cNvSpPr>
              <a:spLocks noChangeShapeType="1"/>
            </p:cNvSpPr>
            <p:nvPr/>
          </p:nvSpPr>
          <p:spPr bwMode="auto">
            <a:xfrm flipV="1">
              <a:off x="4521" y="1504"/>
              <a:ext cx="3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92"/>
            <p:cNvSpPr>
              <a:spLocks noChangeShapeType="1"/>
            </p:cNvSpPr>
            <p:nvPr/>
          </p:nvSpPr>
          <p:spPr bwMode="auto">
            <a:xfrm>
              <a:off x="4530" y="1758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93"/>
            <p:cNvSpPr>
              <a:spLocks noChangeShapeType="1"/>
            </p:cNvSpPr>
            <p:nvPr/>
          </p:nvSpPr>
          <p:spPr bwMode="auto">
            <a:xfrm>
              <a:off x="4526" y="1681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94"/>
            <p:cNvSpPr>
              <a:spLocks noChangeShapeType="1"/>
            </p:cNvSpPr>
            <p:nvPr/>
          </p:nvSpPr>
          <p:spPr bwMode="auto">
            <a:xfrm>
              <a:off x="4522" y="1604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95"/>
            <p:cNvSpPr>
              <a:spLocks noChangeShapeType="1"/>
            </p:cNvSpPr>
            <p:nvPr/>
          </p:nvSpPr>
          <p:spPr bwMode="auto">
            <a:xfrm>
              <a:off x="1516" y="1644"/>
              <a:ext cx="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96"/>
            <p:cNvSpPr>
              <a:spLocks noChangeShapeType="1"/>
            </p:cNvSpPr>
            <p:nvPr/>
          </p:nvSpPr>
          <p:spPr bwMode="auto">
            <a:xfrm>
              <a:off x="2294" y="1640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97"/>
            <p:cNvSpPr>
              <a:spLocks noChangeShapeType="1"/>
            </p:cNvSpPr>
            <p:nvPr/>
          </p:nvSpPr>
          <p:spPr bwMode="auto">
            <a:xfrm>
              <a:off x="3027" y="1627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8"/>
            <p:cNvSpPr>
              <a:spLocks noChangeShapeType="1"/>
            </p:cNvSpPr>
            <p:nvPr/>
          </p:nvSpPr>
          <p:spPr bwMode="auto">
            <a:xfrm>
              <a:off x="3786" y="1632"/>
              <a:ext cx="3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99"/>
            <p:cNvSpPr>
              <a:spLocks noChangeArrowheads="1"/>
            </p:cNvSpPr>
            <p:nvPr/>
          </p:nvSpPr>
          <p:spPr bwMode="auto">
            <a:xfrm>
              <a:off x="2611" y="1330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8" name="Rectangle 100"/>
            <p:cNvSpPr>
              <a:spLocks noChangeArrowheads="1"/>
            </p:cNvSpPr>
            <p:nvPr/>
          </p:nvSpPr>
          <p:spPr bwMode="auto">
            <a:xfrm>
              <a:off x="3391" y="1318"/>
              <a:ext cx="3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STE</a:t>
              </a:r>
            </a:p>
          </p:txBody>
        </p:sp>
        <p:sp>
          <p:nvSpPr>
            <p:cNvPr id="22569" name="Rectangle 101"/>
            <p:cNvSpPr>
              <a:spLocks noChangeArrowheads="1"/>
            </p:cNvSpPr>
            <p:nvPr/>
          </p:nvSpPr>
          <p:spPr bwMode="auto">
            <a:xfrm>
              <a:off x="4136" y="1206"/>
              <a:ext cx="35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LTE</a:t>
              </a:r>
            </a:p>
          </p:txBody>
        </p:sp>
        <p:sp>
          <p:nvSpPr>
            <p:cNvPr id="22570" name="Rectangle 102"/>
            <p:cNvSpPr>
              <a:spLocks noChangeArrowheads="1"/>
            </p:cNvSpPr>
            <p:nvPr/>
          </p:nvSpPr>
          <p:spPr bwMode="auto">
            <a:xfrm>
              <a:off x="4931" y="933"/>
              <a:ext cx="50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/>
                <a:t>STS</a:t>
              </a:r>
            </a:p>
            <a:p>
              <a:pPr eaLnBrk="0" hangingPunct="0"/>
              <a:r>
                <a:rPr lang="en-US" sz="1600" b="1" dirty="0"/>
                <a:t>PTE</a:t>
              </a:r>
            </a:p>
          </p:txBody>
        </p:sp>
        <p:sp>
          <p:nvSpPr>
            <p:cNvPr id="22571" name="Rectangle 103"/>
            <p:cNvSpPr>
              <a:spLocks noChangeArrowheads="1"/>
            </p:cNvSpPr>
            <p:nvPr/>
          </p:nvSpPr>
          <p:spPr bwMode="auto">
            <a:xfrm>
              <a:off x="4877" y="1269"/>
              <a:ext cx="603" cy="5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/>
                <a:t>SONET</a:t>
              </a:r>
            </a:p>
            <a:p>
              <a:pPr algn="ctr" eaLnBrk="0" hangingPunct="0"/>
              <a:r>
                <a:rPr lang="en-US" sz="1800"/>
                <a:t> Terminal </a:t>
              </a:r>
            </a:p>
          </p:txBody>
        </p:sp>
      </p:grpSp>
      <p:sp>
        <p:nvSpPr>
          <p:cNvPr id="21612" name="Rectangle 108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286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 Architecture</a:t>
            </a:r>
          </a:p>
        </p:txBody>
      </p:sp>
      <p:sp>
        <p:nvSpPr>
          <p:cNvPr id="112" name="Text Box 240"/>
          <p:cNvSpPr txBox="1">
            <a:spLocks noChangeArrowheads="1"/>
          </p:cNvSpPr>
          <p:nvPr/>
        </p:nvSpPr>
        <p:spPr bwMode="auto">
          <a:xfrm>
            <a:off x="6929454" y="4214818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Overview</a:t>
            </a:r>
          </a:p>
          <a:p>
            <a:r>
              <a:rPr lang="en-US" dirty="0" smtClean="0"/>
              <a:t>SONET Rates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/>
              <a:t>Add/Drop Multiplexor (ADM)</a:t>
            </a:r>
          </a:p>
          <a:p>
            <a:pPr lvl="1"/>
            <a:r>
              <a:rPr lang="en-US" dirty="0" smtClean="0"/>
              <a:t>Section, Line and Path</a:t>
            </a:r>
          </a:p>
          <a:p>
            <a:pPr lvl="1"/>
            <a:r>
              <a:rPr lang="en-US" dirty="0" smtClean="0"/>
              <a:t>Virtual Tributaries</a:t>
            </a:r>
          </a:p>
          <a:p>
            <a:pPr lvl="1"/>
            <a:r>
              <a:rPr lang="en-US" dirty="0" smtClean="0"/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066256"/>
            <a:ext cx="1018456" cy="16588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Sections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Lines</a:t>
            </a:r>
          </a:p>
          <a:p>
            <a:pPr marL="0" indent="0">
              <a:buNone/>
            </a:pPr>
            <a:endParaRPr lang="en-US" sz="16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800000"/>
                </a:solidFill>
              </a:rPr>
              <a:t>Path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536" y="1700808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834064" y="1706166"/>
            <a:ext cx="914400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MPX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79712" y="1700808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60232" y="1706166"/>
            <a:ext cx="576064" cy="914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BIM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283968" y="1696640"/>
            <a:ext cx="648072" cy="92392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6600"/>
                </a:solidFill>
              </a:rPr>
              <a:t>AD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</a:rPr>
              <a:t>M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499992" y="1334295"/>
            <a:ext cx="0" cy="366513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16016" y="1338856"/>
            <a:ext cx="0" cy="361952"/>
          </a:xfrm>
          <a:prstGeom prst="straightConnector1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3059832" y="1726704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436096" y="1734741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cxnSp>
        <p:nvCxnSpPr>
          <p:cNvPr id="24" name="Straight Connector 23"/>
          <p:cNvCxnSpPr>
            <a:stCxn id="6" idx="3"/>
            <a:endCxn id="12" idx="1"/>
          </p:cNvCxnSpPr>
          <p:nvPr/>
        </p:nvCxnSpPr>
        <p:spPr bwMode="auto">
          <a:xfrm>
            <a:off x="1309936" y="2158008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142584" y="2163366"/>
            <a:ext cx="66977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21" idx="2"/>
          </p:cNvCxnSpPr>
          <p:nvPr/>
        </p:nvCxnSpPr>
        <p:spPr bwMode="auto">
          <a:xfrm>
            <a:off x="2555776" y="2145804"/>
            <a:ext cx="504056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22" idx="6"/>
            <a:endCxn id="13" idx="1"/>
          </p:cNvCxnSpPr>
          <p:nvPr/>
        </p:nvCxnSpPr>
        <p:spPr bwMode="auto">
          <a:xfrm>
            <a:off x="6156176" y="2153841"/>
            <a:ext cx="504056" cy="95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4" idx="1"/>
          </p:cNvCxnSpPr>
          <p:nvPr/>
        </p:nvCxnSpPr>
        <p:spPr bwMode="auto">
          <a:xfrm>
            <a:off x="3779912" y="2156521"/>
            <a:ext cx="504056" cy="208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932040" y="2163366"/>
            <a:ext cx="432048" cy="267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91880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55776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594015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4860032" y="3196977"/>
            <a:ext cx="72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259632" y="3845049"/>
            <a:ext cx="936104" cy="133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020272" y="3845049"/>
            <a:ext cx="1080120" cy="666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2375756" y="3845049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4724400" y="3855715"/>
            <a:ext cx="2196244" cy="53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881590" y="4431778"/>
            <a:ext cx="7506834" cy="533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1763688" y="5000637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800000"/>
                </a:solidFill>
              </a:rPr>
              <a:t>The main SONET elements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187624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7041976" y="1811363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375756" y="1784172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585592" y="1812809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737720" y="1772816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940152" y="1777215"/>
            <a:ext cx="914400" cy="35468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OC-3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762000" y="1185858"/>
            <a:ext cx="609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BIM</a:t>
            </a:r>
            <a:endParaRPr lang="en-US" sz="1800" dirty="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676400" y="1262058"/>
            <a:ext cx="464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</a:rPr>
              <a:t>=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BIM (Byte Interleaved Multiplexer)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92275" y="2323728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Regenerator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42938" y="3381388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Boosts power of optical </a:t>
            </a:r>
            <a:r>
              <a:rPr lang="en-US" sz="2000" dirty="0" smtClean="0"/>
              <a:t>signal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Optical </a:t>
            </a:r>
            <a:r>
              <a:rPr lang="en-US" sz="2000" dirty="0"/>
              <a:t>signal  is </a:t>
            </a:r>
            <a:r>
              <a:rPr lang="en-US" sz="2000" b="1" dirty="0">
                <a:solidFill>
                  <a:srgbClr val="0070C0"/>
                </a:solidFill>
              </a:rPr>
              <a:t>converted to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Amplify </a:t>
            </a:r>
            <a:r>
              <a:rPr lang="en-US" sz="2000" dirty="0"/>
              <a:t>electrical </a:t>
            </a:r>
            <a:r>
              <a:rPr lang="en-US" sz="2000" dirty="0" smtClean="0"/>
              <a:t>signal.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Amplified </a:t>
            </a:r>
            <a:r>
              <a:rPr lang="en-US" sz="2000" dirty="0"/>
              <a:t>electrical signal </a:t>
            </a:r>
            <a:r>
              <a:rPr lang="en-US" sz="2000" b="1" dirty="0">
                <a:solidFill>
                  <a:srgbClr val="0070C0"/>
                </a:solidFill>
              </a:rPr>
              <a:t>converted back to </a:t>
            </a:r>
            <a:r>
              <a:rPr lang="en-US" sz="2000" dirty="0"/>
              <a:t>optical signal.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2844" y="93645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Architecture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06760" y="2132856"/>
            <a:ext cx="72008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REG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SONET Hierarc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"/>
            <a:ext cx="5682860" cy="630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6969968" y="1268760"/>
            <a:ext cx="1850504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Virtual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Tributaries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012160" y="1797968"/>
            <a:ext cx="1152128" cy="69492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My Documents\My Pictures\SONET Tributari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"/>
            <a:ext cx="5615136" cy="63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495550" y="1839689"/>
            <a:ext cx="4645025" cy="2747962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>
            <a:off x="2513013" y="2155601"/>
            <a:ext cx="4627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3286125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5"/>
          <p:cNvSpPr>
            <a:spLocks noChangeShapeType="1"/>
          </p:cNvSpPr>
          <p:nvPr/>
        </p:nvSpPr>
        <p:spPr bwMode="auto">
          <a:xfrm>
            <a:off x="3759200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>
            <a:off x="2862263" y="1857151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29067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3346450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2500313" y="1814289"/>
            <a:ext cx="333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B</a:t>
            </a:r>
          </a:p>
        </p:txBody>
      </p:sp>
      <p:sp>
        <p:nvSpPr>
          <p:cNvPr id="27660" name="Line 10"/>
          <p:cNvSpPr>
            <a:spLocks noChangeShapeType="1"/>
          </p:cNvSpPr>
          <p:nvPr/>
        </p:nvSpPr>
        <p:spPr bwMode="auto">
          <a:xfrm flipV="1">
            <a:off x="7127875" y="1406301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1"/>
          <p:cNvSpPr>
            <a:spLocks noChangeShapeType="1"/>
          </p:cNvSpPr>
          <p:nvPr/>
        </p:nvSpPr>
        <p:spPr bwMode="auto">
          <a:xfrm flipV="1">
            <a:off x="2489200" y="1404714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2"/>
          <p:cNvSpPr>
            <a:spLocks noChangeShapeType="1"/>
          </p:cNvSpPr>
          <p:nvPr/>
        </p:nvSpPr>
        <p:spPr bwMode="auto">
          <a:xfrm flipH="1">
            <a:off x="2517775" y="1563464"/>
            <a:ext cx="168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3"/>
          <p:cNvSpPr>
            <a:spLocks noChangeShapeType="1"/>
          </p:cNvSpPr>
          <p:nvPr/>
        </p:nvSpPr>
        <p:spPr bwMode="auto">
          <a:xfrm>
            <a:off x="5324475" y="1563464"/>
            <a:ext cx="1781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Rectangle 14"/>
          <p:cNvSpPr>
            <a:spLocks noChangeArrowheads="1"/>
          </p:cNvSpPr>
          <p:nvPr/>
        </p:nvSpPr>
        <p:spPr bwMode="auto">
          <a:xfrm>
            <a:off x="4812728" y="1796826"/>
            <a:ext cx="61074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 dirty="0"/>
              <a:t>87B</a:t>
            </a:r>
          </a:p>
        </p:txBody>
      </p:sp>
      <p:sp>
        <p:nvSpPr>
          <p:cNvPr id="27665" name="Rectangle 15"/>
          <p:cNvSpPr>
            <a:spLocks noChangeArrowheads="1"/>
          </p:cNvSpPr>
          <p:nvPr/>
        </p:nvSpPr>
        <p:spPr bwMode="auto">
          <a:xfrm>
            <a:off x="4348089" y="2812826"/>
            <a:ext cx="1492397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 b="1" dirty="0"/>
              <a:t>Information</a:t>
            </a:r>
          </a:p>
          <a:p>
            <a:pPr algn="ctr" eaLnBrk="0" hangingPunct="0"/>
            <a:r>
              <a:rPr lang="en-US" sz="1800" b="1" dirty="0"/>
              <a:t>Payload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181850" y="1850801"/>
            <a:ext cx="444500" cy="2743200"/>
            <a:chOff x="4524" y="1064"/>
            <a:chExt cx="280" cy="1728"/>
          </a:xfrm>
        </p:grpSpPr>
        <p:sp>
          <p:nvSpPr>
            <p:cNvPr id="27688" name="Line 17"/>
            <p:cNvSpPr>
              <a:spLocks noChangeShapeType="1"/>
            </p:cNvSpPr>
            <p:nvPr/>
          </p:nvSpPr>
          <p:spPr bwMode="auto">
            <a:xfrm>
              <a:off x="4524" y="2792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18"/>
            <p:cNvSpPr>
              <a:spLocks noChangeShapeType="1"/>
            </p:cNvSpPr>
            <p:nvPr/>
          </p:nvSpPr>
          <p:spPr bwMode="auto">
            <a:xfrm>
              <a:off x="4535" y="1064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19"/>
            <p:cNvSpPr>
              <a:spLocks noChangeShapeType="1"/>
            </p:cNvSpPr>
            <p:nvPr/>
          </p:nvSpPr>
          <p:spPr bwMode="auto">
            <a:xfrm>
              <a:off x="4670" y="1089"/>
              <a:ext cx="0" cy="6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20"/>
            <p:cNvSpPr>
              <a:spLocks noChangeShapeType="1"/>
            </p:cNvSpPr>
            <p:nvPr/>
          </p:nvSpPr>
          <p:spPr bwMode="auto">
            <a:xfrm>
              <a:off x="4659" y="2039"/>
              <a:ext cx="0" cy="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7" name="Rectangle 21"/>
          <p:cNvSpPr>
            <a:spLocks noChangeArrowheads="1"/>
          </p:cNvSpPr>
          <p:nvPr/>
        </p:nvSpPr>
        <p:spPr bwMode="auto">
          <a:xfrm>
            <a:off x="7216775" y="2958876"/>
            <a:ext cx="873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 Rows</a:t>
            </a:r>
          </a:p>
        </p:txBody>
      </p:sp>
      <p:sp>
        <p:nvSpPr>
          <p:cNvPr id="27668" name="Rectangle 22"/>
          <p:cNvSpPr>
            <a:spLocks noChangeArrowheads="1"/>
          </p:cNvSpPr>
          <p:nvPr/>
        </p:nvSpPr>
        <p:spPr bwMode="auto">
          <a:xfrm>
            <a:off x="7691438" y="4500339"/>
            <a:ext cx="8016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125 </a:t>
            </a:r>
            <a:r>
              <a:rPr lang="en-US" sz="1800">
                <a:latin typeface="Symbol" pitchFamily="18" charset="2"/>
              </a:rPr>
              <a:t></a:t>
            </a:r>
            <a:r>
              <a:rPr lang="en-US" sz="1800"/>
              <a:t>s</a:t>
            </a:r>
          </a:p>
        </p:txBody>
      </p:sp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2538413" y="45701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Transport</a:t>
            </a:r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4211638" y="1357089"/>
            <a:ext cx="9493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90 bytes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322263" y="2204814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Section</a:t>
            </a:r>
            <a:endParaRPr lang="en-US" sz="18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2503488" y="2909664"/>
            <a:ext cx="12668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Rectangle 27"/>
          <p:cNvSpPr>
            <a:spLocks noChangeArrowheads="1"/>
          </p:cNvSpPr>
          <p:nvPr/>
        </p:nvSpPr>
        <p:spPr bwMode="auto">
          <a:xfrm>
            <a:off x="1677988" y="2373089"/>
            <a:ext cx="7842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3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4" name="Rectangle 28"/>
          <p:cNvSpPr>
            <a:spLocks noChangeArrowheads="1"/>
          </p:cNvSpPr>
          <p:nvPr/>
        </p:nvSpPr>
        <p:spPr bwMode="auto">
          <a:xfrm>
            <a:off x="1646238" y="3546251"/>
            <a:ext cx="7842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6</a:t>
            </a:r>
            <a:r>
              <a:rPr lang="en-US" sz="1400" b="1"/>
              <a:t> </a:t>
            </a:r>
            <a:r>
              <a:rPr lang="en-US" sz="1800"/>
              <a:t>rows</a:t>
            </a:r>
          </a:p>
        </p:txBody>
      </p:sp>
      <p:sp>
        <p:nvSpPr>
          <p:cNvPr id="27675" name="Line 29"/>
          <p:cNvSpPr>
            <a:spLocks noChangeShapeType="1"/>
          </p:cNvSpPr>
          <p:nvPr/>
        </p:nvSpPr>
        <p:spPr bwMode="auto">
          <a:xfrm>
            <a:off x="1663700" y="1857151"/>
            <a:ext cx="0" cy="10620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30"/>
          <p:cNvSpPr>
            <a:spLocks noChangeShapeType="1"/>
          </p:cNvSpPr>
          <p:nvPr/>
        </p:nvSpPr>
        <p:spPr bwMode="auto">
          <a:xfrm>
            <a:off x="1703388" y="1863501"/>
            <a:ext cx="322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31"/>
          <p:cNvSpPr>
            <a:spLocks noChangeShapeType="1"/>
          </p:cNvSpPr>
          <p:nvPr/>
        </p:nvSpPr>
        <p:spPr bwMode="auto">
          <a:xfrm>
            <a:off x="1635125" y="2935064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Rectangle 32"/>
          <p:cNvSpPr>
            <a:spLocks noChangeArrowheads="1"/>
          </p:cNvSpPr>
          <p:nvPr/>
        </p:nvSpPr>
        <p:spPr bwMode="auto">
          <a:xfrm>
            <a:off x="473075" y="3363689"/>
            <a:ext cx="1069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Line</a:t>
            </a:r>
            <a:endParaRPr lang="en-US" sz="1400" b="1"/>
          </a:p>
          <a:p>
            <a:pPr eaLnBrk="0" hangingPunct="0"/>
            <a:r>
              <a:rPr lang="en-US" sz="1800"/>
              <a:t>Overhead</a:t>
            </a:r>
          </a:p>
        </p:txBody>
      </p:sp>
      <p:sp>
        <p:nvSpPr>
          <p:cNvPr id="27679" name="Line 33"/>
          <p:cNvSpPr>
            <a:spLocks noChangeShapeType="1"/>
          </p:cNvSpPr>
          <p:nvPr/>
        </p:nvSpPr>
        <p:spPr bwMode="auto">
          <a:xfrm>
            <a:off x="1635125" y="298110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34"/>
          <p:cNvSpPr>
            <a:spLocks noChangeShapeType="1"/>
          </p:cNvSpPr>
          <p:nvPr/>
        </p:nvSpPr>
        <p:spPr bwMode="auto">
          <a:xfrm>
            <a:off x="1651000" y="4613051"/>
            <a:ext cx="3222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5"/>
          <p:cNvSpPr>
            <a:spLocks noChangeShapeType="1"/>
          </p:cNvSpPr>
          <p:nvPr/>
        </p:nvSpPr>
        <p:spPr bwMode="auto">
          <a:xfrm>
            <a:off x="1663700" y="3003326"/>
            <a:ext cx="0" cy="158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3643313" y="5090889"/>
            <a:ext cx="5429250" cy="714375"/>
          </a:xfrm>
          <a:prstGeom prst="rect">
            <a:avLst/>
          </a:prstGeom>
          <a:noFill/>
          <a:ln w="2540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Comic Sans MS" pitchFamily="66" charset="0"/>
              </a:rPr>
              <a:t>SPE  Synchronous Payload Envelope</a:t>
            </a:r>
          </a:p>
        </p:txBody>
      </p:sp>
      <p:cxnSp>
        <p:nvCxnSpPr>
          <p:cNvPr id="10279" name="AutoShape 39"/>
          <p:cNvCxnSpPr>
            <a:cxnSpLocks noChangeShapeType="1"/>
          </p:cNvCxnSpPr>
          <p:nvPr/>
        </p:nvCxnSpPr>
        <p:spPr bwMode="auto">
          <a:xfrm flipH="1" flipV="1">
            <a:off x="5423474" y="4001864"/>
            <a:ext cx="831279" cy="1092207"/>
          </a:xfrm>
          <a:prstGeom prst="straightConnector1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</p:spPr>
      </p:cxn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179388" y="71414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SONET Frame</a:t>
            </a:r>
          </a:p>
        </p:txBody>
      </p:sp>
      <p:sp>
        <p:nvSpPr>
          <p:cNvPr id="51" name="Text Box 240"/>
          <p:cNvSpPr txBox="1">
            <a:spLocks noChangeArrowheads="1"/>
          </p:cNvSpPr>
          <p:nvPr/>
        </p:nvSpPr>
        <p:spPr bwMode="auto">
          <a:xfrm>
            <a:off x="6858016" y="5857892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7005"/>
            <a:ext cx="8785225" cy="127951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Figure 2-36. Two Back-to-Back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SONET Frames</a:t>
            </a:r>
          </a:p>
        </p:txBody>
      </p:sp>
      <p:pic>
        <p:nvPicPr>
          <p:cNvPr id="28678" name="Picture 4" descr="2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00108"/>
            <a:ext cx="81946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28662" y="142852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SONET Frame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5164138" y="2297782"/>
            <a:ext cx="3025775" cy="20589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109663" y="1343694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1109663" y="3437607"/>
            <a:ext cx="3554412" cy="20701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109663" y="1343694"/>
            <a:ext cx="728662" cy="417353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1119188" y="1831057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1104900" y="17627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1851025" y="2413669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>
            <a:off x="3132138" y="2291432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3125788" y="2297782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1841500" y="4486944"/>
            <a:ext cx="12477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2"/>
          <p:cNvSpPr>
            <a:spLocks noChangeShapeType="1"/>
          </p:cNvSpPr>
          <p:nvPr/>
        </p:nvSpPr>
        <p:spPr bwMode="auto">
          <a:xfrm>
            <a:off x="3122613" y="4364707"/>
            <a:ext cx="15414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3"/>
          <p:cNvSpPr>
            <a:spLocks noChangeShapeType="1"/>
          </p:cNvSpPr>
          <p:nvPr/>
        </p:nvSpPr>
        <p:spPr bwMode="auto">
          <a:xfrm>
            <a:off x="3116263" y="4371057"/>
            <a:ext cx="0" cy="10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4"/>
          <p:cNvSpPr>
            <a:spLocks noChangeShapeType="1"/>
          </p:cNvSpPr>
          <p:nvPr/>
        </p:nvSpPr>
        <p:spPr bwMode="auto">
          <a:xfrm>
            <a:off x="1922463" y="1953294"/>
            <a:ext cx="1104900" cy="3635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5173663" y="2308894"/>
            <a:ext cx="128587" cy="2049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6"/>
          <p:cNvSpPr>
            <a:spLocks noChangeArrowheads="1"/>
          </p:cNvSpPr>
          <p:nvPr/>
        </p:nvSpPr>
        <p:spPr bwMode="auto">
          <a:xfrm>
            <a:off x="6234113" y="1981869"/>
            <a:ext cx="1125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87 columns</a:t>
            </a:r>
          </a:p>
        </p:txBody>
      </p:sp>
      <p:sp>
        <p:nvSpPr>
          <p:cNvPr id="29715" name="Rectangle 17"/>
          <p:cNvSpPr>
            <a:spLocks noChangeArrowheads="1"/>
          </p:cNvSpPr>
          <p:nvPr/>
        </p:nvSpPr>
        <p:spPr bwMode="auto">
          <a:xfrm>
            <a:off x="8166100" y="3080419"/>
            <a:ext cx="5762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9</a:t>
            </a:r>
          </a:p>
          <a:p>
            <a:pPr algn="ctr" eaLnBrk="0" hangingPunct="0"/>
            <a:r>
              <a:rPr lang="en-US" sz="1600"/>
              <a:t>rows</a:t>
            </a:r>
          </a:p>
        </p:txBody>
      </p:sp>
      <p:sp>
        <p:nvSpPr>
          <p:cNvPr id="29716" name="Line 18"/>
          <p:cNvSpPr>
            <a:spLocks noChangeShapeType="1"/>
          </p:cNvSpPr>
          <p:nvPr/>
        </p:nvSpPr>
        <p:spPr bwMode="auto">
          <a:xfrm>
            <a:off x="5305425" y="4574257"/>
            <a:ext cx="342900" cy="4651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19"/>
          <p:cNvSpPr>
            <a:spLocks noChangeArrowheads="1"/>
          </p:cNvSpPr>
          <p:nvPr/>
        </p:nvSpPr>
        <p:spPr bwMode="auto">
          <a:xfrm>
            <a:off x="5656263" y="4877469"/>
            <a:ext cx="25590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column is path overhead</a:t>
            </a:r>
          </a:p>
        </p:txBody>
      </p:sp>
      <p:sp>
        <p:nvSpPr>
          <p:cNvPr id="29718" name="Rectangle 20"/>
          <p:cNvSpPr>
            <a:spLocks noChangeArrowheads="1"/>
          </p:cNvSpPr>
          <p:nvPr/>
        </p:nvSpPr>
        <p:spPr bwMode="auto">
          <a:xfrm>
            <a:off x="5651500" y="2851819"/>
            <a:ext cx="2089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Synchronous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Payload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Envelope</a:t>
            </a:r>
          </a:p>
        </p:txBody>
      </p:sp>
      <p:sp>
        <p:nvSpPr>
          <p:cNvPr id="29719" name="Rectangle 21"/>
          <p:cNvSpPr>
            <a:spLocks noChangeArrowheads="1"/>
          </p:cNvSpPr>
          <p:nvPr/>
        </p:nvSpPr>
        <p:spPr bwMode="auto">
          <a:xfrm>
            <a:off x="463550" y="1931069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endParaRPr lang="en-US" sz="1600"/>
          </a:p>
        </p:txBody>
      </p:sp>
      <p:sp>
        <p:nvSpPr>
          <p:cNvPr id="29720" name="Rectangle 22"/>
          <p:cNvSpPr>
            <a:spLocks noChangeArrowheads="1"/>
          </p:cNvSpPr>
          <p:nvPr/>
        </p:nvSpPr>
        <p:spPr bwMode="auto">
          <a:xfrm>
            <a:off x="422275" y="4055144"/>
            <a:ext cx="65722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frame</a:t>
            </a:r>
          </a:p>
          <a:p>
            <a:pPr algn="ctr" eaLnBrk="0" hangingPunct="0"/>
            <a:r>
              <a:rPr lang="en-US" sz="1600" i="1"/>
              <a:t>k</a:t>
            </a:r>
            <a:r>
              <a:rPr lang="en-US" sz="1600"/>
              <a:t>+1</a:t>
            </a:r>
          </a:p>
        </p:txBody>
      </p:sp>
      <p:sp>
        <p:nvSpPr>
          <p:cNvPr id="29721" name="Rectangle 23"/>
          <p:cNvSpPr>
            <a:spLocks noChangeArrowheads="1"/>
          </p:cNvSpPr>
          <p:nvPr/>
        </p:nvSpPr>
        <p:spPr bwMode="auto">
          <a:xfrm>
            <a:off x="1108075" y="3934494"/>
            <a:ext cx="730250" cy="1397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4"/>
          <p:cNvSpPr>
            <a:spLocks noChangeArrowheads="1"/>
          </p:cNvSpPr>
          <p:nvPr/>
        </p:nvSpPr>
        <p:spPr bwMode="auto">
          <a:xfrm>
            <a:off x="1123950" y="3845594"/>
            <a:ext cx="693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/>
              <a:t>Pointer</a:t>
            </a:r>
          </a:p>
        </p:txBody>
      </p:sp>
      <p:sp>
        <p:nvSpPr>
          <p:cNvPr id="29723" name="Arc 25"/>
          <p:cNvSpPr>
            <a:spLocks/>
          </p:cNvSpPr>
          <p:nvPr/>
        </p:nvSpPr>
        <p:spPr bwMode="auto">
          <a:xfrm>
            <a:off x="4181475" y="2026319"/>
            <a:ext cx="1039813" cy="328613"/>
          </a:xfrm>
          <a:custGeom>
            <a:avLst/>
            <a:gdLst>
              <a:gd name="T0" fmla="*/ 0 w 21600"/>
              <a:gd name="T1" fmla="*/ 0 h 21600"/>
              <a:gd name="T2" fmla="*/ 50056062 w 21600"/>
              <a:gd name="T3" fmla="*/ 4999375 h 21600"/>
              <a:gd name="T4" fmla="*/ 0 w 21600"/>
              <a:gd name="T5" fmla="*/ 49993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Arc 26"/>
          <p:cNvSpPr>
            <a:spLocks/>
          </p:cNvSpPr>
          <p:nvPr/>
        </p:nvSpPr>
        <p:spPr bwMode="auto">
          <a:xfrm>
            <a:off x="3244850" y="2035844"/>
            <a:ext cx="908050" cy="339725"/>
          </a:xfrm>
          <a:custGeom>
            <a:avLst/>
            <a:gdLst>
              <a:gd name="T0" fmla="*/ 0 w 21600"/>
              <a:gd name="T1" fmla="*/ 5343198 h 21600"/>
              <a:gd name="T2" fmla="*/ 38106693 w 21600"/>
              <a:gd name="T3" fmla="*/ 0 h 21600"/>
              <a:gd name="T4" fmla="*/ 38173830 w 21600"/>
              <a:gd name="T5" fmla="*/ 53431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5"/>
                  <a:pt x="9647" y="20"/>
                  <a:pt x="2156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7"/>
          <p:cNvSpPr>
            <a:spLocks noChangeArrowheads="1"/>
          </p:cNvSpPr>
          <p:nvPr/>
        </p:nvSpPr>
        <p:spPr bwMode="auto">
          <a:xfrm>
            <a:off x="4741863" y="1727869"/>
            <a:ext cx="9588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first octet</a:t>
            </a:r>
          </a:p>
        </p:txBody>
      </p:sp>
      <p:sp>
        <p:nvSpPr>
          <p:cNvPr id="29726" name="Arc 28"/>
          <p:cNvSpPr>
            <a:spLocks/>
          </p:cNvSpPr>
          <p:nvPr/>
        </p:nvSpPr>
        <p:spPr bwMode="auto">
          <a:xfrm>
            <a:off x="4933950" y="4109119"/>
            <a:ext cx="3173413" cy="206375"/>
          </a:xfrm>
          <a:custGeom>
            <a:avLst/>
            <a:gdLst>
              <a:gd name="T0" fmla="*/ 0 w 21600"/>
              <a:gd name="T1" fmla="*/ 0 h 21600"/>
              <a:gd name="T2" fmla="*/ 466229001 w 21600"/>
              <a:gd name="T3" fmla="*/ 1971789 h 21600"/>
              <a:gd name="T4" fmla="*/ 0 w 21600"/>
              <a:gd name="T5" fmla="*/ 19717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Arc 29"/>
          <p:cNvSpPr>
            <a:spLocks/>
          </p:cNvSpPr>
          <p:nvPr/>
        </p:nvSpPr>
        <p:spPr bwMode="auto">
          <a:xfrm>
            <a:off x="3030538" y="4109119"/>
            <a:ext cx="1884362" cy="317500"/>
          </a:xfrm>
          <a:custGeom>
            <a:avLst/>
            <a:gdLst>
              <a:gd name="T0" fmla="*/ 0 w 21600"/>
              <a:gd name="T1" fmla="*/ 4666956 h 21600"/>
              <a:gd name="T2" fmla="*/ 164252841 w 21600"/>
              <a:gd name="T3" fmla="*/ 0 h 21600"/>
              <a:gd name="T4" fmla="*/ 164389806 w 21600"/>
              <a:gd name="T5" fmla="*/ 466695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0"/>
          <p:cNvSpPr>
            <a:spLocks noChangeArrowheads="1"/>
          </p:cNvSpPr>
          <p:nvPr/>
        </p:nvSpPr>
        <p:spPr bwMode="auto">
          <a:xfrm>
            <a:off x="7038975" y="3951957"/>
            <a:ext cx="9128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last octet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79388" y="144463"/>
            <a:ext cx="87852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 straddling SONET Frame</a:t>
            </a:r>
          </a:p>
        </p:txBody>
      </p:sp>
      <p:sp>
        <p:nvSpPr>
          <p:cNvPr id="39" name="Text Box 240"/>
          <p:cNvSpPr txBox="1">
            <a:spLocks noChangeArrowheads="1"/>
          </p:cNvSpPr>
          <p:nvPr/>
        </p:nvSpPr>
        <p:spPr bwMode="auto">
          <a:xfrm>
            <a:off x="7000906" y="578645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STS3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80728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9388" y="142852"/>
            <a:ext cx="87852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ATM Cells in an STS-3 Frame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4688" y="5410225"/>
            <a:ext cx="7723187" cy="8143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66800" y="5477743"/>
            <a:ext cx="103981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Header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5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438400" y="5399112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51388" y="5497487"/>
            <a:ext cx="13049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000" b="1" dirty="0" smtClean="0"/>
              <a:t>Payload</a:t>
            </a:r>
          </a:p>
          <a:p>
            <a:pPr eaLnBrk="0" hangingPunct="0"/>
            <a:r>
              <a:rPr lang="en-US" sz="2000" b="1" dirty="0" smtClean="0">
                <a:solidFill>
                  <a:srgbClr val="800000"/>
                </a:solidFill>
              </a:rPr>
              <a:t>48 Bytes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67743" y="4941168"/>
            <a:ext cx="3528393" cy="5040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ATM Cell Format</a:t>
            </a:r>
          </a:p>
        </p:txBody>
      </p:sp>
      <p:cxnSp>
        <p:nvCxnSpPr>
          <p:cNvPr id="3" name="Straight Arrow Connector 2"/>
          <p:cNvCxnSpPr>
            <a:stCxn id="19" idx="3"/>
          </p:cNvCxnSpPr>
          <p:nvPr/>
        </p:nvCxnSpPr>
        <p:spPr bwMode="auto">
          <a:xfrm>
            <a:off x="5796136" y="5193196"/>
            <a:ext cx="25202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stCxn id="19" idx="1"/>
          </p:cNvCxnSpPr>
          <p:nvPr/>
        </p:nvCxnSpPr>
        <p:spPr bwMode="auto">
          <a:xfrm flipH="1">
            <a:off x="674688" y="5193196"/>
            <a:ext cx="1593055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</a:p>
          <a:p>
            <a:r>
              <a:rPr lang="en-US" dirty="0" smtClean="0"/>
              <a:t>SONET Definition and Overview</a:t>
            </a:r>
          </a:p>
          <a:p>
            <a:r>
              <a:rPr lang="en-US" dirty="0" smtClean="0"/>
              <a:t>SONET Rates (</a:t>
            </a:r>
            <a:r>
              <a:rPr lang="en-US" dirty="0" smtClean="0">
                <a:solidFill>
                  <a:srgbClr val="800000"/>
                </a:solidFill>
              </a:rPr>
              <a:t>STS and OC’s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SONET Ring Architecture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Add/Drop Multiplexor (ADM)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Section, Line and Path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Virtual Tributaries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Synchronous Payload Envelope (SPE)</a:t>
            </a:r>
          </a:p>
          <a:p>
            <a:r>
              <a:rPr lang="en-US" dirty="0" smtClean="0"/>
              <a:t>Connection to ATM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Telephone Networks {Brief History}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Digital carrier systems</a:t>
            </a:r>
          </a:p>
          <a:p>
            <a:pPr lvl="1" eaLnBrk="1" hangingPunct="1"/>
            <a:r>
              <a:rPr lang="en-US" sz="2400" dirty="0" smtClean="0"/>
              <a:t>The hierarchy of digital signals that the telephone network uses.</a:t>
            </a:r>
          </a:p>
          <a:p>
            <a:pPr lvl="1" eaLnBrk="1" hangingPunct="1"/>
            <a:r>
              <a:rPr lang="en-US" sz="2400" dirty="0" smtClean="0"/>
              <a:t>Trunks and access links organized in </a:t>
            </a:r>
            <a:r>
              <a:rPr lang="en-US" sz="2400" b="1" dirty="0" smtClean="0"/>
              <a:t>DS (digital signal) hierarchy</a:t>
            </a:r>
          </a:p>
          <a:p>
            <a:pPr lvl="1" eaLnBrk="1" hangingPunct="1"/>
            <a:r>
              <a:rPr lang="en-US" sz="2400" dirty="0" smtClean="0"/>
              <a:t>Problem: rates are not multiples of each other.</a:t>
            </a:r>
          </a:p>
          <a:p>
            <a:pPr eaLnBrk="1" hangingPunct="1"/>
            <a:r>
              <a:rPr lang="en-US" sz="2800" dirty="0" smtClean="0"/>
              <a:t>In the 1980’s </a:t>
            </a:r>
            <a:r>
              <a:rPr lang="en-US" sz="2800" dirty="0" err="1" smtClean="0"/>
              <a:t>Bellcore</a:t>
            </a:r>
            <a:r>
              <a:rPr lang="en-US" sz="2800" dirty="0" smtClean="0"/>
              <a:t> developed the Synchronous Optical Network (</a:t>
            </a:r>
            <a:r>
              <a:rPr lang="en-US" sz="28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800" dirty="0" smtClean="0"/>
              <a:t>) standard.</a:t>
            </a:r>
          </a:p>
          <a:p>
            <a:pPr eaLnBrk="1" hangingPunct="1"/>
            <a:r>
              <a:rPr lang="en-US" sz="2800" dirty="0" smtClean="0"/>
              <a:t>Previous efforts include: </a:t>
            </a:r>
            <a:r>
              <a:rPr lang="en-US" sz="2800" b="1" dirty="0" smtClean="0">
                <a:solidFill>
                  <a:srgbClr val="008000"/>
                </a:solidFill>
              </a:rPr>
              <a:t>ISDN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8000"/>
                </a:solidFill>
              </a:rPr>
              <a:t>BISDN</a:t>
            </a:r>
            <a:r>
              <a:rPr lang="en-US" sz="2800" b="1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85720" y="0"/>
            <a:ext cx="885828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North American Digital Hierarchy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892175" y="65135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225" y="4686321"/>
            <a:ext cx="8740775" cy="1439863"/>
            <a:chOff x="254" y="2884"/>
            <a:chExt cx="5506" cy="907"/>
          </a:xfrm>
        </p:grpSpPr>
        <p:sp>
          <p:nvSpPr>
            <p:cNvPr id="7203" name="Rectangle 5"/>
            <p:cNvSpPr>
              <a:spLocks noChangeArrowheads="1"/>
            </p:cNvSpPr>
            <p:nvPr/>
          </p:nvSpPr>
          <p:spPr bwMode="auto">
            <a:xfrm>
              <a:off x="254" y="2957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30 chan PCM</a:t>
              </a:r>
            </a:p>
          </p:txBody>
        </p:sp>
        <p:sp>
          <p:nvSpPr>
            <p:cNvPr id="7204" name="Rectangle 6"/>
            <p:cNvSpPr>
              <a:spLocks noChangeArrowheads="1"/>
            </p:cNvSpPr>
            <p:nvPr/>
          </p:nvSpPr>
          <p:spPr bwMode="auto">
            <a:xfrm>
              <a:off x="4370" y="2991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4th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5" name="Rectangle 7"/>
            <p:cNvSpPr>
              <a:spLocks noChangeArrowheads="1"/>
            </p:cNvSpPr>
            <p:nvPr/>
          </p:nvSpPr>
          <p:spPr bwMode="auto">
            <a:xfrm>
              <a:off x="1747" y="299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2nd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6" name="Rectangle 8"/>
            <p:cNvSpPr>
              <a:spLocks noChangeArrowheads="1"/>
            </p:cNvSpPr>
            <p:nvPr/>
          </p:nvSpPr>
          <p:spPr bwMode="auto">
            <a:xfrm>
              <a:off x="3059" y="2969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3rd order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endParaRPr lang="en-US" sz="1600"/>
            </a:p>
            <a:p>
              <a:pPr eaLnBrk="0" hangingPunct="0"/>
              <a:r>
                <a:rPr lang="en-US" sz="1600"/>
                <a:t>x4</a:t>
              </a:r>
            </a:p>
          </p:txBody>
        </p:sp>
        <p:sp>
          <p:nvSpPr>
            <p:cNvPr id="7207" name="Line 9"/>
            <p:cNvSpPr>
              <a:spLocks noChangeShapeType="1"/>
            </p:cNvSpPr>
            <p:nvPr/>
          </p:nvSpPr>
          <p:spPr bwMode="auto">
            <a:xfrm>
              <a:off x="1092" y="3240"/>
              <a:ext cx="6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10"/>
            <p:cNvSpPr>
              <a:spLocks noChangeShapeType="1"/>
            </p:cNvSpPr>
            <p:nvPr/>
          </p:nvSpPr>
          <p:spPr bwMode="auto">
            <a:xfrm>
              <a:off x="2389" y="3212"/>
              <a:ext cx="6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11"/>
            <p:cNvSpPr>
              <a:spLocks noChangeShapeType="1"/>
            </p:cNvSpPr>
            <p:nvPr/>
          </p:nvSpPr>
          <p:spPr bwMode="auto">
            <a:xfrm flipV="1">
              <a:off x="3701" y="3197"/>
              <a:ext cx="664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Rectangle 12"/>
            <p:cNvSpPr>
              <a:spLocks noChangeArrowheads="1"/>
            </p:cNvSpPr>
            <p:nvPr/>
          </p:nvSpPr>
          <p:spPr bwMode="auto">
            <a:xfrm>
              <a:off x="3650" y="2997"/>
              <a:ext cx="706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34.368 Mbps</a:t>
              </a:r>
            </a:p>
          </p:txBody>
        </p:sp>
        <p:sp>
          <p:nvSpPr>
            <p:cNvPr id="7211" name="Rectangle 13"/>
            <p:cNvSpPr>
              <a:spLocks noChangeArrowheads="1"/>
            </p:cNvSpPr>
            <p:nvPr/>
          </p:nvSpPr>
          <p:spPr bwMode="auto">
            <a:xfrm>
              <a:off x="1056" y="3056"/>
              <a:ext cx="65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2.048 Mbps</a:t>
              </a:r>
            </a:p>
          </p:txBody>
        </p:sp>
        <p:sp>
          <p:nvSpPr>
            <p:cNvPr id="7212" name="Rectangle 14"/>
            <p:cNvSpPr>
              <a:spLocks noChangeArrowheads="1"/>
            </p:cNvSpPr>
            <p:nvPr/>
          </p:nvSpPr>
          <p:spPr bwMode="auto">
            <a:xfrm>
              <a:off x="2349" y="3019"/>
              <a:ext cx="67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8.448  Mbps</a:t>
              </a:r>
            </a:p>
          </p:txBody>
        </p:sp>
        <p:sp>
          <p:nvSpPr>
            <p:cNvPr id="7213" name="Rectangle 15"/>
            <p:cNvSpPr>
              <a:spLocks noChangeArrowheads="1"/>
            </p:cNvSpPr>
            <p:nvPr/>
          </p:nvSpPr>
          <p:spPr bwMode="auto">
            <a:xfrm>
              <a:off x="4998" y="3120"/>
              <a:ext cx="76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/>
                <a:t>139.264 Mbps</a:t>
              </a:r>
            </a:p>
          </p:txBody>
        </p:sp>
        <p:sp>
          <p:nvSpPr>
            <p:cNvPr id="7214" name="Line 16"/>
            <p:cNvSpPr>
              <a:spLocks noChangeShapeType="1"/>
            </p:cNvSpPr>
            <p:nvPr/>
          </p:nvSpPr>
          <p:spPr bwMode="auto">
            <a:xfrm>
              <a:off x="2890" y="3363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17"/>
            <p:cNvSpPr>
              <a:spLocks noChangeShapeType="1"/>
            </p:cNvSpPr>
            <p:nvPr/>
          </p:nvSpPr>
          <p:spPr bwMode="auto">
            <a:xfrm>
              <a:off x="2880" y="3469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18"/>
            <p:cNvSpPr>
              <a:spLocks noChangeShapeType="1"/>
            </p:cNvSpPr>
            <p:nvPr/>
          </p:nvSpPr>
          <p:spPr bwMode="auto">
            <a:xfrm>
              <a:off x="2880" y="3576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19"/>
            <p:cNvSpPr>
              <a:spLocks noChangeShapeType="1"/>
            </p:cNvSpPr>
            <p:nvPr/>
          </p:nvSpPr>
          <p:spPr bwMode="auto">
            <a:xfrm>
              <a:off x="4191" y="3404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20"/>
            <p:cNvSpPr>
              <a:spLocks noChangeShapeType="1"/>
            </p:cNvSpPr>
            <p:nvPr/>
          </p:nvSpPr>
          <p:spPr bwMode="auto">
            <a:xfrm>
              <a:off x="4181" y="3510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21"/>
            <p:cNvSpPr>
              <a:spLocks noChangeShapeType="1"/>
            </p:cNvSpPr>
            <p:nvPr/>
          </p:nvSpPr>
          <p:spPr bwMode="auto">
            <a:xfrm>
              <a:off x="4181" y="3617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22"/>
            <p:cNvSpPr>
              <a:spLocks noChangeShapeType="1"/>
            </p:cNvSpPr>
            <p:nvPr/>
          </p:nvSpPr>
          <p:spPr bwMode="auto">
            <a:xfrm>
              <a:off x="1578" y="3415"/>
              <a:ext cx="1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23"/>
            <p:cNvSpPr>
              <a:spLocks noChangeShapeType="1"/>
            </p:cNvSpPr>
            <p:nvPr/>
          </p:nvSpPr>
          <p:spPr bwMode="auto">
            <a:xfrm>
              <a:off x="1568" y="3521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Line 24"/>
            <p:cNvSpPr>
              <a:spLocks noChangeShapeType="1"/>
            </p:cNvSpPr>
            <p:nvPr/>
          </p:nvSpPr>
          <p:spPr bwMode="auto">
            <a:xfrm>
              <a:off x="1568" y="3628"/>
              <a:ext cx="1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Rectangle 25"/>
            <p:cNvSpPr>
              <a:spLocks noChangeArrowheads="1"/>
            </p:cNvSpPr>
            <p:nvPr/>
          </p:nvSpPr>
          <p:spPr bwMode="auto">
            <a:xfrm>
              <a:off x="1075" y="2884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1</a:t>
              </a:r>
            </a:p>
          </p:txBody>
        </p:sp>
        <p:sp>
          <p:nvSpPr>
            <p:cNvPr id="7224" name="Rectangle 26"/>
            <p:cNvSpPr>
              <a:spLocks noChangeArrowheads="1"/>
            </p:cNvSpPr>
            <p:nvPr/>
          </p:nvSpPr>
          <p:spPr bwMode="auto">
            <a:xfrm>
              <a:off x="5040" y="2976"/>
              <a:ext cx="52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CEPT 4</a:t>
              </a:r>
            </a:p>
          </p:txBody>
        </p:sp>
      </p:grpSp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2859088" y="4271984"/>
            <a:ext cx="31972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008000"/>
                </a:solidFill>
                <a:latin typeface="Comic Sans MS" pitchFamily="66" charset="0"/>
              </a:rPr>
              <a:t>European Digital Hierarchy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" y="1079521"/>
            <a:ext cx="8474076" cy="2947988"/>
            <a:chOff x="288" y="528"/>
            <a:chExt cx="5338" cy="1857"/>
          </a:xfrm>
        </p:grpSpPr>
        <p:sp>
          <p:nvSpPr>
            <p:cNvPr id="7180" name="Rectangle 29"/>
            <p:cNvSpPr>
              <a:spLocks noChangeArrowheads="1"/>
            </p:cNvSpPr>
            <p:nvPr/>
          </p:nvSpPr>
          <p:spPr bwMode="auto">
            <a:xfrm>
              <a:off x="1861" y="2175"/>
              <a:ext cx="24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28</a:t>
              </a:r>
            </a:p>
          </p:txBody>
        </p:sp>
        <p:sp>
          <p:nvSpPr>
            <p:cNvPr id="7181" name="Rectangle 30"/>
            <p:cNvSpPr>
              <a:spLocks noChangeArrowheads="1"/>
            </p:cNvSpPr>
            <p:nvPr/>
          </p:nvSpPr>
          <p:spPr bwMode="auto">
            <a:xfrm>
              <a:off x="2138" y="152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latinLnBrk="1" hangingPunct="0"/>
              <a:endParaRPr lang="en-US" sz="1600"/>
            </a:p>
          </p:txBody>
        </p:sp>
        <p:sp>
          <p:nvSpPr>
            <p:cNvPr id="7182" name="Rectangle 31"/>
            <p:cNvSpPr>
              <a:spLocks noChangeArrowheads="1"/>
            </p:cNvSpPr>
            <p:nvPr/>
          </p:nvSpPr>
          <p:spPr bwMode="auto">
            <a:xfrm>
              <a:off x="3892" y="538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M23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x7</a:t>
              </a:r>
            </a:p>
          </p:txBody>
        </p:sp>
        <p:sp>
          <p:nvSpPr>
            <p:cNvPr id="7183" name="Rectangle 32"/>
            <p:cNvSpPr>
              <a:spLocks noChangeArrowheads="1"/>
            </p:cNvSpPr>
            <p:nvPr/>
          </p:nvSpPr>
          <p:spPr bwMode="auto">
            <a:xfrm>
              <a:off x="288" y="528"/>
              <a:ext cx="826" cy="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Primary</a:t>
              </a:r>
            </a:p>
            <a:p>
              <a:pPr eaLnBrk="0" hangingPunct="0"/>
              <a:r>
                <a:rPr lang="en-US" sz="1600"/>
                <a:t>Multiplex</a:t>
              </a:r>
            </a:p>
            <a:p>
              <a:pPr eaLnBrk="0" hangingPunct="0"/>
              <a:r>
                <a:rPr lang="en-US" sz="1600"/>
                <a:t>Eg. Digital</a:t>
              </a:r>
            </a:p>
            <a:p>
              <a:pPr eaLnBrk="0" hangingPunct="0"/>
              <a:r>
                <a:rPr lang="en-US" sz="1600"/>
                <a:t>Switch</a:t>
              </a:r>
            </a:p>
            <a:p>
              <a:pPr eaLnBrk="0" hangingPunct="0"/>
              <a:r>
                <a:rPr lang="en-US" sz="1600"/>
                <a:t>24 chan PCM</a:t>
              </a:r>
            </a:p>
          </p:txBody>
        </p:sp>
        <p:sp>
          <p:nvSpPr>
            <p:cNvPr id="7184" name="Rectangle 33"/>
            <p:cNvSpPr>
              <a:spLocks noChangeArrowheads="1"/>
            </p:cNvSpPr>
            <p:nvPr/>
          </p:nvSpPr>
          <p:spPr bwMode="auto">
            <a:xfrm>
              <a:off x="2121" y="540"/>
              <a:ext cx="629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600"/>
                <a:t>M12</a:t>
              </a:r>
            </a:p>
            <a:p>
              <a:pPr algn="ctr" eaLnBrk="0" hangingPunct="0"/>
              <a:r>
                <a:rPr lang="en-US" sz="1600"/>
                <a:t>Multiplex</a:t>
              </a:r>
            </a:p>
            <a:p>
              <a:pPr algn="ctr" eaLnBrk="0" hangingPunct="0"/>
              <a:endParaRPr lang="en-US" sz="1600"/>
            </a:p>
            <a:p>
              <a:pPr algn="ctr" eaLnBrk="0" hangingPunct="0"/>
              <a:r>
                <a:rPr lang="en-US" sz="1600"/>
                <a:t>x4</a:t>
              </a:r>
            </a:p>
          </p:txBody>
        </p:sp>
        <p:sp>
          <p:nvSpPr>
            <p:cNvPr id="7185" name="Line 34"/>
            <p:cNvSpPr>
              <a:spLocks noChangeShapeType="1"/>
            </p:cNvSpPr>
            <p:nvPr/>
          </p:nvSpPr>
          <p:spPr bwMode="auto">
            <a:xfrm>
              <a:off x="1121" y="900"/>
              <a:ext cx="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5"/>
            <p:cNvSpPr>
              <a:spLocks noChangeShapeType="1"/>
            </p:cNvSpPr>
            <p:nvPr/>
          </p:nvSpPr>
          <p:spPr bwMode="auto">
            <a:xfrm>
              <a:off x="1835" y="10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36"/>
            <p:cNvSpPr>
              <a:spLocks noChangeShapeType="1"/>
            </p:cNvSpPr>
            <p:nvPr/>
          </p:nvSpPr>
          <p:spPr bwMode="auto">
            <a:xfrm>
              <a:off x="1846" y="1145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>
              <a:off x="1131" y="1284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38"/>
            <p:cNvSpPr>
              <a:spLocks noChangeShapeType="1"/>
            </p:cNvSpPr>
            <p:nvPr/>
          </p:nvSpPr>
          <p:spPr bwMode="auto">
            <a:xfrm>
              <a:off x="1479" y="1299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Line 39"/>
            <p:cNvSpPr>
              <a:spLocks noChangeShapeType="1"/>
            </p:cNvSpPr>
            <p:nvPr/>
          </p:nvSpPr>
          <p:spPr bwMode="auto">
            <a:xfrm>
              <a:off x="1483" y="1604"/>
              <a:ext cx="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Line 40"/>
            <p:cNvSpPr>
              <a:spLocks noChangeShapeType="1"/>
            </p:cNvSpPr>
            <p:nvPr/>
          </p:nvSpPr>
          <p:spPr bwMode="auto">
            <a:xfrm>
              <a:off x="1835" y="1721"/>
              <a:ext cx="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41"/>
            <p:cNvSpPr>
              <a:spLocks noChangeShapeType="1"/>
            </p:cNvSpPr>
            <p:nvPr/>
          </p:nvSpPr>
          <p:spPr bwMode="auto">
            <a:xfrm>
              <a:off x="1846" y="186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42"/>
            <p:cNvSpPr>
              <a:spLocks noChangeShapeType="1"/>
            </p:cNvSpPr>
            <p:nvPr/>
          </p:nvSpPr>
          <p:spPr bwMode="auto">
            <a:xfrm>
              <a:off x="1825" y="2148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43"/>
            <p:cNvSpPr>
              <a:spLocks noChangeArrowheads="1"/>
            </p:cNvSpPr>
            <p:nvPr/>
          </p:nvSpPr>
          <p:spPr bwMode="auto">
            <a:xfrm>
              <a:off x="1924" y="1417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7195" name="Line 44"/>
            <p:cNvSpPr>
              <a:spLocks noChangeShapeType="1"/>
            </p:cNvSpPr>
            <p:nvPr/>
          </p:nvSpPr>
          <p:spPr bwMode="auto">
            <a:xfrm>
              <a:off x="2763" y="868"/>
              <a:ext cx="11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45"/>
            <p:cNvSpPr>
              <a:spLocks noChangeArrowheads="1"/>
            </p:cNvSpPr>
            <p:nvPr/>
          </p:nvSpPr>
          <p:spPr bwMode="auto">
            <a:xfrm>
              <a:off x="2810" y="1706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/>
                <a:t> 44.736 Mbps</a:t>
              </a:r>
            </a:p>
          </p:txBody>
        </p:sp>
        <p:sp>
          <p:nvSpPr>
            <p:cNvPr id="7197" name="Rectangle 46"/>
            <p:cNvSpPr>
              <a:spLocks noChangeArrowheads="1"/>
            </p:cNvSpPr>
            <p:nvPr/>
          </p:nvSpPr>
          <p:spPr bwMode="auto">
            <a:xfrm>
              <a:off x="1092" y="66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DS1</a:t>
              </a:r>
              <a:r>
                <a:rPr lang="en-US" sz="1600"/>
                <a:t> 1.544 Mbps</a:t>
              </a:r>
            </a:p>
          </p:txBody>
        </p:sp>
        <p:sp>
          <p:nvSpPr>
            <p:cNvPr id="7198" name="Rectangle 47"/>
            <p:cNvSpPr>
              <a:spLocks noChangeArrowheads="1"/>
            </p:cNvSpPr>
            <p:nvPr/>
          </p:nvSpPr>
          <p:spPr bwMode="auto">
            <a:xfrm>
              <a:off x="2767" y="650"/>
              <a:ext cx="10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DS2</a:t>
              </a:r>
              <a:r>
                <a:rPr lang="en-US" sz="1600"/>
                <a:t> 6.312 Mbps</a:t>
              </a:r>
            </a:p>
          </p:txBody>
        </p:sp>
        <p:sp>
          <p:nvSpPr>
            <p:cNvPr id="7199" name="Rectangle 48"/>
            <p:cNvSpPr>
              <a:spLocks noChangeArrowheads="1"/>
            </p:cNvSpPr>
            <p:nvPr/>
          </p:nvSpPr>
          <p:spPr bwMode="auto">
            <a:xfrm>
              <a:off x="4545" y="650"/>
              <a:ext cx="108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accent2"/>
                  </a:solidFill>
                  <a:latin typeface="Comic Sans MS" pitchFamily="66" charset="0"/>
                </a:rPr>
                <a:t>DS3</a:t>
              </a:r>
              <a:r>
                <a:rPr lang="en-US" sz="1600" dirty="0"/>
                <a:t> 44.736 Mbps</a:t>
              </a:r>
            </a:p>
          </p:txBody>
        </p:sp>
        <p:sp>
          <p:nvSpPr>
            <p:cNvPr id="7200" name="Line 49"/>
            <p:cNvSpPr>
              <a:spLocks noChangeShapeType="1"/>
            </p:cNvSpPr>
            <p:nvPr/>
          </p:nvSpPr>
          <p:spPr bwMode="auto">
            <a:xfrm>
              <a:off x="3592" y="1041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50"/>
            <p:cNvSpPr>
              <a:spLocks noChangeShapeType="1"/>
            </p:cNvSpPr>
            <p:nvPr/>
          </p:nvSpPr>
          <p:spPr bwMode="auto">
            <a:xfrm>
              <a:off x="3603" y="1126"/>
              <a:ext cx="2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51"/>
            <p:cNvSpPr txBox="1">
              <a:spLocks noChangeArrowheads="1"/>
            </p:cNvSpPr>
            <p:nvPr/>
          </p:nvSpPr>
          <p:spPr bwMode="auto">
            <a:xfrm>
              <a:off x="1912" y="1856"/>
              <a:ext cx="180" cy="3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</a:p>
            <a:p>
              <a:pPr eaLnBrk="0" hangingPunct="0"/>
              <a:r>
                <a:rPr lang="en-US" sz="900">
                  <a:latin typeface="Wingdings" pitchFamily="2" charset="2"/>
                </a:rPr>
                <a:t></a:t>
              </a:r>
              <a:endParaRPr lang="en-US" sz="1200"/>
            </a:p>
          </p:txBody>
        </p:sp>
      </p:grpSp>
      <p:sp>
        <p:nvSpPr>
          <p:cNvPr id="59" name="Text Box 240"/>
          <p:cNvSpPr txBox="1">
            <a:spLocks noChangeArrowheads="1"/>
          </p:cNvSpPr>
          <p:nvPr/>
        </p:nvSpPr>
        <p:spPr bwMode="auto">
          <a:xfrm>
            <a:off x="6929454" y="3886206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pPr eaLnBrk="0" hangingPunct="0"/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SO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605"/>
            <a:ext cx="6181743" cy="638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4326"/>
            <a:ext cx="7772400" cy="101443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SONET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71546"/>
            <a:ext cx="81534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:: encodes bit streams into optical signals propagated over optical fiber.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dirty="0" smtClean="0">
                <a:solidFill>
                  <a:srgbClr val="0033CC"/>
                </a:solidFill>
              </a:rPr>
              <a:t> defines a technology for carrying many signals of different capacities through a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synchronous</a:t>
            </a:r>
            <a:r>
              <a:rPr lang="en-US" sz="2400" dirty="0" smtClean="0">
                <a:solidFill>
                  <a:srgbClr val="0033CC"/>
                </a:solidFill>
              </a:rPr>
              <a:t>, flexible, optical hierarchy.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2400" dirty="0" smtClean="0"/>
              <a:t>A bit-way implementation providing end-to-end transport of bit streams.</a:t>
            </a:r>
          </a:p>
          <a:p>
            <a:pPr eaLnBrk="1" hangingPunct="1"/>
            <a:r>
              <a:rPr lang="en-US" sz="2400" dirty="0" smtClean="0"/>
              <a:t>All clocks in the network are locked to a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common master clock</a:t>
            </a:r>
            <a:r>
              <a:rPr lang="en-US" sz="2400" dirty="0" smtClean="0"/>
              <a:t> so that simple TDM can be used.</a:t>
            </a:r>
          </a:p>
          <a:p>
            <a:pPr eaLnBrk="1" hangingPunct="1"/>
            <a:r>
              <a:rPr lang="en-US" sz="2400" dirty="0" smtClean="0"/>
              <a:t>Multiplexing done by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byte interleaving</a:t>
            </a:r>
            <a:r>
              <a:rPr lang="en-US" sz="2400" i="1" dirty="0" smtClean="0"/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SONET</a:t>
            </a:r>
            <a:r>
              <a:rPr lang="en-US" sz="2400" i="1" dirty="0" smtClean="0"/>
              <a:t> </a:t>
            </a:r>
            <a:r>
              <a:rPr lang="en-US" sz="2400" dirty="0" smtClean="0"/>
              <a:t>is backward compatible to DS-1 and E-1 and forward compatible to </a:t>
            </a:r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>ATM</a:t>
            </a:r>
            <a:r>
              <a:rPr lang="en-US" sz="2400" dirty="0" smtClean="0"/>
              <a:t> cells.</a:t>
            </a:r>
          </a:p>
          <a:p>
            <a:pPr eaLnBrk="1" hangingPunct="1"/>
            <a:r>
              <a:rPr lang="en-US" sz="2400" dirty="0" err="1" smtClean="0"/>
              <a:t>Demultiplexing</a:t>
            </a:r>
            <a:r>
              <a:rPr lang="en-US" sz="2400" dirty="0" smtClean="0"/>
              <a:t> is easy.</a:t>
            </a:r>
            <a:endParaRPr lang="en-US" sz="2400" dirty="0" smtClean="0">
              <a:solidFill>
                <a:srgbClr val="66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Transmission links of the telephone network have been changing to </a:t>
            </a:r>
            <a:r>
              <a:rPr lang="en-US" dirty="0" smtClean="0">
                <a:solidFill>
                  <a:srgbClr val="6600FF"/>
                </a:solidFill>
                <a:latin typeface="Comic Sans MS" pitchFamily="66" charset="0"/>
              </a:rPr>
              <a:t>SONET</a:t>
            </a:r>
            <a:r>
              <a:rPr lang="en-US" i="1" dirty="0" smtClean="0">
                <a:solidFill>
                  <a:srgbClr val="6600FF"/>
                </a:solidFill>
              </a:rPr>
              <a:t>  </a:t>
            </a:r>
            <a:r>
              <a:rPr lang="en-US" dirty="0" smtClean="0"/>
              <a:t>where rates are arranged in STS (Synchronous Transfer Signal) hierarchy.</a:t>
            </a:r>
          </a:p>
          <a:p>
            <a:pPr eaLnBrk="1" hangingPunct="1"/>
            <a:r>
              <a:rPr lang="en-US" dirty="0" smtClean="0"/>
              <a:t>The hierarchy is called SDH (Synchronous Digital Hierarchy) defined by CCITT.</a:t>
            </a:r>
          </a:p>
          <a:p>
            <a:pPr eaLnBrk="1" hangingPunct="1"/>
            <a:r>
              <a:rPr lang="en-US" dirty="0" smtClean="0"/>
              <a:t>It is an ITU standard.</a:t>
            </a:r>
            <a:endParaRPr lang="en-US" dirty="0" smtClean="0">
              <a:solidFill>
                <a:srgbClr val="6600FF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ONET 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5270"/>
            <a:ext cx="6400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 Rates</a:t>
            </a:r>
            <a:endParaRPr lang="en-US" dirty="0"/>
          </a:p>
        </p:txBody>
      </p:sp>
      <p:pic>
        <p:nvPicPr>
          <p:cNvPr id="6" name="Picture 4" descr="2-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00108"/>
            <a:ext cx="6811772" cy="37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179388" y="4714884"/>
            <a:ext cx="878522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Figure 2-37. SONET and SDH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Multiplex Rates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58063" y="5857875"/>
            <a:ext cx="1643062" cy="35718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Tanenbaum</a:t>
            </a:r>
            <a:r>
              <a:rPr lang="en-US" sz="1600" i="1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358063" y="3140968"/>
            <a:ext cx="1800745" cy="5760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10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990033"/>
                </a:solidFill>
                <a:effectLst/>
                <a:latin typeface="Comic Sans MS" pitchFamily="66" charset="0"/>
              </a:rPr>
              <a:t>Gbps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572001" y="3429000"/>
            <a:ext cx="3168351" cy="1080120"/>
          </a:xfrm>
          <a:prstGeom prst="straightConnector1">
            <a:avLst/>
          </a:prstGeom>
          <a:noFill/>
          <a:ln w="25400" cap="flat" cmpd="sng" algn="ctr">
            <a:solidFill>
              <a:srgbClr val="9900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SONET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2851</TotalTime>
  <Words>988</Words>
  <Application>Microsoft Office PowerPoint</Application>
  <PresentationFormat>On-screen Show (4:3)</PresentationFormat>
  <Paragraphs>418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Revised_Master</vt:lpstr>
      <vt:lpstr> Synchronous Optical Networks (SONET) </vt:lpstr>
      <vt:lpstr>SONET Outline</vt:lpstr>
      <vt:lpstr>Telephone Networks {Brief History}</vt:lpstr>
      <vt:lpstr>PowerPoint Presentation</vt:lpstr>
      <vt:lpstr>PowerPoint Presentation</vt:lpstr>
      <vt:lpstr>SONET</vt:lpstr>
      <vt:lpstr>SONET</vt:lpstr>
      <vt:lpstr>PowerPoint Presentation</vt:lpstr>
      <vt:lpstr>SONET Rates</vt:lpstr>
      <vt:lpstr>SONET Multipexing</vt:lpstr>
      <vt:lpstr>PowerPoint Presentation</vt:lpstr>
      <vt:lpstr>PowerPoint Presentation</vt:lpstr>
      <vt:lpstr>SONET Architecture</vt:lpstr>
      <vt:lpstr>PowerPoint Presentation</vt:lpstr>
      <vt:lpstr>PowerPoint Presentation</vt:lpstr>
      <vt:lpstr> ADM</vt:lpstr>
      <vt:lpstr>PowerPoint Presentation</vt:lpstr>
      <vt:lpstr>Gigabit ATM Over 10 Gb/s SONET Ring</vt:lpstr>
      <vt:lpstr>SONET Architecture</vt:lpstr>
      <vt:lpstr>SONET Architecture</vt:lpstr>
      <vt:lpstr>PowerPoint Presentation</vt:lpstr>
      <vt:lpstr>PowerPoint Presentation</vt:lpstr>
      <vt:lpstr>PowerPoint Presentation</vt:lpstr>
      <vt:lpstr>PowerPoint Presentation</vt:lpstr>
      <vt:lpstr>Figure 2-36. Two Back-to-Back SONET Frames</vt:lpstr>
      <vt:lpstr>PowerPoint Presentation</vt:lpstr>
      <vt:lpstr>PowerPoint Presentation</vt:lpstr>
      <vt:lpstr>SONET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131</cp:revision>
  <dcterms:created xsi:type="dcterms:W3CDTF">2004-01-21T20:05:10Z</dcterms:created>
  <dcterms:modified xsi:type="dcterms:W3CDTF">2012-04-24T02:00:20Z</dcterms:modified>
</cp:coreProperties>
</file>