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54"/>
  </p:notesMasterIdLst>
  <p:handoutMasterIdLst>
    <p:handoutMasterId r:id="rId55"/>
  </p:handoutMasterIdLst>
  <p:sldIdLst>
    <p:sldId id="311" r:id="rId2"/>
    <p:sldId id="321" r:id="rId3"/>
    <p:sldId id="322" r:id="rId4"/>
    <p:sldId id="324" r:id="rId5"/>
    <p:sldId id="325" r:id="rId6"/>
    <p:sldId id="323" r:id="rId7"/>
    <p:sldId id="314" r:id="rId8"/>
    <p:sldId id="326" r:id="rId9"/>
    <p:sldId id="315" r:id="rId10"/>
    <p:sldId id="327" r:id="rId11"/>
    <p:sldId id="369" r:id="rId12"/>
    <p:sldId id="329" r:id="rId13"/>
    <p:sldId id="316" r:id="rId14"/>
    <p:sldId id="330" r:id="rId15"/>
    <p:sldId id="370" r:id="rId16"/>
    <p:sldId id="371" r:id="rId17"/>
    <p:sldId id="333" r:id="rId18"/>
    <p:sldId id="335" r:id="rId19"/>
    <p:sldId id="317" r:id="rId20"/>
    <p:sldId id="337" r:id="rId21"/>
    <p:sldId id="339" r:id="rId22"/>
    <p:sldId id="318" r:id="rId23"/>
    <p:sldId id="320" r:id="rId24"/>
    <p:sldId id="372" r:id="rId25"/>
    <p:sldId id="340" r:id="rId26"/>
    <p:sldId id="341" r:id="rId27"/>
    <p:sldId id="342" r:id="rId28"/>
    <p:sldId id="345" r:id="rId29"/>
    <p:sldId id="344" r:id="rId30"/>
    <p:sldId id="346" r:id="rId31"/>
    <p:sldId id="336" r:id="rId32"/>
    <p:sldId id="373" r:id="rId33"/>
    <p:sldId id="348" r:id="rId34"/>
    <p:sldId id="350" r:id="rId35"/>
    <p:sldId id="349" r:id="rId36"/>
    <p:sldId id="351" r:id="rId37"/>
    <p:sldId id="353" r:id="rId38"/>
    <p:sldId id="352" r:id="rId39"/>
    <p:sldId id="354" r:id="rId40"/>
    <p:sldId id="355" r:id="rId41"/>
    <p:sldId id="356" r:id="rId42"/>
    <p:sldId id="357" r:id="rId43"/>
    <p:sldId id="358" r:id="rId44"/>
    <p:sldId id="359" r:id="rId45"/>
    <p:sldId id="360" r:id="rId46"/>
    <p:sldId id="361" r:id="rId47"/>
    <p:sldId id="362" r:id="rId48"/>
    <p:sldId id="363" r:id="rId49"/>
    <p:sldId id="367" r:id="rId50"/>
    <p:sldId id="364" r:id="rId51"/>
    <p:sldId id="368" r:id="rId52"/>
    <p:sldId id="366" r:id="rId53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0033CC"/>
    <a:srgbClr val="000000"/>
    <a:srgbClr val="FFFF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60" d="100"/>
          <a:sy n="60" d="100"/>
        </p:scale>
        <p:origin x="-1589" y="-187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6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33ACFF4F-6A05-4CE4-BB68-F4A686D42AD9}" type="datetime1">
              <a:rPr lang="en-US"/>
              <a:pPr>
                <a:defRPr/>
              </a:pPr>
              <a:t>11/18/2013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EFAD5FA4-58B7-41FF-8F36-B8301AF8D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EB256A77-D093-4B1A-8FA4-CD3D2A53BE9D}" type="datetime1">
              <a:rPr lang="en-US"/>
              <a:pPr>
                <a:defRPr/>
              </a:pPr>
              <a:t>11/18/2013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effectLst/>
                <a:latin typeface="Tahoma" pitchFamily="34" charset="0"/>
              </a:defRPr>
            </a:lvl1pPr>
          </a:lstStyle>
          <a:p>
            <a:pPr>
              <a:defRPr/>
            </a:pPr>
            <a:fld id="{018CD4E9-00B7-459E-9095-A00F0BA025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8288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effectLst/>
              <a:latin typeface="Trebuchet MS" pitchFamily="34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076700"/>
            <a:ext cx="4953000" cy="10255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Subtitle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984375"/>
            <a:ext cx="8066088" cy="1516063"/>
          </a:xfrm>
          <a:effectLst/>
        </p:spPr>
        <p:txBody>
          <a:bodyPr/>
          <a:lstStyle>
            <a:lvl1pPr algn="ctr"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677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7D03-E74A-4E04-9E1E-BA9C54B2F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8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0"/>
            <a:ext cx="2208212" cy="6357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0"/>
            <a:ext cx="6472238" cy="6357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EF057-56E6-4B80-ADE9-4273916F6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75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224E6-E1F5-467A-808B-599E51433C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1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BB13AD-CFC6-4C38-8573-A90FB0DD4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26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57338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650" y="1557338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0DA6-7ED2-4AFA-9266-961D58B39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354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6786-685F-4542-8298-DB00DD23F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1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A200-3362-4C33-822D-35199FF4B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487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619672" y="6432376"/>
            <a:ext cx="6408712" cy="381000"/>
          </a:xfrm>
          <a:ln/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PEDS 18 November 2013       Home AP Measurement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C8754-5CD2-4238-9BCE-3EF1BB068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9B6E1-8EE8-4743-9FC6-52C8B215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40BF6-0523-4BB0-BFF4-20D9E53C1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403648" y="6432550"/>
            <a:ext cx="6336704" cy="381000"/>
          </a:xfrm>
        </p:spPr>
        <p:txBody>
          <a:bodyPr/>
          <a:lstStyle>
            <a:lvl1pPr>
              <a:defRPr b="1" dirty="0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9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5113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79613" y="6432550"/>
            <a:ext cx="510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PEDS 18 November 2013       Home AP Measurement</a:t>
            </a: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Courier New" pitchFamily="49" charset="0"/>
              </a:defRPr>
            </a:lvl1pPr>
          </a:lstStyle>
          <a:p>
            <a:pPr>
              <a:defRPr/>
            </a:pPr>
            <a:fld id="{40BC79DE-EB33-467A-89D9-107C71869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57338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52400" y="0"/>
            <a:ext cx="87407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dt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484784"/>
            <a:ext cx="7994650" cy="2016224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Observing Home Wireless Experience through </a:t>
            </a:r>
            <a:r>
              <a:rPr lang="en-US" sz="4000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WiFi</a:t>
            </a:r>
            <a:r>
              <a:rPr lang="en-US" sz="40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APs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3573016"/>
            <a:ext cx="799465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MobiCom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‘13 September 2013</a:t>
            </a:r>
          </a:p>
          <a:p>
            <a:pPr marL="457200" indent="-457200">
              <a:buAutoNum type="alphaUcPeriod"/>
              <a:defRPr/>
            </a:pPr>
            <a:r>
              <a:rPr lang="en-US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Patro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S. </a:t>
            </a:r>
            <a:r>
              <a:rPr lang="en-US" sz="2400" kern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Govindan</a:t>
            </a: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S. Banerjee</a:t>
            </a:r>
            <a:endParaRPr lang="en-US" sz="2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Wisconsin Madison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11288" y="4995763"/>
            <a:ext cx="4953000" cy="593477"/>
          </a:xfrm>
        </p:spPr>
        <p:txBody>
          <a:bodyPr/>
          <a:lstStyle/>
          <a:p>
            <a:r>
              <a:rPr lang="en-US" dirty="0" smtClean="0"/>
              <a:t>Presented by Bob Kinicki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563888" y="5661248"/>
            <a:ext cx="533873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Simplified Arabic Fixed" pitchFamily="49" charset="-78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PEDS Seminar</a:t>
            </a:r>
          </a:p>
          <a:p>
            <a:pPr>
              <a:defRPr/>
            </a:pPr>
            <a:r>
              <a:rPr lang="en-US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18 November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93175" cy="908050"/>
          </a:xfrm>
        </p:spPr>
        <p:txBody>
          <a:bodyPr/>
          <a:lstStyle/>
          <a:p>
            <a:r>
              <a:rPr lang="en-US" dirty="0" smtClean="0"/>
              <a:t>Wide-Ranging Daily </a:t>
            </a:r>
            <a:r>
              <a:rPr lang="en-US" dirty="0" err="1" smtClean="0"/>
              <a:t>WiFi</a:t>
            </a:r>
            <a:r>
              <a:rPr lang="en-US" dirty="0" smtClean="0"/>
              <a:t> Usage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5957"/>
            <a:ext cx="9145016" cy="439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233664" y="1052736"/>
            <a:ext cx="2138536" cy="64807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  <a:effectLst/>
              </a:rPr>
              <a:t>8-9 GB per day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  <a:effectLst/>
              </a:rPr>
              <a:t>(90</a:t>
            </a:r>
            <a:r>
              <a:rPr lang="en-US" sz="1800" b="1" baseline="30000" dirty="0" smtClean="0">
                <a:solidFill>
                  <a:srgbClr val="800000"/>
                </a:solidFill>
                <a:effectLst/>
              </a:rPr>
              <a:t>th</a:t>
            </a:r>
            <a:r>
              <a:rPr lang="en-US" sz="1800" b="1" dirty="0" smtClean="0">
                <a:solidFill>
                  <a:srgbClr val="800000"/>
                </a:solidFill>
                <a:effectLst/>
              </a:rPr>
              <a:t> percentile usage)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9" name="Straight Arrow Connector 8"/>
          <p:cNvCxnSpPr>
            <a:stCxn id="3074" idx="0"/>
          </p:cNvCxnSpPr>
          <p:nvPr/>
        </p:nvCxnSpPr>
        <p:spPr bwMode="auto">
          <a:xfrm flipH="1">
            <a:off x="3089724" y="1695957"/>
            <a:ext cx="1482784" cy="904951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>
            <a:off x="5302932" y="1700808"/>
            <a:ext cx="2221396" cy="79208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5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00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WiSe</a:t>
            </a:r>
            <a:r>
              <a:rPr lang="en-US" dirty="0" smtClean="0"/>
              <a:t> Infrastructure and Framework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How was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000"/>
                </a:solidFill>
              </a:rPr>
              <a:t>constructed?</a:t>
            </a:r>
          </a:p>
          <a:p>
            <a:r>
              <a:rPr lang="en-US" dirty="0" smtClean="0"/>
              <a:t>Use Witt to Classify </a:t>
            </a:r>
            <a:r>
              <a:rPr lang="en-US" dirty="0" err="1" smtClean="0"/>
              <a:t>WiFi</a:t>
            </a:r>
            <a:r>
              <a:rPr lang="en-US" dirty="0" smtClean="0"/>
              <a:t> Experience</a:t>
            </a:r>
          </a:p>
          <a:p>
            <a:r>
              <a:rPr lang="en-US" dirty="0" smtClean="0"/>
              <a:t>Analyze detailed Results from Measurement Study</a:t>
            </a:r>
          </a:p>
          <a:p>
            <a:pPr lvl="1"/>
            <a:r>
              <a:rPr lang="en-US" dirty="0" smtClean="0"/>
              <a:t>To answer the posed questions.</a:t>
            </a:r>
          </a:p>
          <a:p>
            <a:r>
              <a:rPr lang="en-US" dirty="0" smtClean="0"/>
              <a:t>Summary and Critique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6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68560" y="0"/>
            <a:ext cx="9937104" cy="908050"/>
          </a:xfrm>
        </p:spPr>
        <p:txBody>
          <a:bodyPr/>
          <a:lstStyle/>
          <a:p>
            <a:r>
              <a:rPr lang="en-US" sz="4000" dirty="0" smtClean="0">
                <a:solidFill>
                  <a:srgbClr val="0033CC"/>
                </a:solidFill>
              </a:rPr>
              <a:t>Witt:</a:t>
            </a:r>
            <a:r>
              <a:rPr lang="en-US" sz="4000" dirty="0" smtClean="0"/>
              <a:t> </a:t>
            </a:r>
            <a:r>
              <a:rPr lang="en-US" sz="4000" dirty="0" err="1" smtClean="0"/>
              <a:t>WiFi</a:t>
            </a:r>
            <a:r>
              <a:rPr lang="en-US" sz="4000" dirty="0" smtClean="0"/>
              <a:t>-based TCP Through</a:t>
            </a:r>
            <a:r>
              <a:rPr lang="en-US" sz="3600" dirty="0" smtClean="0"/>
              <a:t>put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17632" cy="4800600"/>
          </a:xfrm>
        </p:spPr>
        <p:txBody>
          <a:bodyPr/>
          <a:lstStyle/>
          <a:p>
            <a:r>
              <a:rPr lang="en-US" dirty="0" smtClean="0"/>
              <a:t>Metric idea – measure (passively at the AP) the</a:t>
            </a:r>
            <a:r>
              <a:rPr lang="en-US" dirty="0" smtClean="0">
                <a:solidFill>
                  <a:srgbClr val="800000"/>
                </a:solidFill>
              </a:rPr>
              <a:t> likely TCP throughput</a:t>
            </a:r>
            <a:r>
              <a:rPr lang="en-US" dirty="0" smtClean="0"/>
              <a:t> between a client and its AP given the existing wireless conditions.</a:t>
            </a:r>
          </a:p>
          <a:p>
            <a:r>
              <a:rPr lang="en-US" dirty="0" smtClean="0"/>
              <a:t>Consider also the </a:t>
            </a:r>
            <a:r>
              <a:rPr lang="en-US" dirty="0" smtClean="0">
                <a:solidFill>
                  <a:srgbClr val="800000"/>
                </a:solidFill>
              </a:rPr>
              <a:t>average value </a:t>
            </a:r>
            <a:r>
              <a:rPr lang="en-US" dirty="0" smtClean="0"/>
              <a:t>for all </a:t>
            </a:r>
            <a:r>
              <a:rPr lang="en-US" dirty="0" smtClean="0">
                <a:solidFill>
                  <a:srgbClr val="008000"/>
                </a:solidFill>
              </a:rPr>
              <a:t>active clients* </a:t>
            </a:r>
            <a:r>
              <a:rPr lang="en-US" dirty="0" smtClean="0"/>
              <a:t>as a single </a:t>
            </a:r>
            <a:r>
              <a:rPr lang="en-US" dirty="0" smtClean="0">
                <a:solidFill>
                  <a:srgbClr val="800000"/>
                </a:solidFill>
              </a:rPr>
              <a:t>aggregate</a:t>
            </a:r>
            <a:r>
              <a:rPr lang="en-US" dirty="0" smtClean="0"/>
              <a:t> for the entire AP.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*</a:t>
            </a:r>
            <a:r>
              <a:rPr lang="en-US" sz="2400" dirty="0">
                <a:solidFill>
                  <a:srgbClr val="008000"/>
                </a:solidFill>
              </a:rPr>
              <a:t>T</a:t>
            </a:r>
            <a:r>
              <a:rPr lang="en-US" sz="2400" dirty="0" smtClean="0">
                <a:solidFill>
                  <a:srgbClr val="008000"/>
                </a:solidFill>
              </a:rPr>
              <a:t>o be considered active, a client has to send at least 500 packets in the last 10-second window.  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0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4000" dirty="0" smtClean="0"/>
              <a:t>Degradation Factors and Indicat</a:t>
            </a:r>
            <a:r>
              <a:rPr lang="en-US" dirty="0" smtClean="0"/>
              <a:t>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74" y="1150218"/>
            <a:ext cx="75628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467544" y="5203726"/>
            <a:ext cx="8064896" cy="961578"/>
          </a:xfrm>
          <a:prstGeom prst="rect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More details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wrt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</a:t>
            </a:r>
            <a:r>
              <a:rPr lang="en-US" sz="2000" dirty="0">
                <a:solidFill>
                  <a:srgbClr val="800000"/>
                </a:solidFill>
              </a:rPr>
              <a:t>f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actors: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  low signal strength, increased delay due to reduced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rgbClr val="800000"/>
                </a:solidFill>
              </a:rPr>
              <a:t>P</a:t>
            </a:r>
            <a:r>
              <a:rPr kumimoji="0" lang="en-US" sz="2000" b="0" i="0" u="none" strike="noStrike" cap="none" normalizeH="0" dirty="0" err="1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HY</a:t>
            </a:r>
            <a:r>
              <a:rPr lang="en-US" sz="2000" dirty="0" err="1" smtClean="0">
                <a:solidFill>
                  <a:srgbClr val="800000"/>
                </a:solidFill>
              </a:rPr>
              <a:t>r</a:t>
            </a:r>
            <a:r>
              <a:rPr lang="en-US" sz="2000" baseline="0" dirty="0" err="1" smtClean="0">
                <a:solidFill>
                  <a:srgbClr val="800000"/>
                </a:solidFill>
              </a:rPr>
              <a:t>ates</a:t>
            </a:r>
            <a:r>
              <a:rPr lang="en-US" sz="2000" dirty="0" smtClean="0">
                <a:solidFill>
                  <a:srgbClr val="800000"/>
                </a:solidFill>
              </a:rPr>
              <a:t> or multiple retransmissions, high airtime reduces ability to send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Collect ‘ground truth’ measurements under a variety of conditions.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F</a:t>
            </a:r>
            <a:r>
              <a:rPr lang="en-US" dirty="0" smtClean="0">
                <a:solidFill>
                  <a:srgbClr val="008000"/>
                </a:solidFill>
              </a:rPr>
              <a:t>our</a:t>
            </a:r>
            <a:r>
              <a:rPr lang="en-US" dirty="0" smtClean="0"/>
              <a:t> of their own clients (laptops) </a:t>
            </a:r>
            <a:r>
              <a:rPr lang="en-US" dirty="0" smtClean="0">
                <a:solidFill>
                  <a:srgbClr val="800000"/>
                </a:solidFill>
              </a:rPr>
              <a:t>co-existed with </a:t>
            </a:r>
            <a:r>
              <a:rPr lang="en-US" dirty="0" err="1" smtClean="0">
                <a:solidFill>
                  <a:srgbClr val="800000"/>
                </a:solidFill>
              </a:rPr>
              <a:t>WiSe</a:t>
            </a:r>
            <a:r>
              <a:rPr lang="en-US" dirty="0" smtClean="0">
                <a:solidFill>
                  <a:srgbClr val="800000"/>
                </a:solidFill>
              </a:rPr>
              <a:t> APs</a:t>
            </a:r>
            <a:r>
              <a:rPr lang="en-US" dirty="0" smtClean="0"/>
              <a:t>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rgbClr val="008000"/>
                </a:solidFill>
              </a:rPr>
              <a:t>eight</a:t>
            </a:r>
            <a:r>
              <a:rPr lang="en-US" dirty="0" smtClean="0"/>
              <a:t> different deployment locations in the apartment buildings.</a:t>
            </a:r>
          </a:p>
          <a:p>
            <a:pPr lvl="1"/>
            <a:r>
              <a:rPr lang="en-US" dirty="0" err="1" smtClean="0"/>
              <a:t>Iperf</a:t>
            </a:r>
            <a:r>
              <a:rPr lang="en-US" dirty="0" smtClean="0"/>
              <a:t> TCP download run between </a:t>
            </a:r>
            <a:r>
              <a:rPr lang="en-US" dirty="0" err="1" smtClean="0"/>
              <a:t>WiSE</a:t>
            </a:r>
            <a:r>
              <a:rPr lang="en-US" dirty="0" smtClean="0"/>
              <a:t> APs and clients for </a:t>
            </a:r>
            <a:r>
              <a:rPr lang="en-US" dirty="0" smtClean="0">
                <a:solidFill>
                  <a:srgbClr val="008000"/>
                </a:solidFill>
              </a:rPr>
              <a:t>20 seconds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Clients ran throughput measurements in intervals of </a:t>
            </a:r>
            <a:r>
              <a:rPr lang="en-US" dirty="0" smtClean="0">
                <a:solidFill>
                  <a:srgbClr val="008000"/>
                </a:solidFill>
              </a:rPr>
              <a:t>5 to 10 minutes </a:t>
            </a:r>
            <a:r>
              <a:rPr lang="en-US" dirty="0" smtClean="0"/>
              <a:t>over the course of a week.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measure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8006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Clients were connected to different APs to emulate different link conditions.</a:t>
            </a:r>
          </a:p>
          <a:p>
            <a:pPr lvl="1"/>
            <a:r>
              <a:rPr lang="en-US" dirty="0" smtClean="0"/>
              <a:t>Experiments automatically conducted at different times of the day.</a:t>
            </a:r>
          </a:p>
          <a:p>
            <a:pPr lvl="1"/>
            <a:r>
              <a:rPr lang="en-US" dirty="0" smtClean="0"/>
              <a:t>Collected hundreds of measurements   </a:t>
            </a:r>
            <a:r>
              <a:rPr lang="en-US" dirty="0" smtClean="0">
                <a:solidFill>
                  <a:srgbClr val="800000"/>
                </a:solidFill>
              </a:rPr>
              <a:t>(see Table 6)</a:t>
            </a:r>
            <a:r>
              <a:rPr lang="en-US" dirty="0" smtClean="0"/>
              <a:t>.</a:t>
            </a:r>
          </a:p>
          <a:p>
            <a:r>
              <a:rPr lang="en-US" dirty="0" smtClean="0"/>
              <a:t>Based on the key factors from the measurements build a model of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benchmarks to evaluate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68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740775" cy="908050"/>
          </a:xfrm>
        </p:spPr>
        <p:txBody>
          <a:bodyPr/>
          <a:lstStyle/>
          <a:p>
            <a:r>
              <a:rPr lang="en-US" dirty="0" smtClean="0"/>
              <a:t>Ground Truth Measurements</a:t>
            </a: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1" y="1975867"/>
            <a:ext cx="8330825" cy="310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179512" y="3284984"/>
            <a:ext cx="8280920" cy="288032"/>
          </a:xfrm>
          <a:prstGeom prst="rect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9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32656"/>
            <a:ext cx="8784976" cy="4800600"/>
          </a:xfrm>
        </p:spPr>
        <p:txBody>
          <a:bodyPr/>
          <a:lstStyle/>
          <a:p>
            <a:r>
              <a:rPr lang="en-US" sz="2800" dirty="0" smtClean="0">
                <a:solidFill>
                  <a:srgbClr val="0033CC"/>
                </a:solidFill>
              </a:rPr>
              <a:t>Airtime utilization :: </a:t>
            </a:r>
            <a:r>
              <a:rPr lang="en-US" sz="2800" dirty="0" smtClean="0"/>
              <a:t>aggregate busy statistic that includes time when transmitting, receiving and overhearing </a:t>
            </a:r>
            <a:r>
              <a:rPr lang="en-US" sz="2800" dirty="0" smtClean="0">
                <a:solidFill>
                  <a:srgbClr val="800000"/>
                </a:solidFill>
              </a:rPr>
              <a:t>{fraction of time </a:t>
            </a:r>
            <a:r>
              <a:rPr lang="en-US" sz="2800" dirty="0" smtClean="0">
                <a:solidFill>
                  <a:srgbClr val="800000"/>
                </a:solidFill>
              </a:rPr>
              <a:t>occupied by only external </a:t>
            </a:r>
            <a:r>
              <a:rPr lang="en-US" sz="2800" dirty="0" err="1" smtClean="0">
                <a:solidFill>
                  <a:srgbClr val="800000"/>
                </a:solidFill>
              </a:rPr>
              <a:t>WiFi</a:t>
            </a:r>
            <a:r>
              <a:rPr lang="en-US" sz="2800" dirty="0" smtClean="0">
                <a:solidFill>
                  <a:srgbClr val="800000"/>
                </a:solidFill>
              </a:rPr>
              <a:t> and non-Wifi transmissions}</a:t>
            </a:r>
            <a:r>
              <a:rPr lang="en-US" sz="2800" dirty="0" smtClean="0"/>
              <a:t>.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Local contention (c) :: </a:t>
            </a:r>
            <a:r>
              <a:rPr lang="en-US" sz="2800" dirty="0" smtClean="0"/>
              <a:t>the relative amount of other client traffic through an AP as a fraction of the total traffic passing through this AP.</a:t>
            </a:r>
          </a:p>
          <a:p>
            <a:r>
              <a:rPr lang="en-US" sz="2800" dirty="0" smtClean="0">
                <a:solidFill>
                  <a:srgbClr val="0033CC"/>
                </a:solidFill>
              </a:rPr>
              <a:t>Effective rate (r) :: </a:t>
            </a:r>
            <a:r>
              <a:rPr lang="en-US" sz="2800" dirty="0" smtClean="0"/>
              <a:t>captures the net effect of packet losses and choice of PHY rate used on an AP-client link. </a:t>
            </a:r>
            <a:r>
              <a:rPr lang="en-US" sz="2800" dirty="0" smtClean="0">
                <a:solidFill>
                  <a:srgbClr val="800000"/>
                </a:solidFill>
              </a:rPr>
              <a:t>(see equation 1)</a:t>
            </a:r>
          </a:p>
          <a:p>
            <a:r>
              <a:rPr lang="en-US" sz="2800" dirty="0">
                <a:solidFill>
                  <a:srgbClr val="0033CC"/>
                </a:solidFill>
              </a:rPr>
              <a:t>L</a:t>
            </a:r>
            <a:r>
              <a:rPr lang="en-US" sz="2800" dirty="0" smtClean="0">
                <a:solidFill>
                  <a:srgbClr val="0033CC"/>
                </a:solidFill>
              </a:rPr>
              <a:t>ink experience (</a:t>
            </a:r>
            <a:r>
              <a:rPr lang="en-US" sz="2800" dirty="0" err="1" smtClean="0">
                <a:solidFill>
                  <a:srgbClr val="0033CC"/>
                </a:solidFill>
              </a:rPr>
              <a:t>link_exp</a:t>
            </a:r>
            <a:r>
              <a:rPr lang="en-US" sz="2800" dirty="0" smtClean="0">
                <a:solidFill>
                  <a:srgbClr val="0033CC"/>
                </a:solidFill>
              </a:rPr>
              <a:t>) :: </a:t>
            </a:r>
            <a:r>
              <a:rPr lang="en-US" sz="2800" dirty="0">
                <a:solidFill>
                  <a:srgbClr val="800000"/>
                </a:solidFill>
              </a:rPr>
              <a:t>(see equation </a:t>
            </a:r>
            <a:r>
              <a:rPr lang="en-US" sz="2800" dirty="0" smtClean="0">
                <a:solidFill>
                  <a:srgbClr val="800000"/>
                </a:solidFill>
              </a:rPr>
              <a:t>2)</a:t>
            </a:r>
            <a:endParaRPr lang="en-US" sz="2800" dirty="0">
              <a:solidFill>
                <a:srgbClr val="800000"/>
              </a:solidFill>
            </a:endParaRPr>
          </a:p>
          <a:p>
            <a:endParaRPr lang="en-US" sz="2800" dirty="0" smtClean="0">
              <a:solidFill>
                <a:srgbClr val="0033CC"/>
              </a:solidFill>
            </a:endParaRPr>
          </a:p>
          <a:p>
            <a:endParaRPr lang="en-US" sz="2800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Definitions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7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4000" dirty="0" smtClean="0"/>
              <a:t>Effective Rate and Link Experience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24744"/>
            <a:ext cx="72009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3140968"/>
            <a:ext cx="8229600" cy="3168352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000" kern="0" dirty="0" smtClean="0"/>
              <a:t>where</a:t>
            </a:r>
            <a:r>
              <a:rPr lang="en-US" sz="2000" kern="0" dirty="0" smtClean="0">
                <a:solidFill>
                  <a:srgbClr val="008000"/>
                </a:solidFill>
              </a:rPr>
              <a:t>*</a:t>
            </a:r>
          </a:p>
          <a:p>
            <a:pPr marL="0" indent="0">
              <a:buNone/>
            </a:pPr>
            <a:r>
              <a:rPr lang="en-US" sz="2400" kern="0" dirty="0" err="1" smtClean="0">
                <a:solidFill>
                  <a:srgbClr val="0033CC"/>
                </a:solidFill>
              </a:rPr>
              <a:t>s</a:t>
            </a:r>
            <a:r>
              <a:rPr lang="en-US" sz="2400" kern="0" baseline="-25000" dirty="0" err="1" smtClean="0">
                <a:solidFill>
                  <a:srgbClr val="0033CC"/>
                </a:solidFill>
              </a:rPr>
              <a:t>i</a:t>
            </a:r>
            <a:r>
              <a:rPr lang="en-US" sz="2400" kern="0" baseline="-25000" dirty="0" smtClean="0"/>
              <a:t> </a:t>
            </a:r>
            <a:r>
              <a:rPr lang="en-US" sz="2400" kern="0" dirty="0"/>
              <a:t>is the number of successful packet transmissions</a:t>
            </a:r>
          </a:p>
          <a:p>
            <a:pPr marL="0" indent="0">
              <a:buNone/>
            </a:pPr>
            <a:r>
              <a:rPr lang="en-US" sz="2400" kern="0" dirty="0"/>
              <a:t>a</a:t>
            </a:r>
            <a:r>
              <a:rPr lang="en-US" sz="2400" kern="0" dirty="0" smtClean="0"/>
              <a:t>nd </a:t>
            </a:r>
            <a:r>
              <a:rPr lang="en-US" sz="2400" kern="0" dirty="0" smtClean="0">
                <a:solidFill>
                  <a:srgbClr val="0033CC"/>
                </a:solidFill>
              </a:rPr>
              <a:t>p</a:t>
            </a:r>
            <a:r>
              <a:rPr lang="en-US" sz="2400" kern="0" baseline="-25000" dirty="0" smtClean="0">
                <a:solidFill>
                  <a:srgbClr val="0033CC"/>
                </a:solidFill>
              </a:rPr>
              <a:t>i</a:t>
            </a:r>
            <a:r>
              <a:rPr lang="en-US" sz="2400" kern="0" baseline="-25000" dirty="0" smtClean="0"/>
              <a:t> </a:t>
            </a:r>
            <a:r>
              <a:rPr lang="en-US" sz="2400" kern="0" dirty="0"/>
              <a:t>is the </a:t>
            </a:r>
            <a:r>
              <a:rPr lang="en-US" sz="2400" kern="0" dirty="0" smtClean="0"/>
              <a:t>total number </a:t>
            </a:r>
            <a:r>
              <a:rPr lang="en-US" sz="2400" kern="0" dirty="0"/>
              <a:t>of </a:t>
            </a:r>
            <a:r>
              <a:rPr lang="en-US" sz="2400" kern="0" dirty="0" smtClean="0"/>
              <a:t>packet transmissions at each PHY rate (</a:t>
            </a:r>
            <a:r>
              <a:rPr lang="en-US" sz="2400" kern="0" dirty="0" smtClean="0">
                <a:solidFill>
                  <a:srgbClr val="0033CC"/>
                </a:solidFill>
              </a:rPr>
              <a:t>r</a:t>
            </a:r>
            <a:r>
              <a:rPr lang="en-US" sz="2400" kern="0" baseline="-25000" dirty="0" smtClean="0">
                <a:solidFill>
                  <a:srgbClr val="0033CC"/>
                </a:solidFill>
              </a:rPr>
              <a:t>1</a:t>
            </a:r>
            <a:r>
              <a:rPr lang="en-US" sz="2400" kern="0" dirty="0" smtClean="0">
                <a:solidFill>
                  <a:srgbClr val="0033CC"/>
                </a:solidFill>
              </a:rPr>
              <a:t>, …, </a:t>
            </a:r>
            <a:r>
              <a:rPr lang="en-US" sz="2400" kern="0" dirty="0" err="1" smtClean="0">
                <a:solidFill>
                  <a:srgbClr val="0033CC"/>
                </a:solidFill>
              </a:rPr>
              <a:t>r</a:t>
            </a:r>
            <a:r>
              <a:rPr lang="en-US" sz="2400" kern="0" baseline="-25000" dirty="0" err="1" smtClean="0">
                <a:solidFill>
                  <a:srgbClr val="0033CC"/>
                </a:solidFill>
              </a:rPr>
              <a:t>n</a:t>
            </a:r>
            <a:r>
              <a:rPr lang="en-US" sz="2400" kern="0" dirty="0" smtClean="0">
                <a:solidFill>
                  <a:srgbClr val="0033CC"/>
                </a:solidFill>
              </a:rPr>
              <a:t> </a:t>
            </a:r>
            <a:r>
              <a:rPr lang="en-US" sz="2400" kern="0" dirty="0" smtClean="0"/>
              <a:t>) used by an AP-client pair.</a:t>
            </a:r>
          </a:p>
          <a:p>
            <a:pPr marL="0" indent="0">
              <a:buNone/>
            </a:pPr>
            <a:r>
              <a:rPr lang="en-US" sz="2400" kern="0" dirty="0">
                <a:solidFill>
                  <a:srgbClr val="0033CC"/>
                </a:solidFill>
              </a:rPr>
              <a:t>a</a:t>
            </a:r>
            <a:r>
              <a:rPr lang="en-US" sz="2400" kern="0" dirty="0" smtClean="0">
                <a:solidFill>
                  <a:srgbClr val="0033CC"/>
                </a:solidFill>
              </a:rPr>
              <a:t> </a:t>
            </a:r>
            <a:r>
              <a:rPr lang="en-US" sz="2400" kern="0" dirty="0" smtClean="0"/>
              <a:t>is the airtime </a:t>
            </a:r>
            <a:r>
              <a:rPr lang="en-US" sz="2400" kern="0" dirty="0" err="1" smtClean="0"/>
              <a:t>utliization</a:t>
            </a:r>
            <a:r>
              <a:rPr lang="en-US" sz="2400" kern="0" dirty="0" smtClean="0"/>
              <a:t> from external sources.</a:t>
            </a: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r>
              <a:rPr lang="en-US" sz="2000" kern="0" dirty="0" smtClean="0">
                <a:solidFill>
                  <a:srgbClr val="008000"/>
                </a:solidFill>
              </a:rPr>
              <a:t>*Note – all features are based on aggregate stats per link (collected over 10 second intervals).</a:t>
            </a:r>
            <a:endParaRPr lang="en-US" sz="2000" kern="0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400" kern="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2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72" y="2647553"/>
            <a:ext cx="7524428" cy="3661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44624"/>
            <a:ext cx="8740775" cy="908050"/>
          </a:xfrm>
        </p:spPr>
        <p:txBody>
          <a:bodyPr/>
          <a:lstStyle/>
          <a:p>
            <a:r>
              <a:rPr lang="en-US" dirty="0" smtClean="0"/>
              <a:t>How to Create </a:t>
            </a:r>
            <a:r>
              <a:rPr lang="en-US" dirty="0" smtClean="0">
                <a:solidFill>
                  <a:srgbClr val="0033CC"/>
                </a:solidFill>
              </a:rPr>
              <a:t>Witt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86780" y="1052736"/>
            <a:ext cx="7545660" cy="1728192"/>
          </a:xfrm>
          <a:prstGeom prst="rect">
            <a:avLst/>
          </a:prstGeom>
        </p:spPr>
        <p:txBody>
          <a:bodyPr/>
          <a:lstStyle>
            <a:lvl1pPr marL="225425" indent="-2254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§"/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 b="1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»"/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2400" kern="0" dirty="0" smtClean="0"/>
              <a:t>To create </a:t>
            </a:r>
            <a:r>
              <a:rPr lang="en-US" sz="2400" kern="0" dirty="0" smtClean="0">
                <a:solidFill>
                  <a:srgbClr val="0033CC"/>
                </a:solidFill>
              </a:rPr>
              <a:t>Witt</a:t>
            </a:r>
            <a:r>
              <a:rPr lang="en-US" sz="2400" kern="0" dirty="0" smtClean="0"/>
              <a:t>, wireless statistics recorded by </a:t>
            </a:r>
            <a:r>
              <a:rPr lang="en-US" sz="2400" kern="0" dirty="0" err="1" smtClean="0"/>
              <a:t>WiSe</a:t>
            </a:r>
            <a:r>
              <a:rPr lang="en-US" sz="2400" kern="0" dirty="0" smtClean="0"/>
              <a:t> APs in 10-sec intervals were evaluated via correlations as potential important features to used to predict </a:t>
            </a:r>
            <a:r>
              <a:rPr lang="en-US" sz="2400" kern="0" dirty="0" smtClean="0">
                <a:solidFill>
                  <a:srgbClr val="0033CC"/>
                </a:solidFill>
              </a:rPr>
              <a:t>Witt</a:t>
            </a:r>
            <a:r>
              <a:rPr lang="en-US" sz="2400" kern="0" dirty="0" smtClean="0"/>
              <a:t>.</a:t>
            </a:r>
            <a:endParaRPr lang="en-US" sz="2400" kern="0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400" kern="0" dirty="0"/>
          </a:p>
          <a:p>
            <a:pPr marL="0" indent="0">
              <a:buNone/>
            </a:pPr>
            <a:endParaRPr lang="en-US" sz="2400" kern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78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800600"/>
          </a:xfrm>
        </p:spPr>
        <p:txBody>
          <a:bodyPr/>
          <a:lstStyle/>
          <a:p>
            <a:r>
              <a:rPr lang="en-US" dirty="0" smtClean="0"/>
              <a:t>Generally, while home </a:t>
            </a:r>
            <a:r>
              <a:rPr lang="en-US" dirty="0" err="1" smtClean="0"/>
              <a:t>WiFi</a:t>
            </a:r>
            <a:r>
              <a:rPr lang="en-US" dirty="0" smtClean="0"/>
              <a:t> users get reasonably good performance most of the time, there remain instances when home network performance remains </a:t>
            </a:r>
            <a:r>
              <a:rPr lang="en-US" dirty="0" smtClean="0">
                <a:solidFill>
                  <a:srgbClr val="800000"/>
                </a:solidFill>
              </a:rPr>
              <a:t>frustratingly slow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Most researchers over the last decade have deployed </a:t>
            </a:r>
            <a:r>
              <a:rPr lang="en-US" dirty="0" smtClean="0">
                <a:solidFill>
                  <a:srgbClr val="0033CC"/>
                </a:solidFill>
              </a:rPr>
              <a:t>passive sniffers </a:t>
            </a:r>
            <a:r>
              <a:rPr lang="en-US" dirty="0" smtClean="0"/>
              <a:t>to understand and evaluate specific wireless characteristics.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67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 a linear model of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640960" cy="237626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L</a:t>
            </a:r>
            <a:r>
              <a:rPr lang="en-US" sz="2400" dirty="0" smtClean="0"/>
              <a:t>ink experience is mapped to</a:t>
            </a:r>
            <a:r>
              <a:rPr lang="en-US" sz="2400" dirty="0" smtClean="0">
                <a:solidFill>
                  <a:srgbClr val="0033CC"/>
                </a:solidFill>
              </a:rPr>
              <a:t> Witt </a:t>
            </a:r>
            <a:r>
              <a:rPr lang="en-US" sz="2400" dirty="0" smtClean="0"/>
              <a:t>using a linear model </a:t>
            </a:r>
            <a:r>
              <a:rPr lang="en-US" sz="2400" dirty="0" smtClean="0">
                <a:solidFill>
                  <a:srgbClr val="800000"/>
                </a:solidFill>
              </a:rPr>
              <a:t>(equation 3).</a:t>
            </a:r>
          </a:p>
          <a:p>
            <a:pPr marL="0" indent="0">
              <a:buNone/>
            </a:pPr>
            <a:endParaRPr lang="en-US" sz="2400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By </a:t>
            </a:r>
            <a:r>
              <a:rPr lang="en-US" sz="2400" dirty="0" smtClean="0"/>
              <a:t>dividing ground truth data into training and testing data sets, authors test </a:t>
            </a:r>
            <a:r>
              <a:rPr lang="en-US" sz="2400" dirty="0" smtClean="0">
                <a:solidFill>
                  <a:srgbClr val="008000"/>
                </a:solidFill>
              </a:rPr>
              <a:t>fidelity of linear model </a:t>
            </a:r>
            <a:r>
              <a:rPr lang="en-US" sz="2400" dirty="0" smtClean="0"/>
              <a:t>and develop 95% confidence intervals that show model is a reasonable estimate for predicting throughput.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5" y="4366220"/>
            <a:ext cx="70675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036" y="1988840"/>
            <a:ext cx="5067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6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 to Evaluate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00600"/>
          </a:xfrm>
        </p:spPr>
        <p:txBody>
          <a:bodyPr/>
          <a:lstStyle/>
          <a:p>
            <a:r>
              <a:rPr lang="en-US" dirty="0" smtClean="0"/>
              <a:t>Ground truth TCP throughput measurements are compared against predicted TCP throughputs using linear regression of effective rate and link experience </a:t>
            </a:r>
            <a:r>
              <a:rPr lang="en-US" dirty="0" smtClean="0">
                <a:solidFill>
                  <a:srgbClr val="800000"/>
                </a:solidFill>
              </a:rPr>
              <a:t>(see Figure 4).</a:t>
            </a:r>
          </a:p>
          <a:p>
            <a:r>
              <a:rPr lang="en-US" dirty="0" smtClean="0"/>
              <a:t>CDF of errors between actual </a:t>
            </a:r>
            <a:r>
              <a:rPr lang="en-US" dirty="0" err="1" smtClean="0"/>
              <a:t>vs</a:t>
            </a:r>
            <a:r>
              <a:rPr lang="en-US" dirty="0" smtClean="0"/>
              <a:t> predicted TCP throughputs using different metrics </a:t>
            </a:r>
            <a:r>
              <a:rPr lang="en-US" dirty="0">
                <a:solidFill>
                  <a:srgbClr val="800000"/>
                </a:solidFill>
              </a:rPr>
              <a:t>(see Figure </a:t>
            </a:r>
            <a:r>
              <a:rPr lang="en-US" dirty="0" smtClean="0">
                <a:solidFill>
                  <a:srgbClr val="800000"/>
                </a:solidFill>
              </a:rPr>
              <a:t>5).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7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17" y="-27384"/>
            <a:ext cx="7257383" cy="642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0"/>
            <a:ext cx="9721080" cy="908050"/>
          </a:xfrm>
        </p:spPr>
        <p:txBody>
          <a:bodyPr/>
          <a:lstStyle/>
          <a:p>
            <a:r>
              <a:rPr lang="en-US" sz="4000" dirty="0" smtClean="0"/>
              <a:t>CDF of Errors for Various Metrics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1356196"/>
            <a:ext cx="47498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00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WiSe</a:t>
            </a:r>
            <a:r>
              <a:rPr lang="en-US" dirty="0" smtClean="0"/>
              <a:t> Infrastructure and Framework</a:t>
            </a:r>
          </a:p>
          <a:p>
            <a:r>
              <a:rPr lang="en-US" dirty="0" smtClean="0"/>
              <a:t>How was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constructed?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Use Witt to Classify </a:t>
            </a:r>
            <a:r>
              <a:rPr lang="en-US" dirty="0" err="1" smtClean="0">
                <a:solidFill>
                  <a:srgbClr val="008000"/>
                </a:solidFill>
              </a:rPr>
              <a:t>WiFi</a:t>
            </a:r>
            <a:r>
              <a:rPr lang="en-US" dirty="0" smtClean="0">
                <a:solidFill>
                  <a:srgbClr val="008000"/>
                </a:solidFill>
              </a:rPr>
              <a:t> Experience</a:t>
            </a:r>
          </a:p>
          <a:p>
            <a:r>
              <a:rPr lang="en-US" dirty="0" smtClean="0"/>
              <a:t>Analyze detailed Results from Measurement Study</a:t>
            </a:r>
          </a:p>
          <a:p>
            <a:pPr lvl="1"/>
            <a:r>
              <a:rPr lang="en-US" dirty="0" smtClean="0"/>
              <a:t>To answer the posed questions.</a:t>
            </a:r>
          </a:p>
          <a:p>
            <a:r>
              <a:rPr lang="en-US" dirty="0" smtClean="0"/>
              <a:t>Summary and Critique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44624"/>
            <a:ext cx="9721080" cy="908050"/>
          </a:xfrm>
        </p:spPr>
        <p:txBody>
          <a:bodyPr/>
          <a:lstStyle/>
          <a:p>
            <a:r>
              <a:rPr lang="en-US" sz="3600" dirty="0" smtClean="0"/>
              <a:t>Use </a:t>
            </a:r>
            <a:r>
              <a:rPr lang="en-US" sz="3600" dirty="0">
                <a:solidFill>
                  <a:srgbClr val="0033CC"/>
                </a:solidFill>
              </a:rPr>
              <a:t>Witt</a:t>
            </a:r>
            <a:r>
              <a:rPr lang="en-US" sz="3600" dirty="0"/>
              <a:t> to </a:t>
            </a:r>
            <a:r>
              <a:rPr lang="en-US" sz="3600" dirty="0" smtClean="0"/>
              <a:t>Classify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Wireless Experience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52736"/>
            <a:ext cx="8229600" cy="5184576"/>
          </a:xfrm>
        </p:spPr>
        <p:txBody>
          <a:bodyPr/>
          <a:lstStyle/>
          <a:p>
            <a:r>
              <a:rPr lang="en-US" dirty="0" smtClean="0"/>
              <a:t>Focus on periods when </a:t>
            </a:r>
            <a:r>
              <a:rPr lang="en-US" dirty="0" err="1" smtClean="0"/>
              <a:t>WiSe</a:t>
            </a:r>
            <a:r>
              <a:rPr lang="en-US" dirty="0" smtClean="0"/>
              <a:t> AP has </a:t>
            </a:r>
            <a:r>
              <a:rPr lang="en-US" dirty="0" smtClean="0">
                <a:solidFill>
                  <a:srgbClr val="C00000"/>
                </a:solidFill>
              </a:rPr>
              <a:t>at least one </a:t>
            </a:r>
            <a:r>
              <a:rPr lang="en-US" dirty="0" smtClean="0"/>
              <a:t>active client.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How did link performance vary across APs over time?</a:t>
            </a:r>
          </a:p>
          <a:p>
            <a:r>
              <a:rPr lang="en-US" sz="2800" dirty="0" smtClean="0"/>
              <a:t>A diverse set of clients </a:t>
            </a:r>
            <a:r>
              <a:rPr lang="en-US" sz="2800" dirty="0" smtClean="0">
                <a:solidFill>
                  <a:srgbClr val="800000"/>
                </a:solidFill>
              </a:rPr>
              <a:t>associated </a:t>
            </a:r>
            <a:r>
              <a:rPr lang="en-US" sz="2800" dirty="0" smtClean="0"/>
              <a:t>with </a:t>
            </a:r>
            <a:r>
              <a:rPr lang="en-US" sz="2800" dirty="0" err="1" smtClean="0"/>
              <a:t>WiSe</a:t>
            </a:r>
            <a:r>
              <a:rPr lang="en-US" sz="2800" dirty="0" smtClean="0"/>
              <a:t> APs.</a:t>
            </a:r>
          </a:p>
          <a:p>
            <a:r>
              <a:rPr lang="en-US" sz="2800" dirty="0" smtClean="0"/>
              <a:t>Measured </a:t>
            </a:r>
            <a:r>
              <a:rPr lang="en-US" sz="2800" dirty="0" smtClean="0">
                <a:solidFill>
                  <a:srgbClr val="0033CC"/>
                </a:solidFill>
              </a:rPr>
              <a:t>Witt</a:t>
            </a:r>
            <a:r>
              <a:rPr lang="en-US" sz="2800" dirty="0" smtClean="0"/>
              <a:t> values during active periods and group results bases on Witt values.</a:t>
            </a:r>
          </a:p>
          <a:p>
            <a:r>
              <a:rPr lang="en-US" sz="2800" dirty="0" smtClean="0"/>
              <a:t>In Figure 6 – AP clients are active for at least 20 days.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6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3633"/>
            <a:ext cx="6120680" cy="515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27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7 &amp; Figure 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68760"/>
            <a:ext cx="9143999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003" y="3207011"/>
            <a:ext cx="6638365" cy="3030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220072" y="2852936"/>
            <a:ext cx="3888432" cy="50405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11n higher Witt due to higher PHY rates</a:t>
            </a:r>
            <a:endParaRPr lang="en-US" sz="1800" dirty="0">
              <a:solidFill>
                <a:srgbClr val="8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nd frame aggregation.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 bwMode="auto">
          <a:xfrm flipH="1">
            <a:off x="4716016" y="3104964"/>
            <a:ext cx="504056" cy="41526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Oval 5"/>
          <p:cNvSpPr/>
          <p:nvPr/>
        </p:nvSpPr>
        <p:spPr bwMode="auto">
          <a:xfrm>
            <a:off x="2771800" y="3882752"/>
            <a:ext cx="576064" cy="9144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4800600"/>
          </a:xfrm>
        </p:spPr>
        <p:txBody>
          <a:bodyPr/>
          <a:lstStyle/>
          <a:p>
            <a:r>
              <a:rPr lang="en-US" dirty="0" smtClean="0"/>
              <a:t>Over 80 days (Nov 2012 – Jan 2013) detected </a:t>
            </a:r>
            <a:r>
              <a:rPr lang="en-US" dirty="0" smtClean="0">
                <a:solidFill>
                  <a:srgbClr val="008000"/>
                </a:solidFill>
              </a:rPr>
              <a:t>186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000"/>
                </a:solidFill>
              </a:rPr>
              <a:t>2031</a:t>
            </a:r>
            <a:r>
              <a:rPr lang="en-US" dirty="0" smtClean="0"/>
              <a:t> minutes of “Very Poor” and “Poor” instances across all 30 </a:t>
            </a:r>
            <a:r>
              <a:rPr lang="en-US" dirty="0" err="1" smtClean="0"/>
              <a:t>WiSe</a:t>
            </a:r>
            <a:r>
              <a:rPr lang="en-US" dirty="0" smtClean="0"/>
              <a:t> APs (</a:t>
            </a:r>
            <a:r>
              <a:rPr lang="en-US" dirty="0" smtClean="0">
                <a:solidFill>
                  <a:srgbClr val="800000"/>
                </a:solidFill>
              </a:rPr>
              <a:t>2.1% </a:t>
            </a:r>
            <a:r>
              <a:rPr lang="en-US" dirty="0" smtClean="0"/>
              <a:t>of the active periods).</a:t>
            </a:r>
          </a:p>
          <a:p>
            <a:pPr lvl="1"/>
            <a:r>
              <a:rPr lang="en-US" dirty="0" smtClean="0"/>
              <a:t>Very poor periods rare; Poor periods occur intermittently depending on link and location.</a:t>
            </a:r>
          </a:p>
          <a:p>
            <a:r>
              <a:rPr lang="en-US" dirty="0" smtClean="0"/>
              <a:t>Aggregated instances of poor performance across </a:t>
            </a:r>
            <a:r>
              <a:rPr lang="en-US" dirty="0" err="1" smtClean="0"/>
              <a:t>WiSe</a:t>
            </a:r>
            <a:r>
              <a:rPr lang="en-US" dirty="0" smtClean="0"/>
              <a:t> APs in each apartment.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24544" y="0"/>
            <a:ext cx="9721080" cy="908050"/>
          </a:xfrm>
        </p:spPr>
        <p:txBody>
          <a:bodyPr/>
          <a:lstStyle/>
          <a:p>
            <a:r>
              <a:rPr lang="en-US" sz="4000" dirty="0" smtClean="0"/>
              <a:t>Causes for Poor Wireless Experience</a:t>
            </a:r>
            <a:endParaRPr lang="en-US" sz="4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4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of Poor Experience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6480720" cy="452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3275856" y="2420888"/>
            <a:ext cx="720080" cy="4572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32240" y="1052736"/>
            <a:ext cx="2127312" cy="7200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density </a:t>
            </a:r>
            <a:r>
              <a:rPr lang="en-US" sz="1800" dirty="0" smtClean="0">
                <a:solidFill>
                  <a:srgbClr val="800000"/>
                </a:solidFill>
              </a:rPr>
              <a:t>produces</a:t>
            </a:r>
            <a:endParaRPr lang="en-US" sz="1800" dirty="0">
              <a:solidFill>
                <a:srgbClr val="8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higher airtime and losses.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>
            <a:off x="3995936" y="1472456"/>
            <a:ext cx="2736304" cy="103276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6948264" y="3212976"/>
            <a:ext cx="2088232" cy="7200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Low signal strength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yields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low</a:t>
            </a:r>
            <a:r>
              <a:rPr lang="en-US" sz="1800" dirty="0">
                <a:solidFill>
                  <a:srgbClr val="800000"/>
                </a:solidFill>
              </a:rPr>
              <a:t> </a:t>
            </a:r>
            <a:r>
              <a:rPr lang="en-US" sz="1800" dirty="0" smtClean="0">
                <a:solidFill>
                  <a:srgbClr val="800000"/>
                </a:solidFill>
              </a:rPr>
              <a:t>performance.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 bwMode="auto">
          <a:xfrm flipH="1" flipV="1">
            <a:off x="5732512" y="3212976"/>
            <a:ext cx="1215752" cy="36004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5732512" y="2179712"/>
            <a:ext cx="720080" cy="4572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932040" y="2852936"/>
            <a:ext cx="720080" cy="457200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69968" y="1988840"/>
            <a:ext cx="1850504" cy="7200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</a:t>
            </a:r>
            <a:r>
              <a:rPr lang="en-US" sz="1800" dirty="0" smtClean="0">
                <a:solidFill>
                  <a:srgbClr val="800000"/>
                </a:solidFill>
              </a:rPr>
              <a:t>frame losses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c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poor results.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H="1" flipV="1">
            <a:off x="6483424" y="2340496"/>
            <a:ext cx="486544" cy="8384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95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14" grpId="0" animBg="1"/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988840"/>
            <a:ext cx="8928992" cy="3456384"/>
          </a:xfrm>
        </p:spPr>
        <p:txBody>
          <a:bodyPr/>
          <a:lstStyle/>
          <a:p>
            <a:pPr marL="682625" indent="-682625">
              <a:buNone/>
            </a:pPr>
            <a:r>
              <a:rPr lang="en-US" dirty="0" smtClean="0"/>
              <a:t>1. To perform a more systematic study of </a:t>
            </a:r>
            <a:r>
              <a:rPr lang="en-US" dirty="0" err="1" smtClean="0"/>
              <a:t>WiFi</a:t>
            </a:r>
            <a:r>
              <a:rPr lang="en-US" dirty="0" smtClean="0"/>
              <a:t> experience in home environments and provide a detailed characterization.</a:t>
            </a:r>
          </a:p>
          <a:p>
            <a:pPr marL="0" indent="0">
              <a:buNone/>
            </a:pPr>
            <a:endParaRPr lang="en-US" dirty="0" smtClean="0"/>
          </a:p>
          <a:p>
            <a:pPr marL="625475" indent="-625475">
              <a:buNone/>
            </a:pPr>
            <a:r>
              <a:rPr lang="en-US" dirty="0" smtClean="0"/>
              <a:t>2. To evaluate </a:t>
            </a:r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dirty="0" smtClean="0"/>
              <a:t>community’s collective intuition of </a:t>
            </a:r>
            <a:r>
              <a:rPr lang="en-US" dirty="0" err="1" smtClean="0"/>
              <a:t>WiFi</a:t>
            </a:r>
            <a:r>
              <a:rPr lang="en-US" dirty="0" smtClean="0"/>
              <a:t> network performance.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0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Other </a:t>
            </a:r>
            <a:r>
              <a:rPr lang="en-US" dirty="0"/>
              <a:t>F</a:t>
            </a:r>
            <a:r>
              <a:rPr lang="en-US" dirty="0" smtClean="0"/>
              <a:t>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52736"/>
            <a:ext cx="8229600" cy="5184576"/>
          </a:xfrm>
        </p:spPr>
        <p:txBody>
          <a:bodyPr/>
          <a:lstStyle/>
          <a:p>
            <a:r>
              <a:rPr lang="en-US" dirty="0" smtClean="0"/>
              <a:t>Impact of other factors (including local contention from other clients) was </a:t>
            </a:r>
            <a:r>
              <a:rPr lang="en-US" dirty="0" smtClean="0">
                <a:solidFill>
                  <a:srgbClr val="800000"/>
                </a:solidFill>
              </a:rPr>
              <a:t>low</a:t>
            </a:r>
            <a:r>
              <a:rPr lang="en-US" dirty="0" smtClean="0"/>
              <a:t> (&lt;= 4.3%).</a:t>
            </a:r>
          </a:p>
          <a:p>
            <a:r>
              <a:rPr lang="en-US" dirty="0" smtClean="0"/>
              <a:t>Prevalence of </a:t>
            </a:r>
            <a:r>
              <a:rPr lang="en-US" dirty="0" smtClean="0">
                <a:solidFill>
                  <a:srgbClr val="0033CC"/>
                </a:solidFill>
              </a:rPr>
              <a:t>low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33CC"/>
                </a:solidFill>
              </a:rPr>
              <a:t>local contention </a:t>
            </a:r>
            <a:r>
              <a:rPr lang="en-US" dirty="0" smtClean="0"/>
              <a:t>at wireless hop is due to it is uncommon for multiple clients to generate high traffic during the same interval.</a:t>
            </a:r>
          </a:p>
          <a:p>
            <a:r>
              <a:rPr lang="en-US" dirty="0" smtClean="0"/>
              <a:t>In cases where there were multiple active clients at AP, </a:t>
            </a:r>
            <a:r>
              <a:rPr lang="en-US" dirty="0" smtClean="0">
                <a:solidFill>
                  <a:srgbClr val="008000"/>
                </a:solidFill>
              </a:rPr>
              <a:t>bottleneck at the wired link</a:t>
            </a:r>
            <a:r>
              <a:rPr lang="en-US" dirty="0" smtClean="0"/>
              <a:t> led to lower contention.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-180528" y="32172"/>
            <a:ext cx="9505056" cy="908050"/>
          </a:xfrm>
        </p:spPr>
        <p:txBody>
          <a:bodyPr/>
          <a:lstStyle/>
          <a:p>
            <a:r>
              <a:rPr lang="en-US" dirty="0" smtClean="0"/>
              <a:t>Variability in Wireless Experience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9" y="1628800"/>
            <a:ext cx="903857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827584" y="4077072"/>
            <a:ext cx="2952328" cy="3131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Consistently good </a:t>
            </a:r>
            <a:r>
              <a:rPr lang="en-US" sz="1400" b="1" dirty="0">
                <a:solidFill>
                  <a:srgbClr val="800000"/>
                </a:solidFill>
                <a:effectLst/>
              </a:rPr>
              <a:t>p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erformance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1763688" y="3609020"/>
            <a:ext cx="540060" cy="46805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 bwMode="auto">
          <a:xfrm>
            <a:off x="2699792" y="2611760"/>
            <a:ext cx="2952328" cy="3131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800000"/>
                </a:solidFill>
                <a:effectLst/>
              </a:rPr>
              <a:t>Higher performance </a:t>
            </a:r>
            <a:r>
              <a:rPr lang="en-US" sz="1400" b="1" dirty="0">
                <a:solidFill>
                  <a:srgbClr val="800000"/>
                </a:solidFill>
                <a:effectLst/>
              </a:rPr>
              <a:t>v</a:t>
            </a:r>
            <a:r>
              <a:rPr lang="en-US" sz="1400" b="1" dirty="0" smtClean="0">
                <a:solidFill>
                  <a:srgbClr val="800000"/>
                </a:solidFill>
                <a:effectLst/>
              </a:rPr>
              <a:t>ariability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3635896" y="2168860"/>
            <a:ext cx="540060" cy="46805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203848" y="1196752"/>
            <a:ext cx="3528392" cy="3131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800000"/>
                </a:solidFill>
                <a:effectLst/>
              </a:rPr>
              <a:t>Less airtime and congestion from neighbors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508104" y="1509936"/>
            <a:ext cx="792088" cy="40689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724324" y="5661248"/>
            <a:ext cx="2952328" cy="31318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solidFill>
                  <a:srgbClr val="800000"/>
                </a:solidFill>
                <a:effectLst/>
              </a:rPr>
              <a:t>Both APs are in Building 1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33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00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WiSe</a:t>
            </a:r>
            <a:r>
              <a:rPr lang="en-US" dirty="0" smtClean="0"/>
              <a:t> Infrastructure and Framework</a:t>
            </a:r>
          </a:p>
          <a:p>
            <a:r>
              <a:rPr lang="en-US" dirty="0" smtClean="0"/>
              <a:t>How was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constructed?</a:t>
            </a:r>
          </a:p>
          <a:p>
            <a:r>
              <a:rPr lang="en-US" dirty="0" smtClean="0"/>
              <a:t>Use Witt to Classify </a:t>
            </a:r>
            <a:r>
              <a:rPr lang="en-US" dirty="0" err="1" smtClean="0"/>
              <a:t>WiFi</a:t>
            </a:r>
            <a:r>
              <a:rPr lang="en-US" dirty="0" smtClean="0"/>
              <a:t> Experience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Analyze detailed Results from Measurement Study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To answer the posed questions.</a:t>
            </a:r>
          </a:p>
          <a:p>
            <a:r>
              <a:rPr lang="en-US" dirty="0" smtClean="0"/>
              <a:t>Summary and Critique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3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Detailed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324036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Analyze impact of </a:t>
            </a:r>
            <a:r>
              <a:rPr lang="en-US" dirty="0" smtClean="0">
                <a:solidFill>
                  <a:srgbClr val="0033CC"/>
                </a:solidFill>
              </a:rPr>
              <a:t>external factors </a:t>
            </a:r>
            <a:r>
              <a:rPr lang="en-US" dirty="0" smtClean="0"/>
              <a:t>on wireless clients in the wild:</a:t>
            </a:r>
          </a:p>
          <a:p>
            <a:r>
              <a:rPr lang="en-US" dirty="0" smtClean="0"/>
              <a:t>Contention from low data rate senders</a:t>
            </a:r>
          </a:p>
          <a:p>
            <a:r>
              <a:rPr lang="en-US" dirty="0" smtClean="0"/>
              <a:t>Packet loss due to hidden terminals</a:t>
            </a:r>
          </a:p>
          <a:p>
            <a:r>
              <a:rPr lang="en-US" dirty="0" smtClean="0"/>
              <a:t>Non-</a:t>
            </a:r>
            <a:r>
              <a:rPr lang="en-US" dirty="0" err="1" smtClean="0"/>
              <a:t>WiFi</a:t>
            </a:r>
            <a:r>
              <a:rPr lang="en-US" dirty="0" smtClean="0"/>
              <a:t> interference activity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7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0800"/>
            <a:ext cx="8740775" cy="908050"/>
          </a:xfrm>
        </p:spPr>
        <p:txBody>
          <a:bodyPr/>
          <a:lstStyle/>
          <a:p>
            <a:r>
              <a:rPr lang="en-US" sz="4000" dirty="0"/>
              <a:t>Contention </a:t>
            </a:r>
            <a:r>
              <a:rPr lang="en-US" sz="4000" dirty="0" smtClean="0"/>
              <a:t>from</a:t>
            </a:r>
            <a:br>
              <a:rPr lang="en-US" sz="4000" dirty="0" smtClean="0"/>
            </a:br>
            <a:r>
              <a:rPr lang="en-US" sz="4000" dirty="0" smtClean="0"/>
              <a:t>low </a:t>
            </a:r>
            <a:r>
              <a:rPr lang="en-US" sz="4000" dirty="0"/>
              <a:t>data rate senders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17632" cy="496855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Due to performance anomaly (aka rate anomaly) transmitters using low PHY rates can cause their Witt to suff</a:t>
            </a:r>
            <a:r>
              <a:rPr lang="en-US" dirty="0" smtClean="0"/>
              <a:t>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52936"/>
            <a:ext cx="5810525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6444208" y="3861048"/>
            <a:ext cx="2592288" cy="72008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Low PHY at AP x causes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9’s airtime to increase.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644008" y="3717032"/>
            <a:ext cx="1800200" cy="37804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8" idx="1"/>
          </p:cNvCxnSpPr>
          <p:nvPr/>
        </p:nvCxnSpPr>
        <p:spPr bwMode="auto">
          <a:xfrm flipH="1">
            <a:off x="4644008" y="4221088"/>
            <a:ext cx="1800200" cy="432048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91" y="-27384"/>
            <a:ext cx="5014689" cy="637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355976" y="2852936"/>
            <a:ext cx="432048" cy="698376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45932" y="2276872"/>
            <a:ext cx="2234580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Impact of contention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>
            <a:off x="4694932" y="2492896"/>
            <a:ext cx="2301924" cy="41947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588224" y="1124744"/>
            <a:ext cx="2621856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Impact of  low PHY from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xternal APs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4270400" y="1340768"/>
            <a:ext cx="2301924" cy="216024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12" idx="1"/>
          </p:cNvCxnSpPr>
          <p:nvPr/>
        </p:nvCxnSpPr>
        <p:spPr bwMode="auto">
          <a:xfrm flipH="1">
            <a:off x="6370451" y="1340768"/>
            <a:ext cx="217773" cy="20294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3563888" y="0"/>
            <a:ext cx="360040" cy="698376"/>
          </a:xfrm>
          <a:prstGeom prst="ellipse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5496" y="1277144"/>
            <a:ext cx="1970087" cy="783704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AP 6 had highest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a</a:t>
            </a:r>
            <a:r>
              <a:rPr lang="en-US" sz="1800" dirty="0" smtClean="0">
                <a:solidFill>
                  <a:srgbClr val="800000"/>
                </a:solidFill>
              </a:rPr>
              <a:t>ctivity in Figure 3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761356" y="349188"/>
            <a:ext cx="1802532" cy="125199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3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2" grpId="0"/>
      <p:bldP spid="18" grpId="0" animBg="1"/>
      <p:bldP spid="1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Packet Loss due to Hidden Terminals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184576"/>
          </a:xfrm>
        </p:spPr>
        <p:txBody>
          <a:bodyPr/>
          <a:lstStyle/>
          <a:p>
            <a:r>
              <a:rPr lang="en-US" sz="2800" dirty="0" smtClean="0"/>
              <a:t>High packet loss was a major cause for “Poor” cases.</a:t>
            </a:r>
          </a:p>
          <a:p>
            <a:r>
              <a:rPr lang="en-US" sz="2800" dirty="0" smtClean="0"/>
              <a:t>Hidden Terminals (HT) are an external factor that can reduce link’s </a:t>
            </a:r>
            <a:r>
              <a:rPr lang="en-US" sz="2800" dirty="0" smtClean="0">
                <a:solidFill>
                  <a:srgbClr val="0033CC"/>
                </a:solidFill>
              </a:rPr>
              <a:t>Witt </a:t>
            </a:r>
            <a:r>
              <a:rPr lang="en-US" sz="2800" dirty="0" smtClean="0"/>
              <a:t>by increasing packet loss.</a:t>
            </a:r>
          </a:p>
          <a:p>
            <a:r>
              <a:rPr lang="en-US" sz="2800" dirty="0" smtClean="0"/>
              <a:t>Used synchronized and merged packet summaries from multiple APs in </a:t>
            </a:r>
            <a:r>
              <a:rPr lang="en-US" sz="2800" dirty="0" err="1" smtClean="0"/>
              <a:t>Bldg</a:t>
            </a:r>
            <a:r>
              <a:rPr lang="en-US" sz="2800" dirty="0" smtClean="0"/>
              <a:t> 1 to compute HT events in 15-second epochs.</a:t>
            </a:r>
          </a:p>
          <a:p>
            <a:r>
              <a:rPr lang="en-US" sz="2800" dirty="0" smtClean="0"/>
              <a:t>Packet loss at a receiver due to overlapping packet transmissions from the interferer is the main cause for a </a:t>
            </a:r>
            <a:r>
              <a:rPr lang="en-US" sz="2800" dirty="0" smtClean="0">
                <a:solidFill>
                  <a:srgbClr val="800000"/>
                </a:solidFill>
              </a:rPr>
              <a:t>hidden terminal event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9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Packet Loss due to Hidden Terminals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52736"/>
            <a:ext cx="8784976" cy="5184576"/>
          </a:xfrm>
        </p:spPr>
        <p:txBody>
          <a:bodyPr/>
          <a:lstStyle/>
          <a:p>
            <a:r>
              <a:rPr lang="en-US" sz="2800" dirty="0" smtClean="0"/>
              <a:t>For 15 second “epochs”, epoch is marked as HT event for </a:t>
            </a:r>
            <a:r>
              <a:rPr lang="en-US" sz="2800" dirty="0" err="1" smtClean="0"/>
              <a:t>WiSe</a:t>
            </a:r>
            <a:r>
              <a:rPr lang="en-US" sz="2800" dirty="0" smtClean="0"/>
              <a:t> AP when one of its link’s loss rates is 40% higher for packets </a:t>
            </a:r>
            <a:r>
              <a:rPr lang="en-US" sz="2800" dirty="0" smtClean="0">
                <a:solidFill>
                  <a:srgbClr val="800000"/>
                </a:solidFill>
              </a:rPr>
              <a:t>overlapped in time </a:t>
            </a:r>
            <a:r>
              <a:rPr lang="en-US" sz="2800" dirty="0" smtClean="0"/>
              <a:t>by the interferer compared to packets </a:t>
            </a:r>
            <a:r>
              <a:rPr lang="en-US" sz="2800" dirty="0" smtClean="0">
                <a:solidFill>
                  <a:srgbClr val="800000"/>
                </a:solidFill>
              </a:rPr>
              <a:t>not overlapped by any other transmitter.</a:t>
            </a:r>
          </a:p>
          <a:p>
            <a:r>
              <a:rPr lang="en-US" sz="2800" dirty="0" smtClean="0"/>
              <a:t>Required constraint of 1000 packet minimum for a link and minimum of 100 packet overlaps from potential interferer per epoch to check for HT conflict (makes this a </a:t>
            </a:r>
            <a:r>
              <a:rPr lang="en-US" sz="2800" dirty="0" smtClean="0">
                <a:solidFill>
                  <a:srgbClr val="0033CC"/>
                </a:solidFill>
              </a:rPr>
              <a:t>conservative estimate of interference experienced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8575"/>
            <a:ext cx="5343525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7377980" y="1268760"/>
            <a:ext cx="1730524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HT interference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rgbClr val="800000"/>
                </a:solidFill>
              </a:rPr>
              <a:t>f</a:t>
            </a:r>
            <a:r>
              <a:rPr lang="en-US" sz="1800" dirty="0" smtClean="0">
                <a:solidFill>
                  <a:srgbClr val="800000"/>
                </a:solidFill>
              </a:rPr>
              <a:t>or 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APs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6660232" y="1016732"/>
            <a:ext cx="717748" cy="468052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7164288" y="2276872"/>
            <a:ext cx="2016224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6, 10, 11 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epeatedly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impacted by HTs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6300192" y="2071936"/>
            <a:ext cx="864096" cy="234026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7164288" y="3284984"/>
            <a:ext cx="2016224" cy="100811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High variability in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HT</a:t>
            </a:r>
            <a:r>
              <a:rPr lang="en-US" sz="1800" dirty="0">
                <a:solidFill>
                  <a:srgbClr val="800000"/>
                </a:solidFill>
              </a:rPr>
              <a:t> i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mpact due high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solidFill>
                  <a:srgbClr val="800000"/>
                </a:solidFill>
              </a:rPr>
              <a:t>b</a:t>
            </a:r>
            <a:r>
              <a:rPr lang="en-US" sz="1800" dirty="0" err="1" smtClean="0">
                <a:solidFill>
                  <a:srgbClr val="800000"/>
                </a:solidFill>
              </a:rPr>
              <a:t>urstiness</a:t>
            </a:r>
            <a:r>
              <a:rPr lang="en-US" sz="1800" dirty="0" smtClean="0">
                <a:solidFill>
                  <a:srgbClr val="800000"/>
                </a:solidFill>
              </a:rPr>
              <a:t> of </a:t>
            </a:r>
            <a:r>
              <a:rPr lang="en-US" sz="1800" dirty="0" err="1" smtClean="0">
                <a:solidFill>
                  <a:srgbClr val="800000"/>
                </a:solidFill>
              </a:rPr>
              <a:t>WiFi</a:t>
            </a:r>
            <a:endParaRPr lang="en-US" sz="1800" dirty="0" smtClean="0">
              <a:solidFill>
                <a:srgbClr val="800000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links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6884640" y="3663026"/>
            <a:ext cx="432048" cy="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Rectangle 14"/>
          <p:cNvSpPr/>
          <p:nvPr/>
        </p:nvSpPr>
        <p:spPr bwMode="auto">
          <a:xfrm>
            <a:off x="4427984" y="-27384"/>
            <a:ext cx="432048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NF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228184" y="-99392"/>
            <a:ext cx="432048" cy="43204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rgbClr val="800000"/>
                </a:solidFill>
              </a:rPr>
              <a:t>NF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890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err="1" smtClean="0"/>
              <a:t>Burstiness</a:t>
            </a:r>
            <a:r>
              <a:rPr lang="en-US" dirty="0" smtClean="0"/>
              <a:t> of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004664"/>
            <a:ext cx="8229600" cy="5304656"/>
          </a:xfrm>
        </p:spPr>
        <p:txBody>
          <a:bodyPr/>
          <a:lstStyle/>
          <a:p>
            <a:r>
              <a:rPr lang="en-US" sz="2800" dirty="0" smtClean="0"/>
              <a:t>Only about 10% of total periods of continuous activity at the </a:t>
            </a:r>
            <a:r>
              <a:rPr lang="en-US" sz="2800" dirty="0" err="1" smtClean="0"/>
              <a:t>WiSe</a:t>
            </a:r>
            <a:r>
              <a:rPr lang="en-US" sz="2800" dirty="0" smtClean="0"/>
              <a:t> APs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lasted more than three minutes.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800000"/>
                </a:solidFill>
              </a:rPr>
              <a:t>{explains small periods of interference in homes}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8000"/>
                </a:solidFill>
              </a:rPr>
              <a:t>Example – Netflix video streaming </a:t>
            </a:r>
          </a:p>
          <a:p>
            <a:pPr marL="0" indent="0">
              <a:buNone/>
            </a:pPr>
            <a:r>
              <a:rPr lang="en-US" sz="2800" dirty="0" smtClean="0"/>
              <a:t>APs 6 and 11 (</a:t>
            </a:r>
            <a:r>
              <a:rPr lang="en-US" sz="2800" dirty="0" smtClean="0">
                <a:solidFill>
                  <a:srgbClr val="800000"/>
                </a:solidFill>
              </a:rPr>
              <a:t>NF</a:t>
            </a:r>
            <a:r>
              <a:rPr lang="en-US" sz="2800" dirty="0" smtClean="0"/>
              <a:t> in Figure 11) periods of highest interference coincided with usage of Netflix.  APs are more sensitive to HT interference issues during periods of high activity.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8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77746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answer these questions:</a:t>
            </a:r>
          </a:p>
          <a:p>
            <a:pPr lvl="1"/>
            <a:r>
              <a:rPr lang="en-US" dirty="0" smtClean="0"/>
              <a:t>How often does home </a:t>
            </a:r>
            <a:r>
              <a:rPr lang="en-US" dirty="0" err="1" smtClean="0"/>
              <a:t>WiFi</a:t>
            </a:r>
            <a:r>
              <a:rPr lang="en-US" dirty="0" smtClean="0"/>
              <a:t> provide good, mediocre or bad performance?</a:t>
            </a:r>
          </a:p>
          <a:p>
            <a:pPr lvl="1"/>
            <a:r>
              <a:rPr lang="en-US" dirty="0" smtClean="0"/>
              <a:t>When performance is bad –what are the causes and how long does it persist?</a:t>
            </a:r>
          </a:p>
          <a:p>
            <a:pPr lvl="1"/>
            <a:r>
              <a:rPr lang="en-US" dirty="0" smtClean="0"/>
              <a:t>How much interference do we see and what sources provide the interference?</a:t>
            </a:r>
          </a:p>
          <a:p>
            <a:pPr lvl="1"/>
            <a:r>
              <a:rPr lang="en-US" dirty="0" smtClean="0"/>
              <a:t>How do users configure their </a:t>
            </a:r>
            <a:r>
              <a:rPr lang="en-US" dirty="0" err="1" smtClean="0"/>
              <a:t>WiFi</a:t>
            </a:r>
            <a:r>
              <a:rPr lang="en-US" dirty="0" smtClean="0"/>
              <a:t> networks?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2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9001695" cy="908050"/>
          </a:xfrm>
        </p:spPr>
        <p:txBody>
          <a:bodyPr/>
          <a:lstStyle/>
          <a:p>
            <a:r>
              <a:rPr lang="en-US" dirty="0" smtClean="0"/>
              <a:t>Non-</a:t>
            </a:r>
            <a:r>
              <a:rPr lang="en-US" dirty="0" err="1" smtClean="0"/>
              <a:t>WiFi</a:t>
            </a:r>
            <a:r>
              <a:rPr lang="en-US" dirty="0" smtClean="0"/>
              <a:t> Interference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5184576"/>
          </a:xfrm>
        </p:spPr>
        <p:txBody>
          <a:bodyPr/>
          <a:lstStyle/>
          <a:p>
            <a:r>
              <a:rPr lang="en-US" dirty="0" smtClean="0"/>
              <a:t>Interference by commonly available non-</a:t>
            </a:r>
            <a:r>
              <a:rPr lang="en-US" dirty="0" err="1" smtClean="0"/>
              <a:t>WiFi</a:t>
            </a:r>
            <a:r>
              <a:rPr lang="en-US" dirty="0" smtClean="0"/>
              <a:t> devices can degrade </a:t>
            </a:r>
            <a:r>
              <a:rPr lang="en-US" dirty="0" err="1" smtClean="0"/>
              <a:t>WiFi</a:t>
            </a:r>
            <a:r>
              <a:rPr lang="en-US" dirty="0" smtClean="0"/>
              <a:t> link performance (</a:t>
            </a:r>
            <a:r>
              <a:rPr lang="en-US" dirty="0" err="1" smtClean="0"/>
              <a:t>e.g</a:t>
            </a:r>
            <a:r>
              <a:rPr lang="en-US" dirty="0" smtClean="0"/>
              <a:t>,. Microwaves).</a:t>
            </a:r>
          </a:p>
          <a:p>
            <a:r>
              <a:rPr lang="en-US" dirty="0" smtClean="0"/>
              <a:t>These devices do NOT have carrier sense before transmitting.</a:t>
            </a:r>
          </a:p>
          <a:p>
            <a:r>
              <a:rPr lang="en-US" dirty="0" smtClean="0"/>
              <a:t>Authors use </a:t>
            </a:r>
            <a:r>
              <a:rPr lang="en-US" dirty="0" err="1" smtClean="0">
                <a:solidFill>
                  <a:srgbClr val="008000"/>
                </a:solidFill>
              </a:rPr>
              <a:t>Airshark</a:t>
            </a:r>
            <a:r>
              <a:rPr lang="en-US" dirty="0" smtClean="0"/>
              <a:t> to detect </a:t>
            </a:r>
            <a:r>
              <a:rPr lang="en-US" dirty="0" err="1" smtClean="0"/>
              <a:t>presense</a:t>
            </a:r>
            <a:r>
              <a:rPr lang="en-US" dirty="0" smtClean="0"/>
              <a:t> of non-</a:t>
            </a:r>
            <a:r>
              <a:rPr lang="en-US" dirty="0" err="1" smtClean="0"/>
              <a:t>WiFi</a:t>
            </a:r>
            <a:r>
              <a:rPr lang="en-US" dirty="0" smtClean="0"/>
              <a:t> devices.</a:t>
            </a:r>
          </a:p>
          <a:p>
            <a:r>
              <a:rPr lang="en-US" dirty="0" smtClean="0"/>
              <a:t>Since microwaves impact channels 8-11, conducted 30 day experiment with APs using channel 11.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3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4000" dirty="0" smtClean="0"/>
              <a:t>Figure 13 Microwave Interference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51" y="1414463"/>
            <a:ext cx="5949937" cy="4534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Figure 14 Impact of </a:t>
            </a:r>
            <a:br>
              <a:rPr lang="en-US" sz="3600" dirty="0" smtClean="0"/>
            </a:br>
            <a:r>
              <a:rPr lang="en-US" sz="3600" dirty="0" smtClean="0"/>
              <a:t>Microwave Activity on </a:t>
            </a:r>
            <a:r>
              <a:rPr lang="en-US" sz="3600" dirty="0" smtClean="0">
                <a:solidFill>
                  <a:srgbClr val="0033CC"/>
                </a:solidFill>
              </a:rPr>
              <a:t>Witt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33500"/>
            <a:ext cx="5974605" cy="470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sz="3600" dirty="0" smtClean="0"/>
              <a:t>Impact of Microwave Activity on Airtime and Effective Rate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" y="1484784"/>
            <a:ext cx="904219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7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16 Microwave Instances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7162326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1043608" y="4941168"/>
            <a:ext cx="6946302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800000"/>
                </a:solidFill>
                <a:latin typeface="+mn-lt"/>
              </a:rPr>
              <a:t>Figure 16 demonstrates differences over APs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800000"/>
                </a:solidFill>
                <a:latin typeface="+mn-lt"/>
              </a:rPr>
              <a:t>a</a:t>
            </a:r>
            <a:r>
              <a:rPr lang="en-US" dirty="0" smtClean="0">
                <a:solidFill>
                  <a:srgbClr val="800000"/>
                </a:solidFill>
                <a:latin typeface="+mn-lt"/>
              </a:rPr>
              <a:t>nd </a:t>
            </a:r>
            <a:r>
              <a:rPr lang="en-US" dirty="0">
                <a:solidFill>
                  <a:srgbClr val="800000"/>
                </a:solidFill>
                <a:latin typeface="+mn-lt"/>
              </a:rPr>
              <a:t>o</a:t>
            </a:r>
            <a:r>
              <a:rPr lang="en-US" dirty="0" smtClean="0">
                <a:solidFill>
                  <a:srgbClr val="800000"/>
                </a:solidFill>
                <a:latin typeface="+mn-lt"/>
              </a:rPr>
              <a:t>ver 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ime of day.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64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Usage Patterns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29713" cy="364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11560" y="5301208"/>
            <a:ext cx="8064896" cy="792088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800000"/>
                </a:solidFill>
                <a:latin typeface="+mn-lt"/>
              </a:rPr>
              <a:t>Done by periodically scanning all channels to overhear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800000"/>
                </a:solidFill>
                <a:latin typeface="+mn-lt"/>
              </a:rPr>
              <a:t>b</a:t>
            </a:r>
            <a:r>
              <a:rPr lang="en-US" dirty="0" smtClean="0">
                <a:solidFill>
                  <a:srgbClr val="800000"/>
                </a:solidFill>
                <a:latin typeface="+mn-lt"/>
              </a:rPr>
              <a:t>eacons from neighboring APs (including external APs).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62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800600"/>
          </a:xfrm>
        </p:spPr>
        <p:txBody>
          <a:bodyPr/>
          <a:lstStyle/>
          <a:p>
            <a:r>
              <a:rPr lang="en-US" dirty="0" smtClean="0"/>
              <a:t>Impact of interference (</a:t>
            </a:r>
            <a:r>
              <a:rPr lang="en-US" dirty="0" err="1" smtClean="0"/>
              <a:t>WiFi</a:t>
            </a:r>
            <a:r>
              <a:rPr lang="en-US" dirty="0" smtClean="0"/>
              <a:t> and non-</a:t>
            </a:r>
            <a:r>
              <a:rPr lang="en-US" dirty="0" err="1" smtClean="0"/>
              <a:t>WiFi</a:t>
            </a:r>
            <a:r>
              <a:rPr lang="en-US" dirty="0" smtClean="0"/>
              <a:t>) depends on the </a:t>
            </a:r>
            <a:r>
              <a:rPr lang="en-US" dirty="0" smtClean="0">
                <a:solidFill>
                  <a:srgbClr val="0033CC"/>
                </a:solidFill>
              </a:rPr>
              <a:t>traffic of both link and interferer</a:t>
            </a:r>
            <a:r>
              <a:rPr lang="en-US" dirty="0" smtClean="0"/>
              <a:t>. Majority of interference durations are short.</a:t>
            </a:r>
          </a:p>
          <a:p>
            <a:r>
              <a:rPr lang="en-US" dirty="0" smtClean="0"/>
              <a:t>Some interferers had high impact on the APs (e.g., microwave ovens severely degraded performance of some APs).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1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800600"/>
          </a:xfrm>
        </p:spPr>
        <p:txBody>
          <a:bodyPr/>
          <a:lstStyle/>
          <a:p>
            <a:r>
              <a:rPr lang="en-US" dirty="0" smtClean="0"/>
              <a:t>Learning the context about interference activity (e.g., time of day) can enable APs to avoid interference.</a:t>
            </a:r>
          </a:p>
          <a:p>
            <a:r>
              <a:rPr lang="en-US" dirty="0" smtClean="0"/>
              <a:t>Majority of APs observed use static channel configurations.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5 Summary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45624" cy="4800600"/>
          </a:xfrm>
        </p:spPr>
        <p:txBody>
          <a:bodyPr/>
          <a:lstStyle/>
          <a:p>
            <a:r>
              <a:rPr lang="en-US" dirty="0" err="1" smtClean="0"/>
              <a:t>WiSe</a:t>
            </a:r>
            <a:r>
              <a:rPr lang="en-US" dirty="0" smtClean="0"/>
              <a:t> APs are used to measurement wireless properties in homes.</a:t>
            </a:r>
          </a:p>
          <a:p>
            <a:r>
              <a:rPr lang="en-US" dirty="0" smtClean="0"/>
              <a:t>Simple metric,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, is developed, tested and used in this investigation.</a:t>
            </a:r>
          </a:p>
          <a:p>
            <a:r>
              <a:rPr lang="en-US" dirty="0" smtClean="0"/>
              <a:t>Paper provides detailed results about causes of poor performance, contention from low data rate senders, packet loss caused by hidden terminals, and interference due to non-</a:t>
            </a:r>
            <a:r>
              <a:rPr lang="en-US" dirty="0" err="1" smtClean="0"/>
              <a:t>WiFi</a:t>
            </a:r>
            <a:r>
              <a:rPr lang="en-US" dirty="0" smtClean="0"/>
              <a:t> devices.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8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877746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800000"/>
                </a:solidFill>
              </a:rPr>
              <a:t>Did authors</a:t>
            </a:r>
          </a:p>
          <a:p>
            <a:pPr marL="0" indent="0">
              <a:buNone/>
            </a:pPr>
            <a:r>
              <a:rPr lang="en-US" dirty="0" smtClean="0"/>
              <a:t>answer these questions:</a:t>
            </a:r>
          </a:p>
          <a:p>
            <a:pPr lvl="1"/>
            <a:r>
              <a:rPr lang="en-US" dirty="0" smtClean="0"/>
              <a:t>How often does home </a:t>
            </a:r>
            <a:r>
              <a:rPr lang="en-US" dirty="0" err="1" smtClean="0"/>
              <a:t>WiFi</a:t>
            </a:r>
            <a:r>
              <a:rPr lang="en-US" dirty="0" smtClean="0"/>
              <a:t> provide good, mediocre or bad performance? </a:t>
            </a:r>
            <a:r>
              <a:rPr lang="en-US" dirty="0">
                <a:solidFill>
                  <a:srgbClr val="800000"/>
                </a:solidFill>
              </a:rPr>
              <a:t>Y</a:t>
            </a:r>
            <a:endParaRPr lang="en-US" dirty="0" smtClean="0">
              <a:solidFill>
                <a:srgbClr val="800000"/>
              </a:solidFill>
            </a:endParaRPr>
          </a:p>
          <a:p>
            <a:pPr lvl="1"/>
            <a:r>
              <a:rPr lang="en-US" dirty="0" smtClean="0"/>
              <a:t>When performance is bad –what are the causes and how long does it persist? </a:t>
            </a:r>
            <a:r>
              <a:rPr lang="en-US" dirty="0">
                <a:solidFill>
                  <a:srgbClr val="800000"/>
                </a:solidFill>
              </a:rPr>
              <a:t>Y</a:t>
            </a:r>
            <a:endParaRPr lang="en-US" dirty="0" smtClean="0"/>
          </a:p>
          <a:p>
            <a:pPr lvl="1"/>
            <a:r>
              <a:rPr lang="en-US" dirty="0" smtClean="0"/>
              <a:t>How much interference do we see and what sources provide the interference?</a:t>
            </a:r>
            <a:r>
              <a:rPr lang="en-US" dirty="0">
                <a:solidFill>
                  <a:srgbClr val="800000"/>
                </a:solidFill>
              </a:rPr>
              <a:t> Y</a:t>
            </a:r>
            <a:endParaRPr lang="en-US" dirty="0" smtClean="0"/>
          </a:p>
          <a:p>
            <a:pPr lvl="1"/>
            <a:r>
              <a:rPr lang="en-US" dirty="0" smtClean="0"/>
              <a:t>How do users configure their </a:t>
            </a:r>
            <a:r>
              <a:rPr lang="en-US" dirty="0" err="1" smtClean="0"/>
              <a:t>WiFi</a:t>
            </a:r>
            <a:r>
              <a:rPr lang="en-US" dirty="0" smtClean="0"/>
              <a:t> networks? </a:t>
            </a:r>
            <a:r>
              <a:rPr lang="en-US" dirty="0" smtClean="0">
                <a:solidFill>
                  <a:srgbClr val="800000"/>
                </a:solidFill>
              </a:rPr>
              <a:t>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89714" cy="4800600"/>
          </a:xfrm>
        </p:spPr>
        <p:txBody>
          <a:bodyPr/>
          <a:lstStyle/>
          <a:p>
            <a:r>
              <a:rPr lang="en-US" dirty="0" smtClean="0"/>
              <a:t>Define a wireless performance metric that captures overall network </a:t>
            </a:r>
            <a:r>
              <a:rPr lang="en-US" dirty="0" smtClean="0">
                <a:solidFill>
                  <a:srgbClr val="800000"/>
                </a:solidFill>
              </a:rPr>
              <a:t>goodness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metric should consider ONLY wireless part of user’s end-to-end path.</a:t>
            </a:r>
          </a:p>
          <a:p>
            <a:r>
              <a:rPr lang="en-US" dirty="0" smtClean="0"/>
              <a:t>Metric is “application-agnostic” while focusing on TCP elasticity.</a:t>
            </a:r>
          </a:p>
          <a:p>
            <a:r>
              <a:rPr lang="en-US" dirty="0" smtClean="0">
                <a:solidFill>
                  <a:srgbClr val="0033CC"/>
                </a:solidFill>
              </a:rPr>
              <a:t>Witt :: </a:t>
            </a:r>
            <a:r>
              <a:rPr lang="en-US" dirty="0" err="1" smtClean="0">
                <a:solidFill>
                  <a:srgbClr val="0033CC"/>
                </a:solidFill>
              </a:rPr>
              <a:t>WiFi</a:t>
            </a:r>
            <a:r>
              <a:rPr lang="en-US" dirty="0" smtClean="0">
                <a:solidFill>
                  <a:srgbClr val="0033CC"/>
                </a:solidFill>
              </a:rPr>
              <a:t>-based TCP throughput</a:t>
            </a:r>
          </a:p>
          <a:p>
            <a:r>
              <a:rPr lang="en-US" dirty="0" smtClean="0"/>
              <a:t>Evaluate and use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as a key metric in wireless measurement study.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9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Critique/Questions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8965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Top Level comments:</a:t>
            </a:r>
          </a:p>
          <a:p>
            <a:r>
              <a:rPr lang="en-US" dirty="0" smtClean="0"/>
              <a:t>Paper is structured well.</a:t>
            </a:r>
          </a:p>
          <a:p>
            <a:r>
              <a:rPr lang="en-US" dirty="0" smtClean="0"/>
              <a:t>Scientific methodology (factors and features) was strong.</a:t>
            </a:r>
          </a:p>
          <a:p>
            <a:r>
              <a:rPr lang="en-US" dirty="0" smtClean="0"/>
              <a:t>Used very thorough experimentation with unusual set up.</a:t>
            </a:r>
          </a:p>
          <a:p>
            <a:r>
              <a:rPr lang="en-US" dirty="0" smtClean="0"/>
              <a:t>Several graphs/experiments were not well-explained</a:t>
            </a:r>
          </a:p>
          <a:p>
            <a:r>
              <a:rPr lang="en-US" dirty="0" smtClean="0"/>
              <a:t>Is </a:t>
            </a:r>
            <a:r>
              <a:rPr lang="en-US" dirty="0" smtClean="0">
                <a:solidFill>
                  <a:srgbClr val="0033CC"/>
                </a:solidFill>
              </a:rPr>
              <a:t>Witt </a:t>
            </a:r>
            <a:r>
              <a:rPr lang="en-US" dirty="0" smtClean="0"/>
              <a:t>the only important metric?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5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Critique/Questions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45624" cy="52565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More detailed comments:</a:t>
            </a:r>
          </a:p>
          <a:p>
            <a:r>
              <a:rPr lang="en-US" dirty="0" smtClean="0"/>
              <a:t>Provide little analysis of non-apartment performance.</a:t>
            </a:r>
          </a:p>
          <a:p>
            <a:r>
              <a:rPr lang="en-US" dirty="0" smtClean="0"/>
              <a:t>There were a number of small grammar mistakes.</a:t>
            </a:r>
          </a:p>
          <a:p>
            <a:r>
              <a:rPr lang="en-US" dirty="0" smtClean="0"/>
              <a:t>Figures/Tables and descriptive prose not always close together.</a:t>
            </a:r>
          </a:p>
          <a:p>
            <a:r>
              <a:rPr lang="en-US" dirty="0" smtClean="0"/>
              <a:t>While many good, detailed results are given, this does not inform well my intuition on wireless behavior.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93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164904"/>
            <a:ext cx="8229600" cy="292839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800000"/>
                </a:solidFill>
              </a:rPr>
              <a:t>Thank you!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white">
          <a:xfrm>
            <a:off x="539750" y="1340768"/>
            <a:ext cx="799465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l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4000" kern="0" dirty="0" smtClean="0">
                <a:solidFill>
                  <a:srgbClr val="0033CC"/>
                </a:solidFill>
              </a:rPr>
              <a:t>Observing Home Wireless Experience through </a:t>
            </a:r>
            <a:r>
              <a:rPr lang="en-US" sz="4000" kern="0" dirty="0" err="1" smtClean="0">
                <a:solidFill>
                  <a:srgbClr val="0033CC"/>
                </a:solidFill>
              </a:rPr>
              <a:t>WiFi</a:t>
            </a:r>
            <a:r>
              <a:rPr lang="en-US" sz="4000" kern="0" dirty="0" smtClean="0">
                <a:solidFill>
                  <a:srgbClr val="0033CC"/>
                </a:solidFill>
              </a:rPr>
              <a:t> APs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800600"/>
          </a:xfrm>
        </p:spPr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>
                <a:solidFill>
                  <a:srgbClr val="008000"/>
                </a:solidFill>
              </a:rPr>
              <a:t>WiSe</a:t>
            </a:r>
            <a:r>
              <a:rPr lang="en-US" dirty="0" smtClean="0">
                <a:solidFill>
                  <a:srgbClr val="008000"/>
                </a:solidFill>
              </a:rPr>
              <a:t> Infrastructure and Framework</a:t>
            </a:r>
          </a:p>
          <a:p>
            <a:r>
              <a:rPr lang="en-US" dirty="0" smtClean="0"/>
              <a:t>How was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constructed?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0033CC"/>
                </a:solidFill>
              </a:rPr>
              <a:t>Witt</a:t>
            </a:r>
            <a:r>
              <a:rPr lang="en-US" dirty="0" smtClean="0"/>
              <a:t> to Classify </a:t>
            </a:r>
            <a:r>
              <a:rPr lang="en-US" dirty="0" err="1" smtClean="0"/>
              <a:t>WiFi</a:t>
            </a:r>
            <a:r>
              <a:rPr lang="en-US" dirty="0" smtClean="0"/>
              <a:t> Experience</a:t>
            </a:r>
          </a:p>
          <a:p>
            <a:r>
              <a:rPr lang="en-US" dirty="0" smtClean="0"/>
              <a:t>Analyze detailed Results from Measurement Study</a:t>
            </a:r>
          </a:p>
          <a:p>
            <a:pPr lvl="1"/>
            <a:r>
              <a:rPr lang="en-US" dirty="0" smtClean="0"/>
              <a:t>To answer the posed questions.</a:t>
            </a:r>
          </a:p>
          <a:p>
            <a:r>
              <a:rPr lang="en-US" dirty="0" smtClean="0"/>
              <a:t>Summary and Critique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3224E6-E1F5-467A-808B-599E51433C0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PEDS 18 November 2013       </a:t>
            </a:r>
            <a:r>
              <a:rPr lang="en-US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8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WiSe</a:t>
            </a:r>
            <a:r>
              <a:rPr lang="en-US" dirty="0" smtClean="0"/>
              <a:t> Measurement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8475240" cy="434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300192" y="1196752"/>
            <a:ext cx="2138536" cy="1008112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Give away 30 Open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err="1" smtClean="0">
                <a:solidFill>
                  <a:srgbClr val="800000"/>
                </a:solidFill>
                <a:effectLst/>
              </a:rPr>
              <a:t>Wrt</a:t>
            </a:r>
            <a:r>
              <a:rPr lang="en-US" sz="1800" b="1" dirty="0" smtClean="0">
                <a:solidFill>
                  <a:srgbClr val="800000"/>
                </a:solidFill>
                <a:effectLst/>
              </a:rPr>
              <a:t>-based </a:t>
            </a:r>
            <a:r>
              <a:rPr lang="en-US" sz="1800" b="1" dirty="0" err="1" smtClean="0">
                <a:solidFill>
                  <a:srgbClr val="800000"/>
                </a:solidFill>
                <a:effectLst/>
              </a:rPr>
              <a:t>WiFi</a:t>
            </a:r>
            <a:r>
              <a:rPr lang="en-US" sz="1800" b="1" dirty="0" smtClean="0">
                <a:solidFill>
                  <a:srgbClr val="800000"/>
                </a:solidFill>
                <a:effectLst/>
              </a:rPr>
              <a:t> </a:t>
            </a:r>
            <a:r>
              <a:rPr lang="en-US" sz="1800" b="1" dirty="0" smtClean="0">
                <a:solidFill>
                  <a:srgbClr val="800000"/>
                </a:solidFill>
                <a:effectLst/>
              </a:rPr>
              <a:t>APs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  <a:effectLst/>
              </a:rPr>
              <a:t> with dual </a:t>
            </a:r>
            <a:r>
              <a:rPr lang="en-US" sz="1800" b="1" dirty="0" err="1" smtClean="0">
                <a:solidFill>
                  <a:srgbClr val="800000"/>
                </a:solidFill>
                <a:effectLst/>
              </a:rPr>
              <a:t>WiFi</a:t>
            </a:r>
            <a:r>
              <a:rPr lang="en-US" sz="1800" b="1" dirty="0" smtClean="0">
                <a:solidFill>
                  <a:srgbClr val="800000"/>
                </a:solidFill>
                <a:effectLst/>
              </a:rPr>
              <a:t> NICs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 bwMode="auto">
          <a:xfrm flipH="1">
            <a:off x="4788024" y="1700808"/>
            <a:ext cx="1512168" cy="216024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7047316" y="5301208"/>
            <a:ext cx="1917172" cy="864096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  <a:effectLst/>
              </a:rPr>
              <a:t>Uses open API to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  <a:effectLst/>
              </a:rPr>
              <a:t>remotely m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anage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</a:rPr>
              <a:t>and configure APs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 flipV="1">
            <a:off x="7740352" y="4437113"/>
            <a:ext cx="360040" cy="864095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4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Open API High Level Description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556792"/>
            <a:ext cx="9180511" cy="400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352946" y="2492896"/>
            <a:ext cx="2323510" cy="36004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(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" pitchFamily="18" charset="0"/>
              </a:rPr>
              <a:t>Every 10 </a:t>
            </a: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" pitchFamily="18" charset="0"/>
              </a:rPr>
              <a:t>secs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" pitchFamily="18" charset="0"/>
              </a:rPr>
              <a:t>.)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347864" y="5349880"/>
            <a:ext cx="5620444" cy="599400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10-byte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packet summaries including AP’s own links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800000"/>
                </a:solidFill>
              </a:rPr>
              <a:t>a</a:t>
            </a:r>
            <a:r>
              <a:rPr lang="en-US" sz="1800" b="1" baseline="0" dirty="0" smtClean="0">
                <a:solidFill>
                  <a:srgbClr val="800000"/>
                </a:solidFill>
              </a:rPr>
              <a:t>nd  overheard data packets on</a:t>
            </a:r>
            <a:r>
              <a:rPr lang="en-US" sz="1800" b="1" dirty="0" smtClean="0">
                <a:solidFill>
                  <a:srgbClr val="800000"/>
                </a:solidFill>
              </a:rPr>
              <a:t> the same channel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3059832" y="4005064"/>
            <a:ext cx="792088" cy="1272810"/>
          </a:xfrm>
          <a:prstGeom prst="straightConnector1">
            <a:avLst/>
          </a:prstGeom>
          <a:noFill/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3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EA200-3362-4C33-822D-35199FF4B33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998937"/>
            <a:ext cx="71342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116632"/>
            <a:ext cx="712470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PEDS 18 November 2013       </a:t>
            </a:r>
            <a:r>
              <a:rPr lang="en-US" dirty="0" smtClean="0"/>
              <a:t>Home AP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4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" pitchFamily="18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crimsoncream</Template>
  <TotalTime>3651</TotalTime>
  <Words>2383</Words>
  <Application>Microsoft Office PowerPoint</Application>
  <PresentationFormat>On-screen Show (4:3)</PresentationFormat>
  <Paragraphs>334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Revised_Master</vt:lpstr>
      <vt:lpstr>Observing Home Wireless Experience through WiFi APs</vt:lpstr>
      <vt:lpstr>Motivation</vt:lpstr>
      <vt:lpstr>Research Goals</vt:lpstr>
      <vt:lpstr>Objectives</vt:lpstr>
      <vt:lpstr>Research Approach</vt:lpstr>
      <vt:lpstr>Outline</vt:lpstr>
      <vt:lpstr>WiSe Measurement Framework</vt:lpstr>
      <vt:lpstr>Open API High Level Description </vt:lpstr>
      <vt:lpstr>PowerPoint Presentation</vt:lpstr>
      <vt:lpstr>Wide-Ranging Daily WiFi Usage</vt:lpstr>
      <vt:lpstr>Outline</vt:lpstr>
      <vt:lpstr>Witt: WiFi-based TCP Throughput</vt:lpstr>
      <vt:lpstr>Degradation Factors and Indicators</vt:lpstr>
      <vt:lpstr>How to measure Witt?</vt:lpstr>
      <vt:lpstr>How to measure Witt?</vt:lpstr>
      <vt:lpstr>Ground Truth Measurements</vt:lpstr>
      <vt:lpstr>Feature Definitions</vt:lpstr>
      <vt:lpstr>Effective Rate and Link Experience</vt:lpstr>
      <vt:lpstr>How to Create Witt ?</vt:lpstr>
      <vt:lpstr>Build a linear model of Witt</vt:lpstr>
      <vt:lpstr>Benchmarks to Evaluate Witt</vt:lpstr>
      <vt:lpstr>PowerPoint Presentation</vt:lpstr>
      <vt:lpstr>CDF of Errors for Various Metrics</vt:lpstr>
      <vt:lpstr>Outline</vt:lpstr>
      <vt:lpstr>Use Witt to Classify Wireless Experience</vt:lpstr>
      <vt:lpstr>Figure 6</vt:lpstr>
      <vt:lpstr>Table 7 &amp; Figure 7</vt:lpstr>
      <vt:lpstr>Causes for Poor Wireless Experience</vt:lpstr>
      <vt:lpstr>Causes of Poor Experience</vt:lpstr>
      <vt:lpstr>Impact of Other Factors</vt:lpstr>
      <vt:lpstr>Variability in Wireless Experience</vt:lpstr>
      <vt:lpstr>Outline</vt:lpstr>
      <vt:lpstr>Detailed View</vt:lpstr>
      <vt:lpstr>Contention from low data rate senders</vt:lpstr>
      <vt:lpstr>Figure 10</vt:lpstr>
      <vt:lpstr>Packet Loss due to Hidden Terminals</vt:lpstr>
      <vt:lpstr>Packet Loss due to Hidden Terminals</vt:lpstr>
      <vt:lpstr>PowerPoint Presentation</vt:lpstr>
      <vt:lpstr>High Burstiness of Traffic</vt:lpstr>
      <vt:lpstr>Non-WiFi Interference Activity</vt:lpstr>
      <vt:lpstr>Figure 13 Microwave Interference</vt:lpstr>
      <vt:lpstr>Figure 14 Impact of  Microwave Activity on Witt</vt:lpstr>
      <vt:lpstr>Impact of Microwave Activity on Airtime and Effective Rate</vt:lpstr>
      <vt:lpstr>Figure 16 Microwave Instances</vt:lpstr>
      <vt:lpstr>Channel Usage Patterns</vt:lpstr>
      <vt:lpstr>Section 5 Summary</vt:lpstr>
      <vt:lpstr>Section 5 Summary (cont)</vt:lpstr>
      <vt:lpstr>Conclusions</vt:lpstr>
      <vt:lpstr>Critique</vt:lpstr>
      <vt:lpstr>Critique/Questions</vt:lpstr>
      <vt:lpstr>Critique/Questions</vt:lpstr>
      <vt:lpstr>PowerPoint Presentation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179</cp:revision>
  <dcterms:created xsi:type="dcterms:W3CDTF">2004-01-21T20:05:10Z</dcterms:created>
  <dcterms:modified xsi:type="dcterms:W3CDTF">2013-11-18T15:08:49Z</dcterms:modified>
</cp:coreProperties>
</file>