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56" r:id="rId2"/>
    <p:sldId id="411" r:id="rId3"/>
    <p:sldId id="393" r:id="rId4"/>
    <p:sldId id="395" r:id="rId5"/>
    <p:sldId id="396" r:id="rId6"/>
    <p:sldId id="398" r:id="rId7"/>
    <p:sldId id="399" r:id="rId8"/>
    <p:sldId id="400" r:id="rId9"/>
    <p:sldId id="405" r:id="rId10"/>
    <p:sldId id="406" r:id="rId11"/>
    <p:sldId id="407" r:id="rId12"/>
    <p:sldId id="409" r:id="rId13"/>
    <p:sldId id="410" r:id="rId14"/>
    <p:sldId id="408" r:id="rId1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003366"/>
    <a:srgbClr val="CC0000"/>
    <a:srgbClr val="990033"/>
    <a:srgbClr val="008000"/>
    <a:srgbClr val="33CC33"/>
    <a:srgbClr val="9900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E6D87D06-B729-4522-93FB-F970391C232D}" type="datetime1">
              <a:rPr lang="en-US"/>
              <a:pPr>
                <a:defRPr/>
              </a:pPr>
              <a:t>8/11/2014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5D0383AD-E200-4365-BDB4-D7745FB3E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65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F209BE2A-2FAB-4B6A-BDDA-32ED2EC6B1D8}" type="datetime1">
              <a:rPr lang="en-US"/>
              <a:pPr>
                <a:defRPr/>
              </a:pPr>
              <a:t>8/11/2014</a:t>
            </a:fld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62786D42-9A00-41CB-A070-225072A2E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147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 smtClean="0">
                <a:effectLst/>
                <a:latin typeface="+mn-lt"/>
              </a:defRPr>
            </a:lvl1pPr>
          </a:lstStyle>
          <a:p>
            <a:pPr>
              <a:defRPr/>
            </a:pPr>
            <a:fld id="{33A6F65A-BFBA-49C9-BB0D-CFE4528BF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1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Systems Programming: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F7042-A90F-498A-81F7-622888C2C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3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Systems Programming: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F3547-9F04-4403-AAD0-782BB41AB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1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</a:t>
            </a:r>
            <a:r>
              <a:rPr lang="en-US" dirty="0" smtClean="0">
                <a:solidFill>
                  <a:srgbClr val="800000"/>
                </a:solidFill>
              </a:rPr>
              <a:t>C and UNIX History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9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Systems Programming: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1432-13C3-45D8-A6C8-49D62990B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9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Systems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9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Systems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4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Systems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8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Systems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Systems Programming: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25B13-DE58-409F-ABFD-B80B01688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1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Systems Programming: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9282F-A2F3-404F-8A60-5F2BFFED6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7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/>
              <a:t>Systems Programming: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B2423F4B-8F45-4FF7-8443-98371D0C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060848"/>
            <a:ext cx="8208963" cy="2808312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Brief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History</a:t>
            </a:r>
            <a:b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and Unix</a:t>
            </a: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5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962400" y="5857875"/>
            <a:ext cx="4953000" cy="576263"/>
          </a:xfrm>
          <a:prstGeom prst="rect">
            <a:avLst/>
          </a:prstGeom>
        </p:spPr>
        <p:txBody>
          <a:bodyPr/>
          <a:lstStyle/>
          <a:p>
            <a:pPr marL="225425" indent="-225425">
              <a:spcBef>
                <a:spcPct val="20000"/>
              </a:spcBef>
              <a:buClr>
                <a:schemeClr val="tx1"/>
              </a:buClr>
              <a:buSzPct val="50000"/>
              <a:defRPr/>
            </a:pPr>
            <a:r>
              <a:rPr lang="en-US" b="1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Systems </a:t>
            </a:r>
            <a:r>
              <a:rPr lang="en-US" b="1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Programming Concepts</a:t>
            </a:r>
            <a:endParaRPr lang="en-US" b="1" kern="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800000"/>
                </a:solidFill>
              </a:rPr>
              <a:t>C and UNIX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08520" y="115888"/>
            <a:ext cx="9468544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"/>
              </a:rPr>
              <a:t>1.6  The C Programming Language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Copyright © Pearson, Inc. 2013. All Rights Reserved.</a:t>
            </a:r>
            <a:endParaRPr lang="en-US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457200" y="1628800"/>
            <a:ext cx="82296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09537" indent="0">
              <a:buFont typeface="Wingdings 3" pitchFamily="18" charset="2"/>
              <a:buNone/>
              <a:defRPr/>
            </a:pPr>
            <a:r>
              <a:rPr lang="en-US" i="1" kern="0" dirty="0" smtClean="0">
                <a:solidFill>
                  <a:srgbClr val="000000"/>
                </a:solidFill>
                <a:latin typeface="Times New Roman" pitchFamily="18" charset="0"/>
              </a:rPr>
              <a:t>The New C Standard</a:t>
            </a:r>
          </a:p>
          <a:p>
            <a:pPr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 pitchFamily="18" charset="0"/>
              </a:rPr>
              <a:t>The new C standard (referred to as C11) refines and expands the capabilities of C. </a:t>
            </a:r>
          </a:p>
          <a:p>
            <a:pPr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 pitchFamily="18" charset="0"/>
              </a:rPr>
              <a:t>Not all popular C compilers support the new features. Of those that do, most implement only a subset of the new features. </a:t>
            </a:r>
          </a:p>
        </p:txBody>
      </p:sp>
    </p:spTree>
    <p:extLst>
      <p:ext uri="{BB962C8B-B14F-4D97-AF65-F5344CB8AC3E}">
        <p14:creationId xmlns:p14="http://schemas.microsoft.com/office/powerpoint/2010/main" val="209678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C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</a:t>
            </a:r>
            <a:r>
              <a:rPr lang="en-US" smtClean="0">
                <a:solidFill>
                  <a:srgbClr val="800000"/>
                </a:solidFill>
              </a:rPr>
              <a:t>C and UNIX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6" name="Picture 1" descr="chtp7_01_Page_26"/>
          <p:cNvPicPr>
            <a:picLocks noGrp="1" noChangeAspect="1"/>
          </p:cNvPicPr>
          <p:nvPr isPhoto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0" y="1876599"/>
            <a:ext cx="8460432" cy="3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Copyright © Pearson, Inc. 2013.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5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1970’s Unix development continued between Bell Labs and the academic community with V7 important version in 1979.</a:t>
            </a:r>
          </a:p>
          <a:p>
            <a:r>
              <a:rPr lang="en-US" dirty="0" smtClean="0"/>
              <a:t>Beginning in 1975 BSD (Berkeley Software Distribution) Unix competed with AT&amp;T version (particularly System V Unix).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</a:t>
            </a:r>
            <a:r>
              <a:rPr lang="en-US" smtClean="0">
                <a:solidFill>
                  <a:srgbClr val="800000"/>
                </a:solidFill>
              </a:rPr>
              <a:t>C and UNIX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to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r>
              <a:rPr lang="en-US" dirty="0" smtClean="0"/>
              <a:t>Resulted </a:t>
            </a:r>
            <a:r>
              <a:rPr lang="en-US" dirty="0"/>
              <a:t>in </a:t>
            </a:r>
            <a:r>
              <a:rPr lang="en-US" dirty="0" smtClean="0"/>
              <a:t>‘80s-’90s period </a:t>
            </a:r>
            <a:r>
              <a:rPr lang="en-US" dirty="0"/>
              <a:t>of </a:t>
            </a:r>
            <a:r>
              <a:rPr lang="en-US" dirty="0">
                <a:solidFill>
                  <a:srgbClr val="800000"/>
                </a:solidFill>
              </a:rPr>
              <a:t>OS Wars</a:t>
            </a:r>
            <a:r>
              <a:rPr lang="en-US" dirty="0"/>
              <a:t> included DEC, </a:t>
            </a:r>
            <a:r>
              <a:rPr lang="en-US" dirty="0" smtClean="0"/>
              <a:t>HP, SUN </a:t>
            </a:r>
            <a:r>
              <a:rPr lang="en-US" dirty="0"/>
              <a:t>and OSF </a:t>
            </a:r>
            <a:r>
              <a:rPr lang="en-US" dirty="0" smtClean="0"/>
              <a:t>versions.</a:t>
            </a:r>
          </a:p>
          <a:p>
            <a:r>
              <a:rPr lang="en-US" dirty="0" smtClean="0"/>
              <a:t>In 1991 Linus Torvalds developed Linux kernel as part of Unix-like OS developed on the philosophy of free software which makes Linux a variant of GNU version of Unix.</a:t>
            </a:r>
          </a:p>
          <a:p>
            <a:r>
              <a:rPr lang="en-US" dirty="0" smtClean="0"/>
              <a:t>Ubuntu is a </a:t>
            </a:r>
            <a:r>
              <a:rPr lang="en-US" dirty="0" err="1" smtClean="0"/>
              <a:t>Debian</a:t>
            </a:r>
            <a:r>
              <a:rPr lang="en-US" dirty="0" smtClean="0">
                <a:solidFill>
                  <a:srgbClr val="800000"/>
                </a:solidFill>
              </a:rPr>
              <a:t>*</a:t>
            </a:r>
            <a:r>
              <a:rPr lang="en-US" dirty="0" smtClean="0"/>
              <a:t>-based Linux OS.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* Free software carrying GNU licensing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</a:t>
            </a:r>
            <a:r>
              <a:rPr lang="en-US" smtClean="0">
                <a:solidFill>
                  <a:srgbClr val="800000"/>
                </a:solidFill>
              </a:rPr>
              <a:t>C and UNIX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4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Evolution </a:t>
            </a:r>
            <a:r>
              <a:rPr lang="en-US" dirty="0" smtClean="0">
                <a:solidFill>
                  <a:srgbClr val="0000FF"/>
                </a:solidFill>
              </a:rPr>
              <a:t>[Wikipedia]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7057"/>
            <a:ext cx="7848872" cy="522931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</a:t>
            </a:r>
            <a:r>
              <a:rPr lang="en-US" smtClean="0">
                <a:solidFill>
                  <a:srgbClr val="800000"/>
                </a:solidFill>
              </a:rPr>
              <a:t>C and UNIX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and Unix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456"/>
            <a:ext cx="8229600" cy="3429744"/>
          </a:xfrm>
        </p:spPr>
        <p:txBody>
          <a:bodyPr/>
          <a:lstStyle/>
          <a:p>
            <a:r>
              <a:rPr lang="en-US" dirty="0" smtClean="0"/>
              <a:t>C</a:t>
            </a:r>
          </a:p>
          <a:p>
            <a:r>
              <a:rPr lang="en-US" dirty="0" smtClean="0"/>
              <a:t>Unix</a:t>
            </a:r>
          </a:p>
          <a:p>
            <a:pPr lvl="1"/>
            <a:r>
              <a:rPr lang="en-US" dirty="0" smtClean="0"/>
              <a:t>Bell Labs</a:t>
            </a:r>
          </a:p>
          <a:p>
            <a:pPr lvl="1"/>
            <a:r>
              <a:rPr lang="en-US" dirty="0" smtClean="0"/>
              <a:t>Berkeley</a:t>
            </a:r>
          </a:p>
          <a:p>
            <a:pPr lvl="1"/>
            <a:r>
              <a:rPr lang="en-US" dirty="0" smtClean="0"/>
              <a:t>Others</a:t>
            </a:r>
          </a:p>
          <a:p>
            <a:r>
              <a:rPr lang="en-US" dirty="0" smtClean="0"/>
              <a:t>Linux</a:t>
            </a:r>
            <a:endParaRPr lang="en-US" dirty="0"/>
          </a:p>
          <a:p>
            <a:pPr marL="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</a:t>
            </a:r>
            <a:r>
              <a:rPr lang="en-US" smtClean="0">
                <a:solidFill>
                  <a:srgbClr val="800000"/>
                </a:solidFill>
              </a:rPr>
              <a:t>C and UNIX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1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800000"/>
                </a:solidFill>
              </a:rPr>
              <a:t>C and UNIX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08520" y="115888"/>
            <a:ext cx="9468544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"/>
              </a:rPr>
              <a:t>1.6  The C Programming Language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21832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C evolved from two previous languages, BCPL and B.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BCPL was developed in 1967 by Martin Richards as a language for writing operating-systems software and compilers.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Ken Thompson modeled many features in his B language after their counterparts in BCPL, and in 1970 he used B to create early versions of the UNIX operating system at Bell Laboratories.</a:t>
            </a:r>
          </a:p>
          <a:p>
            <a:pPr marL="109537" indent="0">
              <a:lnSpc>
                <a:spcPct val="90000"/>
              </a:lnSpc>
              <a:buFont typeface="Wingdings 3" pitchFamily="18" charset="2"/>
              <a:buNone/>
              <a:defRPr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5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800000"/>
                </a:solidFill>
              </a:rPr>
              <a:t>C and UNIX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08520" y="115888"/>
            <a:ext cx="9468544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"/>
              </a:rPr>
              <a:t>1.6  The C Programming Language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4644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The C language was evolved from B by Dennis Ritchie at Bell Laboratories and was originally implemented in 1972.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C initially became widely known as the development language of the UNIX operating system.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Many of today’s leading operating systems are written in C and/or C++.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C is mostly hardware independent.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With careful design,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it is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possible to write C programs that are </a:t>
            </a:r>
            <a:r>
              <a:rPr lang="en-US" altLang="en-US" sz="2800" dirty="0" smtClean="0">
                <a:latin typeface="Times New Roman" pitchFamily="18" charset="0"/>
              </a:rPr>
              <a:t>portable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to most computers. </a:t>
            </a:r>
          </a:p>
        </p:txBody>
      </p:sp>
    </p:spTree>
    <p:extLst>
      <p:ext uri="{BB962C8B-B14F-4D97-AF65-F5344CB8AC3E}">
        <p14:creationId xmlns:p14="http://schemas.microsoft.com/office/powerpoint/2010/main" val="246412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800000"/>
                </a:solidFill>
              </a:rPr>
              <a:t>C and UNIX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08520" y="115888"/>
            <a:ext cx="9468544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"/>
              </a:rPr>
              <a:t>1.6  The C Programming Language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Copyright © Pearson, Inc. 2013. All Rights Reserved.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943472"/>
            <a:ext cx="8229600" cy="3285728"/>
          </a:xfrm>
        </p:spPr>
        <p:txBody>
          <a:bodyPr/>
          <a:lstStyle/>
          <a:p>
            <a:pPr marL="109537" indent="0" algn="just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		Built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for Performance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</a:rPr>
              <a:t>C is widely used to develop systems that demand performance, such as operating systems, embedded systems, real-time systems and communications systems (Figure 1.5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82131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</a:t>
            </a:r>
            <a:r>
              <a:rPr lang="en-US" smtClean="0">
                <a:solidFill>
                  <a:srgbClr val="800000"/>
                </a:solidFill>
              </a:rPr>
              <a:t>C and UNIX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1" descr="chtp7_01_Page_23"/>
          <p:cNvPicPr>
            <a:picLocks noGrp="1" noChangeAspect="1"/>
          </p:cNvPicPr>
          <p:nvPr isPhoto="1"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6" y="1052737"/>
            <a:ext cx="9122424" cy="5195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Copyright © Pearson, Inc. 2013.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</a:t>
            </a:r>
            <a:r>
              <a:rPr lang="en-US" smtClean="0">
                <a:solidFill>
                  <a:srgbClr val="800000"/>
                </a:solidFill>
              </a:rPr>
              <a:t>C and UNIX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Picture 1" descr="chtp7_01_Page_24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5865"/>
            <a:ext cx="9144000" cy="526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Copyright © Pearson, Inc. 2013.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</a:t>
            </a:r>
            <a:r>
              <a:rPr lang="en-US" smtClean="0">
                <a:solidFill>
                  <a:srgbClr val="800000"/>
                </a:solidFill>
              </a:rPr>
              <a:t>C and UNIX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1" descr="chtp7_01_Page_25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6098"/>
            <a:ext cx="9144000" cy="5151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Copyright © Pearson, Inc. 2013.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Systems Programming        </a:t>
            </a:r>
            <a:r>
              <a:rPr lang="en-US" dirty="0" smtClean="0">
                <a:solidFill>
                  <a:srgbClr val="800000"/>
                </a:solidFill>
              </a:rPr>
              <a:t>C and UNIX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2DD839-0FAC-42F5-AA9E-C9E4DC10D99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08520" y="115888"/>
            <a:ext cx="9468544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"/>
              </a:rPr>
              <a:t>1.6  The C Programming Language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323528" y="1196752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500" kern="0" dirty="0" smtClean="0">
                <a:solidFill>
                  <a:srgbClr val="000000"/>
                </a:solidFill>
                <a:latin typeface="Times New Roman" pitchFamily="18" charset="0"/>
              </a:rPr>
              <a:t>By the late 1970s, C had evolved into what is now referred to as “traditional C.” The publication in 1978 of Kernighan and Ritchie’s book, </a:t>
            </a:r>
            <a:r>
              <a:rPr lang="en-US" sz="2500" i="1" kern="0" dirty="0" smtClean="0">
                <a:solidFill>
                  <a:srgbClr val="000000"/>
                </a:solidFill>
                <a:latin typeface="Times New Roman" pitchFamily="18" charset="0"/>
              </a:rPr>
              <a:t>The C Programming Language,</a:t>
            </a:r>
            <a:r>
              <a:rPr lang="en-US" sz="2500" kern="0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2500" kern="0" dirty="0" smtClean="0">
                <a:solidFill>
                  <a:srgbClr val="000000"/>
                </a:solidFill>
                <a:latin typeface="Times New Roman" pitchFamily="18" charset="0"/>
              </a:rPr>
              <a:t>drew wide attention to the language.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</a:rPr>
              <a:t>Standardization</a:t>
            </a:r>
          </a:p>
          <a:p>
            <a:pPr>
              <a:defRPr/>
            </a:pPr>
            <a:r>
              <a:rPr lang="en-US" sz="2500" kern="0" dirty="0" smtClean="0">
                <a:solidFill>
                  <a:srgbClr val="000000"/>
                </a:solidFill>
                <a:latin typeface="Times New Roman" pitchFamily="18" charset="0"/>
              </a:rPr>
              <a:t>The rapid expansion of C over various types of computers (sometimes called </a:t>
            </a:r>
            <a:r>
              <a:rPr lang="en-US" sz="2500" kern="0" dirty="0" smtClean="0">
                <a:solidFill>
                  <a:srgbClr val="0000FF"/>
                </a:solidFill>
                <a:latin typeface="Times New Roman" pitchFamily="18" charset="0"/>
              </a:rPr>
              <a:t>hardware platforms</a:t>
            </a:r>
            <a:r>
              <a:rPr lang="en-US" sz="2500" kern="0" dirty="0" smtClean="0">
                <a:solidFill>
                  <a:srgbClr val="000000"/>
                </a:solidFill>
                <a:latin typeface="Times New Roman" pitchFamily="18" charset="0"/>
              </a:rPr>
              <a:t>) led to many variations that were similar but often incompatible.</a:t>
            </a:r>
          </a:p>
          <a:p>
            <a:pPr>
              <a:defRPr/>
            </a:pPr>
            <a:r>
              <a:rPr lang="en-US" sz="2500" kern="0" dirty="0" smtClean="0">
                <a:solidFill>
                  <a:srgbClr val="000000"/>
                </a:solidFill>
                <a:latin typeface="Times New Roman" pitchFamily="18" charset="0"/>
              </a:rPr>
              <a:t>In 1989, the C standard was approved; this standard was updated in 1999 and is often referred to as C99.</a:t>
            </a:r>
          </a:p>
        </p:txBody>
      </p:sp>
    </p:spTree>
    <p:extLst>
      <p:ext uri="{BB962C8B-B14F-4D97-AF65-F5344CB8AC3E}">
        <p14:creationId xmlns:p14="http://schemas.microsoft.com/office/powerpoint/2010/main" val="71956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5114</TotalTime>
  <Words>614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Revised_Master</vt:lpstr>
      <vt:lpstr> Brief History of C and Unix </vt:lpstr>
      <vt:lpstr>C and Unix History</vt:lpstr>
      <vt:lpstr>1.6  The C Programming Language</vt:lpstr>
      <vt:lpstr>1.6  The C Programming Language</vt:lpstr>
      <vt:lpstr>1.6  The C Programming Language</vt:lpstr>
      <vt:lpstr>C Applications</vt:lpstr>
      <vt:lpstr>C Applications</vt:lpstr>
      <vt:lpstr>C Applications</vt:lpstr>
      <vt:lpstr>1.6  The C Programming Language</vt:lpstr>
      <vt:lpstr>1.6  The C Programming Language</vt:lpstr>
      <vt:lpstr>Why Learn C ?</vt:lpstr>
      <vt:lpstr>Early Unix</vt:lpstr>
      <vt:lpstr>Unix to Linux</vt:lpstr>
      <vt:lpstr>UNIX Evolution [Wikipedia]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CS2303 Systems Programming</dc:title>
  <dc:creator>Robert E. Kinicki</dc:creator>
  <cp:lastModifiedBy>Professor Kinicki</cp:lastModifiedBy>
  <cp:revision>179</cp:revision>
  <dcterms:created xsi:type="dcterms:W3CDTF">2004-01-21T20:05:10Z</dcterms:created>
  <dcterms:modified xsi:type="dcterms:W3CDTF">2014-08-11T16:21:58Z</dcterms:modified>
</cp:coreProperties>
</file>