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3" r:id="rId3"/>
    <p:sldId id="375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92" r:id="rId17"/>
    <p:sldId id="408" r:id="rId18"/>
    <p:sldId id="405" r:id="rId19"/>
    <p:sldId id="406" r:id="rId20"/>
    <p:sldId id="407" r:id="rId21"/>
    <p:sldId id="397" r:id="rId22"/>
    <p:sldId id="398" r:id="rId23"/>
    <p:sldId id="399" r:id="rId24"/>
    <p:sldId id="394" r:id="rId25"/>
    <p:sldId id="395" r:id="rId26"/>
    <p:sldId id="396" r:id="rId27"/>
    <p:sldId id="400" r:id="rId28"/>
    <p:sldId id="401" r:id="rId29"/>
    <p:sldId id="402" r:id="rId30"/>
    <p:sldId id="403" r:id="rId31"/>
    <p:sldId id="404" r:id="rId32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990033"/>
    <a:srgbClr val="008000"/>
    <a:srgbClr val="003366"/>
    <a:srgbClr val="CC0000"/>
    <a:srgbClr val="33CC33"/>
    <a:srgbClr val="99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7400" autoAdjust="0"/>
  </p:normalViewPr>
  <p:slideViewPr>
    <p:cSldViewPr>
      <p:cViewPr varScale="1">
        <p:scale>
          <a:sx n="64" d="100"/>
          <a:sy n="64" d="100"/>
        </p:scale>
        <p:origin x="-542" y="-6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F79D9F3-493B-4266-AD7C-FD97498710FB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55788E63-4A17-448E-BE71-A8230C6CC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16757DF-6AB1-4757-9DAF-C5834D19FC7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FF67788-A817-4AC4-B70E-66A4EE47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825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C48B3-EC48-4876-B5D3-D9EA5C0D18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4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Classes and Objects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8A4B-EF62-41E7-B78D-C22B6ED30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Classes and Objects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C4DBE-3B0B-44A9-A89D-99BC413F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E24F-6570-475C-B654-A7CEECA41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513" y="6410325"/>
            <a:ext cx="5113337" cy="4032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/>
              <a:t>Classes and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2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Classes and Objects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91075-2B9E-40A4-94A5-1E80095C6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/>
              <a:t>Classes and Objects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766917D-CC1D-4DB1-BD32-0280FB6EEE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/>
              <a:t>Classes and Objects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E4FD2A3-19C4-4D39-A5D7-C2F164526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/>
              <a:t>Classes and Objects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5896F61-548E-4289-BF04-5907A8DB91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/>
              <a:t>Classes and Objects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7FE1344-A332-4995-AF29-2E2CA8ADF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2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Classes and Objects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DEA6-AA31-44AC-8BD4-F60CA07C3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7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Classes and Objects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5ABC-6E3D-43A6-84E4-BCF47D418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387" name="Picture 3" descr="Picture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/>
              <a:t>Classes and Objects</a:t>
            </a:r>
            <a:endParaRPr lang="en-US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Courier New" pitchFamily="49" charset="0"/>
              </a:defRPr>
            </a:lvl1pPr>
          </a:lstStyle>
          <a:p>
            <a:pPr>
              <a:defRPr/>
            </a:pPr>
            <a:fld id="{7ADDB90D-3693-42B9-B9A1-AD4C6E6266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25538"/>
            <a:ext cx="8642350" cy="4248150"/>
          </a:xfrm>
        </p:spPr>
        <p:txBody>
          <a:bodyPr/>
          <a:lstStyle/>
          <a:p>
            <a:pPr>
              <a:defRPr/>
            </a:pPr>
            <a:r>
              <a:rPr lang="en-US" sz="4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Classes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Objects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62400" y="5857875"/>
            <a:ext cx="4953000" cy="576263"/>
          </a:xfrm>
          <a:prstGeom prst="rect">
            <a:avLst/>
          </a:prstGeom>
        </p:spPr>
        <p:txBody>
          <a:bodyPr/>
          <a:lstStyle/>
          <a:p>
            <a:pPr marL="225425" indent="-225425"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en-US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964613" cy="90805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16.4 Data Members,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600" dirty="0" smtClean="0">
                <a:effectLst/>
              </a:rPr>
              <a:t> Functions and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3600" dirty="0" smtClean="0">
                <a:effectLst/>
              </a:rPr>
              <a:t> Functions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4925" y="981075"/>
            <a:ext cx="80629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b="1" dirty="0"/>
              <a:t>Access-</a:t>
            </a:r>
            <a:r>
              <a:rPr lang="en-US" b="1" dirty="0" err="1"/>
              <a:t>specifier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 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b="1" dirty="0"/>
              <a:t>Makes a data member or member function accessible only to member functions of the class.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b="1" dirty="0"/>
              <a:t> is the default access for class members.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b="1" dirty="0"/>
              <a:t>“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 hiding</a:t>
            </a:r>
            <a:r>
              <a:rPr lang="en-US" b="1" dirty="0"/>
              <a:t>” is an object-oriented tenet.</a:t>
            </a:r>
          </a:p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b="1" dirty="0"/>
              <a:t>Returning a value from a function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b="1" dirty="0"/>
              <a:t>A function that specifies a return type other than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void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b="1" dirty="0"/>
              <a:t>Returns a value to its calling function.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23850" y="981075"/>
          <a:ext cx="6302375" cy="556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3" imgW="7106619" imgH="6277829" progId="Word.Document.8">
                  <p:embed/>
                </p:oleObj>
              </mc:Choice>
              <mc:Fallback>
                <p:oleObj name="Document" r:id="rId3" imgW="7106619" imgH="627782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6302375" cy="556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53050" y="3500438"/>
            <a:ext cx="293370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 modifies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private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526088" y="4981575"/>
            <a:ext cx="293370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 accesses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private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/>
          <p:cNvSpPr>
            <a:spLocks noChangeArrowheads="1"/>
          </p:cNvSpPr>
          <p:nvPr/>
        </p:nvSpPr>
        <p:spPr bwMode="white">
          <a:xfrm>
            <a:off x="-180975" y="-26988"/>
            <a:ext cx="9145588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16.4 </a:t>
            </a:r>
            <a:r>
              <a:rPr lang="en-US" sz="3600" b="1" dirty="0">
                <a:solidFill>
                  <a:schemeClr val="bg1"/>
                </a:solidFill>
              </a:rPr>
              <a:t>Data Members,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600" b="1" dirty="0">
                <a:solidFill>
                  <a:schemeClr val="bg1"/>
                </a:solidFill>
              </a:rPr>
              <a:t> Functions and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3600" b="1" dirty="0">
                <a:solidFill>
                  <a:schemeClr val="bg1"/>
                </a:solidFill>
              </a:rPr>
              <a:t> Functions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347864" y="3795713"/>
            <a:ext cx="2005186" cy="56939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3800" idx="1"/>
          </p:cNvCxnSpPr>
          <p:nvPr/>
        </p:nvCxnSpPr>
        <p:spPr bwMode="auto">
          <a:xfrm flipH="1">
            <a:off x="2434784" y="5276850"/>
            <a:ext cx="3091304" cy="4770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8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57150" y="1138238"/>
          <a:ext cx="7107238" cy="517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r:id="rId3" imgW="7147995" imgH="5201162" progId="Word.Document.8">
                  <p:embed/>
                </p:oleObj>
              </mc:Choice>
              <mc:Fallback>
                <p:oleObj name="Document" r:id="rId3" imgW="7147995" imgH="5201162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38238"/>
                        <a:ext cx="7107238" cy="517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165850" y="2996952"/>
            <a:ext cx="243840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functions, even within the class</a:t>
            </a: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 flipV="1">
            <a:off x="5437188" y="2509838"/>
            <a:ext cx="1947862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516688" y="5027613"/>
            <a:ext cx="2519362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Accessing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private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data outside class definition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5148263" y="5267325"/>
            <a:ext cx="1366837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4251325" y="3729038"/>
            <a:ext cx="3200400" cy="830262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private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members accessible only to member functions of the class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1187450" y="3068638"/>
            <a:ext cx="2989263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3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3" name="Rectangle 27"/>
          <p:cNvSpPr>
            <a:spLocks noChangeArrowheads="1"/>
          </p:cNvSpPr>
          <p:nvPr/>
        </p:nvSpPr>
        <p:spPr bwMode="white">
          <a:xfrm>
            <a:off x="71438" y="44450"/>
            <a:ext cx="8964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16.4 </a:t>
            </a:r>
            <a:r>
              <a:rPr lang="en-US" sz="3600" b="1" dirty="0">
                <a:solidFill>
                  <a:schemeClr val="bg1"/>
                </a:solidFill>
              </a:rPr>
              <a:t>Data Members,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600" b="1" dirty="0">
                <a:solidFill>
                  <a:schemeClr val="bg1"/>
                </a:solidFill>
              </a:rPr>
              <a:t> Functions and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3600" b="1" dirty="0">
                <a:solidFill>
                  <a:schemeClr val="bg1"/>
                </a:solidFill>
              </a:rPr>
              <a:t> Functions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731000" y="4603750"/>
            <a:ext cx="2233613" cy="265113"/>
          </a:xfrm>
          <a:prstGeom prst="rect">
            <a:avLst/>
          </a:prstGeom>
          <a:noFill/>
          <a:ln w="31750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600" b="1">
                <a:solidFill>
                  <a:srgbClr val="990033"/>
                </a:solidFill>
              </a:rPr>
              <a:t>default constructor</a:t>
            </a:r>
            <a:endParaRPr lang="en-US" altLang="en-US" b="1">
              <a:solidFill>
                <a:srgbClr val="990033"/>
              </a:solidFill>
            </a:endParaRP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2555875" y="4724400"/>
            <a:ext cx="4103688" cy="14446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4" grpId="0" animBg="1"/>
      <p:bldP spid="348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25450" y="1557338"/>
          <a:ext cx="6945313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ocument" r:id="rId3" imgW="7074123" imgH="3667749" progId="Word.Document.8">
                  <p:embed/>
                </p:oleObj>
              </mc:Choice>
              <mc:Fallback>
                <p:oleObj name="Document" r:id="rId3" imgW="7074123" imgH="366774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1557338"/>
                        <a:ext cx="6945313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49775" y="3443288"/>
            <a:ext cx="434340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Modifying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private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data outside class definition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 flipV="1">
            <a:off x="3851919" y="2420888"/>
            <a:ext cx="2305321" cy="102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white">
          <a:xfrm>
            <a:off x="107950" y="44450"/>
            <a:ext cx="89646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16.4 </a:t>
            </a:r>
            <a:r>
              <a:rPr lang="en-US" sz="3600" b="1" dirty="0">
                <a:solidFill>
                  <a:schemeClr val="bg1"/>
                </a:solidFill>
              </a:rPr>
              <a:t>Data Members,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600" b="1" dirty="0">
                <a:solidFill>
                  <a:schemeClr val="bg1"/>
                </a:solidFill>
              </a:rPr>
              <a:t> Functions and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3600" b="1" dirty="0">
                <a:solidFill>
                  <a:schemeClr val="bg1"/>
                </a:solidFill>
              </a:rPr>
              <a:t> Functions</a:t>
            </a:r>
          </a:p>
        </p:txBody>
      </p:sp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410075" y="4286250"/>
            <a:ext cx="3376613" cy="571500"/>
          </a:xfrm>
          <a:prstGeom prst="rect">
            <a:avLst/>
          </a:prstGeom>
          <a:noFill/>
          <a:ln w="31750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600" b="1">
                <a:solidFill>
                  <a:srgbClr val="990033"/>
                </a:solidFill>
              </a:rPr>
              <a:t>default setting from constructor</a:t>
            </a:r>
          </a:p>
          <a:p>
            <a:r>
              <a:rPr lang="en-US" altLang="en-US" sz="1600" b="1">
                <a:solidFill>
                  <a:srgbClr val="990033"/>
                </a:solidFill>
              </a:rPr>
              <a:t>is an empty string!!</a:t>
            </a:r>
            <a:endParaRPr lang="en-US" altLang="en-US" b="1">
              <a:solidFill>
                <a:srgbClr val="990033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 flipV="1">
            <a:off x="1428750" y="4000500"/>
            <a:ext cx="2857500" cy="4286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14300"/>
            <a:ext cx="8785225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  <a:cs typeface="Times New Roman" pitchFamily="18" charset="0"/>
              </a:rPr>
              <a:t>Software Engineering Observation 16.1</a:t>
            </a:r>
            <a:r>
              <a:rPr lang="en-US" sz="4000" dirty="0" smtClean="0"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678738" cy="4752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cs typeface="Times New Roman" pitchFamily="18" charset="0"/>
              </a:rPr>
              <a:t>As a rule of thumb, data members should be declared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Lucida Console" pitchFamily="49" charset="0"/>
              </a:rPr>
              <a:t>private</a:t>
            </a:r>
            <a:r>
              <a:rPr lang="en-US" dirty="0" smtClean="0">
                <a:effectLst/>
                <a:cs typeface="Times New Roman" pitchFamily="18" charset="0"/>
              </a:rPr>
              <a:t> and member functions should be declared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public</a:t>
            </a:r>
            <a:r>
              <a:rPr lang="en-US" dirty="0" smtClean="0">
                <a:effectLst/>
                <a:cs typeface="Times New Roman" pitchFamily="18" charset="0"/>
              </a:rPr>
              <a:t>. (We will see that it is appropriate to declare certain member functions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private</a:t>
            </a:r>
            <a:r>
              <a:rPr lang="en-US" dirty="0" smtClean="0">
                <a:effectLst/>
                <a:cs typeface="Times New Roman" pitchFamily="18" charset="0"/>
              </a:rPr>
              <a:t>, if they are to be accessed only by other member functions of the class.) 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Data Members,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6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3600" dirty="0" smtClean="0">
                <a:effectLst/>
              </a:rPr>
              <a:t>Functions and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3600" dirty="0" smtClean="0">
                <a:effectLst/>
              </a:rPr>
              <a:t> Functions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Software engineering with </a:t>
            </a:r>
            <a:r>
              <a:rPr lang="en-US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</a:t>
            </a:r>
            <a:r>
              <a:rPr lang="en-US" sz="2400" dirty="0" smtClean="0">
                <a:effectLst/>
              </a:rPr>
              <a:t> and </a:t>
            </a:r>
            <a:r>
              <a:rPr lang="en-US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</a:t>
            </a:r>
            <a:r>
              <a:rPr lang="en-US" sz="2400" dirty="0" smtClean="0">
                <a:effectLst/>
              </a:rPr>
              <a:t> functions: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en-US" sz="2400" dirty="0" smtClean="0">
                <a:effectLst/>
              </a:rPr>
              <a:t> member functions that allow clients of a class to </a:t>
            </a:r>
            <a:r>
              <a:rPr lang="en-US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2400" dirty="0" smtClean="0">
                <a:effectLst/>
              </a:rPr>
              <a:t> or </a:t>
            </a:r>
            <a:r>
              <a:rPr lang="en-US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2400" dirty="0" smtClean="0">
                <a:effectLst/>
              </a:rPr>
              <a:t> the values of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sz="2400" dirty="0" smtClean="0">
                <a:effectLst/>
              </a:rPr>
              <a:t> data members.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</a:t>
            </a:r>
            <a:r>
              <a:rPr lang="en-US" sz="2400" dirty="0" smtClean="0">
                <a:effectLst/>
              </a:rPr>
              <a:t> functions are sometimes called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mutators</a:t>
            </a:r>
            <a:r>
              <a:rPr lang="en-US" sz="2400" dirty="0" smtClean="0">
                <a:effectLst/>
              </a:rPr>
              <a:t> and </a:t>
            </a:r>
            <a:r>
              <a:rPr lang="en-US" sz="24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</a:t>
            </a:r>
            <a:r>
              <a:rPr lang="en-US" sz="2400" dirty="0" smtClean="0">
                <a:effectLst/>
              </a:rPr>
              <a:t> functions are sometimes called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accessors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Allows the creator of the class to control how clients access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/>
              </a:rPr>
              <a:t>data.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Should also be used by other member functions of the same class.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</a:rPr>
              <a:t>Initializing Objects with Constructors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001000" cy="5135562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Constructors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Functions used to initialize an object’s data when it is created.</a:t>
            </a:r>
          </a:p>
          <a:p>
            <a:pPr lvl="2">
              <a:defRPr/>
            </a:pPr>
            <a:r>
              <a:rPr lang="en-US" sz="2000" dirty="0" smtClean="0"/>
              <a:t>The call is made 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implicitly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by the compiler </a:t>
            </a:r>
            <a:r>
              <a:rPr lang="en-US" sz="2000" dirty="0" smtClean="0"/>
              <a:t>when the object is created.</a:t>
            </a:r>
          </a:p>
          <a:p>
            <a:pPr lvl="2">
              <a:defRPr/>
            </a:pPr>
            <a:r>
              <a:rPr lang="en-US" sz="2000" dirty="0" smtClean="0"/>
              <a:t>Must be defined with the same name as the class.</a:t>
            </a:r>
          </a:p>
          <a:p>
            <a:pPr lvl="2">
              <a:defRPr/>
            </a:pPr>
            <a:r>
              <a:rPr lang="en-US" sz="2000" dirty="0" smtClean="0"/>
              <a:t>Cannot return values.</a:t>
            </a:r>
          </a:p>
          <a:p>
            <a:pPr lvl="3">
              <a:defRPr/>
            </a:pPr>
            <a:r>
              <a:rPr lang="en-US" dirty="0" smtClean="0"/>
              <a:t>Not even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void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!!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A </a:t>
            </a:r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default constructor</a:t>
            </a:r>
            <a:r>
              <a:rPr lang="en-US" sz="2000" dirty="0" smtClean="0">
                <a:effectLst/>
              </a:rPr>
              <a:t> has no parameters.</a:t>
            </a:r>
          </a:p>
          <a:p>
            <a:pPr lvl="2">
              <a:defRPr/>
            </a:pPr>
            <a:r>
              <a:rPr lang="en-US" sz="2000" dirty="0" smtClean="0"/>
              <a:t>The compiler will provide one when a class does not explicitly include a constructor.</a:t>
            </a:r>
          </a:p>
          <a:p>
            <a:pPr lvl="2">
              <a:defRPr/>
            </a:pPr>
            <a:r>
              <a:rPr lang="en-US" sz="2000" dirty="0" smtClean="0"/>
              <a:t>A compiler’s default constructor only calls constructors of data members that are </a:t>
            </a:r>
            <a:r>
              <a:rPr lang="en-US" sz="2000" dirty="0" smtClean="0">
                <a:solidFill>
                  <a:srgbClr val="0000FF"/>
                </a:solidFill>
              </a:rPr>
              <a:t>objects of classes</a:t>
            </a:r>
            <a:r>
              <a:rPr lang="en-US" sz="2000" dirty="0" smtClean="0"/>
              <a:t>.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16.5 Initializing Objects with Constructors 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Times New Roman" pitchFamily="18" charset="0"/>
              </a:rPr>
              <a:t>Any constructor that takes no arguments is called a </a:t>
            </a:r>
            <a:r>
              <a:rPr lang="en-US" altLang="en-US" sz="2500" dirty="0" smtClean="0">
                <a:solidFill>
                  <a:srgbClr val="008000"/>
                </a:solidFill>
                <a:latin typeface="Times New Roman" pitchFamily="18" charset="0"/>
              </a:rPr>
              <a:t>default constructor</a:t>
            </a:r>
            <a:r>
              <a:rPr lang="en-US" alt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class gets a default constructor in one of two ways: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compiler implicitly creates a default constructor in a class that does not define a constructor. Such a constructor does not initialize the class’s data members, but does call the default constructor for each data member that is an object of another class. An uninitialized variable typically contains a “garbage” value.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800000"/>
                </a:solidFill>
                <a:latin typeface="Times New Roman" pitchFamily="18" charset="0"/>
              </a:rPr>
              <a:t>You explicitly define a constructor that takes no arguments</a:t>
            </a:r>
            <a:r>
              <a:rPr lang="en-US" altLang="en-US" sz="2100" dirty="0" smtClean="0">
                <a:solidFill>
                  <a:srgbClr val="000000"/>
                </a:solidFill>
                <a:latin typeface="Times New Roman" pitchFamily="18" charset="0"/>
              </a:rPr>
              <a:t>. Such a default constructor will call the default constructor for each data member that is an object of another class and will perform additional initialization specified by you.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800000"/>
                </a:solidFill>
                <a:latin typeface="Times New Roman" pitchFamily="18" charset="0"/>
              </a:rPr>
              <a:t>If you define a constructor with</a:t>
            </a:r>
            <a:r>
              <a:rPr lang="en-US" altLang="en-US" sz="2500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500" dirty="0" smtClean="0">
                <a:solidFill>
                  <a:srgbClr val="800000"/>
                </a:solidFill>
                <a:latin typeface="Times New Roman" pitchFamily="18" charset="0"/>
              </a:rPr>
              <a:t>arguments, C++ will </a:t>
            </a:r>
            <a:r>
              <a:rPr lang="en-US" altLang="en-US" sz="2500" dirty="0" smtClean="0">
                <a:latin typeface="Times New Roman" pitchFamily="18" charset="0"/>
              </a:rPr>
              <a:t>not</a:t>
            </a:r>
            <a:r>
              <a:rPr lang="en-US" altLang="en-US" sz="2500" dirty="0" smtClean="0">
                <a:solidFill>
                  <a:srgbClr val="800000"/>
                </a:solidFill>
                <a:latin typeface="Times New Roman" pitchFamily="18" charset="0"/>
              </a:rPr>
              <a:t> implicitly create a default constructor for that class.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/>
              <a:t>Classes and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FE24F-6570-475C-B654-A7CEECA41B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491929" y="5949280"/>
            <a:ext cx="56165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ch03imageslides_Page_2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4000" kern="0" smtClean="0">
                <a:effectLst/>
              </a:rPr>
              <a:t>Constructor Example</a:t>
            </a:r>
            <a:endParaRPr lang="en-US" sz="4000" kern="0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/>
              <a:t>Classes and Objects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FE1344-A332-4995-AF29-2E2CA8ADFB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32488" y="2348880"/>
            <a:ext cx="274320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has same name as class and no return type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54080" y="4235053"/>
            <a:ext cx="2438400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Initialize data member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1763688" y="2644155"/>
            <a:ext cx="4168800" cy="7128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848088" y="4077072"/>
            <a:ext cx="2605992" cy="33101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3491929" y="5949280"/>
            <a:ext cx="56165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03imageslides_Page_23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849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4000" kern="0" smtClean="0">
                <a:effectLst/>
              </a:rPr>
              <a:t>Constructor Example</a:t>
            </a:r>
            <a:endParaRPr lang="en-US" sz="4000" kern="0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/>
              <a:t>Classes and Objects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FE1344-A332-4995-AF29-2E2CA8ADFB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491929" y="5949280"/>
            <a:ext cx="56165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Classes and Objects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900" smtClean="0">
                <a:effectLst/>
              </a:rPr>
              <a:t>Class Definitions and Objects</a:t>
            </a:r>
          </a:p>
          <a:p>
            <a:pPr>
              <a:lnSpc>
                <a:spcPct val="90000"/>
              </a:lnSpc>
            </a:pPr>
            <a:r>
              <a:rPr lang="en-US" altLang="en-US" sz="2900" smtClean="0">
                <a:effectLst/>
              </a:rPr>
              <a:t>Member Functions</a:t>
            </a:r>
          </a:p>
          <a:p>
            <a:pPr>
              <a:lnSpc>
                <a:spcPct val="90000"/>
              </a:lnSpc>
            </a:pPr>
            <a:r>
              <a:rPr lang="en-US" altLang="en-US" sz="2900" smtClean="0">
                <a:effectLst/>
              </a:rPr>
              <a:t>Data Members</a:t>
            </a:r>
          </a:p>
          <a:p>
            <a:pPr lvl="1">
              <a:lnSpc>
                <a:spcPct val="90000"/>
              </a:lnSpc>
            </a:pPr>
            <a:r>
              <a:rPr lang="en-US" altLang="en-US" sz="2500" smtClean="0">
                <a:effectLst/>
              </a:rPr>
              <a:t>Get and Set functions</a:t>
            </a:r>
          </a:p>
          <a:p>
            <a:pPr lvl="1">
              <a:lnSpc>
                <a:spcPct val="90000"/>
              </a:lnSpc>
            </a:pPr>
            <a:r>
              <a:rPr lang="en-US" altLang="en-US" sz="2500" smtClean="0">
                <a:effectLst/>
              </a:rPr>
              <a:t>Constructors</a:t>
            </a:r>
          </a:p>
          <a:p>
            <a:pPr>
              <a:lnSpc>
                <a:spcPct val="90000"/>
              </a:lnSpc>
            </a:pPr>
            <a:r>
              <a:rPr lang="en-US" altLang="en-US" sz="2900" smtClean="0">
                <a:effectLst/>
              </a:rPr>
              <a:t>Placing Classes in Separate Files </a:t>
            </a:r>
          </a:p>
          <a:p>
            <a:pPr>
              <a:lnSpc>
                <a:spcPct val="90000"/>
              </a:lnSpc>
            </a:pPr>
            <a:r>
              <a:rPr lang="en-US" altLang="en-US" sz="2900" smtClean="0">
                <a:effectLst/>
              </a:rPr>
              <a:t>Separating Interface from Implementation</a:t>
            </a:r>
          </a:p>
          <a:p>
            <a:pPr>
              <a:lnSpc>
                <a:spcPct val="90000"/>
              </a:lnSpc>
            </a:pPr>
            <a:r>
              <a:rPr lang="en-US" altLang="en-US" sz="2900" smtClean="0">
                <a:effectLst/>
              </a:rPr>
              <a:t>Data Validation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effectLst/>
              </a:rPr>
              <a:t>Ensures that data in an object is in a particular format or range.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ch03imageslides_Page_2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4000" kern="0" smtClean="0">
                <a:effectLst/>
              </a:rPr>
              <a:t>Constructor Example</a:t>
            </a:r>
            <a:endParaRPr lang="en-US" sz="4000" kern="0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/>
              <a:t>Classes and Objects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FE1344-A332-4995-AF29-2E2CA8ADFB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92078" y="1628800"/>
            <a:ext cx="426720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Creating objects implicitly calls the constructor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995936" y="1920900"/>
            <a:ext cx="796142" cy="5719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148336" y="1920900"/>
            <a:ext cx="643742" cy="7880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3491929" y="5949280"/>
            <a:ext cx="56165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</a:rPr>
              <a:t>Placing a Class in a Separate File</a:t>
            </a:r>
            <a:br>
              <a:rPr lang="en-US" sz="3600" smtClean="0">
                <a:effectLst/>
              </a:rPr>
            </a:br>
            <a:r>
              <a:rPr lang="en-US" sz="3600" smtClean="0">
                <a:effectLst/>
              </a:rPr>
              <a:t>for Reusability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.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cpp</a:t>
            </a:r>
            <a:r>
              <a:rPr lang="en-US" sz="2400" dirty="0" smtClean="0">
                <a:effectLst/>
              </a:rPr>
              <a:t> file is known as a source-code file.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Header files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Separate files in which class definitions are placed.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Allows compiler to recognize the classes when used elsewhere.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Generally have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.h</a:t>
            </a:r>
            <a:r>
              <a:rPr lang="en-US" sz="2400" dirty="0" smtClean="0">
                <a:effectLst/>
              </a:rPr>
              <a:t> filename extensions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Driver files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A program used to test software (such as classes).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Contains a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main</a:t>
            </a:r>
            <a:r>
              <a:rPr lang="en-US" sz="2400" dirty="0" smtClean="0">
                <a:effectLst/>
              </a:rPr>
              <a:t> function so it can be executed.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16.7 Separating Interface from Implementation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001000" cy="489585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Interface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Describes what services a class’s clients can use and how to request those services.</a:t>
            </a:r>
          </a:p>
          <a:p>
            <a:pPr lvl="2">
              <a:defRPr/>
            </a:pPr>
            <a:r>
              <a:rPr lang="en-US" sz="2000" dirty="0" smtClean="0"/>
              <a:t>without revealing how the class carries out the services.</a:t>
            </a:r>
          </a:p>
          <a:p>
            <a:pPr lvl="2">
              <a:defRPr/>
            </a:pPr>
            <a:r>
              <a:rPr lang="en-US" sz="2000" dirty="0" smtClean="0"/>
              <a:t>a class definition that lists only member function names, return types and parameter types.</a:t>
            </a:r>
          </a:p>
          <a:p>
            <a:pPr lvl="3">
              <a:defRPr/>
            </a:pPr>
            <a:r>
              <a:rPr lang="en-US" dirty="0" smtClean="0">
                <a:latin typeface="+mn-lt"/>
              </a:rPr>
              <a:t>e.g., function prototypes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A class’s interface consists of the class’s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sz="2000" dirty="0" smtClean="0">
                <a:effectLst/>
              </a:rPr>
              <a:t> member functions (services).</a:t>
            </a:r>
          </a:p>
          <a:p>
            <a:pPr>
              <a:defRPr/>
            </a:pPr>
            <a:r>
              <a:rPr lang="en-US" sz="2000" dirty="0" smtClean="0">
                <a:effectLst/>
              </a:rPr>
              <a:t>Separating interface from implementation: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Client code should not break if implementation changes, as long as the interface stays the same.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smtClean="0">
                <a:effectLst/>
              </a:rPr>
              <a:t>Separating Interface from Implementation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280400" cy="504031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Define the member functions outside the class definition, in a separate source-code file.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In a source-code file for a class</a:t>
            </a:r>
          </a:p>
          <a:p>
            <a:pPr lvl="2">
              <a:defRPr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binary scope resolution operator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::</a:t>
            </a:r>
            <a:r>
              <a:rPr lang="en-US" dirty="0" smtClean="0"/>
              <a:t>) to tie each member function to the class definition.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Implementation details are hidden.</a:t>
            </a:r>
          </a:p>
          <a:p>
            <a:pPr lvl="2">
              <a:defRPr/>
            </a:pPr>
            <a:r>
              <a:rPr lang="en-US" dirty="0" smtClean="0"/>
              <a:t>Client code does not need to know the implementation.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In a header file for a class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The function prototypes describe the class’s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public</a:t>
            </a:r>
            <a:r>
              <a:rPr lang="en-US" sz="2400" dirty="0" smtClean="0">
                <a:effectLst/>
              </a:rPr>
              <a:t> interface.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73763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61950" y="1417638"/>
          <a:ext cx="7234238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3" imgW="7278975" imgH="4485913" progId="Word.Document.8">
                  <p:embed/>
                </p:oleObj>
              </mc:Choice>
              <mc:Fallback>
                <p:oleObj name="Document" r:id="rId3" imgW="7278975" imgH="448591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417638"/>
                        <a:ext cx="7234238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52950" y="2938463"/>
            <a:ext cx="3519488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Interface contains data members and member function prototypes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2419350" y="3243263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/>
          <p:cNvSpPr>
            <a:spLocks noChangeArrowheads="1"/>
          </p:cNvSpPr>
          <p:nvPr/>
        </p:nvSpPr>
        <p:spPr bwMode="white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Separating Interface from Implementation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260350" y="1300163"/>
          <a:ext cx="6980238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Document" r:id="rId3" imgW="7114912" imgH="5032422" progId="Word.Document.8">
                  <p:embed/>
                </p:oleObj>
              </mc:Choice>
              <mc:Fallback>
                <p:oleObj name="Document" r:id="rId3" imgW="7114912" imgH="503242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300163"/>
                        <a:ext cx="6980238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137150" y="4340225"/>
            <a:ext cx="3363913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Binary scope resolution operator ties a function to its class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1479550" y="3806825"/>
            <a:ext cx="3657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1860550" y="4568825"/>
            <a:ext cx="3276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679950" y="1978025"/>
            <a:ext cx="360680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</a:rPr>
              <a:t>GradeBook</a:t>
            </a:r>
            <a:r>
              <a:rPr lang="en-US" altLang="en-US" sz="1600">
                <a:latin typeface="Times New Roman" pitchFamily="18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</a:rPr>
              <a:t>implementation is placed in a separate source-code file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2927350" y="1444625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929313" y="2714625"/>
            <a:ext cx="309245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</a:rPr>
              <a:t>Include the header file to access the class name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</a:rPr>
              <a:t>GradeBook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 flipV="1">
            <a:off x="2071688" y="3044825"/>
            <a:ext cx="3786187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Rectangle 14"/>
          <p:cNvSpPr>
            <a:spLocks noChangeArrowheads="1"/>
          </p:cNvSpPr>
          <p:nvPr/>
        </p:nvSpPr>
        <p:spPr bwMode="white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Separating Interface from Implementation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8450" y="1416050"/>
          <a:ext cx="8666163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Document" r:id="rId3" imgW="7107996" imgH="3185501" progId="Word.Document.8">
                  <p:embed/>
                </p:oleObj>
              </mc:Choice>
              <mc:Fallback>
                <p:oleObj name="Document" r:id="rId3" imgW="7107996" imgH="318550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416050"/>
                        <a:ext cx="8666163" cy="388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8"/>
          <p:cNvSpPr>
            <a:spLocks noChangeArrowheads="1"/>
          </p:cNvSpPr>
          <p:nvPr/>
        </p:nvSpPr>
        <p:spPr bwMode="white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Separating Interface from Implementation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00188" y="1295400"/>
          <a:ext cx="614203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Document" r:id="rId3" imgW="7442316" imgH="5816701" progId="Word.Document.8">
                  <p:embed/>
                </p:oleObj>
              </mc:Choice>
              <mc:Fallback>
                <p:oleObj name="Document" r:id="rId3" imgW="7442316" imgH="581670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295400"/>
                        <a:ext cx="6142037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74357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Rectangle 8"/>
          <p:cNvSpPr>
            <a:spLocks noChangeArrowheads="1"/>
          </p:cNvSpPr>
          <p:nvPr/>
        </p:nvSpPr>
        <p:spPr bwMode="white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Separating Interface from Implementation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95974" y="1916832"/>
            <a:ext cx="4068514" cy="5847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-  </a:t>
            </a:r>
            <a:r>
              <a:rPr lang="en-US" altLang="en-US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separate .</a:t>
            </a:r>
            <a:r>
              <a:rPr lang="en-US" altLang="en-US" sz="16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cpp</a:t>
            </a:r>
            <a:r>
              <a:rPr lang="en-US" altLang="en-US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that holds only main.</a:t>
            </a:r>
            <a:endParaRPr lang="en-US" altLang="en-US" sz="1600" b="1" dirty="0">
              <a:solidFill>
                <a:schemeClr val="accent2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779912" y="1412776"/>
            <a:ext cx="1116062" cy="79644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19.10 Validating Data with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/>
              </a:rPr>
              <a:t>Functions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</a:t>
            </a:r>
            <a:r>
              <a:rPr lang="en-US" sz="2400" dirty="0" smtClean="0">
                <a:effectLst/>
              </a:rPr>
              <a:t> functions can validate data.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Known as validity checking.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Keeps object in a consistent state.</a:t>
            </a:r>
          </a:p>
          <a:p>
            <a:pPr lvl="2">
              <a:defRPr/>
            </a:pPr>
            <a:r>
              <a:rPr lang="en-US" dirty="0" smtClean="0"/>
              <a:t>The data member contains a valid value.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Can return values indicating that attempts were made to assign invalid data.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string</a:t>
            </a:r>
            <a:r>
              <a:rPr lang="en-US" sz="2400" dirty="0" smtClean="0">
                <a:effectLst/>
              </a:rPr>
              <a:t> member functions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length</a:t>
            </a:r>
            <a:r>
              <a:rPr lang="en-US" sz="2400" dirty="0" smtClean="0">
                <a:effectLst/>
              </a:rPr>
              <a:t> returns the number of characters in the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string</a:t>
            </a:r>
            <a:r>
              <a:rPr lang="en-US" sz="2400" dirty="0" smtClean="0">
                <a:effectLst/>
                <a:latin typeface="Lucida Console" pitchFamily="49" charset="0"/>
              </a:rPr>
              <a:t>.</a:t>
            </a:r>
          </a:p>
          <a:p>
            <a:pPr lvl="1">
              <a:defRPr/>
            </a:pP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substr</a:t>
            </a:r>
            <a:r>
              <a:rPr lang="en-US" sz="2400" dirty="0" smtClean="0">
                <a:effectLst/>
              </a:rPr>
              <a:t> returns specified substring within the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string</a:t>
            </a:r>
            <a:r>
              <a:rPr lang="en-US" sz="2400" dirty="0" smtClean="0">
                <a:effectLst/>
                <a:latin typeface="Lucida Console" pitchFamily="49" charset="0"/>
              </a:rPr>
              <a:t>.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</a:rPr>
              <a:t>Validating Data with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4000" dirty="0" smtClean="0">
                <a:effectLst/>
              </a:rPr>
              <a:t> Functions</a:t>
            </a: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61689"/>
              </p:ext>
            </p:extLst>
          </p:nvPr>
        </p:nvGraphicFramePr>
        <p:xfrm>
          <a:off x="179512" y="1196752"/>
          <a:ext cx="7234237" cy="53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Document" r:id="rId3" imgW="7282220" imgH="5345485" progId="Word.Document.8">
                  <p:embed/>
                </p:oleObj>
              </mc:Choice>
              <mc:Fallback>
                <p:oleObj name="Document" r:id="rId3" imgW="7282220" imgH="534548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7234237" cy="531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01679" y="5005040"/>
            <a:ext cx="3806825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functions perform validity checking to keep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courseName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a consistent state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779713" y="5284787"/>
            <a:ext cx="2521966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643563" y="3500438"/>
            <a:ext cx="3071812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Constructor calls </a:t>
            </a:r>
            <a:r>
              <a:rPr lang="en-US" sz="1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function to perform validity checking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1712913" y="3803650"/>
            <a:ext cx="39306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74357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/>
              <a:t>Classes and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896F61-548E-4289-BF04-5907A8DB910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57353" grpId="0" animBg="1"/>
      <p:bldP spid="57354" grpId="0" animBg="1"/>
      <p:bldP spid="573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C++ Program Structure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Typically C++ Programs will consist of: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A function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One or more classes</a:t>
            </a:r>
          </a:p>
          <a:p>
            <a:pPr lvl="2">
              <a:defRPr/>
            </a:pPr>
            <a:r>
              <a:rPr lang="en-US" dirty="0" smtClean="0"/>
              <a:t>Each containing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members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member functions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</a:rPr>
              <a:t>Validating Data with </a:t>
            </a:r>
            <a: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4000" dirty="0" smtClean="0">
                <a:effectLst/>
              </a:rPr>
              <a:t> Functions</a:t>
            </a:r>
          </a:p>
        </p:txBody>
      </p:sp>
      <p:graphicFrame>
        <p:nvGraphicFramePr>
          <p:cNvPr id="1536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44625" y="1295400"/>
          <a:ext cx="62547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Document" r:id="rId3" imgW="7074123" imgH="5429520" progId="Word.Document.8">
                  <p:embed/>
                </p:oleObj>
              </mc:Choice>
              <mc:Fallback>
                <p:oleObj name="Document" r:id="rId3" imgW="7074123" imgH="542952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1295400"/>
                        <a:ext cx="625475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Review of Classes and Objects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900" dirty="0" smtClean="0">
                <a:effectLst/>
              </a:rPr>
              <a:t>Introduced </a:t>
            </a:r>
            <a:r>
              <a:rPr lang="en-US" altLang="en-US" sz="2900" dirty="0" smtClean="0">
                <a:solidFill>
                  <a:srgbClr val="990033"/>
                </a:solidFill>
                <a:effectLst/>
              </a:rPr>
              <a:t>class definitions </a:t>
            </a:r>
            <a:r>
              <a:rPr lang="en-US" altLang="en-US" sz="2900" dirty="0" smtClean="0">
                <a:effectLst/>
              </a:rPr>
              <a:t>and </a:t>
            </a:r>
            <a:r>
              <a:rPr lang="en-US" altLang="en-US" sz="2900" dirty="0" smtClean="0">
                <a:solidFill>
                  <a:srgbClr val="990033"/>
                </a:solidFill>
                <a:effectLst/>
              </a:rPr>
              <a:t>objects</a:t>
            </a:r>
          </a:p>
          <a:p>
            <a:pPr lvl="1"/>
            <a:r>
              <a:rPr lang="en-US" altLang="en-US" sz="2500" dirty="0" smtClean="0">
                <a:solidFill>
                  <a:srgbClr val="990033"/>
                </a:solidFill>
                <a:effectLst/>
              </a:rPr>
              <a:t>Public</a:t>
            </a:r>
            <a:r>
              <a:rPr lang="en-US" altLang="en-US" sz="2500" dirty="0" smtClean="0">
                <a:effectLst/>
              </a:rPr>
              <a:t> versus </a:t>
            </a:r>
            <a:r>
              <a:rPr lang="en-US" altLang="en-US" sz="2500" dirty="0" smtClean="0">
                <a:solidFill>
                  <a:srgbClr val="990033"/>
                </a:solidFill>
                <a:effectLst/>
              </a:rPr>
              <a:t>private</a:t>
            </a:r>
            <a:r>
              <a:rPr lang="en-US" altLang="en-US" sz="2500" dirty="0" smtClean="0">
                <a:effectLst/>
              </a:rPr>
              <a:t> access into class.</a:t>
            </a:r>
          </a:p>
          <a:p>
            <a:r>
              <a:rPr lang="en-US" altLang="en-US" sz="2900" dirty="0" smtClean="0">
                <a:solidFill>
                  <a:srgbClr val="990033"/>
                </a:solidFill>
                <a:effectLst/>
              </a:rPr>
              <a:t>Syntax for member functions</a:t>
            </a:r>
          </a:p>
          <a:p>
            <a:r>
              <a:rPr lang="en-US" altLang="en-US" sz="2900" dirty="0" smtClean="0">
                <a:solidFill>
                  <a:srgbClr val="990033"/>
                </a:solidFill>
                <a:effectLst/>
              </a:rPr>
              <a:t>Syntax data members</a:t>
            </a:r>
          </a:p>
          <a:p>
            <a:pPr lvl="1"/>
            <a:r>
              <a:rPr lang="en-US" altLang="en-US" sz="2500" dirty="0" smtClean="0">
                <a:solidFill>
                  <a:srgbClr val="990033"/>
                </a:solidFill>
                <a:effectLst/>
              </a:rPr>
              <a:t>Get and Set functions</a:t>
            </a:r>
          </a:p>
          <a:p>
            <a:pPr lvl="1"/>
            <a:r>
              <a:rPr lang="en-US" altLang="en-US" sz="2500" dirty="0" smtClean="0">
                <a:solidFill>
                  <a:srgbClr val="990033"/>
                </a:solidFill>
                <a:effectLst/>
              </a:rPr>
              <a:t>Constructors</a:t>
            </a:r>
          </a:p>
          <a:p>
            <a:r>
              <a:rPr lang="en-US" altLang="en-US" sz="2900" dirty="0" smtClean="0">
                <a:effectLst/>
              </a:rPr>
              <a:t>Placing classes in separate files </a:t>
            </a:r>
          </a:p>
          <a:p>
            <a:r>
              <a:rPr lang="en-US" altLang="en-US" sz="2900" dirty="0" smtClean="0">
                <a:effectLst/>
              </a:rPr>
              <a:t>Separating interface from implementation</a:t>
            </a:r>
          </a:p>
          <a:p>
            <a:r>
              <a:rPr lang="en-US" altLang="en-US" sz="2900" dirty="0" smtClean="0">
                <a:effectLst/>
              </a:rPr>
              <a:t>Data validation in set functions.</a:t>
            </a:r>
            <a:endParaRPr lang="en-US" altLang="en-US" sz="2800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/>
              <a:t>Classes and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896F61-548E-4289-BF04-5907A8DB910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16.2 Defining a Class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With a Member Function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58888"/>
            <a:ext cx="8362950" cy="4906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Class definition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Tells the compiler what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member functions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members</a:t>
            </a:r>
            <a:r>
              <a:rPr lang="en-US" dirty="0" smtClean="0">
                <a:effectLst/>
              </a:rPr>
              <a:t> belong to the class.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Keyword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en-US" dirty="0" smtClean="0">
                <a:effectLst/>
              </a:rPr>
              <a:t> followed by the class’s name.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Class body is enclosed in braces (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{}</a:t>
            </a:r>
            <a:r>
              <a:rPr lang="en-US" dirty="0" smtClean="0">
                <a:effectLst/>
              </a:rPr>
              <a:t>)</a:t>
            </a:r>
          </a:p>
          <a:p>
            <a:pPr lvl="2">
              <a:defRPr/>
            </a:pPr>
            <a:r>
              <a:rPr lang="en-US" dirty="0" smtClean="0"/>
              <a:t>Specifies data members and member functions</a:t>
            </a:r>
          </a:p>
          <a:p>
            <a:pPr lvl="2">
              <a:defRPr/>
            </a:pPr>
            <a:r>
              <a:rPr lang="en-US" dirty="0" smtClean="0"/>
              <a:t>Access-</a:t>
            </a:r>
            <a:r>
              <a:rPr lang="en-US" dirty="0" err="1" smtClean="0"/>
              <a:t>specifier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public:</a:t>
            </a:r>
          </a:p>
          <a:p>
            <a:pPr lvl="3">
              <a:defRPr/>
            </a:pPr>
            <a:r>
              <a:rPr lang="en-US" dirty="0" smtClean="0">
                <a:latin typeface="+mn-lt"/>
              </a:rPr>
              <a:t>Indicates that a member function or data member is accessible to other functions and member functions of other classes.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447675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C++ Gradebook Example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13822"/>
              </p:ext>
            </p:extLst>
          </p:nvPr>
        </p:nvGraphicFramePr>
        <p:xfrm>
          <a:off x="1036017" y="787612"/>
          <a:ext cx="6779964" cy="614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7067093" imgH="6409944" progId="Word.Document.8">
                  <p:embed/>
                </p:oleObj>
              </mc:Choice>
              <mc:Fallback>
                <p:oleObj name="Document" r:id="rId3" imgW="7067093" imgH="640994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017" y="787612"/>
                        <a:ext cx="6779964" cy="614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371429" y="1643063"/>
            <a:ext cx="2936875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Beginning of class definition for class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GradeBook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369717" y="2276872"/>
            <a:ext cx="2722563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Beginning of class body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411688" y="4365104"/>
            <a:ext cx="1752600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End of class body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012160" y="2492896"/>
            <a:ext cx="3038475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Access specifier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public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 makes members available to the public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616004" y="3644900"/>
            <a:ext cx="349250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Member function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displayMessage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returns </a:t>
            </a:r>
            <a:r>
              <a:rPr lang="en-US" altLang="en-US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nothing.</a:t>
            </a:r>
            <a:endParaRPr lang="en-US" alt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136704" y="4782666"/>
            <a:ext cx="297180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dot operator to call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GradeBook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member function</a:t>
            </a:r>
          </a:p>
        </p:txBody>
      </p:sp>
      <p:pic>
        <p:nvPicPr>
          <p:cNvPr id="104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195513" y="6482159"/>
            <a:ext cx="5113337" cy="4032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</a:t>
            </a:r>
            <a:r>
              <a:rPr lang="en-US" dirty="0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5" name="Straight Arrow Connector 4"/>
          <p:cNvCxnSpPr>
            <a:stCxn id="27659" idx="1"/>
          </p:cNvCxnSpPr>
          <p:nvPr/>
        </p:nvCxnSpPr>
        <p:spPr bwMode="auto">
          <a:xfrm flipH="1">
            <a:off x="2054126" y="2788171"/>
            <a:ext cx="3958034" cy="2153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1779835" y="1949328"/>
            <a:ext cx="2589882" cy="51851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7655" idx="1"/>
          </p:cNvCxnSpPr>
          <p:nvPr/>
        </p:nvCxnSpPr>
        <p:spPr bwMode="auto">
          <a:xfrm flipH="1">
            <a:off x="1548867" y="2445941"/>
            <a:ext cx="2820850" cy="31308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349067" y="3429000"/>
            <a:ext cx="2257903" cy="51361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2699792" y="5077941"/>
            <a:ext cx="3436912" cy="29527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907704" y="4365104"/>
            <a:ext cx="3503984" cy="1730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5" grpId="0" animBg="1"/>
      <p:bldP spid="27657" grpId="0" animBg="1"/>
      <p:bldP spid="27659" grpId="0" animBg="1"/>
      <p:bldP spid="27661" grpId="0" animBg="1"/>
      <p:bldP spid="276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0"/>
            <a:ext cx="9358313" cy="90805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</a:rPr>
              <a:t>Member Function Takes a Parameter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 smtClean="0">
              <a:effectLst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0825" y="1044575"/>
          <a:ext cx="5976938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3" imgW="7079215" imgH="6489299" progId="Word.Document.8">
                  <p:embed/>
                </p:oleObj>
              </mc:Choice>
              <mc:Fallback>
                <p:oleObj name="Document" r:id="rId3" imgW="7079215" imgH="648929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44575"/>
                        <a:ext cx="5976938" cy="548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95738" y="1685925"/>
            <a:ext cx="2674937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altLang="en-US" sz="1600" b="1" dirty="0">
                <a:solidFill>
                  <a:srgbClr val="0000FF"/>
                </a:solidFill>
                <a:latin typeface="Lucida Console" pitchFamily="49" charset="0"/>
                <a:cs typeface="Times New Roman" pitchFamily="18" charset="0"/>
              </a:rPr>
              <a:t>string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class definition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862137" y="1981201"/>
            <a:ext cx="2133600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62550" y="2982913"/>
            <a:ext cx="2217738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Member function parameter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276599" y="3278188"/>
            <a:ext cx="188595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530850" y="3860800"/>
            <a:ext cx="1827213" cy="83502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</a:rPr>
              <a:t>Use the function parameter as a variable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4716462" y="4221163"/>
            <a:ext cx="81438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22902"/>
              </p:ext>
            </p:extLst>
          </p:nvPr>
        </p:nvGraphicFramePr>
        <p:xfrm>
          <a:off x="428625" y="1803400"/>
          <a:ext cx="6945313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3" imgW="7074123" imgH="3563100" progId="Word.Document.8">
                  <p:embed/>
                </p:oleObj>
              </mc:Choice>
              <mc:Fallback>
                <p:oleObj name="Document" r:id="rId3" imgW="7074123" imgH="356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803400"/>
                        <a:ext cx="6945313" cy="349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534025" y="3779838"/>
            <a:ext cx="260985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Passing an argument to the member function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 flipV="1">
            <a:off x="3705225" y="3551238"/>
            <a:ext cx="182880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white">
          <a:xfrm>
            <a:off x="-36513" y="0"/>
            <a:ext cx="91455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>
                <a:solidFill>
                  <a:schemeClr val="bg1"/>
                </a:solidFill>
              </a:rPr>
              <a:t>Member function takes a parameter</a:t>
            </a: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0152" y="1412776"/>
            <a:ext cx="2609850" cy="338554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00FF"/>
                </a:solidFill>
                <a:latin typeface="Lucida Console" pitchFamily="49" charset="0"/>
                <a:cs typeface="Times New Roman" pitchFamily="18" charset="0"/>
              </a:rPr>
              <a:t>getline</a:t>
            </a:r>
            <a:r>
              <a:rPr lang="en-US" altLang="en-US" sz="1600" b="1" dirty="0" smtClean="0">
                <a:solidFill>
                  <a:srgbClr val="0000FF"/>
                </a:solidFill>
                <a:latin typeface="Lucida Console" pitchFamily="49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library </a:t>
            </a:r>
            <a:r>
              <a:rPr lang="en-US" altLang="en-US" sz="16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fcn</a:t>
            </a:r>
            <a:r>
              <a:rPr lang="en-US" altLang="en-US" sz="1600" b="1" dirty="0" smtClean="0">
                <a:solidFill>
                  <a:srgbClr val="0000FF"/>
                </a:solidFill>
                <a:latin typeface="Lucida Console" pitchFamily="49" charset="0"/>
                <a:cs typeface="Times New Roman" pitchFamily="18" charset="0"/>
              </a:rPr>
              <a:t>  </a:t>
            </a:r>
            <a:endParaRPr lang="en-US" alt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 bwMode="auto">
          <a:xfrm flipH="1">
            <a:off x="1619672" y="1582053"/>
            <a:ext cx="4320480" cy="69481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A string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Represents a string of characters.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An object of C++ Standard Library class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std::string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/>
              <a:t>Defined in header file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&lt;string&gt;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Library function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getline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Used to retrieve input until a newline is encountered.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Example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getline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nameOfCourse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);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 smtClean="0">
                <a:latin typeface="+mn-lt"/>
              </a:rPr>
              <a:t>Inputs a line from standard input into string object 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nameOfCourse</a:t>
            </a:r>
            <a:r>
              <a:rPr lang="en-US" sz="1800" dirty="0" smtClean="0">
                <a:latin typeface="+mn-lt"/>
              </a:rPr>
              <a:t>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white">
          <a:xfrm>
            <a:off x="-142875" y="44450"/>
            <a:ext cx="93948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Member Function Takes a Parameter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980728"/>
            <a:ext cx="8001000" cy="52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 dirty="0"/>
              <a:t>Local variables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000" b="1" dirty="0"/>
              <a:t>Variables declared in a function definition’s body cannot be used outside of that function body.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000" b="1" dirty="0"/>
              <a:t>When a function terminates the values of its local variables are lost.</a:t>
            </a:r>
          </a:p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 dirty="0"/>
              <a:t>Attributes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000" b="1" dirty="0"/>
              <a:t>Exist throughout the life of the object.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000" b="1" dirty="0"/>
              <a:t>Are represented as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1" dirty="0"/>
              <a:t>Namely, associated with variables in a class definition</a:t>
            </a:r>
            <a:r>
              <a:rPr lang="en-US" sz="2000" b="1" dirty="0" smtClean="0"/>
              <a:t>.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1" dirty="0" smtClean="0"/>
              <a:t>Are declared </a:t>
            </a:r>
            <a:r>
              <a:rPr lang="en-US" sz="2000" b="1" dirty="0" smtClean="0">
                <a:solidFill>
                  <a:srgbClr val="990033"/>
                </a:solidFill>
              </a:rPr>
              <a:t>inside </a:t>
            </a:r>
            <a:r>
              <a:rPr lang="en-US" sz="2000" b="1" dirty="0" smtClean="0"/>
              <a:t>a class definition but </a:t>
            </a:r>
            <a:r>
              <a:rPr lang="en-US" sz="2000" b="1" dirty="0" smtClean="0">
                <a:solidFill>
                  <a:srgbClr val="990033"/>
                </a:solidFill>
              </a:rPr>
              <a:t>outside </a:t>
            </a:r>
            <a:r>
              <a:rPr lang="en-US" sz="2000" b="1" dirty="0" smtClean="0"/>
              <a:t>the bodies of the class’s member-function definitions. </a:t>
            </a:r>
            <a:endParaRPr lang="en-US" sz="2000" b="1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000" b="1" dirty="0"/>
              <a:t>Each object of a class maintains </a:t>
            </a:r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its own copy</a:t>
            </a:r>
            <a:r>
              <a:rPr lang="en-US" sz="2000" b="1" dirty="0"/>
              <a:t> of </a:t>
            </a:r>
            <a:r>
              <a:rPr lang="en-US" sz="2000" b="1" dirty="0" smtClean="0"/>
              <a:t>its attributes in memory.</a:t>
            </a:r>
            <a:endParaRPr lang="en-US" sz="2000" b="1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-180975" y="0"/>
            <a:ext cx="9145588" cy="90805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16.4 Data Members,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600" dirty="0" smtClean="0">
                <a:effectLst/>
              </a:rPr>
              <a:t> Functions and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sz="3600" dirty="0" smtClean="0">
                <a:effectLst/>
              </a:rPr>
              <a:t> Functions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</a:t>
            </a:r>
            <a:r>
              <a:rPr lang="en-US" smtClean="0">
                <a:solidFill>
                  <a:srgbClr val="990033"/>
                </a:solidFill>
              </a:rPr>
              <a:t>Classes and Objects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E0602-11CF-49CD-8BD6-B8F7A647AF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5645</TotalTime>
  <Words>1572</Words>
  <Application>Microsoft Office PowerPoint</Application>
  <PresentationFormat>On-screen Show (4:3)</PresentationFormat>
  <Paragraphs>232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Revised_Master</vt:lpstr>
      <vt:lpstr>Document</vt:lpstr>
      <vt:lpstr> Classes and Objects </vt:lpstr>
      <vt:lpstr>Classes and Objects</vt:lpstr>
      <vt:lpstr>C++ Program Structure</vt:lpstr>
      <vt:lpstr>16.2 Defining a Class With a Member Function</vt:lpstr>
      <vt:lpstr>C++ Gradebook Example</vt:lpstr>
      <vt:lpstr>Member Function Takes a Parameter</vt:lpstr>
      <vt:lpstr>PowerPoint Presentation</vt:lpstr>
      <vt:lpstr>PowerPoint Presentation</vt:lpstr>
      <vt:lpstr>16.4 Data Members, set Functions and get Functions</vt:lpstr>
      <vt:lpstr>16.4 Data Members, set Functions and get Functions</vt:lpstr>
      <vt:lpstr>PowerPoint Presentation</vt:lpstr>
      <vt:lpstr>PowerPoint Presentation</vt:lpstr>
      <vt:lpstr>PowerPoint Presentation</vt:lpstr>
      <vt:lpstr>Software Engineering Observation 16.1 </vt:lpstr>
      <vt:lpstr>Data Members, set Functions and  get Functions</vt:lpstr>
      <vt:lpstr>Initializing Objects with Constructors</vt:lpstr>
      <vt:lpstr>16.5 Initializing Objects with Constructors </vt:lpstr>
      <vt:lpstr>PowerPoint Presentation</vt:lpstr>
      <vt:lpstr>PowerPoint Presentation</vt:lpstr>
      <vt:lpstr>PowerPoint Presentation</vt:lpstr>
      <vt:lpstr>Placing a Class in a Separate File for Reusability</vt:lpstr>
      <vt:lpstr>16.7 Separating Interface from Implementation</vt:lpstr>
      <vt:lpstr>Separating Interface from Implementation</vt:lpstr>
      <vt:lpstr>PowerPoint Presentation</vt:lpstr>
      <vt:lpstr>PowerPoint Presentation</vt:lpstr>
      <vt:lpstr>PowerPoint Presentation</vt:lpstr>
      <vt:lpstr>PowerPoint Presentation</vt:lpstr>
      <vt:lpstr>19.10 Validating Data with set Functions</vt:lpstr>
      <vt:lpstr>Validating Data with set Functions</vt:lpstr>
      <vt:lpstr>Validating Data with set Functions</vt:lpstr>
      <vt:lpstr>Review of Classes and Objects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203</cp:revision>
  <dcterms:created xsi:type="dcterms:W3CDTF">2004-01-21T20:05:10Z</dcterms:created>
  <dcterms:modified xsi:type="dcterms:W3CDTF">2014-09-29T12:53:32Z</dcterms:modified>
</cp:coreProperties>
</file>