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3" r:id="rId3"/>
    <p:sldId id="377" r:id="rId4"/>
    <p:sldId id="378" r:id="rId5"/>
    <p:sldId id="379" r:id="rId6"/>
    <p:sldId id="380" r:id="rId7"/>
    <p:sldId id="374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8000"/>
    <a:srgbClr val="0000FF"/>
    <a:srgbClr val="3380E6"/>
    <a:srgbClr val="003366"/>
    <a:srgbClr val="CC0000"/>
    <a:srgbClr val="33CC33"/>
    <a:srgbClr val="99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9ACF7F5-3A9A-4AE8-9595-6644C1CE6EB8}" type="datetime1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65EA05B2-CFA2-416C-A8F0-3E61E3855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0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B7072C1-DC34-4EB6-A034-94787290E8AB}" type="datetime1">
              <a:rPr lang="en-US"/>
              <a:pPr>
                <a:defRPr/>
              </a:pPr>
              <a:t>8/12/2014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2C6A101-7517-4CE5-8268-8871E5E2D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54610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2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2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AD723D73-6276-416F-9BD8-B893098B75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195513" y="6410325"/>
            <a:ext cx="5256807" cy="4032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5218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25680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249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8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2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25680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2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513" y="6410325"/>
            <a:ext cx="5256807" cy="4032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228600"/>
          </a:xfrm>
          <a:ln/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5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86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902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Command Line Arguments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0" y="115888"/>
            <a:ext cx="9144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Review of Command Line Arguments </a:t>
            </a:r>
            <a:endParaRPr lang="en-US" dirty="0" smtClean="0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34C712C9-0F27-40A2-9526-AF42FDA45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000" b="1" baseline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557338"/>
            <a:ext cx="8424862" cy="360045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Command Line</a:t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Arguments</a:t>
            </a: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plus</a:t>
            </a:r>
            <a:br>
              <a:rPr lang="en-US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Variable-Length Arrays</a:t>
            </a: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962400" y="5857875"/>
            <a:ext cx="495300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Variable-Length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Arrays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966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variable-length array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an array whose length, or size, is defined in terms of an expression evaluated at </a:t>
            </a:r>
            <a:r>
              <a:rPr lang="en-US" altLang="en-US" sz="2500" dirty="0" smtClean="0">
                <a:solidFill>
                  <a:srgbClr val="990033"/>
                </a:solidFill>
                <a:latin typeface="Times New Roman" pitchFamily="18" charset="0"/>
              </a:rPr>
              <a:t>execution time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program of Fig. 6.23 declares and prints several VLAs.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[Note: This feature is not supported in Microsoft Visual C++.]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23D73-6276-416F-9BD8-B893098B75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1" descr="chtp7_06_Page_91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9" y="1052736"/>
            <a:ext cx="8641084" cy="524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44624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sz="3600" kern="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 Variable-Length Arrays (Cont.)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611560" y="3140968"/>
            <a:ext cx="6192688" cy="2376264"/>
          </a:xfrm>
          <a:prstGeom prst="ellipse">
            <a:avLst/>
          </a:prstGeom>
          <a:noFill/>
          <a:ln w="25400" cap="flat" cmpd="sng" algn="ctr">
            <a:solidFill>
              <a:srgbClr val="99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990033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8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1" descr="chtp7_06_Page_92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1026261"/>
            <a:ext cx="8676456" cy="513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491880" y="6021288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11655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sz="3600" kern="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 Variable-Length Arrays (Cont.)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6136" y="2853680"/>
            <a:ext cx="3168352" cy="93536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declarations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deliberately come later!</a:t>
            </a:r>
            <a:endParaRPr lang="en-US" sz="2000" b="1" dirty="0">
              <a:solidFill>
                <a:srgbClr val="99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4644008" y="1988840"/>
            <a:ext cx="1152128" cy="119379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1" descr="chtp7_06_Page_93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1129122"/>
            <a:ext cx="8532440" cy="518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116632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sz="3600" kern="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 Variable-Length Arrays (Cont.)</a:t>
            </a:r>
          </a:p>
        </p:txBody>
      </p:sp>
    </p:spTree>
    <p:extLst>
      <p:ext uri="{BB962C8B-B14F-4D97-AF65-F5344CB8AC3E}">
        <p14:creationId xmlns:p14="http://schemas.microsoft.com/office/powerpoint/2010/main" val="11820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6" name="Picture 1" descr="chtp7_06_Page_94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" y="1041687"/>
            <a:ext cx="8676456" cy="526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11655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sz="3600" kern="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 Variable-Length Arrays (Cont.)</a:t>
            </a:r>
          </a:p>
        </p:txBody>
      </p:sp>
    </p:spTree>
    <p:extLst>
      <p:ext uri="{BB962C8B-B14F-4D97-AF65-F5344CB8AC3E}">
        <p14:creationId xmlns:p14="http://schemas.microsoft.com/office/powerpoint/2010/main" val="26105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1" descr="chtp7_06_Page_95"/>
          <p:cNvPicPr>
            <a:picLocks noGrp="1" noChangeAspect="1"/>
          </p:cNvPicPr>
          <p:nvPr isPhoto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1057114"/>
            <a:ext cx="8532440" cy="518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3491880" y="5877272"/>
            <a:ext cx="561662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ea typeface="+mn-ea"/>
                <a:cs typeface="Courier New" pitchFamily="49" charset="0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Copyright © Pearson, Inc. 2013. All Rights Reserved.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79388" y="116558"/>
            <a:ext cx="8785225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2pPr>
            <a:lvl3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3pPr>
            <a:lvl4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4pPr>
            <a:lvl5pPr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5pPr>
            <a:lvl6pPr marL="4572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6pPr>
            <a:lvl7pPr marL="9144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7pPr>
            <a:lvl8pPr marL="13716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8pPr>
            <a:lvl9pPr marL="1828800" algn="ctr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6.10</a:t>
            </a:r>
            <a:r>
              <a:rPr lang="en-US" sz="3600" kern="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600" kern="0" dirty="0" smtClean="0">
                <a:solidFill>
                  <a:srgbClr val="3380E6"/>
                </a:solidFill>
                <a:latin typeface="Arial"/>
              </a:rPr>
              <a:t> Variable-Length Arrays (Cont.)</a:t>
            </a:r>
          </a:p>
        </p:txBody>
      </p:sp>
    </p:spTree>
    <p:extLst>
      <p:ext uri="{BB962C8B-B14F-4D97-AF65-F5344CB8AC3E}">
        <p14:creationId xmlns:p14="http://schemas.microsoft.com/office/powerpoint/2010/main" val="123851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Command Line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 arguments</a:t>
            </a:r>
          </a:p>
          <a:p>
            <a:pPr lvl="1"/>
            <a:r>
              <a:rPr lang="en-US" sz="3200" dirty="0" err="1" smtClean="0">
                <a:solidFill>
                  <a:srgbClr val="990033"/>
                </a:solidFill>
              </a:rPr>
              <a:t>argc</a:t>
            </a:r>
            <a:r>
              <a:rPr lang="en-US" sz="3200" dirty="0" smtClean="0">
                <a:solidFill>
                  <a:srgbClr val="990033"/>
                </a:solidFill>
              </a:rPr>
              <a:t> </a:t>
            </a:r>
            <a:r>
              <a:rPr lang="en-US" sz="3200" dirty="0" smtClean="0"/>
              <a:t>and</a:t>
            </a:r>
            <a:r>
              <a:rPr lang="en-US" sz="3200" dirty="0" smtClean="0">
                <a:solidFill>
                  <a:srgbClr val="990033"/>
                </a:solidFill>
              </a:rPr>
              <a:t> </a:t>
            </a:r>
            <a:r>
              <a:rPr lang="en-US" sz="3200" dirty="0" err="1" smtClean="0">
                <a:solidFill>
                  <a:srgbClr val="990033"/>
                </a:solidFill>
              </a:rPr>
              <a:t>argv</a:t>
            </a:r>
            <a:endParaRPr lang="en-US" sz="3200" dirty="0" smtClean="0">
              <a:solidFill>
                <a:srgbClr val="990033"/>
              </a:solidFill>
            </a:endParaRPr>
          </a:p>
          <a:p>
            <a:r>
              <a:rPr lang="en-US" dirty="0" err="1">
                <a:solidFill>
                  <a:srgbClr val="990033"/>
                </a:solidFill>
              </a:rPr>
              <a:t>a</a:t>
            </a:r>
            <a:r>
              <a:rPr lang="en-US" dirty="0" err="1" smtClean="0">
                <a:solidFill>
                  <a:srgbClr val="990033"/>
                </a:solidFill>
              </a:rPr>
              <a:t>toi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function</a:t>
            </a:r>
          </a:p>
          <a:p>
            <a:r>
              <a:rPr lang="en-US" dirty="0" smtClean="0"/>
              <a:t>Variable-length arrays</a:t>
            </a:r>
          </a:p>
          <a:p>
            <a:pPr lvl="1"/>
            <a:r>
              <a:rPr lang="en-US" dirty="0" smtClean="0"/>
              <a:t>Array declarations comes after variable-length inputs</a:t>
            </a:r>
          </a:p>
          <a:p>
            <a:pPr lvl="1"/>
            <a:r>
              <a:rPr lang="en-US" dirty="0" smtClean="0"/>
              <a:t>Length defined at execution time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 Line Arguments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A C program must always have a function named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</a:t>
            </a:r>
            <a:r>
              <a:rPr lang="en-US" sz="2800" dirty="0" smtClean="0"/>
              <a:t>. This function is directly invoked by the Linux/Unix system.</a:t>
            </a:r>
          </a:p>
          <a:p>
            <a:pPr>
              <a:defRPr/>
            </a:pP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 </a:t>
            </a:r>
            <a:r>
              <a:rPr lang="en-US" sz="2800" dirty="0" smtClean="0"/>
              <a:t>has two arguments conventionally named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argc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dirty="0" smtClean="0"/>
              <a:t>and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argv</a:t>
            </a:r>
            <a:r>
              <a:rPr lang="en-US" sz="2800" dirty="0" smtClean="0"/>
              <a:t>.</a:t>
            </a:r>
          </a:p>
          <a:p>
            <a:pPr>
              <a:defRPr/>
            </a:pPr>
            <a:r>
              <a:rPr lang="en-US" sz="2800" dirty="0" smtClean="0"/>
              <a:t>The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argc</a:t>
            </a:r>
            <a:r>
              <a:rPr lang="en-US" sz="2800" dirty="0" smtClean="0"/>
              <a:t> argument is of type </a:t>
            </a:r>
            <a:r>
              <a:rPr lang="en-US" sz="28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</a:t>
            </a:r>
            <a:r>
              <a:rPr lang="en-US" sz="2800" dirty="0" smtClean="0"/>
              <a:t> and corresponds to </a:t>
            </a:r>
            <a:r>
              <a:rPr lang="en-US" sz="2800" dirty="0" smtClean="0">
                <a:solidFill>
                  <a:srgbClr val="008000"/>
                </a:solidFill>
              </a:rPr>
              <a:t>the number of arguments </a:t>
            </a:r>
            <a:r>
              <a:rPr lang="en-US" sz="2800" dirty="0" smtClean="0"/>
              <a:t>provided on the command line (including the program name as the first argument).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 Line Arguments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375520"/>
            <a:ext cx="8229600" cy="29256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second argument to main, </a:t>
            </a:r>
            <a:r>
              <a:rPr lang="en-US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argv</a:t>
            </a:r>
            <a:r>
              <a:rPr lang="en-US" dirty="0" smtClean="0"/>
              <a:t>, is an </a:t>
            </a:r>
            <a:r>
              <a:rPr lang="en-US" dirty="0" smtClean="0">
                <a:solidFill>
                  <a:srgbClr val="990033"/>
                </a:solidFill>
              </a:rPr>
              <a:t>array of pointers to strings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Each string contains the ASCII string representation of what is typed on the program command line.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 Line Arguments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example, if the command line typed is: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./prog3 file1 200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/>
              <a:t>argc</a:t>
            </a:r>
            <a:r>
              <a:rPr lang="en-US" dirty="0" smtClean="0"/>
              <a:t> will have the value </a:t>
            </a:r>
            <a:r>
              <a:rPr lang="en-US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and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argv</a:t>
            </a:r>
            <a:r>
              <a:rPr lang="en-US" dirty="0" smtClean="0"/>
              <a:t>[0] </a:t>
            </a:r>
            <a:r>
              <a:rPr lang="en-US" dirty="0" smtClean="0">
                <a:solidFill>
                  <a:schemeClr val="accent1"/>
                </a:solidFill>
                <a:effectLst/>
              </a:rPr>
              <a:t>points</a:t>
            </a:r>
            <a:r>
              <a:rPr lang="en-US" dirty="0" smtClean="0"/>
              <a:t> to string “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./prog3</a:t>
            </a:r>
            <a:r>
              <a:rPr lang="en-US" dirty="0" smtClean="0"/>
              <a:t>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argv</a:t>
            </a:r>
            <a:r>
              <a:rPr lang="en-US" dirty="0" smtClean="0"/>
              <a:t>[1]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points</a:t>
            </a:r>
            <a:r>
              <a:rPr lang="en-US" dirty="0" smtClean="0"/>
              <a:t> to string “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file1</a:t>
            </a:r>
            <a:r>
              <a:rPr lang="en-US" dirty="0" smtClean="0"/>
              <a:t>”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argv</a:t>
            </a:r>
            <a:r>
              <a:rPr lang="en-US" dirty="0" smtClean="0"/>
              <a:t>[2]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points</a:t>
            </a:r>
            <a:r>
              <a:rPr lang="en-US" dirty="0" smtClean="0"/>
              <a:t> to string “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</a:t>
            </a:r>
            <a:r>
              <a:rPr lang="en-US" dirty="0" smtClean="0"/>
              <a:t>”.</a:t>
            </a:r>
            <a:endParaRPr lang="en-US" dirty="0" smtClean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 Line Arguments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It is standard and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safe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 </a:t>
            </a:r>
            <a:r>
              <a:rPr lang="en-US" dirty="0" smtClean="0">
                <a:effectLst/>
              </a:rPr>
              <a:t>practice for main to immediately check to see if it has received the correct number of arguments from the </a:t>
            </a:r>
            <a:r>
              <a:rPr lang="en-US" dirty="0" smtClean="0">
                <a:effectLst/>
              </a:rPr>
              <a:t>Linu</a:t>
            </a:r>
            <a:r>
              <a:rPr lang="en-US" dirty="0" smtClean="0">
                <a:effectLst/>
              </a:rPr>
              <a:t>x </a:t>
            </a:r>
            <a:r>
              <a:rPr lang="en-US" dirty="0" smtClean="0">
                <a:effectLst/>
              </a:rPr>
              <a:t>command line.</a:t>
            </a:r>
          </a:p>
          <a:p>
            <a:pPr>
              <a:defRPr/>
            </a:pPr>
            <a:r>
              <a:rPr lang="en-US" dirty="0" smtClean="0">
                <a:effectLst/>
              </a:rPr>
              <a:t>If there is a mismatch, main prints out a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usage statement </a:t>
            </a:r>
            <a:r>
              <a:rPr lang="en-US" dirty="0" smtClean="0">
                <a:effectLst/>
              </a:rPr>
              <a:t>and immediately ends the program.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/>
              <a:t>Command Line Arguments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9145016" cy="52565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en-US" sz="2400" dirty="0">
                <a:effectLst/>
              </a:rPr>
              <a:t>C</a:t>
            </a:r>
            <a:r>
              <a:rPr lang="en-US" altLang="en-US" sz="2400" dirty="0" smtClean="0">
                <a:effectLst/>
              </a:rPr>
              <a:t>ommand line arguments intended as integer program parameters requires converting the ASCII string representation to an integer using the standard library function 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atoi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{</a:t>
            </a:r>
            <a:r>
              <a:rPr lang="en-US" altLang="en-US" sz="2400" dirty="0" err="1" smtClean="0">
                <a:solidFill>
                  <a:srgbClr val="0000FF"/>
                </a:solidFill>
                <a:effectLst/>
              </a:rPr>
              <a:t>ascii</a:t>
            </a:r>
            <a:r>
              <a:rPr lang="en-US" altLang="en-US" sz="2400" dirty="0" smtClean="0">
                <a:solidFill>
                  <a:srgbClr val="0000FF"/>
                </a:solidFill>
                <a:effectLst/>
              </a:rPr>
              <a:t>-to-integer}</a:t>
            </a:r>
            <a:r>
              <a:rPr lang="en-US" altLang="en-US" sz="2400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altLang="en-US" sz="2000" dirty="0" smtClean="0">
                <a:solidFill>
                  <a:srgbClr val="008000"/>
                </a:solidFill>
                <a:effectLst/>
              </a:rPr>
              <a:t>Example   </a:t>
            </a:r>
            <a:r>
              <a:rPr lang="en-US" altLang="en-US" sz="2000" dirty="0" err="1" smtClean="0">
                <a:solidFill>
                  <a:srgbClr val="008000"/>
                </a:solidFill>
                <a:effectLst/>
              </a:rPr>
              <a:t>atoi</a:t>
            </a:r>
            <a:endParaRPr lang="en-US" altLang="en-US" sz="2000" dirty="0" smtClean="0">
              <a:solidFill>
                <a:srgbClr val="008000"/>
              </a:solidFill>
              <a:effectLst/>
            </a:endParaRPr>
          </a:p>
          <a:p>
            <a:pPr marL="0" indent="0">
              <a:buNone/>
            </a:pPr>
            <a:r>
              <a:rPr lang="en-US" altLang="en-US" sz="2000" dirty="0" smtClean="0">
                <a:effectLst/>
              </a:rPr>
              <a:t>#include &lt;</a:t>
            </a:r>
            <a:r>
              <a:rPr lang="en-US" altLang="en-US" sz="2000" dirty="0" err="1" smtClean="0">
                <a:effectLst/>
              </a:rPr>
              <a:t>stdio.h</a:t>
            </a:r>
            <a:r>
              <a:rPr lang="en-US" altLang="en-US" sz="2000" dirty="0" smtClean="0">
                <a:effectLst/>
              </a:rPr>
              <a:t>&gt;</a:t>
            </a:r>
          </a:p>
          <a:p>
            <a:pPr marL="0" indent="0">
              <a:buNone/>
            </a:pPr>
            <a:r>
              <a:rPr lang="en-US" altLang="en-US" sz="2000" dirty="0" smtClean="0">
                <a:effectLst/>
              </a:rPr>
              <a:t>#include &lt;</a:t>
            </a:r>
            <a:r>
              <a:rPr lang="en-US" altLang="en-US" sz="2000" dirty="0" err="1" smtClean="0">
                <a:effectLst/>
              </a:rPr>
              <a:t>stdlib.h</a:t>
            </a:r>
            <a:r>
              <a:rPr lang="en-US" altLang="en-US" sz="2000" dirty="0" smtClean="0">
                <a:effectLst/>
              </a:rPr>
              <a:t>&gt;</a:t>
            </a:r>
          </a:p>
          <a:p>
            <a:pPr marL="0" indent="0">
              <a:buNone/>
            </a:pPr>
            <a:r>
              <a:rPr lang="en-US" altLang="en-US" sz="2000" dirty="0" err="1">
                <a:effectLst/>
              </a:rPr>
              <a:t>i</a:t>
            </a:r>
            <a:r>
              <a:rPr lang="en-US" altLang="en-US" sz="2000" dirty="0" err="1" smtClean="0">
                <a:effectLst/>
              </a:rPr>
              <a:t>nt</a:t>
            </a:r>
            <a:r>
              <a:rPr lang="en-US" altLang="en-US" sz="2000" dirty="0" smtClean="0">
                <a:effectLst/>
              </a:rPr>
              <a:t> main (void)</a:t>
            </a:r>
          </a:p>
          <a:p>
            <a:pPr marL="0" indent="0">
              <a:buNone/>
            </a:pPr>
            <a:r>
              <a:rPr lang="en-US" altLang="en-US" sz="2000" dirty="0">
                <a:effectLst/>
              </a:rPr>
              <a:t>{</a:t>
            </a:r>
            <a:endParaRPr lang="en-US" altLang="en-US" sz="2000" dirty="0" smtClean="0">
              <a:effectLst/>
            </a:endParaRPr>
          </a:p>
          <a:p>
            <a:pPr marL="0" indent="0">
              <a:buNone/>
            </a:pPr>
            <a:r>
              <a:rPr lang="en-US" altLang="en-US" sz="2000" dirty="0">
                <a:effectLst/>
              </a:rPr>
              <a:t> </a:t>
            </a:r>
            <a:r>
              <a:rPr lang="en-US" altLang="en-US" sz="2000" dirty="0" err="1" smtClean="0">
                <a:effectLst/>
              </a:rPr>
              <a:t>int</a:t>
            </a:r>
            <a:r>
              <a:rPr lang="en-US" altLang="en-US" sz="2000" dirty="0" smtClean="0">
                <a:effectLst/>
              </a:rPr>
              <a:t> i;   </a:t>
            </a:r>
            <a:r>
              <a:rPr lang="en-US" altLang="en-US" sz="2000" dirty="0" smtClean="0">
                <a:solidFill>
                  <a:srgbClr val="990033"/>
                </a:solidFill>
                <a:effectLst/>
              </a:rPr>
              <a:t>// variable to hold converted string</a:t>
            </a:r>
            <a:endParaRPr lang="en-US" altLang="en-US" sz="2000" dirty="0" smtClean="0">
              <a:effectLst/>
            </a:endParaRPr>
          </a:p>
          <a:p>
            <a:pPr marL="0" indent="0">
              <a:buNone/>
            </a:pPr>
            <a:r>
              <a:rPr lang="en-US" altLang="en-US" sz="2000" dirty="0" smtClean="0">
                <a:effectLst/>
              </a:rPr>
              <a:t> i = </a:t>
            </a:r>
            <a:r>
              <a:rPr lang="en-US" altLang="en-US" sz="2000" dirty="0" err="1" smtClean="0">
                <a:effectLst/>
              </a:rPr>
              <a:t>atoi</a:t>
            </a:r>
            <a:r>
              <a:rPr lang="en-US" altLang="en-US" sz="2000" dirty="0" smtClean="0">
                <a:effectLst/>
              </a:rPr>
              <a:t> (“2593”);</a:t>
            </a:r>
          </a:p>
          <a:p>
            <a:pPr marL="0" indent="0">
              <a:buNone/>
            </a:pPr>
            <a:r>
              <a:rPr lang="en-US" altLang="en-US" sz="2000" dirty="0">
                <a:effectLst/>
              </a:rPr>
              <a:t> </a:t>
            </a:r>
            <a:r>
              <a:rPr lang="en-US" altLang="en-US" sz="2000" dirty="0" err="1" smtClean="0">
                <a:effectLst/>
              </a:rPr>
              <a:t>printf</a:t>
            </a:r>
            <a:r>
              <a:rPr lang="en-US" altLang="en-US" sz="2000" dirty="0" smtClean="0">
                <a:effectLst/>
              </a:rPr>
              <a:t>( “%</a:t>
            </a:r>
            <a:r>
              <a:rPr lang="en-US" altLang="en-US" sz="2000" dirty="0" err="1" smtClean="0">
                <a:effectLst/>
              </a:rPr>
              <a:t>s%d</a:t>
            </a:r>
            <a:r>
              <a:rPr lang="en-US" altLang="en-US" sz="2000" dirty="0" smtClean="0">
                <a:effectLst/>
              </a:rPr>
              <a:t>\n”, “The string \”2593\” converts to </a:t>
            </a:r>
            <a:r>
              <a:rPr lang="en-US" altLang="en-US" sz="2000" dirty="0" err="1" smtClean="0">
                <a:effectLst/>
              </a:rPr>
              <a:t>int</a:t>
            </a:r>
            <a:r>
              <a:rPr lang="en-US" altLang="en-US" sz="2000" dirty="0" smtClean="0">
                <a:effectLst/>
              </a:rPr>
              <a:t> “ , i);</a:t>
            </a:r>
          </a:p>
          <a:p>
            <a:pPr marL="0" indent="0">
              <a:buNone/>
            </a:pPr>
            <a:r>
              <a:rPr lang="en-US" altLang="en-US" sz="2000" dirty="0">
                <a:effectLst/>
              </a:rPr>
              <a:t> </a:t>
            </a:r>
            <a:r>
              <a:rPr lang="en-US" altLang="en-US" sz="2000" dirty="0" smtClean="0">
                <a:effectLst/>
              </a:rPr>
              <a:t>return 0;</a:t>
            </a:r>
          </a:p>
          <a:p>
            <a:pPr marL="0" indent="0">
              <a:buNone/>
            </a:pPr>
            <a:r>
              <a:rPr lang="en-US" altLang="en-US" sz="2000" dirty="0">
                <a:effectLst/>
              </a:rPr>
              <a:t>}</a:t>
            </a:r>
            <a:endParaRPr lang="en-US" altLang="en-US" sz="2000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63888" y="3140968"/>
            <a:ext cx="5264200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string “2593” convert to 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2593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A Command Line Argument Sample Program</a:t>
            </a:r>
            <a:r>
              <a:rPr lang="en-US" sz="4000" smtClean="0">
                <a:effectLst/>
              </a:rPr>
              <a:t> 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50825" y="1123950"/>
            <a:ext cx="7416800" cy="49688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en-US" altLang="en-US" sz="2000" dirty="0"/>
              <a:t>/* An Example of the Use of Command Line Arguments */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 algn="l"/>
            <a:r>
              <a:rPr lang="en-US" altLang="en-US" sz="2000" dirty="0"/>
              <a:t>#include &lt;</a:t>
            </a:r>
            <a:r>
              <a:rPr lang="en-US" altLang="en-US" sz="2000" dirty="0" err="1"/>
              <a:t>stdlib.h</a:t>
            </a:r>
            <a:r>
              <a:rPr lang="en-US" altLang="en-US" sz="2000" dirty="0"/>
              <a:t>&gt;</a:t>
            </a:r>
          </a:p>
          <a:p>
            <a:pPr algn="l"/>
            <a:r>
              <a:rPr lang="en-US" altLang="en-US" sz="2000" dirty="0"/>
              <a:t>#define SIZE 100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 err="1"/>
              <a:t>int</a:t>
            </a:r>
            <a:r>
              <a:rPr lang="en-US" altLang="en-US" sz="2000" dirty="0"/>
              <a:t> main (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argc</a:t>
            </a:r>
            <a:r>
              <a:rPr lang="en-US" altLang="en-US" sz="2000" dirty="0"/>
              <a:t>, char *</a:t>
            </a:r>
            <a:r>
              <a:rPr lang="en-US" altLang="en-US" sz="2000" dirty="0" err="1"/>
              <a:t>argv</a:t>
            </a:r>
            <a:r>
              <a:rPr lang="en-US" altLang="en-US" sz="2000" dirty="0"/>
              <a:t>[])</a:t>
            </a:r>
          </a:p>
          <a:p>
            <a:pPr algn="l"/>
            <a:r>
              <a:rPr lang="en-US" altLang="en-US" sz="2000" dirty="0"/>
              <a:t>{</a:t>
            </a:r>
          </a:p>
          <a:p>
            <a:pPr algn="l"/>
            <a:r>
              <a:rPr lang="en-US" altLang="en-US" sz="2000" dirty="0"/>
              <a:t>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i, samples, table[SIZE];</a:t>
            </a:r>
          </a:p>
          <a:p>
            <a:pPr algn="l"/>
            <a:r>
              <a:rPr lang="en-US" altLang="en-US" sz="2000" dirty="0"/>
              <a:t>  char *</a:t>
            </a:r>
            <a:r>
              <a:rPr lang="en-US" altLang="en-US" sz="2000" dirty="0" err="1"/>
              <a:t>samstring</a:t>
            </a:r>
            <a:r>
              <a:rPr lang="en-US" altLang="en-US" sz="2000" dirty="0"/>
              <a:t>, *</a:t>
            </a:r>
            <a:r>
              <a:rPr lang="en-US" altLang="en-US" sz="2000" dirty="0" err="1"/>
              <a:t>timestring</a:t>
            </a:r>
            <a:r>
              <a:rPr lang="en-US" altLang="en-US" sz="2000" dirty="0"/>
              <a:t>;   /* strings are needed   */     </a:t>
            </a:r>
          </a:p>
          <a:p>
            <a:pPr algn="l"/>
            <a:r>
              <a:rPr lang="en-US" altLang="en-US" sz="2000" dirty="0"/>
              <a:t>  char *</a:t>
            </a:r>
            <a:r>
              <a:rPr lang="en-US" altLang="en-US" sz="2000" dirty="0" err="1"/>
              <a:t>progstring</a:t>
            </a:r>
            <a:r>
              <a:rPr lang="en-US" altLang="en-US" sz="2000" dirty="0"/>
              <a:t>;</a:t>
            </a:r>
          </a:p>
          <a:p>
            <a:pPr algn="l"/>
            <a:r>
              <a:rPr lang="en-US" altLang="en-US" sz="2000" dirty="0"/>
              <a:t>  if(</a:t>
            </a:r>
            <a:r>
              <a:rPr lang="en-US" altLang="en-US" sz="2000" dirty="0" err="1"/>
              <a:t>argc</a:t>
            </a:r>
            <a:r>
              <a:rPr lang="en-US" altLang="en-US" sz="2000" dirty="0"/>
              <a:t> != 3)</a:t>
            </a:r>
          </a:p>
          <a:p>
            <a:pPr algn="l"/>
            <a:r>
              <a:rPr lang="en-US" altLang="en-US" sz="2000" dirty="0"/>
              <a:t>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("Proper Usage is: </a:t>
            </a:r>
            <a:r>
              <a:rPr lang="en-US" altLang="en-US" sz="2000" dirty="0" err="1" smtClean="0"/>
              <a:t>com_arg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samples time\n");</a:t>
            </a:r>
          </a:p>
          <a:p>
            <a:pPr algn="l"/>
            <a:r>
              <a:rPr lang="en-US" altLang="en-US" sz="2000" dirty="0"/>
              <a:t>  </a:t>
            </a:r>
          </a:p>
          <a:p>
            <a:pPr algn="l"/>
            <a:endParaRPr lang="en-US" altLang="en-US" sz="2000" dirty="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779838" y="2133600"/>
            <a:ext cx="4895850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20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 </a:t>
            </a:r>
            <a:r>
              <a:rPr lang="en-US" sz="2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 arguments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2916238" y="2420938"/>
            <a:ext cx="863600" cy="64770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932238" y="4429125"/>
            <a:ext cx="4895850" cy="503238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2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Check </a:t>
            </a:r>
            <a:r>
              <a:rPr lang="en-US" sz="2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number </a:t>
            </a:r>
            <a:r>
              <a:rPr lang="en-US" sz="2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214563" y="4714875"/>
            <a:ext cx="1714500" cy="117475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nimBg="1"/>
      <p:bldP spid="18441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3200" smtClean="0">
                <a:effectLst/>
              </a:rPr>
              <a:t>A Command Line Argument Sample Program</a:t>
            </a:r>
            <a:r>
              <a:rPr lang="en-US" sz="4000" smtClean="0">
                <a:effectLst/>
              </a:rPr>
              <a:t> 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-36512" y="980728"/>
            <a:ext cx="7416800" cy="532859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defRPr/>
            </a:pPr>
            <a:r>
              <a:rPr lang="en-US" sz="2000" dirty="0"/>
              <a:t>  else</a:t>
            </a:r>
          </a:p>
          <a:p>
            <a:pPr algn="l">
              <a:defRPr/>
            </a:pPr>
            <a:r>
              <a:rPr lang="en-US" sz="2000" dirty="0"/>
              <a:t>  {</a:t>
            </a:r>
          </a:p>
          <a:p>
            <a:pPr algn="l">
              <a:defRPr/>
            </a:pPr>
            <a:r>
              <a:rPr lang="en-US" sz="2000" dirty="0"/>
              <a:t>    </a:t>
            </a:r>
            <a:r>
              <a:rPr lang="en-US" sz="2000" dirty="0" err="1"/>
              <a:t>progstring</a:t>
            </a:r>
            <a:r>
              <a:rPr lang="en-US" sz="2000" dirty="0"/>
              <a:t> = </a:t>
            </a:r>
            <a:r>
              <a:rPr lang="en-US" sz="2000" dirty="0" err="1"/>
              <a:t>argv</a:t>
            </a:r>
            <a:r>
              <a:rPr lang="en-US" sz="2000" dirty="0"/>
              <a:t>[0];</a:t>
            </a:r>
          </a:p>
          <a:p>
            <a:pPr algn="l">
              <a:defRPr/>
            </a:pPr>
            <a:r>
              <a:rPr lang="en-US" sz="2000" dirty="0"/>
              <a:t>    </a:t>
            </a:r>
            <a:r>
              <a:rPr lang="en-US" sz="2000" dirty="0" err="1"/>
              <a:t>samstring</a:t>
            </a:r>
            <a:r>
              <a:rPr lang="en-US" sz="2000" dirty="0"/>
              <a:t> = </a:t>
            </a:r>
            <a:r>
              <a:rPr lang="en-US" sz="2000" dirty="0" err="1"/>
              <a:t>argv</a:t>
            </a:r>
            <a:r>
              <a:rPr lang="en-US" sz="2000" dirty="0"/>
              <a:t>[1];</a:t>
            </a:r>
          </a:p>
          <a:p>
            <a:pPr algn="l">
              <a:defRPr/>
            </a:pPr>
            <a:r>
              <a:rPr lang="en-US" sz="2000" dirty="0"/>
              <a:t>    </a:t>
            </a:r>
            <a:r>
              <a:rPr lang="en-US" sz="2000" dirty="0" err="1"/>
              <a:t>timestring</a:t>
            </a:r>
            <a:r>
              <a:rPr lang="en-US" sz="2000" dirty="0"/>
              <a:t> = </a:t>
            </a:r>
            <a:r>
              <a:rPr lang="en-US" sz="2000" dirty="0" err="1"/>
              <a:t>argv</a:t>
            </a:r>
            <a:r>
              <a:rPr lang="en-US" sz="2000" dirty="0"/>
              <a:t>[2];</a:t>
            </a:r>
          </a:p>
          <a:p>
            <a:pPr algn="l">
              <a:defRPr/>
            </a:pPr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("Program = %s\n", </a:t>
            </a:r>
            <a:r>
              <a:rPr lang="en-US" sz="2000" dirty="0" err="1"/>
              <a:t>progstring</a:t>
            </a:r>
            <a:r>
              <a:rPr lang="en-US" sz="2000" dirty="0" smtClean="0"/>
              <a:t>);</a:t>
            </a:r>
          </a:p>
          <a:p>
            <a:pPr algn="l">
              <a:defRPr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/* </a:t>
            </a:r>
            <a:r>
              <a:rPr lang="en-US" sz="2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 to integer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*/</a:t>
            </a:r>
            <a:endParaRPr lang="en-US" sz="2000" dirty="0"/>
          </a:p>
          <a:p>
            <a:pPr algn="l">
              <a:defRPr/>
            </a:pPr>
            <a:r>
              <a:rPr lang="en-US" sz="2000" dirty="0"/>
              <a:t>    samples =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atoi</a:t>
            </a:r>
            <a:r>
              <a:rPr lang="en-US" sz="2000" dirty="0"/>
              <a:t>(</a:t>
            </a:r>
            <a:r>
              <a:rPr lang="en-US" sz="2000" dirty="0" err="1"/>
              <a:t>samstring</a:t>
            </a:r>
            <a:r>
              <a:rPr lang="en-US" sz="2000" dirty="0"/>
              <a:t>); </a:t>
            </a:r>
            <a:endParaRPr lang="en-US" sz="2000" dirty="0" smtClean="0"/>
          </a:p>
          <a:p>
            <a:pPr algn="l">
              <a:defRPr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printf</a:t>
            </a:r>
            <a:r>
              <a:rPr lang="en-US" sz="2000" dirty="0"/>
              <a:t>("Please enter %d samples\n", samples);</a:t>
            </a:r>
          </a:p>
          <a:p>
            <a:pPr algn="l">
              <a:defRPr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samples;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algn="l">
              <a:defRPr/>
            </a:pPr>
            <a:r>
              <a:rPr lang="en-US" sz="2000" dirty="0"/>
              <a:t>      </a:t>
            </a:r>
            <a:r>
              <a:rPr lang="en-US" sz="2000" dirty="0" err="1"/>
              <a:t>scanf</a:t>
            </a:r>
            <a:r>
              <a:rPr lang="en-US" sz="2000" dirty="0"/>
              <a:t>("%d", &amp;table[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</a:p>
          <a:p>
            <a:pPr algn="l">
              <a:defRPr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=0; </a:t>
            </a:r>
            <a:r>
              <a:rPr lang="en-US" sz="2000" dirty="0" err="1"/>
              <a:t>i</a:t>
            </a:r>
            <a:r>
              <a:rPr lang="en-US" sz="2000" dirty="0"/>
              <a:t> &lt; samples;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pPr algn="l">
              <a:defRPr/>
            </a:pPr>
            <a:r>
              <a:rPr lang="en-US" sz="2000" dirty="0"/>
              <a:t>      </a:t>
            </a:r>
            <a:r>
              <a:rPr lang="en-US" sz="2000" dirty="0" err="1"/>
              <a:t>printf</a:t>
            </a:r>
            <a:r>
              <a:rPr lang="en-US" sz="2000" dirty="0"/>
              <a:t>("sample[%d] = %d\n", i+1, table[</a:t>
            </a:r>
            <a:r>
              <a:rPr lang="en-US" sz="2000" dirty="0" err="1"/>
              <a:t>i</a:t>
            </a:r>
            <a:r>
              <a:rPr lang="en-US" sz="2000" dirty="0"/>
              <a:t>]);</a:t>
            </a:r>
          </a:p>
          <a:p>
            <a:pPr algn="l">
              <a:defRPr/>
            </a:pPr>
            <a:r>
              <a:rPr lang="en-US" sz="2000" dirty="0"/>
              <a:t>    </a:t>
            </a:r>
            <a:r>
              <a:rPr lang="en-US" sz="2000" dirty="0" err="1"/>
              <a:t>printf</a:t>
            </a:r>
            <a:r>
              <a:rPr lang="en-US" sz="2000" dirty="0"/>
              <a:t>("Time = %d\n", </a:t>
            </a:r>
            <a:r>
              <a:rPr lang="en-US" sz="2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atoi</a:t>
            </a:r>
            <a:r>
              <a:rPr lang="en-US" sz="2000" dirty="0"/>
              <a:t>(</a:t>
            </a:r>
            <a:r>
              <a:rPr lang="en-US" sz="2000" dirty="0" err="1"/>
              <a:t>timestring</a:t>
            </a:r>
            <a:r>
              <a:rPr lang="en-US" sz="2000" dirty="0"/>
              <a:t>));</a:t>
            </a:r>
          </a:p>
          <a:p>
            <a:pPr algn="l">
              <a:defRPr/>
            </a:pPr>
            <a:r>
              <a:rPr lang="en-US" sz="2000" dirty="0"/>
              <a:t>  }</a:t>
            </a:r>
          </a:p>
          <a:p>
            <a:pPr algn="l">
              <a:defRPr/>
            </a:pPr>
            <a:r>
              <a:rPr lang="en-US" sz="2000" dirty="0"/>
              <a:t>  return;</a:t>
            </a:r>
          </a:p>
          <a:p>
            <a:pPr algn="l">
              <a:defRPr/>
            </a:pPr>
            <a:r>
              <a:rPr lang="en-US" sz="2000" dirty="0"/>
              <a:t>}</a:t>
            </a:r>
            <a:endParaRPr lang="en-US" sz="1600" dirty="0"/>
          </a:p>
          <a:p>
            <a:pPr algn="l">
              <a:defRPr/>
            </a:pPr>
            <a:endParaRPr lang="en-US" sz="1600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940153" y="1068796"/>
            <a:ext cx="3024335" cy="358434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/>
            <a:r>
              <a:rPr lang="pt-BR" altLang="en-US" sz="2000" b="1" dirty="0"/>
              <a:t>./</a:t>
            </a:r>
            <a:r>
              <a:rPr lang="pt-BR" altLang="en-US" sz="2000" b="1" dirty="0" smtClean="0"/>
              <a:t>com_arg </a:t>
            </a:r>
            <a:r>
              <a:rPr lang="pt-BR" altLang="en-US" sz="2000" b="1" dirty="0"/>
              <a:t>3 500</a:t>
            </a:r>
          </a:p>
          <a:p>
            <a:pPr algn="l"/>
            <a:r>
              <a:rPr lang="pt-BR" altLang="en-US" sz="2000" b="1" dirty="0"/>
              <a:t>Program = ./</a:t>
            </a:r>
            <a:r>
              <a:rPr lang="pt-BR" altLang="en-US" sz="2000" b="1" dirty="0" smtClean="0"/>
              <a:t>com_arg</a:t>
            </a:r>
            <a:endParaRPr lang="pt-BR" altLang="en-US" sz="2000" b="1" dirty="0"/>
          </a:p>
          <a:p>
            <a:pPr algn="l"/>
            <a:r>
              <a:rPr lang="pt-BR" altLang="en-US" sz="2000" b="1" dirty="0"/>
              <a:t>Please enter 3 samples</a:t>
            </a:r>
          </a:p>
          <a:p>
            <a:pPr algn="l"/>
            <a:r>
              <a:rPr lang="pt-BR" altLang="en-US" sz="2000" b="1" dirty="0"/>
              <a:t>745</a:t>
            </a:r>
          </a:p>
          <a:p>
            <a:pPr algn="l"/>
            <a:r>
              <a:rPr lang="pt-BR" altLang="en-US" sz="2000" b="1" dirty="0"/>
              <a:t>1023495</a:t>
            </a:r>
          </a:p>
          <a:p>
            <a:pPr algn="l"/>
            <a:r>
              <a:rPr lang="pt-BR" altLang="en-US" sz="2000" b="1" dirty="0"/>
              <a:t>2</a:t>
            </a:r>
          </a:p>
          <a:p>
            <a:pPr algn="l"/>
            <a:r>
              <a:rPr lang="pt-BR" altLang="en-US" sz="2000" b="1" dirty="0"/>
              <a:t>sample[1] = 745</a:t>
            </a:r>
          </a:p>
          <a:p>
            <a:pPr algn="l"/>
            <a:r>
              <a:rPr lang="pt-BR" altLang="en-US" sz="2000" b="1" dirty="0"/>
              <a:t>sample[2] = 1023495</a:t>
            </a:r>
          </a:p>
          <a:p>
            <a:pPr algn="l"/>
            <a:r>
              <a:rPr lang="pt-BR" altLang="en-US" sz="2000" b="1" dirty="0"/>
              <a:t>sample[3] = 2</a:t>
            </a:r>
          </a:p>
          <a:p>
            <a:pPr algn="l"/>
            <a:r>
              <a:rPr lang="pt-BR" altLang="en-US" sz="2000" b="1" dirty="0"/>
              <a:t>Time = 500</a:t>
            </a:r>
          </a:p>
          <a:p>
            <a:pPr algn="l"/>
            <a:endParaRPr lang="en-US" altLang="en-US" sz="20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Using command line arguments to specify variable size for input parameters is a preferred technique.</a:t>
            </a:r>
          </a:p>
          <a:p>
            <a:pPr>
              <a:defRPr/>
            </a:pPr>
            <a:r>
              <a:rPr lang="en-US" dirty="0" smtClean="0"/>
              <a:t>Remember C treats the arguments as ASCII strings.</a:t>
            </a:r>
          </a:p>
          <a:p>
            <a:pPr>
              <a:defRPr/>
            </a:pPr>
            <a:r>
              <a:rPr lang="en-US" dirty="0" smtClean="0"/>
              <a:t>Use </a:t>
            </a:r>
            <a:r>
              <a:rPr lang="en-US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atoi</a:t>
            </a:r>
            <a:r>
              <a:rPr lang="en-US" dirty="0" smtClean="0"/>
              <a:t> to convert the strings to integers.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>
                <a:solidFill>
                  <a:srgbClr val="990033"/>
                </a:solidFill>
              </a:rPr>
              <a:t>Command Line Arguments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5F60705-5A20-4AE4-857D-080BE6F89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5162</TotalTime>
  <Words>792</Words>
  <Application>Microsoft Office PowerPoint</Application>
  <PresentationFormat>On-screen Show (4:3)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Revised_Master</vt:lpstr>
      <vt:lpstr> Command Line Arguments plus Variable-Length Arrays </vt:lpstr>
      <vt:lpstr>Command Line Arguments</vt:lpstr>
      <vt:lpstr>Command Line Arguments</vt:lpstr>
      <vt:lpstr>Command Line Arguments</vt:lpstr>
      <vt:lpstr>Command Line Arguments</vt:lpstr>
      <vt:lpstr>Command Line Arguments</vt:lpstr>
      <vt:lpstr>A Command Line Argument Sample Program </vt:lpstr>
      <vt:lpstr>A Command Line Argument Sample Program </vt:lpstr>
      <vt:lpstr>Command Line Arguments</vt:lpstr>
      <vt:lpstr>6.10   Variable-Length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of Command Line Arguments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Robert E. Kinicki</dc:creator>
  <cp:lastModifiedBy>Professor Kinicki</cp:lastModifiedBy>
  <cp:revision>185</cp:revision>
  <dcterms:created xsi:type="dcterms:W3CDTF">2004-01-21T20:05:10Z</dcterms:created>
  <dcterms:modified xsi:type="dcterms:W3CDTF">2014-08-12T14:48:36Z</dcterms:modified>
</cp:coreProperties>
</file>