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57"/>
  </p:notesMasterIdLst>
  <p:handoutMasterIdLst>
    <p:handoutMasterId r:id="rId58"/>
  </p:handoutMasterIdLst>
  <p:sldIdLst>
    <p:sldId id="256" r:id="rId2"/>
    <p:sldId id="373" r:id="rId3"/>
    <p:sldId id="444" r:id="rId4"/>
    <p:sldId id="396" r:id="rId5"/>
    <p:sldId id="443" r:id="rId6"/>
    <p:sldId id="397" r:id="rId7"/>
    <p:sldId id="398" r:id="rId8"/>
    <p:sldId id="410" r:id="rId9"/>
    <p:sldId id="393" r:id="rId10"/>
    <p:sldId id="381" r:id="rId11"/>
    <p:sldId id="442" r:id="rId12"/>
    <p:sldId id="395" r:id="rId13"/>
    <p:sldId id="382" r:id="rId14"/>
    <p:sldId id="383" r:id="rId15"/>
    <p:sldId id="384" r:id="rId16"/>
    <p:sldId id="427" r:id="rId17"/>
    <p:sldId id="428" r:id="rId18"/>
    <p:sldId id="429" r:id="rId19"/>
    <p:sldId id="430" r:id="rId20"/>
    <p:sldId id="431" r:id="rId21"/>
    <p:sldId id="412" r:id="rId22"/>
    <p:sldId id="413" r:id="rId23"/>
    <p:sldId id="414" r:id="rId24"/>
    <p:sldId id="415" r:id="rId25"/>
    <p:sldId id="416" r:id="rId26"/>
    <p:sldId id="417" r:id="rId27"/>
    <p:sldId id="425" r:id="rId28"/>
    <p:sldId id="426" r:id="rId29"/>
    <p:sldId id="420" r:id="rId30"/>
    <p:sldId id="421" r:id="rId31"/>
    <p:sldId id="422" r:id="rId32"/>
    <p:sldId id="423" r:id="rId33"/>
    <p:sldId id="424" r:id="rId34"/>
    <p:sldId id="399" r:id="rId35"/>
    <p:sldId id="409" r:id="rId36"/>
    <p:sldId id="400" r:id="rId37"/>
    <p:sldId id="401" r:id="rId38"/>
    <p:sldId id="402" r:id="rId39"/>
    <p:sldId id="403" r:id="rId40"/>
    <p:sldId id="404" r:id="rId41"/>
    <p:sldId id="405" r:id="rId42"/>
    <p:sldId id="406" r:id="rId43"/>
    <p:sldId id="407" r:id="rId44"/>
    <p:sldId id="408" r:id="rId45"/>
    <p:sldId id="380" r:id="rId46"/>
    <p:sldId id="433" r:id="rId47"/>
    <p:sldId id="432" r:id="rId48"/>
    <p:sldId id="434" r:id="rId49"/>
    <p:sldId id="435" r:id="rId50"/>
    <p:sldId id="436" r:id="rId51"/>
    <p:sldId id="437" r:id="rId52"/>
    <p:sldId id="438" r:id="rId53"/>
    <p:sldId id="439" r:id="rId54"/>
    <p:sldId id="440" r:id="rId55"/>
    <p:sldId id="441" r:id="rId56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800000"/>
    <a:srgbClr val="003366"/>
    <a:srgbClr val="0000FF"/>
    <a:srgbClr val="CC0000"/>
    <a:srgbClr val="990033"/>
    <a:srgbClr val="33CC33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89217" autoAdjust="0"/>
  </p:normalViewPr>
  <p:slideViewPr>
    <p:cSldViewPr>
      <p:cViewPr>
        <p:scale>
          <a:sx n="60" d="100"/>
          <a:sy n="60" d="100"/>
        </p:scale>
        <p:origin x="-1589" y="-18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F7D4C281-2030-4724-A65E-8710F6A4D27A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EF3D64B-6E07-40A8-AD17-7A641243F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33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1C0BEB84-4B3D-443A-9E09-A29CD54F4B6A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356A61-DA95-40C2-908D-D01E75FD6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4885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4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Systems Programming     Data Structures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27016-CEAA-4BF1-865F-F7472B141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86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Systems Programming     Data Structures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649F6-F0DD-41E3-9A6F-B82886C37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75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A39D8329-2C8C-4DFB-BA96-1BFCBEA2F0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5513" y="6410325"/>
            <a:ext cx="5113337" cy="403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Systems Programming     Data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668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123728" y="6410151"/>
            <a:ext cx="5113337" cy="403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300880"/>
          </a:xfrm>
          <a:ln/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20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Systems Programming     Data Structures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5C8AE-7433-4EDD-A4CA-95F5E79BE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3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123728" y="6410151"/>
            <a:ext cx="5113337" cy="403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Data Structures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300880"/>
          </a:xfrm>
          <a:ln/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0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123728" y="6410151"/>
            <a:ext cx="5113337" cy="403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Data Structures</a:t>
            </a:r>
            <a:endParaRPr lang="en-US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300880"/>
          </a:xfrm>
          <a:ln/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42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338983" y="6410151"/>
            <a:ext cx="5113337" cy="403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300880"/>
          </a:xfrm>
          <a:ln/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53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123728" y="6410151"/>
            <a:ext cx="5113337" cy="403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300880"/>
          </a:xfrm>
          <a:ln/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46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Systems Programming     Data Structures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DA2D7-D67F-45C0-B6B7-875B56793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74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Systems Programming     Data Structures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73E68-F320-499C-995C-48DCC6534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8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1507" name="Picture 3" descr="Picture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410325"/>
            <a:ext cx="511333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Systems Programming     Data Structures</a:t>
            </a:r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6D9467E9-75DC-4F11-9BAB-035D56283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9" r:id="rId12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8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9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0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1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12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3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14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5.emf"/><Relationship Id="rId4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6.emf"/><Relationship Id="rId4" Type="http://schemas.openxmlformats.org/officeDocument/2006/relationships/oleObject" Target="../embeddings/oleObject16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7.emf"/><Relationship Id="rId4" Type="http://schemas.openxmlformats.org/officeDocument/2006/relationships/oleObject" Target="../embeddings/oleObject17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8.emf"/><Relationship Id="rId4" Type="http://schemas.openxmlformats.org/officeDocument/2006/relationships/oleObject" Target="../embeddings/oleObject18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9.emf"/><Relationship Id="rId4" Type="http://schemas.openxmlformats.org/officeDocument/2006/relationships/oleObject" Target="../embeddings/oleObject19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30.emf"/><Relationship Id="rId4" Type="http://schemas.openxmlformats.org/officeDocument/2006/relationships/oleObject" Target="../embeddings/oleObject20.bin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844402"/>
            <a:ext cx="8208963" cy="2952750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Data Structures</a:t>
            </a:r>
            <a:br>
              <a:rPr lang="en-US" sz="5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5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3962400" y="5857875"/>
            <a:ext cx="4953000" cy="576263"/>
          </a:xfrm>
          <a:prstGeom prst="rect">
            <a:avLst/>
          </a:prstGeom>
        </p:spPr>
        <p:txBody>
          <a:bodyPr/>
          <a:lstStyle/>
          <a:p>
            <a:pPr marL="225425" indent="-225425">
              <a:spcBef>
                <a:spcPct val="20000"/>
              </a:spcBef>
              <a:buClr>
                <a:schemeClr val="tx1"/>
              </a:buClr>
              <a:buSzPct val="50000"/>
              <a:defRPr/>
            </a:pPr>
            <a:r>
              <a:rPr lang="en-US" b="1" kern="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Systems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 txBox="1">
            <a:spLocks noGrp="1" noChangeArrowheads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89CEA4BC-6357-4559-BD9B-96FB2DA98CE9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pPr>
                <a:defRPr/>
              </a:pPr>
              <a:t>10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  <a:effectLst>
            <a:outerShdw dist="17961" dir="2700000" algn="ctr" rotWithShape="0">
              <a:schemeClr val="bg2"/>
            </a:outerShdw>
          </a:effectLst>
        </p:spPr>
        <p:txBody>
          <a:bodyPr tIns="0"/>
          <a:lstStyle/>
          <a:p>
            <a:pPr>
              <a:defRPr/>
            </a:pPr>
            <a:r>
              <a:rPr lang="en-US" sz="3200" dirty="0" smtClean="0">
                <a:effectLst/>
              </a:rPr>
              <a:t>Fig. 12.12 Queue Graphical Representation</a:t>
            </a:r>
            <a:r>
              <a:rPr lang="en-US" dirty="0" smtClean="0">
                <a:effectLst/>
              </a:rPr>
              <a:t> </a:t>
            </a:r>
          </a:p>
        </p:txBody>
      </p:sp>
      <p:pic>
        <p:nvPicPr>
          <p:cNvPr id="31751" name="Picture 3" descr="AAHBDPL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1773238"/>
            <a:ext cx="8272463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2" name="Rectangle 7"/>
          <p:cNvSpPr>
            <a:spLocks noChangeArrowheads="1"/>
          </p:cNvSpPr>
          <p:nvPr/>
        </p:nvSpPr>
        <p:spPr bwMode="auto">
          <a:xfrm>
            <a:off x="6065838" y="5876925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82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714625" y="4929188"/>
            <a:ext cx="4214813" cy="338137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b="1" dirty="0">
                <a:latin typeface="+mn-lt"/>
                <a:cs typeface="Times New Roman" pitchFamily="18" charset="0"/>
                <a:sym typeface="Symbol" pitchFamily="82" charset="2"/>
              </a:rPr>
              <a:t>Pointers go from head towards the tail</a:t>
            </a:r>
            <a:endParaRPr lang="en-US" sz="1600" b="1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1" name="Straight Arrow Connector 10"/>
          <p:cNvCxnSpPr>
            <a:cxnSpLocks noChangeShapeType="1"/>
            <a:stCxn id="9" idx="0"/>
          </p:cNvCxnSpPr>
          <p:nvPr/>
        </p:nvCxnSpPr>
        <p:spPr bwMode="auto">
          <a:xfrm rot="16200000" flipV="1">
            <a:off x="4518819" y="4625182"/>
            <a:ext cx="571500" cy="36512"/>
          </a:xfrm>
          <a:prstGeom prst="straightConnector1">
            <a:avLst/>
          </a:prstGeom>
          <a:noFill/>
          <a:ln w="25400" algn="ctr">
            <a:solidFill>
              <a:srgbClr val="8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Arrow Connector 11"/>
          <p:cNvCxnSpPr>
            <a:cxnSpLocks noChangeShapeType="1"/>
            <a:stCxn id="9" idx="0"/>
          </p:cNvCxnSpPr>
          <p:nvPr/>
        </p:nvCxnSpPr>
        <p:spPr bwMode="auto">
          <a:xfrm rot="5400000" flipH="1" flipV="1">
            <a:off x="5018881" y="4090194"/>
            <a:ext cx="642938" cy="1035050"/>
          </a:xfrm>
          <a:prstGeom prst="straightConnector1">
            <a:avLst/>
          </a:prstGeom>
          <a:noFill/>
          <a:ln w="25400" algn="ctr">
            <a:solidFill>
              <a:srgbClr val="8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 rot="10800000">
            <a:off x="3286125" y="4286250"/>
            <a:ext cx="714375" cy="642938"/>
          </a:xfrm>
          <a:prstGeom prst="straightConnector1">
            <a:avLst/>
          </a:prstGeom>
          <a:noFill/>
          <a:ln w="25400" algn="ctr">
            <a:solidFill>
              <a:srgbClr val="8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1" descr="chtp7_12_Page_55"/>
          <p:cNvPicPr>
            <a:picLocks noGrp="1" noChangeAspect="1"/>
          </p:cNvPicPr>
          <p:nvPr isPhoto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48" y="1039179"/>
            <a:ext cx="8561982" cy="5198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36513" y="44450"/>
            <a:ext cx="9218613" cy="1014413"/>
          </a:xfrm>
          <a:prstGeom prst="rect">
            <a:avLst/>
          </a:prstGeom>
          <a:effectLst>
            <a:outerShdw dist="17961" dir="2700000" algn="ctr" rotWithShape="0">
              <a:schemeClr val="bg2"/>
            </a:outerShdw>
          </a:effectLst>
        </p:spPr>
        <p:txBody>
          <a:bodyPr tIns="0"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kern="0" smtClean="0"/>
              <a:t>Fig. 12.15 E</a:t>
            </a:r>
            <a:r>
              <a:rPr lang="en-US" kern="0" smtClean="0">
                <a:ea typeface="Times New Roman" pitchFamily="18" charset="0"/>
                <a:cs typeface="Lucida Console" pitchFamily="49" charset="0"/>
              </a:rPr>
              <a:t>nqueue</a:t>
            </a:r>
            <a:r>
              <a:rPr lang="en-US" kern="0" smtClean="0">
                <a:cs typeface="Times New Roman" pitchFamily="18" charset="0"/>
              </a:rPr>
              <a:t> Operation</a:t>
            </a:r>
            <a:endParaRPr lang="en-US" kern="0" dirty="0" smtClean="0">
              <a:solidFill>
                <a:srgbClr val="000000"/>
              </a:solidFill>
              <a:effectLst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3491880" y="5877272"/>
            <a:ext cx="56166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Copyright © Pearson, Inc. 2013.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79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 txBox="1">
            <a:spLocks noGrp="1" noChangeArrowheads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842D4D2-D7FE-421B-A0CE-063A5D8084BE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pPr>
                <a:defRPr/>
              </a:pPr>
              <a:t>12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3798" name="Picture 2" descr="AAHBDPN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281113"/>
            <a:ext cx="7705725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8" name="Rectangle 4"/>
          <p:cNvSpPr>
            <a:spLocks noChangeArrowheads="1"/>
          </p:cNvSpPr>
          <p:nvPr/>
        </p:nvSpPr>
        <p:spPr bwMode="white">
          <a:xfrm>
            <a:off x="68263" y="71438"/>
            <a:ext cx="9218612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tIns="0" anchor="ctr"/>
          <a:lstStyle/>
          <a:p>
            <a:pPr>
              <a:lnSpc>
                <a:spcPct val="110000"/>
              </a:lnSpc>
              <a:defRPr/>
            </a:pPr>
            <a:r>
              <a:rPr lang="en-US" sz="4400" b="1" dirty="0">
                <a:solidFill>
                  <a:schemeClr val="bg1"/>
                </a:solidFill>
              </a:rPr>
              <a:t>Fig. </a:t>
            </a:r>
            <a:r>
              <a:rPr lang="en-US" sz="4400" b="1" dirty="0" smtClean="0">
                <a:solidFill>
                  <a:schemeClr val="bg1"/>
                </a:solidFill>
              </a:rPr>
              <a:t>12.16 </a:t>
            </a:r>
            <a:r>
              <a:rPr lang="en-US" sz="4400" b="1" dirty="0" err="1">
                <a:solidFill>
                  <a:schemeClr val="bg1"/>
                </a:solidFill>
                <a:latin typeface="+mj-lt"/>
              </a:rPr>
              <a:t>D</a:t>
            </a:r>
            <a:r>
              <a:rPr lang="en-US" sz="4400" b="1" dirty="0" err="1">
                <a:solidFill>
                  <a:schemeClr val="bg1"/>
                </a:solidFill>
                <a:latin typeface="+mj-lt"/>
                <a:ea typeface="Times New Roman" pitchFamily="18" charset="0"/>
                <a:cs typeface="Lucida Console" pitchFamily="49" charset="0"/>
              </a:rPr>
              <a:t>equeue</a:t>
            </a:r>
            <a:r>
              <a:rPr lang="en-US" sz="4400" b="1" dirty="0">
                <a:solidFill>
                  <a:schemeClr val="bg1"/>
                </a:solidFill>
                <a:cs typeface="Times New Roman" pitchFamily="18" charset="0"/>
              </a:rPr>
              <a:t> Operation</a:t>
            </a:r>
            <a:endParaRPr lang="en-US" sz="44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3800" name="Rectangle 7"/>
          <p:cNvSpPr>
            <a:spLocks noChangeArrowheads="1"/>
          </p:cNvSpPr>
          <p:nvPr/>
        </p:nvSpPr>
        <p:spPr bwMode="auto">
          <a:xfrm>
            <a:off x="6065838" y="5876925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82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 txBox="1">
            <a:spLocks noGrp="1" noChangeArrowheads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CEB6079-1D47-4396-BDDA-05A511CD5E14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pPr>
                <a:defRPr/>
              </a:pPr>
              <a:t>13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9958888"/>
              </p:ext>
            </p:extLst>
          </p:nvPr>
        </p:nvGraphicFramePr>
        <p:xfrm>
          <a:off x="1187624" y="977068"/>
          <a:ext cx="6048672" cy="5548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Document" r:id="rId4" imgW="7062810" imgH="6479192" progId="Word.Document.8">
                  <p:embed/>
                </p:oleObj>
              </mc:Choice>
              <mc:Fallback>
                <p:oleObj name="Document" r:id="rId4" imgW="7062810" imgH="647919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977068"/>
                        <a:ext cx="6048672" cy="55482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4787900" y="1772816"/>
            <a:ext cx="3657600" cy="59055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Each node in the queue contains a data element and a pointer to the next node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H="1">
            <a:off x="2934716" y="2068092"/>
            <a:ext cx="1853183" cy="370308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4786313" y="4786313"/>
            <a:ext cx="4267200" cy="590550"/>
          </a:xfrm>
          <a:prstGeom prst="rect">
            <a:avLst/>
          </a:prstGeom>
          <a:solidFill>
            <a:srgbClr val="F0F7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Note that unlike linked lists and stacks, queues keep track of the tail node as well as the head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 flipH="1">
            <a:off x="5568280" y="5877272"/>
            <a:ext cx="1524000" cy="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7092280" y="5372447"/>
            <a:ext cx="0" cy="5048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white">
          <a:xfrm>
            <a:off x="179388" y="44450"/>
            <a:ext cx="87852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</a:rPr>
              <a:t>Fig 12.13 Processing a Queue</a:t>
            </a:r>
          </a:p>
        </p:txBody>
      </p:sp>
      <p:sp>
        <p:nvSpPr>
          <p:cNvPr id="1037" name="Rectangle 7"/>
          <p:cNvSpPr>
            <a:spLocks noChangeArrowheads="1"/>
          </p:cNvSpPr>
          <p:nvPr/>
        </p:nvSpPr>
        <p:spPr bwMode="auto">
          <a:xfrm>
            <a:off x="6281737" y="6021388"/>
            <a:ext cx="2898775" cy="300037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82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/>
      <p:bldP spid="1030" grpId="0" animBg="1"/>
      <p:bldP spid="30727" grpId="0" animBg="1"/>
      <p:bldP spid="1032" grpId="0" animBg="1"/>
      <p:bldP spid="10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 txBox="1">
            <a:spLocks noGrp="1" noChangeArrowheads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F25CBA9-8D04-401C-8233-6319A7495471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pPr>
                <a:defRPr/>
              </a:pPr>
              <a:t>14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720725" y="1003300"/>
          <a:ext cx="6227763" cy="559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Document" r:id="rId4" imgW="7056048" imgH="6337679" progId="Word.Document.8">
                  <p:embed/>
                </p:oleObj>
              </mc:Choice>
              <mc:Fallback>
                <p:oleObj name="Document" r:id="rId4" imgW="7056048" imgH="633767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" y="1003300"/>
                        <a:ext cx="6227763" cy="559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Rectangle 5"/>
          <p:cNvSpPr>
            <a:spLocks noChangeArrowheads="1"/>
          </p:cNvSpPr>
          <p:nvPr/>
        </p:nvSpPr>
        <p:spPr bwMode="white">
          <a:xfrm>
            <a:off x="179388" y="44450"/>
            <a:ext cx="87852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</a:rPr>
              <a:t>Fig 12.13 Processing a Queue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6065838" y="5876925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82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 txBox="1">
            <a:spLocks noGrp="1" noChangeArrowheads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5FF2A5E0-7DAF-464B-A82D-20F818EED6B3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pPr>
                <a:defRPr/>
              </a:pPr>
              <a:t>15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827088" y="1004888"/>
          <a:ext cx="6913562" cy="551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Document" r:id="rId4" imgW="7062810" imgH="5638743" progId="Word.Document.8">
                  <p:embed/>
                </p:oleObj>
              </mc:Choice>
              <mc:Fallback>
                <p:oleObj name="Document" r:id="rId4" imgW="7062810" imgH="563874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004888"/>
                        <a:ext cx="6913562" cy="551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1" name="Rectangle 5"/>
          <p:cNvSpPr>
            <a:spLocks noChangeArrowheads="1"/>
          </p:cNvSpPr>
          <p:nvPr/>
        </p:nvSpPr>
        <p:spPr bwMode="white">
          <a:xfrm>
            <a:off x="179388" y="44450"/>
            <a:ext cx="87852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</a:rPr>
              <a:t>Fig 12.13 Processing a Queue</a:t>
            </a:r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6065838" y="5876925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82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/>
          <p:cNvSpPr txBox="1">
            <a:spLocks noGrp="1" noChangeArrowheads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5F5EDA2-360F-41ED-BE80-035EBFB5065B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pPr>
                <a:defRPr/>
              </a:pPr>
              <a:t>16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50825" y="1033463"/>
          <a:ext cx="6408738" cy="556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Document" r:id="rId4" imgW="7056048" imgH="6126231" progId="Word.Document.8">
                  <p:embed/>
                </p:oleObj>
              </mc:Choice>
              <mc:Fallback>
                <p:oleObj name="Document" r:id="rId4" imgW="7056048" imgH="612623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033463"/>
                        <a:ext cx="6408738" cy="556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5435600" y="2565400"/>
            <a:ext cx="3505200" cy="590550"/>
          </a:xfrm>
          <a:prstGeom prst="rect">
            <a:avLst/>
          </a:prstGeom>
          <a:solidFill>
            <a:srgbClr val="F0F7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To insert a node into the queue, memory must first be allocated for that node</a:t>
            </a:r>
          </a:p>
        </p:txBody>
      </p:sp>
      <p:sp>
        <p:nvSpPr>
          <p:cNvPr id="105478" name="Line 6"/>
          <p:cNvSpPr>
            <a:spLocks noChangeShapeType="1"/>
          </p:cNvSpPr>
          <p:nvPr/>
        </p:nvSpPr>
        <p:spPr bwMode="auto">
          <a:xfrm flipH="1" flipV="1">
            <a:off x="3924300" y="2492375"/>
            <a:ext cx="137160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572000" y="3357563"/>
            <a:ext cx="4191000" cy="590550"/>
          </a:xfrm>
          <a:prstGeom prst="rect">
            <a:avLst/>
          </a:prstGeom>
          <a:solidFill>
            <a:srgbClr val="F0F7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Queue nodes are always inserted at the tail, so there is no need to search for the node’s place</a:t>
            </a:r>
          </a:p>
        </p:txBody>
      </p:sp>
      <p:sp>
        <p:nvSpPr>
          <p:cNvPr id="105480" name="Line 8"/>
          <p:cNvSpPr>
            <a:spLocks noChangeShapeType="1"/>
          </p:cNvSpPr>
          <p:nvPr/>
        </p:nvSpPr>
        <p:spPr bwMode="auto">
          <a:xfrm flipH="1" flipV="1">
            <a:off x="2771775" y="3068638"/>
            <a:ext cx="1655763" cy="431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643438" y="4076700"/>
            <a:ext cx="4191000" cy="590550"/>
          </a:xfrm>
          <a:prstGeom prst="rect">
            <a:avLst/>
          </a:prstGeom>
          <a:solidFill>
            <a:srgbClr val="F0F7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If the queue is empty, the inserted node becomes the new head in addition to the new tail</a:t>
            </a:r>
          </a:p>
        </p:txBody>
      </p:sp>
      <p:sp>
        <p:nvSpPr>
          <p:cNvPr id="105482" name="Line 10"/>
          <p:cNvSpPr>
            <a:spLocks noChangeShapeType="1"/>
          </p:cNvSpPr>
          <p:nvPr/>
        </p:nvSpPr>
        <p:spPr bwMode="auto">
          <a:xfrm flipH="1" flipV="1">
            <a:off x="2987823" y="3948113"/>
            <a:ext cx="1554336" cy="436562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4500563" y="5013325"/>
            <a:ext cx="3124200" cy="34607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Inserted node becomes the new tail</a:t>
            </a:r>
          </a:p>
        </p:txBody>
      </p:sp>
      <p:sp>
        <p:nvSpPr>
          <p:cNvPr id="105484" name="Line 12"/>
          <p:cNvSpPr>
            <a:spLocks noChangeShapeType="1"/>
          </p:cNvSpPr>
          <p:nvPr/>
        </p:nvSpPr>
        <p:spPr bwMode="auto">
          <a:xfrm flipH="1">
            <a:off x="2555776" y="5157192"/>
            <a:ext cx="1871761" cy="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</a:rPr>
              <a:t>Fig 12.13 Processing a Queue</a:t>
            </a:r>
          </a:p>
        </p:txBody>
      </p:sp>
      <p:sp>
        <p:nvSpPr>
          <p:cNvPr id="4112" name="Rectangle 7"/>
          <p:cNvSpPr>
            <a:spLocks noChangeArrowheads="1"/>
          </p:cNvSpPr>
          <p:nvPr/>
        </p:nvSpPr>
        <p:spPr bwMode="auto">
          <a:xfrm>
            <a:off x="6065838" y="5876925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82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nimBg="1"/>
      <p:bldP spid="105478" grpId="0" animBg="1"/>
      <p:bldP spid="36871" grpId="0" animBg="1"/>
      <p:bldP spid="105480" grpId="0" animBg="1"/>
      <p:bldP spid="36873" grpId="0" animBg="1"/>
      <p:bldP spid="105482" grpId="0" animBg="1"/>
      <p:bldP spid="36875" grpId="0" animBg="1"/>
      <p:bldP spid="10548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2056738"/>
              </p:ext>
            </p:extLst>
          </p:nvPr>
        </p:nvGraphicFramePr>
        <p:xfrm>
          <a:off x="167060" y="1001713"/>
          <a:ext cx="6842125" cy="555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Document" r:id="rId4" imgW="7062810" imgH="6059147" progId="Word.Document.8">
                  <p:embed/>
                </p:oleObj>
              </mc:Choice>
              <mc:Fallback>
                <p:oleObj name="Document" r:id="rId4" imgW="7062810" imgH="605914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060" y="1001713"/>
                        <a:ext cx="6842125" cy="555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252664" y="2276872"/>
            <a:ext cx="4495800" cy="590550"/>
          </a:xfrm>
          <a:prstGeom prst="rect">
            <a:avLst/>
          </a:prstGeom>
          <a:solidFill>
            <a:srgbClr val="F0F7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 dirty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Queue nodes are always removed from the head, so there is no need to search for the node’s place</a:t>
            </a:r>
          </a:p>
        </p:txBody>
      </p:sp>
      <p:sp>
        <p:nvSpPr>
          <p:cNvPr id="107526" name="Line 6"/>
          <p:cNvSpPr>
            <a:spLocks noChangeShapeType="1"/>
          </p:cNvSpPr>
          <p:nvPr/>
        </p:nvSpPr>
        <p:spPr bwMode="auto">
          <a:xfrm flipH="1" flipV="1">
            <a:off x="2987674" y="2420937"/>
            <a:ext cx="1264988" cy="161131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4859338" y="4797425"/>
            <a:ext cx="3352800" cy="346075"/>
          </a:xfrm>
          <a:prstGeom prst="rect">
            <a:avLst/>
          </a:prstGeom>
          <a:solidFill>
            <a:srgbClr val="F0F7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Free the memory of the removed node</a:t>
            </a:r>
          </a:p>
        </p:txBody>
      </p:sp>
      <p:sp>
        <p:nvSpPr>
          <p:cNvPr id="107528" name="Line 8"/>
          <p:cNvSpPr>
            <a:spLocks noChangeShapeType="1"/>
          </p:cNvSpPr>
          <p:nvPr/>
        </p:nvSpPr>
        <p:spPr bwMode="auto">
          <a:xfrm flipH="1" flipV="1">
            <a:off x="2035174" y="4265611"/>
            <a:ext cx="2680842" cy="704849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5072063" y="3143250"/>
            <a:ext cx="3276600" cy="346075"/>
          </a:xfrm>
          <a:prstGeom prst="rect">
            <a:avLst/>
          </a:prstGeom>
          <a:solidFill>
            <a:srgbClr val="F0F7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 dirty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Second node becomes the new head</a:t>
            </a:r>
          </a:p>
        </p:txBody>
      </p:sp>
      <p:sp>
        <p:nvSpPr>
          <p:cNvPr id="107530" name="Line 10"/>
          <p:cNvSpPr>
            <a:spLocks noChangeShapeType="1"/>
          </p:cNvSpPr>
          <p:nvPr/>
        </p:nvSpPr>
        <p:spPr bwMode="auto">
          <a:xfrm flipH="1" flipV="1">
            <a:off x="3491879" y="2924173"/>
            <a:ext cx="1511919" cy="360363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3203575" y="3789363"/>
            <a:ext cx="5791200" cy="590550"/>
          </a:xfrm>
          <a:prstGeom prst="rect">
            <a:avLst/>
          </a:prstGeom>
          <a:solidFill>
            <a:srgbClr val="F0F7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 dirty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If the removed node is the only node in the queue, it is the tail as well as the head of the queue, so </a:t>
            </a:r>
            <a:r>
              <a:rPr lang="en-US" altLang="en-US" sz="1600" b="1" dirty="0" err="1">
                <a:solidFill>
                  <a:srgbClr val="800000"/>
                </a:solidFill>
                <a:latin typeface="Courier New" pitchFamily="49" charset="0"/>
                <a:ea typeface="Times New Roman" pitchFamily="18" charset="0"/>
                <a:cs typeface="AGaramond" pitchFamily="18" charset="0"/>
              </a:rPr>
              <a:t>tailPtr</a:t>
            </a:r>
            <a:r>
              <a:rPr lang="en-US" altLang="en-US" sz="1600" dirty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 must be set to </a:t>
            </a:r>
            <a:r>
              <a:rPr lang="en-US" altLang="en-US" sz="1600" b="1" dirty="0">
                <a:solidFill>
                  <a:srgbClr val="800000"/>
                </a:solidFill>
                <a:latin typeface="Courier New" pitchFamily="49" charset="0"/>
                <a:ea typeface="Times New Roman" pitchFamily="18" charset="0"/>
                <a:cs typeface="AGaramond" pitchFamily="18" charset="0"/>
              </a:rPr>
              <a:t>NULL</a:t>
            </a:r>
          </a:p>
        </p:txBody>
      </p:sp>
      <p:sp>
        <p:nvSpPr>
          <p:cNvPr id="107532" name="Line 12"/>
          <p:cNvSpPr>
            <a:spLocks noChangeShapeType="1"/>
          </p:cNvSpPr>
          <p:nvPr/>
        </p:nvSpPr>
        <p:spPr bwMode="auto">
          <a:xfrm flipH="1" flipV="1">
            <a:off x="2346623" y="3658990"/>
            <a:ext cx="785217" cy="376038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</a:rPr>
              <a:t>Fig 12.13 Processing a Queue</a:t>
            </a:r>
          </a:p>
        </p:txBody>
      </p:sp>
      <p:sp>
        <p:nvSpPr>
          <p:cNvPr id="5136" name="Rectangle 7"/>
          <p:cNvSpPr>
            <a:spLocks noChangeArrowheads="1"/>
          </p:cNvSpPr>
          <p:nvPr/>
        </p:nvSpPr>
        <p:spPr bwMode="auto">
          <a:xfrm>
            <a:off x="6065838" y="5876925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82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7262" y="6453336"/>
            <a:ext cx="914400" cy="300880"/>
          </a:xfrm>
        </p:spPr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nimBg="1"/>
      <p:bldP spid="107526" grpId="0" animBg="1"/>
      <p:bldP spid="38919" grpId="0" animBg="1"/>
      <p:bldP spid="107528" grpId="0" animBg="1"/>
      <p:bldP spid="38921" grpId="0" animBg="1"/>
      <p:bldP spid="107530" grpId="0" animBg="1"/>
      <p:bldP spid="38923" grpId="0" animBg="1"/>
      <p:bldP spid="1075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 txBox="1">
            <a:spLocks noGrp="1" noChangeArrowheads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7E9A185-B1D2-4DE0-9235-D00533617D7D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pPr>
                <a:defRPr/>
              </a:pPr>
              <a:t>18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79388" y="1085850"/>
          <a:ext cx="7053262" cy="486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Document" r:id="rId4" imgW="7056048" imgH="4865107" progId="Word.Document.8">
                  <p:embed/>
                </p:oleObj>
              </mc:Choice>
              <mc:Fallback>
                <p:oleObj name="Document" r:id="rId4" imgW="7056048" imgH="486510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085850"/>
                        <a:ext cx="7053262" cy="486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Rectangle 5"/>
          <p:cNvSpPr>
            <a:spLocks noChangeArrowheads="1"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</a:rPr>
              <a:t>Fig 12.13 Processing a Queue</a:t>
            </a:r>
          </a:p>
        </p:txBody>
      </p:sp>
      <p:sp>
        <p:nvSpPr>
          <p:cNvPr id="6152" name="Rectangle 7"/>
          <p:cNvSpPr>
            <a:spLocks noChangeArrowheads="1"/>
          </p:cNvSpPr>
          <p:nvPr/>
        </p:nvSpPr>
        <p:spPr bwMode="auto">
          <a:xfrm>
            <a:off x="6065838" y="5876925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82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169863" y="1385888"/>
          <a:ext cx="7065962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Document" r:id="rId4" imgW="7067550" imgH="4420958" progId="Word.Document.8">
                  <p:embed/>
                </p:oleObj>
              </mc:Choice>
              <mc:Fallback>
                <p:oleObj name="Document" r:id="rId4" imgW="7067550" imgH="4420958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63" y="1385888"/>
                        <a:ext cx="7065962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2" name="Rectangle 4"/>
          <p:cNvSpPr>
            <a:spLocks noChangeArrowheads="1"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</a:rPr>
              <a:t>Fig 12.13 Processing a Queue</a:t>
            </a: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6065838" y="5876925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82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078713" y="6453336"/>
            <a:ext cx="914400" cy="300880"/>
          </a:xfrm>
        </p:spPr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 txBox="1">
            <a:spLocks noGrp="1" noChangeArrowheads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2AC3C64-E58B-4FDF-8B8B-39D99EFF184A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pPr>
                <a:defRPr/>
              </a:pPr>
              <a:t>2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A98A212-850B-41F6-BE91-3B74E066772C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pPr>
                <a:defRPr/>
              </a:pPr>
              <a:t>2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Data Structures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smtClean="0"/>
              <a:t>Queues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Queuing System Models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Queue Data Structures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A Queue Example</a:t>
            </a:r>
          </a:p>
          <a:p>
            <a:pPr>
              <a:lnSpc>
                <a:spcPct val="80000"/>
              </a:lnSpc>
              <a:defRPr/>
            </a:pPr>
            <a:r>
              <a:rPr lang="en-US" sz="2400" smtClean="0"/>
              <a:t>Trees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Binary Trees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Tree Traversals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Inorder, preorder, postorder</a:t>
            </a:r>
          </a:p>
          <a:p>
            <a:pPr>
              <a:lnSpc>
                <a:spcPct val="80000"/>
              </a:lnSpc>
              <a:defRPr/>
            </a:pPr>
            <a:r>
              <a:rPr lang="en-US" sz="2400" smtClean="0"/>
              <a:t>Stacks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 Stack Example</a:t>
            </a:r>
          </a:p>
          <a:p>
            <a:pPr>
              <a:lnSpc>
                <a:spcPct val="80000"/>
              </a:lnSpc>
              <a:defRPr/>
            </a:pPr>
            <a:r>
              <a:rPr lang="en-US" sz="2400" smtClean="0"/>
              <a:t>Hashing</a:t>
            </a:r>
          </a:p>
          <a:p>
            <a:pPr>
              <a:lnSpc>
                <a:spcPct val="80000"/>
              </a:lnSpc>
              <a:defRPr/>
            </a:pPr>
            <a:r>
              <a:rPr lang="en-US" sz="2400" smtClean="0"/>
              <a:t>Static Hashing</a:t>
            </a:r>
          </a:p>
          <a:p>
            <a:pPr>
              <a:lnSpc>
                <a:spcPct val="80000"/>
              </a:lnSpc>
              <a:defRPr/>
            </a:pPr>
            <a:r>
              <a:rPr lang="en-US" sz="2400" smtClean="0"/>
              <a:t>Linear probing</a:t>
            </a:r>
          </a:p>
          <a:p>
            <a:pPr>
              <a:lnSpc>
                <a:spcPct val="80000"/>
              </a:lnSpc>
              <a:defRPr/>
            </a:pPr>
            <a:r>
              <a:rPr lang="en-US" sz="2400" smtClean="0"/>
              <a:t>Chaining </a:t>
            </a:r>
          </a:p>
          <a:p>
            <a:pPr>
              <a:lnSpc>
                <a:spcPct val="80000"/>
              </a:lnSpc>
              <a:defRPr/>
            </a:pPr>
            <a:endParaRPr lang="en-US" sz="24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555776" y="6410151"/>
            <a:ext cx="5113337" cy="4032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 txBox="1">
            <a:spLocks noGrp="1" noChangeArrowheads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226CA26-BA47-4B70-84BE-9C31344405D0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pPr>
                <a:defRPr/>
              </a:pPr>
              <a:t>20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222250" y="1412875"/>
          <a:ext cx="7013575" cy="404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Document" r:id="rId4" imgW="7016151" imgH="4047051" progId="Word.Document.8">
                  <p:embed/>
                </p:oleObj>
              </mc:Choice>
              <mc:Fallback>
                <p:oleObj name="Document" r:id="rId4" imgW="7016151" imgH="4047051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" y="1412875"/>
                        <a:ext cx="7013575" cy="404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0" name="Rectangle 4"/>
          <p:cNvSpPr>
            <a:spLocks noChangeArrowheads="1"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</a:rPr>
              <a:t>Fig 12.13 Processing a Queue</a:t>
            </a:r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6065838" y="5876925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82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ffectLst/>
              </a:rPr>
              <a:t>12.7 Trees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>
                <a:effectLst/>
              </a:rPr>
              <a:t>Tree nodes contain </a:t>
            </a: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two </a:t>
            </a:r>
            <a:r>
              <a:rPr lang="en-US" sz="2400" dirty="0" smtClean="0">
                <a:effectLst/>
              </a:rPr>
              <a:t>or more links.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effectLst/>
              </a:rPr>
              <a:t> All other data structures considered thus far have only contained one link.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effectLst/>
              </a:rPr>
              <a:t>Binary trees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 nodes contain two links.</a:t>
            </a:r>
            <a:r>
              <a:rPr lang="en-US" sz="2400" dirty="0" smtClean="0">
                <a:effectLst/>
              </a:rPr>
              <a:t> 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/>
              <a:t>None, one, or both of which may be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NULL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effectLst/>
              </a:rPr>
              <a:t>The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root node</a:t>
            </a:r>
            <a:r>
              <a:rPr lang="en-US" sz="2400" dirty="0" smtClean="0">
                <a:effectLst/>
              </a:rPr>
              <a:t> is the first node in a tree.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effectLst/>
              </a:rPr>
              <a:t>Each link in the root node refers to a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child</a:t>
            </a:r>
            <a:r>
              <a:rPr lang="en-US" sz="2400" dirty="0" smtClean="0">
                <a:effectLst/>
              </a:rPr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effectLst/>
              </a:rPr>
              <a:t>A node with no children is called a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leaf node</a:t>
            </a:r>
            <a:r>
              <a:rPr lang="en-US" sz="2400" dirty="0" smtClean="0">
                <a:effectLst/>
              </a:rPr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effectLst/>
              </a:rPr>
              <a:t>A node can only be inserted as a leaf node in a binary search tree (i.e., a tree without duplicates.)</a:t>
            </a:r>
          </a:p>
        </p:txBody>
      </p:sp>
      <p:sp>
        <p:nvSpPr>
          <p:cNvPr id="34822" name="Rectangle 7"/>
          <p:cNvSpPr>
            <a:spLocks noChangeArrowheads="1"/>
          </p:cNvSpPr>
          <p:nvPr/>
        </p:nvSpPr>
        <p:spPr bwMode="auto">
          <a:xfrm>
            <a:off x="6065838" y="5876925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82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0"/>
            <a:ext cx="9072563" cy="1052513"/>
          </a:xfrm>
          <a:effectLst>
            <a:outerShdw dist="17961" dir="2700000" algn="ctr" rotWithShape="0">
              <a:schemeClr val="bg2"/>
            </a:outerShdw>
          </a:effectLst>
        </p:spPr>
        <p:txBody>
          <a:bodyPr tIns="0"/>
          <a:lstStyle/>
          <a:p>
            <a:pPr>
              <a:defRPr/>
            </a:pPr>
            <a:r>
              <a:rPr lang="en-US" sz="3600" dirty="0" smtClean="0">
                <a:effectLst/>
              </a:rPr>
              <a:t>Fig. 12.17 Binary Tree</a:t>
            </a:r>
            <a:r>
              <a:rPr lang="en-US" dirty="0" smtClean="0">
                <a:effectLst/>
              </a:rPr>
              <a:t> </a:t>
            </a:r>
            <a:r>
              <a:rPr lang="en-US" sz="3600" dirty="0" smtClean="0">
                <a:effectLst/>
              </a:rPr>
              <a:t>Representation</a:t>
            </a:r>
            <a:r>
              <a:rPr lang="en-US" dirty="0" smtClean="0">
                <a:effectLst/>
              </a:rPr>
              <a:t> </a:t>
            </a:r>
          </a:p>
        </p:txBody>
      </p:sp>
      <p:pic>
        <p:nvPicPr>
          <p:cNvPr id="35845" name="Picture 3" descr="AAEMYTO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1412875"/>
            <a:ext cx="8129587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6" name="Rectangle 7"/>
          <p:cNvSpPr>
            <a:spLocks noChangeArrowheads="1"/>
          </p:cNvSpPr>
          <p:nvPr/>
        </p:nvSpPr>
        <p:spPr bwMode="auto">
          <a:xfrm>
            <a:off x="6065838" y="5876925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82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7800" y="82550"/>
            <a:ext cx="8785225" cy="696913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sz="3600" smtClean="0">
                <a:effectLst/>
              </a:rPr>
              <a:t>Common Programming Error 12.8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1413" y="1916832"/>
            <a:ext cx="7102995" cy="31454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 smtClean="0">
                <a:effectLst/>
              </a:rPr>
              <a:t>Not setting to </a:t>
            </a:r>
            <a:r>
              <a:rPr lang="en-US" altLang="en-US" dirty="0" smtClean="0">
                <a:solidFill>
                  <a:srgbClr val="0000FF"/>
                </a:solidFill>
                <a:effectLst/>
              </a:rPr>
              <a:t>NULL</a:t>
            </a:r>
            <a:r>
              <a:rPr lang="en-US" altLang="en-US" dirty="0" smtClean="0">
                <a:effectLst/>
              </a:rPr>
              <a:t> the links in leaf nodes of a tree can lead to runtime errors.</a:t>
            </a:r>
          </a:p>
          <a:p>
            <a:r>
              <a:rPr lang="en-US" altLang="en-US" dirty="0" smtClean="0">
                <a:effectLst/>
              </a:rPr>
              <a:t>Remember, since tree traversals are normally recursive, this error can be ‘deeply embedded’.</a:t>
            </a:r>
          </a:p>
        </p:txBody>
      </p:sp>
      <p:sp>
        <p:nvSpPr>
          <p:cNvPr id="36870" name="Rectangle 7"/>
          <p:cNvSpPr>
            <a:spLocks noChangeArrowheads="1"/>
          </p:cNvSpPr>
          <p:nvPr/>
        </p:nvSpPr>
        <p:spPr bwMode="auto">
          <a:xfrm>
            <a:off x="6065838" y="5876925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82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ffectLst/>
              </a:rPr>
              <a:t>12.7 Trees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mtClean="0">
                <a:effectLst/>
              </a:rPr>
              <a:t>Binary trees 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>
                <a:effectLst/>
              </a:rPr>
              <a:t>The key value for nodes in the </a:t>
            </a:r>
            <a:r>
              <a:rPr lang="en-US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left subtree</a:t>
            </a:r>
            <a:r>
              <a:rPr lang="en-US" smtClean="0">
                <a:effectLst/>
              </a:rPr>
              <a:t> are less than the key value in the parent. 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>
                <a:effectLst/>
              </a:rPr>
              <a:t>The key value for nodes in the </a:t>
            </a:r>
            <a:r>
              <a:rPr lang="en-US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right subtree</a:t>
            </a:r>
            <a:r>
              <a:rPr lang="en-US" smtClean="0">
                <a:effectLst/>
              </a:rPr>
              <a:t> are greater than the key value in the parent.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>
                <a:effectLst/>
              </a:rPr>
              <a:t>This data structure facilitates duplicate elimination!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>
                <a:effectLst/>
              </a:rPr>
              <a:t>Fast searches - for a balanced tree, maximum of </a:t>
            </a:r>
            <a:r>
              <a:rPr lang="en-US" smtClean="0">
                <a:solidFill>
                  <a:srgbClr val="800000"/>
                </a:solidFill>
                <a:effectLst/>
              </a:rPr>
              <a:t>log</a:t>
            </a:r>
            <a:r>
              <a:rPr lang="en-US" baseline="-25000" smtClean="0">
                <a:solidFill>
                  <a:srgbClr val="800000"/>
                </a:solidFill>
                <a:effectLst/>
              </a:rPr>
              <a:t>2</a:t>
            </a:r>
            <a:r>
              <a:rPr lang="en-US" smtClean="0">
                <a:solidFill>
                  <a:srgbClr val="800000"/>
                </a:solidFill>
                <a:effectLst/>
              </a:rPr>
              <a:t>n </a:t>
            </a:r>
            <a:r>
              <a:rPr lang="en-US" smtClean="0">
                <a:effectLst/>
              </a:rPr>
              <a:t>comparisons.</a:t>
            </a:r>
          </a:p>
        </p:txBody>
      </p:sp>
      <p:sp>
        <p:nvSpPr>
          <p:cNvPr id="37894" name="Rectangle 7"/>
          <p:cNvSpPr>
            <a:spLocks noChangeArrowheads="1"/>
          </p:cNvSpPr>
          <p:nvPr/>
        </p:nvSpPr>
        <p:spPr bwMode="auto">
          <a:xfrm>
            <a:off x="6065838" y="5876925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82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3038"/>
            <a:ext cx="9144000" cy="519112"/>
          </a:xfrm>
          <a:effectLst>
            <a:outerShdw dist="17961" dir="2700000" algn="ctr" rotWithShape="0">
              <a:schemeClr val="bg2"/>
            </a:outerShdw>
          </a:effectLst>
        </p:spPr>
        <p:txBody>
          <a:bodyPr tIns="0"/>
          <a:lstStyle/>
          <a:p>
            <a:pPr>
              <a:defRPr/>
            </a:pPr>
            <a:r>
              <a:rPr lang="en-US" smtClean="0">
                <a:effectLst/>
              </a:rPr>
              <a:t>Fig. 12.18</a:t>
            </a:r>
            <a:r>
              <a:rPr lang="en-US" smtClean="0">
                <a:solidFill>
                  <a:srgbClr val="000000"/>
                </a:solidFill>
                <a:effectLst/>
              </a:rPr>
              <a:t> </a:t>
            </a:r>
            <a:r>
              <a:rPr lang="en-US" smtClean="0">
                <a:solidFill>
                  <a:srgbClr val="000000"/>
                </a:solidFill>
                <a:effectLst/>
                <a:cs typeface="Times New Roman" pitchFamily="18" charset="0"/>
              </a:rPr>
              <a:t> </a:t>
            </a:r>
            <a:r>
              <a:rPr lang="en-US" smtClean="0">
                <a:effectLst/>
              </a:rPr>
              <a:t>Binary search tree </a:t>
            </a:r>
          </a:p>
        </p:txBody>
      </p:sp>
      <p:pic>
        <p:nvPicPr>
          <p:cNvPr id="38917" name="Picture 3" descr="AAEMYTP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989138"/>
            <a:ext cx="6624638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8" name="Rectangle 7"/>
          <p:cNvSpPr>
            <a:spLocks noChangeArrowheads="1"/>
          </p:cNvSpPr>
          <p:nvPr/>
        </p:nvSpPr>
        <p:spPr bwMode="auto">
          <a:xfrm>
            <a:off x="6065838" y="5876925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82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smtClean="0">
                <a:effectLst/>
              </a:rPr>
              <a:t>The Three Standard Tree Traversals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effectLst/>
              </a:rPr>
              <a:t>1. </a:t>
            </a:r>
            <a:r>
              <a:rPr lang="en-US" sz="3600" dirty="0" err="1" smtClean="0">
                <a:effectLst/>
              </a:rPr>
              <a:t>Inorder</a:t>
            </a:r>
            <a:r>
              <a:rPr lang="en-US" sz="3600" dirty="0" smtClean="0">
                <a:effectLst/>
              </a:rPr>
              <a:t> traversal:</a:t>
            </a:r>
          </a:p>
          <a:p>
            <a:pPr marL="977900" indent="-977900">
              <a:lnSpc>
                <a:spcPct val="90000"/>
              </a:lnSpc>
              <a:buNone/>
              <a:defRPr/>
            </a:pPr>
            <a:r>
              <a:rPr lang="en-US" sz="3600" dirty="0">
                <a:effectLst/>
              </a:rPr>
              <a:t>	</a:t>
            </a:r>
            <a:r>
              <a:rPr lang="en-US" dirty="0" smtClean="0">
                <a:effectLst/>
              </a:rPr>
              <a:t>visit the nodes in 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ascending order</a:t>
            </a:r>
            <a:r>
              <a:rPr lang="en-US" dirty="0" smtClean="0">
                <a:effectLst/>
              </a:rPr>
              <a:t> by key value.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/>
              </a:rPr>
              <a:t>1.1 Traverse the left </a:t>
            </a:r>
            <a:r>
              <a:rPr lang="en-US" sz="2800" dirty="0" err="1" smtClean="0">
                <a:effectLst/>
              </a:rPr>
              <a:t>subtree</a:t>
            </a:r>
            <a:r>
              <a:rPr lang="en-US" sz="2800" dirty="0" smtClean="0">
                <a:effectLst/>
              </a:rPr>
              <a:t> with an </a:t>
            </a:r>
            <a:r>
              <a:rPr lang="en-US" sz="2800" dirty="0" err="1" smtClean="0">
                <a:effectLst/>
              </a:rPr>
              <a:t>inorder</a:t>
            </a:r>
            <a:r>
              <a:rPr lang="en-US" sz="2800" dirty="0" smtClean="0">
                <a:effectLst/>
              </a:rPr>
              <a:t> traversal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/>
              </a:rPr>
              <a:t>1.2 Visit the node (process the value in the </a:t>
            </a:r>
            <a:r>
              <a:rPr lang="en-US" sz="2800" dirty="0" err="1" smtClean="0">
                <a:effectLst/>
              </a:rPr>
              <a:t>node,i.e</a:t>
            </a:r>
            <a:r>
              <a:rPr lang="en-US" sz="2800" dirty="0" smtClean="0">
                <a:effectLst/>
              </a:rPr>
              <a:t>., print the node value).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/>
              </a:rPr>
              <a:t>1.3 Traverse the right </a:t>
            </a:r>
            <a:r>
              <a:rPr lang="en-US" sz="2800" dirty="0" err="1" smtClean="0">
                <a:effectLst/>
              </a:rPr>
              <a:t>subtree</a:t>
            </a:r>
            <a:r>
              <a:rPr lang="en-US" sz="2800" dirty="0" smtClean="0">
                <a:effectLst/>
              </a:rPr>
              <a:t> with an </a:t>
            </a:r>
            <a:r>
              <a:rPr lang="en-US" sz="2800" dirty="0" err="1" smtClean="0">
                <a:effectLst/>
              </a:rPr>
              <a:t>inorder</a:t>
            </a:r>
            <a:r>
              <a:rPr lang="en-US" sz="2800" dirty="0" smtClean="0">
                <a:effectLst/>
              </a:rPr>
              <a:t> traversal.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altLang="en-US" sz="3600" smtClean="0">
                <a:effectLst/>
              </a:rPr>
              <a:t>2. Preorder traversal:</a:t>
            </a:r>
          </a:p>
          <a:p>
            <a:pPr marL="609600" indent="-609600"/>
            <a:endParaRPr lang="en-US" altLang="en-US" sz="3600" smtClean="0">
              <a:effectLst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 altLang="en-US" smtClean="0">
                <a:effectLst/>
              </a:rPr>
              <a:t>2.1 Visit the node (process the value in the node, i.e., print the node value).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mtClean="0">
                <a:effectLst/>
              </a:rPr>
              <a:t>2.2 Traverse the left subtree with a preorder traversal.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mtClean="0">
                <a:effectLst/>
              </a:rPr>
              <a:t>2.3 Traverse the right subtree with a preorder traversal.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smtClean="0">
                <a:effectLst/>
              </a:rPr>
              <a:t>The Three Standard Tree Traversals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altLang="en-US" sz="3600" smtClean="0">
                <a:effectLst/>
              </a:rPr>
              <a:t>3. Postorder traversal:</a:t>
            </a:r>
          </a:p>
          <a:p>
            <a:pPr marL="609600" indent="-609600">
              <a:buFont typeface="Wingdings" pitchFamily="2" charset="2"/>
              <a:buNone/>
            </a:pPr>
            <a:endParaRPr lang="en-US" altLang="en-US" sz="3600" smtClean="0">
              <a:effectLst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 altLang="en-US" smtClean="0">
                <a:effectLst/>
              </a:rPr>
              <a:t>3.1 Traverse the left subtree with a postorder traversal.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mtClean="0">
                <a:effectLst/>
              </a:rPr>
              <a:t>3.2 Traverse the right subtree with a postorder traversal.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mtClean="0">
                <a:effectLst/>
              </a:rPr>
              <a:t>3.3 Visit the node (process the value in the node, i.e., print the node value).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smtClean="0">
                <a:effectLst/>
              </a:rPr>
              <a:t>The Three Standard Tree Traversals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23850" y="977900"/>
          <a:ext cx="6048375" cy="554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Document" r:id="rId4" imgW="7062810" imgH="6479192" progId="Word.Document.8">
                  <p:embed/>
                </p:oleObj>
              </mc:Choice>
              <mc:Fallback>
                <p:oleObj name="Document" r:id="rId4" imgW="7062810" imgH="647919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977900"/>
                        <a:ext cx="6048375" cy="554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5795963" y="2420938"/>
            <a:ext cx="3124200" cy="83502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 dirty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Each node in the tree contains a data element and a pointer to the left and right child nodes</a:t>
            </a:r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 flipH="1">
            <a:off x="2771775" y="2852738"/>
            <a:ext cx="2971800" cy="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</a:rPr>
              <a:t>Tree Example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664200" y="4149725"/>
            <a:ext cx="1152525" cy="6985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/>
              <a:t>data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6816725" y="4149725"/>
            <a:ext cx="576263" cy="698500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 flipV="1">
            <a:off x="7104063" y="4437063"/>
            <a:ext cx="73025" cy="71437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cxnSp>
        <p:nvCxnSpPr>
          <p:cNvPr id="9227" name="AutoShape 11"/>
          <p:cNvCxnSpPr>
            <a:cxnSpLocks noChangeShapeType="1"/>
          </p:cNvCxnSpPr>
          <p:nvPr/>
        </p:nvCxnSpPr>
        <p:spPr bwMode="auto">
          <a:xfrm>
            <a:off x="7164388" y="4486275"/>
            <a:ext cx="792162" cy="7953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5076825" y="4149725"/>
            <a:ext cx="576263" cy="698500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9229" name="Oval 13"/>
          <p:cNvSpPr>
            <a:spLocks noChangeArrowheads="1"/>
          </p:cNvSpPr>
          <p:nvPr/>
        </p:nvSpPr>
        <p:spPr bwMode="auto">
          <a:xfrm flipV="1">
            <a:off x="5364163" y="4416425"/>
            <a:ext cx="73025" cy="71438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cxnSp>
        <p:nvCxnSpPr>
          <p:cNvPr id="9230" name="AutoShape 14"/>
          <p:cNvCxnSpPr>
            <a:cxnSpLocks noChangeShapeType="1"/>
          </p:cNvCxnSpPr>
          <p:nvPr/>
        </p:nvCxnSpPr>
        <p:spPr bwMode="auto">
          <a:xfrm flipH="1">
            <a:off x="4716463" y="4489450"/>
            <a:ext cx="657225" cy="7937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1" name="Rectangle 7"/>
          <p:cNvSpPr>
            <a:spLocks noChangeArrowheads="1"/>
          </p:cNvSpPr>
          <p:nvPr/>
        </p:nvSpPr>
        <p:spPr bwMode="auto">
          <a:xfrm>
            <a:off x="6065838" y="5876925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82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 animBg="1"/>
      <p:bldP spid="91142" grpId="0" animBg="1"/>
      <p:bldP spid="9224" grpId="0" animBg="1"/>
      <p:bldP spid="9225" grpId="0" animBg="1"/>
      <p:bldP spid="9226" grpId="0" animBg="1"/>
      <p:bldP spid="9228" grpId="0" animBg="1"/>
      <p:bldP spid="92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 txBox="1">
            <a:spLocks noGrp="1" noChangeArrowheads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E29BC6B-72B6-49AB-B904-B163A6615969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pPr>
                <a:defRPr/>
              </a:pPr>
              <a:t>3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ffectLst/>
              </a:rPr>
              <a:t>12.6 Queues</a:t>
            </a:r>
          </a:p>
        </p:txBody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>
                <a:effectLst/>
              </a:rPr>
              <a:t>Queues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>
                <a:effectLst/>
              </a:rPr>
              <a:t>Are very common structures in operating systems and computer networks.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>
                <a:effectLst/>
              </a:rPr>
              <a:t>The abstraction in system queues is of customers queued with one customer in service.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>
                <a:effectLst/>
              </a:rPr>
              <a:t>Customers are placed in the queue First-In, first-Out (</a:t>
            </a:r>
            <a:r>
              <a:rPr lang="en-US" altLang="en-US" sz="2400" dirty="0" smtClean="0">
                <a:solidFill>
                  <a:srgbClr val="0000FF"/>
                </a:solidFill>
                <a:effectLst/>
              </a:rPr>
              <a:t>FIFO</a:t>
            </a:r>
            <a:r>
              <a:rPr lang="en-US" altLang="en-US" sz="2400" dirty="0" smtClean="0">
                <a:effectLst/>
              </a:rPr>
              <a:t>).  {also First-Come-First-Served (</a:t>
            </a:r>
            <a:r>
              <a:rPr lang="en-US" altLang="en-US" sz="2400" dirty="0" smtClean="0">
                <a:solidFill>
                  <a:srgbClr val="0000FF"/>
                </a:solidFill>
                <a:effectLst/>
              </a:rPr>
              <a:t>FCFS)</a:t>
            </a:r>
            <a:r>
              <a:rPr lang="en-US" altLang="en-US" sz="2400" dirty="0" smtClean="0">
                <a:effectLst/>
              </a:rPr>
              <a:t> }</a:t>
            </a:r>
            <a:endParaRPr lang="en-US" altLang="en-US" sz="2400" dirty="0" smtClean="0">
              <a:solidFill>
                <a:srgbClr val="0000FF"/>
              </a:solidFill>
              <a:effectLst/>
            </a:endParaRPr>
          </a:p>
          <a:p>
            <a:pPr lvl="1">
              <a:lnSpc>
                <a:spcPct val="80000"/>
              </a:lnSpc>
            </a:pPr>
            <a:r>
              <a:rPr lang="en-US" altLang="en-US" sz="2400" dirty="0" smtClean="0">
                <a:effectLst/>
              </a:rPr>
              <a:t>Customers are removed from the</a:t>
            </a:r>
            <a:r>
              <a:rPr lang="en-US" altLang="en-US" sz="2400" dirty="0" smtClean="0">
                <a:solidFill>
                  <a:srgbClr val="0000FF"/>
                </a:solidFill>
                <a:effectLst/>
              </a:rPr>
              <a:t> head </a:t>
            </a:r>
            <a:r>
              <a:rPr lang="en-US" altLang="en-US" sz="2400" dirty="0" smtClean="0">
                <a:effectLst/>
              </a:rPr>
              <a:t>of the queue structure. When modeling a server, the customer at the head of the queue </a:t>
            </a:r>
            <a:r>
              <a:rPr lang="en-US" altLang="en-US" sz="2400" dirty="0" smtClean="0">
                <a:solidFill>
                  <a:srgbClr val="800000"/>
                </a:solidFill>
                <a:effectLst/>
              </a:rPr>
              <a:t>is in service</a:t>
            </a:r>
            <a:r>
              <a:rPr lang="en-US" altLang="en-US" sz="2400" dirty="0" smtClean="0">
                <a:effectLst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>
                <a:effectLst/>
              </a:rPr>
              <a:t>Customers are inserted at the back (or </a:t>
            </a:r>
            <a:r>
              <a:rPr lang="en-US" altLang="en-US" sz="2400" dirty="0" smtClean="0">
                <a:solidFill>
                  <a:srgbClr val="0000FF"/>
                </a:solidFill>
                <a:effectLst/>
              </a:rPr>
              <a:t>tail</a:t>
            </a:r>
            <a:r>
              <a:rPr lang="en-US" altLang="en-US" sz="2400" dirty="0" smtClean="0">
                <a:effectLst/>
              </a:rPr>
              <a:t>) of the queue.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>
                <a:effectLst/>
              </a:rPr>
              <a:t>Queues can model either finite of infinite buffer space.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86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31750" y="1098550"/>
          <a:ext cx="7061200" cy="542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Document" r:id="rId4" imgW="7062810" imgH="5428541" progId="Word.Document.8">
                  <p:embed/>
                </p:oleObj>
              </mc:Choice>
              <mc:Fallback>
                <p:oleObj name="Document" r:id="rId4" imgW="7062810" imgH="542854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" y="1098550"/>
                        <a:ext cx="7061200" cy="542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6" name="Rectangle 2"/>
          <p:cNvSpPr>
            <a:spLocks noChangeArrowheads="1"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</a:rPr>
              <a:t>Tree Example</a:t>
            </a:r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6065838" y="5876925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82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31750" y="981075"/>
          <a:ext cx="7061200" cy="563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Document" r:id="rId4" imgW="7062810" imgH="5638743" progId="Word.Document.8">
                  <p:embed/>
                </p:oleObj>
              </mc:Choice>
              <mc:Fallback>
                <p:oleObj name="Document" r:id="rId4" imgW="7062810" imgH="563874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" y="981075"/>
                        <a:ext cx="7061200" cy="563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5540375" y="1628775"/>
            <a:ext cx="3352800" cy="59055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To insert a node into the tree, memory must first be allocated for that node</a:t>
            </a:r>
          </a:p>
        </p:txBody>
      </p:sp>
      <p:sp>
        <p:nvSpPr>
          <p:cNvPr id="95238" name="Line 6"/>
          <p:cNvSpPr>
            <a:spLocks noChangeShapeType="1"/>
          </p:cNvSpPr>
          <p:nvPr/>
        </p:nvSpPr>
        <p:spPr bwMode="auto">
          <a:xfrm flipH="1">
            <a:off x="4284663" y="1928813"/>
            <a:ext cx="1216025" cy="563562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4845050" y="4652963"/>
            <a:ext cx="4191000" cy="835025"/>
          </a:xfrm>
          <a:prstGeom prst="rect">
            <a:avLst/>
          </a:prstGeom>
          <a:solidFill>
            <a:srgbClr val="F0F7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If the inserted node’s data is less than the current node’s, the program will attempt to insert the node at the current node’s left child.</a:t>
            </a:r>
          </a:p>
        </p:txBody>
      </p:sp>
      <p:sp>
        <p:nvSpPr>
          <p:cNvPr id="95240" name="Line 8"/>
          <p:cNvSpPr>
            <a:spLocks noChangeShapeType="1"/>
          </p:cNvSpPr>
          <p:nvPr/>
        </p:nvSpPr>
        <p:spPr bwMode="auto">
          <a:xfrm flipH="1">
            <a:off x="3276600" y="5013325"/>
            <a:ext cx="1439863" cy="4699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73" name="Rectangle 7"/>
          <p:cNvSpPr>
            <a:spLocks noChangeArrowheads="1"/>
          </p:cNvSpPr>
          <p:nvPr/>
        </p:nvSpPr>
        <p:spPr bwMode="auto">
          <a:xfrm>
            <a:off x="6065838" y="5876925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82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white">
          <a:xfrm>
            <a:off x="179388" y="44450"/>
            <a:ext cx="87852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</a:rPr>
              <a:t>Tree Example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7" grpId="0" animBg="1"/>
      <p:bldP spid="95238" grpId="0" animBg="1"/>
      <p:bldP spid="95238" grpId="1" animBg="1"/>
      <p:bldP spid="95239" grpId="0" animBg="1"/>
      <p:bldP spid="95240" grpId="0" animBg="1"/>
      <p:bldP spid="95240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71438" y="968375"/>
          <a:ext cx="6516687" cy="562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Document" r:id="rId4" imgW="7062810" imgH="6540381" progId="Word.Document.8">
                  <p:embed/>
                </p:oleObj>
              </mc:Choice>
              <mc:Fallback>
                <p:oleObj name="Document" r:id="rId4" imgW="7062810" imgH="654038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968375"/>
                        <a:ext cx="6516687" cy="562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4572000" y="2449513"/>
            <a:ext cx="4343400" cy="83502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If the inserted node’s data is greater than the current node’s, the program will attempt to insert the node at the current node’s right child.</a:t>
            </a:r>
          </a:p>
        </p:txBody>
      </p:sp>
      <p:sp>
        <p:nvSpPr>
          <p:cNvPr id="97286" name="Line 6"/>
          <p:cNvSpPr>
            <a:spLocks noChangeShapeType="1"/>
          </p:cNvSpPr>
          <p:nvPr/>
        </p:nvSpPr>
        <p:spPr bwMode="auto">
          <a:xfrm flipH="1" flipV="1">
            <a:off x="4140200" y="1700213"/>
            <a:ext cx="792163" cy="649287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4621213" y="4754563"/>
            <a:ext cx="4343400" cy="835025"/>
          </a:xfrm>
          <a:prstGeom prst="rect">
            <a:avLst/>
          </a:prstGeom>
          <a:solidFill>
            <a:srgbClr val="F0F7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The inorder traversal calls an inorder traversal on the node’s left child, then prints the node itself, then calls an inorder traversal on the right child.</a:t>
            </a:r>
          </a:p>
        </p:txBody>
      </p:sp>
      <p:sp>
        <p:nvSpPr>
          <p:cNvPr id="97288" name="Line 8"/>
          <p:cNvSpPr>
            <a:spLocks noChangeShapeType="1"/>
          </p:cNvSpPr>
          <p:nvPr/>
        </p:nvSpPr>
        <p:spPr bwMode="auto">
          <a:xfrm flipH="1" flipV="1">
            <a:off x="3132138" y="4437063"/>
            <a:ext cx="1368425" cy="360362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297" name="Rectangle 7"/>
          <p:cNvSpPr>
            <a:spLocks noChangeArrowheads="1"/>
          </p:cNvSpPr>
          <p:nvPr/>
        </p:nvSpPr>
        <p:spPr bwMode="auto">
          <a:xfrm>
            <a:off x="6065838" y="5876925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82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white">
          <a:xfrm>
            <a:off x="179388" y="44450"/>
            <a:ext cx="87852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</a:rPr>
              <a:t>Tree Example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animBg="1"/>
      <p:bldP spid="97286" grpId="0" animBg="1"/>
      <p:bldP spid="97286" grpId="1" animBg="1"/>
      <p:bldP spid="97287" grpId="0" animBg="1"/>
      <p:bldP spid="97288" grpId="0" animBg="1"/>
      <p:bldP spid="97288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0" y="1219200"/>
          <a:ext cx="7061200" cy="458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Document" r:id="rId4" imgW="7062810" imgH="4588093" progId="Word.Document.8">
                  <p:embed/>
                </p:oleObj>
              </mc:Choice>
              <mc:Fallback>
                <p:oleObj name="Document" r:id="rId4" imgW="7062810" imgH="458809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19200"/>
                        <a:ext cx="7061200" cy="458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4356100" y="2060575"/>
            <a:ext cx="4495800" cy="83502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 dirty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The preorder traversal prints the node itself, then calls a preorder traversal on the node’s left child, then calls a preorder traversal on the right child.</a:t>
            </a:r>
          </a:p>
        </p:txBody>
      </p:sp>
      <p:sp>
        <p:nvSpPr>
          <p:cNvPr id="99334" name="Line 6"/>
          <p:cNvSpPr>
            <a:spLocks noChangeShapeType="1"/>
          </p:cNvSpPr>
          <p:nvPr/>
        </p:nvSpPr>
        <p:spPr bwMode="auto">
          <a:xfrm flipH="1" flipV="1">
            <a:off x="3779838" y="1557338"/>
            <a:ext cx="576262" cy="503237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4235450" y="4610100"/>
            <a:ext cx="4800600" cy="83502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 dirty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The </a:t>
            </a:r>
            <a:r>
              <a:rPr lang="en-US" altLang="en-US" sz="1600" dirty="0" err="1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postorder</a:t>
            </a:r>
            <a:r>
              <a:rPr lang="en-US" altLang="en-US" sz="1600" dirty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 traversal calls an </a:t>
            </a:r>
            <a:r>
              <a:rPr lang="en-US" altLang="en-US" sz="1600" dirty="0" err="1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postorder</a:t>
            </a:r>
            <a:r>
              <a:rPr lang="en-US" altLang="en-US" sz="1600" dirty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 traversal on the node’s left child, then calls an </a:t>
            </a:r>
            <a:r>
              <a:rPr lang="en-US" altLang="en-US" sz="1600" dirty="0" err="1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postorder</a:t>
            </a:r>
            <a:r>
              <a:rPr lang="en-US" altLang="en-US" sz="1600" dirty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 traversal on the right child, then prints the node itself.</a:t>
            </a:r>
          </a:p>
        </p:txBody>
      </p:sp>
      <p:sp>
        <p:nvSpPr>
          <p:cNvPr id="99336" name="Line 8"/>
          <p:cNvSpPr>
            <a:spLocks noChangeShapeType="1"/>
          </p:cNvSpPr>
          <p:nvPr/>
        </p:nvSpPr>
        <p:spPr bwMode="auto">
          <a:xfrm flipH="1" flipV="1">
            <a:off x="3563938" y="4221163"/>
            <a:ext cx="609600" cy="3810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21" name="Rectangle 7"/>
          <p:cNvSpPr>
            <a:spLocks noChangeArrowheads="1"/>
          </p:cNvSpPr>
          <p:nvPr/>
        </p:nvSpPr>
        <p:spPr bwMode="auto">
          <a:xfrm>
            <a:off x="6065838" y="5876925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82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</a:rPr>
              <a:t>Tree Example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 animBg="1"/>
      <p:bldP spid="99334" grpId="0" animBg="1"/>
      <p:bldP spid="99334" grpId="1" animBg="1"/>
      <p:bldP spid="99335" grpId="0" animBg="1"/>
      <p:bldP spid="99336" grpId="0" animBg="1"/>
      <p:bldP spid="99336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 txBox="1">
            <a:spLocks noGrp="1" noChangeArrowheads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7E99451-C88D-485C-85CB-9F2019B6C785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pPr>
                <a:defRPr/>
              </a:pPr>
              <a:t>34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ffectLst/>
              </a:rPr>
              <a:t>12.5 Stacks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8750" y="1000125"/>
            <a:ext cx="8229600" cy="5232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>
                <a:effectLst/>
              </a:rPr>
              <a:t>Stack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dirty="0" smtClean="0">
                <a:effectLst/>
              </a:rPr>
              <a:t>New nodes are added and removed only at the top of the stack.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dirty="0" smtClean="0">
                <a:effectLst/>
              </a:rPr>
              <a:t>The classical analogy is a dishes stacker found in restaurants.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dirty="0" smtClean="0">
                <a:effectLst/>
              </a:rPr>
              <a:t>Last-in, first-out (</a:t>
            </a:r>
            <a:r>
              <a:rPr lang="en-US" sz="25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LIFO</a:t>
            </a:r>
            <a:r>
              <a:rPr lang="en-US" sz="2500" dirty="0" smtClean="0">
                <a:effectLst/>
              </a:rPr>
              <a:t>) devices.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dirty="0" smtClean="0">
                <a:effectLst/>
              </a:rPr>
              <a:t>The bottom of stack is indicated by a link member to </a:t>
            </a:r>
            <a:r>
              <a:rPr lang="en-US" sz="2200" dirty="0" smtClean="0">
                <a:solidFill>
                  <a:srgbClr val="0000FF"/>
                </a:solidFill>
                <a:effectLst/>
              </a:rPr>
              <a:t>NULL</a:t>
            </a:r>
            <a:r>
              <a:rPr lang="en-US" sz="2200" dirty="0" smtClean="0">
                <a:solidFill>
                  <a:srgbClr val="0000FF"/>
                </a:solidFill>
                <a:effectLst/>
                <a:latin typeface="Lucida Console" pitchFamily="49" charset="0"/>
              </a:rPr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dirty="0" smtClean="0">
                <a:effectLst/>
              </a:rPr>
              <a:t>Essentially, a constrained version of a linked list.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dirty="0" smtClean="0">
                <a:effectLst/>
              </a:rPr>
              <a:t>Stacks are important in computer languages because it is the data structure for calling and returning from function or subroutine calls.</a:t>
            </a:r>
          </a:p>
        </p:txBody>
      </p:sp>
      <p:sp>
        <p:nvSpPr>
          <p:cNvPr id="43016" name="Rectangle 7"/>
          <p:cNvSpPr>
            <a:spLocks noChangeArrowheads="1"/>
          </p:cNvSpPr>
          <p:nvPr/>
        </p:nvSpPr>
        <p:spPr bwMode="auto">
          <a:xfrm>
            <a:off x="6210300" y="5986463"/>
            <a:ext cx="2898775" cy="300037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82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 txBox="1">
            <a:spLocks noGrp="1" noChangeArrowheads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4FCB5CF-1614-43FE-AC53-AC9D29E65044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pPr>
                <a:defRPr/>
              </a:pPr>
              <a:t>35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ffectLst/>
              </a:rPr>
              <a:t>12.5 Stacks</a:t>
            </a:r>
          </a:p>
        </p:txBody>
      </p:sp>
      <p:sp>
        <p:nvSpPr>
          <p:cNvPr id="440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 smtClean="0">
                <a:effectLst/>
              </a:rPr>
              <a:t>Stack operations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600" dirty="0" smtClean="0">
              <a:solidFill>
                <a:srgbClr val="0000FF"/>
              </a:solidFill>
              <a:effectLst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600" dirty="0" smtClean="0">
                <a:solidFill>
                  <a:srgbClr val="0000FF"/>
                </a:solidFill>
                <a:effectLst/>
              </a:rPr>
              <a:t>push</a:t>
            </a:r>
          </a:p>
          <a:p>
            <a:pPr lvl="1">
              <a:lnSpc>
                <a:spcPct val="90000"/>
              </a:lnSpc>
            </a:pPr>
            <a:r>
              <a:rPr lang="en-US" altLang="en-US" sz="2500" dirty="0" smtClean="0">
                <a:effectLst/>
              </a:rPr>
              <a:t>Add a new node to the top of the stack.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600" dirty="0" smtClean="0">
              <a:solidFill>
                <a:srgbClr val="0000FF"/>
              </a:solidFill>
              <a:effectLst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600" dirty="0" smtClean="0">
                <a:solidFill>
                  <a:srgbClr val="0000FF"/>
                </a:solidFill>
                <a:effectLst/>
              </a:rPr>
              <a:t>pop</a:t>
            </a:r>
          </a:p>
          <a:p>
            <a:pPr lvl="1">
              <a:lnSpc>
                <a:spcPct val="90000"/>
              </a:lnSpc>
            </a:pPr>
            <a:r>
              <a:rPr lang="en-US" altLang="en-US" sz="2500" dirty="0" smtClean="0">
                <a:effectLst/>
              </a:rPr>
              <a:t>Remove a node from the top of the stack.</a:t>
            </a:r>
          </a:p>
          <a:p>
            <a:pPr lvl="1">
              <a:lnSpc>
                <a:spcPct val="90000"/>
              </a:lnSpc>
            </a:pPr>
            <a:r>
              <a:rPr lang="en-US" altLang="en-US" sz="2500" dirty="0" smtClean="0">
                <a:effectLst/>
              </a:rPr>
              <a:t>Store the popped value.</a:t>
            </a:r>
          </a:p>
          <a:p>
            <a:pPr lvl="1">
              <a:lnSpc>
                <a:spcPct val="90000"/>
              </a:lnSpc>
            </a:pPr>
            <a:r>
              <a:rPr lang="en-US" altLang="en-US" sz="2500" dirty="0" smtClean="0">
                <a:effectLst/>
              </a:rPr>
              <a:t>Return </a:t>
            </a:r>
            <a:r>
              <a:rPr lang="en-US" altLang="en-US" sz="2200" dirty="0" smtClean="0">
                <a:effectLst/>
              </a:rPr>
              <a:t>true</a:t>
            </a:r>
            <a:r>
              <a:rPr lang="en-US" altLang="en-US" sz="2500" dirty="0" smtClean="0">
                <a:effectLst/>
              </a:rPr>
              <a:t> if </a:t>
            </a:r>
            <a:r>
              <a:rPr lang="en-US" altLang="en-US" sz="2200" dirty="0" smtClean="0">
                <a:effectLst/>
              </a:rPr>
              <a:t>pop</a:t>
            </a:r>
            <a:r>
              <a:rPr lang="en-US" altLang="en-US" sz="2500" dirty="0" smtClean="0">
                <a:effectLst/>
              </a:rPr>
              <a:t> was successful.</a:t>
            </a:r>
          </a:p>
        </p:txBody>
      </p:sp>
      <p:sp>
        <p:nvSpPr>
          <p:cNvPr id="44040" name="Rectangle 7"/>
          <p:cNvSpPr>
            <a:spLocks noChangeArrowheads="1"/>
          </p:cNvSpPr>
          <p:nvPr/>
        </p:nvSpPr>
        <p:spPr bwMode="auto">
          <a:xfrm>
            <a:off x="6065838" y="5805488"/>
            <a:ext cx="2898775" cy="300037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82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 txBox="1">
            <a:spLocks noGrp="1" noChangeArrowheads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0B3FFCD-AB65-4049-BB65-160A83ABEA36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pPr>
                <a:defRPr/>
              </a:pPr>
              <a:t>36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8959850" cy="798513"/>
          </a:xfrm>
          <a:effectLst>
            <a:outerShdw dist="17961" dir="2700000" algn="ctr" rotWithShape="0">
              <a:schemeClr val="bg2"/>
            </a:outerShdw>
          </a:effectLst>
        </p:spPr>
        <p:txBody>
          <a:bodyPr tIns="0"/>
          <a:lstStyle/>
          <a:p>
            <a:pPr>
              <a:defRPr/>
            </a:pPr>
            <a:r>
              <a:rPr lang="en-US" dirty="0" smtClean="0"/>
              <a:t>Fig. 12.10 P</a:t>
            </a:r>
            <a:r>
              <a:rPr lang="en-US" dirty="0" smtClean="0">
                <a:ea typeface="Times New Roman" pitchFamily="18" charset="0"/>
                <a:cs typeface="Lucida Console" pitchFamily="49" charset="0"/>
              </a:rPr>
              <a:t>ush</a:t>
            </a:r>
            <a:r>
              <a:rPr lang="en-US" dirty="0" smtClean="0">
                <a:effectLst/>
                <a:cs typeface="Times New Roman" pitchFamily="18" charset="0"/>
              </a:rPr>
              <a:t> Operation</a:t>
            </a:r>
          </a:p>
        </p:txBody>
      </p:sp>
      <p:pic>
        <p:nvPicPr>
          <p:cNvPr id="45063" name="Picture 3" descr="AAHBDPJ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403350"/>
            <a:ext cx="7581900" cy="404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4" name="Rectangle 7"/>
          <p:cNvSpPr>
            <a:spLocks noChangeArrowheads="1"/>
          </p:cNvSpPr>
          <p:nvPr/>
        </p:nvSpPr>
        <p:spPr bwMode="auto">
          <a:xfrm>
            <a:off x="6065838" y="5876925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82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 txBox="1">
            <a:spLocks noGrp="1" noChangeArrowheads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8D6C3A64-D71A-46CB-902C-EDD947F9BFA5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pPr>
                <a:defRPr/>
              </a:pPr>
              <a:t>37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6086" name="Picture 3" descr="AAHBDPK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1865313"/>
            <a:ext cx="7700963" cy="316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6065838" y="5876925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82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71438"/>
            <a:ext cx="8959850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tIns="0" anchor="ctr"/>
          <a:lstStyle/>
          <a:p>
            <a:pPr>
              <a:lnSpc>
                <a:spcPct val="110000"/>
              </a:lnSpc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Fig. 12.10 P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Lucida Console" pitchFamily="49" charset="0"/>
              </a:rPr>
              <a:t>op</a:t>
            </a:r>
            <a:r>
              <a:rPr lang="en-US" sz="4400" b="1" dirty="0">
                <a:solidFill>
                  <a:schemeClr val="bg1"/>
                </a:solidFill>
                <a:cs typeface="Times New Roman" pitchFamily="18" charset="0"/>
              </a:rPr>
              <a:t>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 txBox="1">
            <a:spLocks noGrp="1" noChangeArrowheads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7A8A1DC-94E8-40EF-A782-E08C2D6A75DA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pPr>
                <a:defRPr/>
              </a:pPr>
              <a:t>38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73025" y="1009650"/>
          <a:ext cx="6011863" cy="551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Document" r:id="rId4" imgW="7062810" imgH="6479192" progId="Word.Document.8">
                  <p:embed/>
                </p:oleObj>
              </mc:Choice>
              <mc:Fallback>
                <p:oleObj name="Document" r:id="rId4" imgW="7062810" imgH="647919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" y="1009650"/>
                        <a:ext cx="6011863" cy="551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4500563" y="1341438"/>
            <a:ext cx="3657600" cy="590550"/>
          </a:xfrm>
          <a:prstGeom prst="rect">
            <a:avLst/>
          </a:prstGeom>
          <a:solidFill>
            <a:srgbClr val="F0F7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Each node in the stack contains a data element and a pointer to the next node</a:t>
            </a:r>
          </a:p>
        </p:txBody>
      </p:sp>
      <p:sp>
        <p:nvSpPr>
          <p:cNvPr id="14344" name="Line 6"/>
          <p:cNvSpPr>
            <a:spLocks noChangeShapeType="1"/>
          </p:cNvSpPr>
          <p:nvPr/>
        </p:nvSpPr>
        <p:spPr bwMode="auto">
          <a:xfrm flipH="1">
            <a:off x="2987824" y="1628775"/>
            <a:ext cx="1358751" cy="504081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</a:rPr>
              <a:t>A Stack Example</a:t>
            </a:r>
          </a:p>
        </p:txBody>
      </p:sp>
      <p:sp>
        <p:nvSpPr>
          <p:cNvPr id="14346" name="Rectangle 7"/>
          <p:cNvSpPr>
            <a:spLocks noChangeArrowheads="1"/>
          </p:cNvSpPr>
          <p:nvPr/>
        </p:nvSpPr>
        <p:spPr bwMode="auto">
          <a:xfrm>
            <a:off x="6065838" y="5805488"/>
            <a:ext cx="2898775" cy="300037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82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 animBg="1"/>
      <p:bldP spid="14344" grpId="0" animBg="1"/>
      <p:bldP spid="14344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 txBox="1">
            <a:spLocks noGrp="1" noChangeArrowheads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FF61715-F138-456C-A47D-D57031A6FDE0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pPr>
                <a:defRPr/>
              </a:pPr>
              <a:t>39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287338" y="1028700"/>
          <a:ext cx="5940425" cy="544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Document" r:id="rId4" imgW="7062810" imgH="6479192" progId="Word.Document.8">
                  <p:embed/>
                </p:oleObj>
              </mc:Choice>
              <mc:Fallback>
                <p:oleObj name="Document" r:id="rId4" imgW="7062810" imgH="647919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1028700"/>
                        <a:ext cx="5940425" cy="544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1" name="Rectangle 5"/>
          <p:cNvSpPr>
            <a:spLocks noChangeArrowheads="1"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</a:rPr>
              <a:t>A Stack Example</a:t>
            </a:r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6065838" y="5805488"/>
            <a:ext cx="2898775" cy="300037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82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ffectLst/>
              </a:rPr>
              <a:t>Simple Queuing Model</a:t>
            </a:r>
          </a:p>
        </p:txBody>
      </p:sp>
      <p:sp>
        <p:nvSpPr>
          <p:cNvPr id="25607" name="Oval 3"/>
          <p:cNvSpPr>
            <a:spLocks noChangeArrowheads="1"/>
          </p:cNvSpPr>
          <p:nvPr/>
        </p:nvSpPr>
        <p:spPr bwMode="auto">
          <a:xfrm>
            <a:off x="6465912" y="2946400"/>
            <a:ext cx="914400" cy="9144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5608" name="Line 4"/>
          <p:cNvSpPr>
            <a:spLocks noChangeShapeType="1"/>
          </p:cNvSpPr>
          <p:nvPr/>
        </p:nvSpPr>
        <p:spPr bwMode="auto">
          <a:xfrm flipV="1">
            <a:off x="2051050" y="3429000"/>
            <a:ext cx="12969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5609" name="Line 5"/>
          <p:cNvSpPr>
            <a:spLocks noChangeShapeType="1"/>
          </p:cNvSpPr>
          <p:nvPr/>
        </p:nvSpPr>
        <p:spPr bwMode="auto">
          <a:xfrm>
            <a:off x="7397824" y="34290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6"/>
          <p:cNvSpPr>
            <a:spLocks noChangeShapeType="1"/>
          </p:cNvSpPr>
          <p:nvPr/>
        </p:nvSpPr>
        <p:spPr bwMode="auto">
          <a:xfrm>
            <a:off x="5508625" y="3428999"/>
            <a:ext cx="957287" cy="17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684213" y="3103563"/>
            <a:ext cx="1371600" cy="685800"/>
          </a:xfrm>
          <a:prstGeom prst="rect">
            <a:avLst/>
          </a:prstGeom>
          <a:solidFill>
            <a:srgbClr val="99CCFF">
              <a:alpha val="50000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Arrivals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3898900" y="3967163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Queue</a:t>
            </a:r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5967413" y="3895725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Server</a:t>
            </a:r>
          </a:p>
        </p:txBody>
      </p:sp>
      <p:sp>
        <p:nvSpPr>
          <p:cNvPr id="25614" name="Rectangle 10"/>
          <p:cNvSpPr>
            <a:spLocks noChangeArrowheads="1"/>
          </p:cNvSpPr>
          <p:nvPr/>
        </p:nvSpPr>
        <p:spPr bwMode="auto">
          <a:xfrm>
            <a:off x="3365500" y="2976563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5615" name="Rectangle 11"/>
          <p:cNvSpPr>
            <a:spLocks noChangeArrowheads="1"/>
          </p:cNvSpPr>
          <p:nvPr/>
        </p:nvSpPr>
        <p:spPr bwMode="auto">
          <a:xfrm>
            <a:off x="3779838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5616" name="Rectangle 12"/>
          <p:cNvSpPr>
            <a:spLocks noChangeArrowheads="1"/>
          </p:cNvSpPr>
          <p:nvPr/>
        </p:nvSpPr>
        <p:spPr bwMode="auto">
          <a:xfrm>
            <a:off x="4211638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Rectangle 13"/>
          <p:cNvSpPr>
            <a:spLocks noChangeArrowheads="1"/>
          </p:cNvSpPr>
          <p:nvPr/>
        </p:nvSpPr>
        <p:spPr bwMode="auto">
          <a:xfrm>
            <a:off x="4643438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Rectangle 14"/>
          <p:cNvSpPr>
            <a:spLocks noChangeArrowheads="1"/>
          </p:cNvSpPr>
          <p:nvPr/>
        </p:nvSpPr>
        <p:spPr bwMode="auto">
          <a:xfrm>
            <a:off x="5076825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9" name="Line 4"/>
          <p:cNvSpPr>
            <a:spLocks noChangeShapeType="1"/>
          </p:cNvSpPr>
          <p:nvPr/>
        </p:nvSpPr>
        <p:spPr bwMode="auto">
          <a:xfrm flipV="1">
            <a:off x="6012160" y="2204864"/>
            <a:ext cx="0" cy="122413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" name="Line 4"/>
          <p:cNvSpPr>
            <a:spLocks noChangeShapeType="1"/>
          </p:cNvSpPr>
          <p:nvPr/>
        </p:nvSpPr>
        <p:spPr bwMode="auto">
          <a:xfrm flipH="1">
            <a:off x="2699543" y="2204864"/>
            <a:ext cx="1" cy="119873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 flipH="1">
            <a:off x="2699544" y="2204864"/>
            <a:ext cx="326786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55007" y="6410151"/>
            <a:ext cx="5113337" cy="4032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 txBox="1">
            <a:spLocks noGrp="1" noChangeArrowheads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92E4E77-93D6-4AA7-AA0E-0CDB864B22A2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pPr>
                <a:defRPr/>
              </a:pPr>
              <a:t>40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215900" y="981075"/>
          <a:ext cx="6227763" cy="552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name="Document" r:id="rId4" imgW="7062810" imgH="6268990" progId="Word.Document.8">
                  <p:embed/>
                </p:oleObj>
              </mc:Choice>
              <mc:Fallback>
                <p:oleObj name="Document" r:id="rId4" imgW="7062810" imgH="626899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" y="981075"/>
                        <a:ext cx="6227763" cy="552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5530850" y="5000625"/>
            <a:ext cx="3505200" cy="590550"/>
          </a:xfrm>
          <a:prstGeom prst="rect">
            <a:avLst/>
          </a:prstGeom>
          <a:solidFill>
            <a:srgbClr val="F0F7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To insert a node into the stack, memory must first be allocated for that node</a:t>
            </a:r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 flipH="1">
            <a:off x="3714750" y="5286375"/>
            <a:ext cx="1785938" cy="785813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</a:rPr>
              <a:t>A Stack Example</a:t>
            </a:r>
          </a:p>
        </p:txBody>
      </p:sp>
      <p:sp>
        <p:nvSpPr>
          <p:cNvPr id="16394" name="Rectangle 7"/>
          <p:cNvSpPr>
            <a:spLocks noChangeArrowheads="1"/>
          </p:cNvSpPr>
          <p:nvPr/>
        </p:nvSpPr>
        <p:spPr bwMode="auto">
          <a:xfrm>
            <a:off x="6011863" y="5843588"/>
            <a:ext cx="2898775" cy="300037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82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 animBg="1"/>
      <p:bldP spid="16392" grpId="0" animBg="1"/>
      <p:bldP spid="16392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0"/>
          <p:cNvSpPr txBox="1">
            <a:spLocks noGrp="1" noChangeArrowheads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8443CEA-483E-4C7A-876D-25709D4CD3F9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pPr>
                <a:defRPr/>
              </a:pPr>
              <a:t>41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14313" y="1143000"/>
          <a:ext cx="6624637" cy="549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name="Document" r:id="rId4" imgW="7078146" imgH="5856427" progId="Word.Document.8">
                  <p:embed/>
                </p:oleObj>
              </mc:Choice>
              <mc:Fallback>
                <p:oleObj name="Document" r:id="rId4" imgW="7078146" imgH="585642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1143000"/>
                        <a:ext cx="6624637" cy="549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4643438" y="1325563"/>
            <a:ext cx="4191000" cy="590550"/>
          </a:xfrm>
          <a:prstGeom prst="rect">
            <a:avLst/>
          </a:prstGeom>
          <a:solidFill>
            <a:srgbClr val="F0F7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Stack nodes are always inserted at the top, so there is no need to search for the node’s place</a:t>
            </a:r>
          </a:p>
        </p:txBody>
      </p:sp>
      <p:sp>
        <p:nvSpPr>
          <p:cNvPr id="17416" name="Line 6"/>
          <p:cNvSpPr>
            <a:spLocks noChangeShapeType="1"/>
          </p:cNvSpPr>
          <p:nvPr/>
        </p:nvSpPr>
        <p:spPr bwMode="auto">
          <a:xfrm flipH="1">
            <a:off x="3071813" y="1633538"/>
            <a:ext cx="1465262" cy="1524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4184104" y="2003425"/>
            <a:ext cx="3124200" cy="346075"/>
          </a:xfrm>
          <a:prstGeom prst="rect">
            <a:avLst/>
          </a:prstGeom>
          <a:solidFill>
            <a:srgbClr val="F0F7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Inserted node becomes the new top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4841304" y="3990578"/>
            <a:ext cx="4267200" cy="590550"/>
          </a:xfrm>
          <a:prstGeom prst="rect">
            <a:avLst/>
          </a:prstGeom>
          <a:solidFill>
            <a:srgbClr val="F0F7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Stack nodes are always removed from the top, so there is no need to search for the node’s place</a:t>
            </a: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4904184" y="4667101"/>
            <a:ext cx="3124200" cy="346075"/>
          </a:xfrm>
          <a:prstGeom prst="rect">
            <a:avLst/>
          </a:prstGeom>
          <a:solidFill>
            <a:srgbClr val="F0F7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Second node becomes the new top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4175720" y="5171157"/>
            <a:ext cx="3276600" cy="346075"/>
          </a:xfrm>
          <a:prstGeom prst="rect">
            <a:avLst/>
          </a:prstGeom>
          <a:solidFill>
            <a:srgbClr val="F0F7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Free the memory of the popped node</a:t>
            </a:r>
          </a:p>
        </p:txBody>
      </p:sp>
      <p:sp>
        <p:nvSpPr>
          <p:cNvPr id="74767" name="Rectangle 15"/>
          <p:cNvSpPr>
            <a:spLocks noChangeArrowheads="1"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</a:rPr>
              <a:t>A Stack Example</a:t>
            </a:r>
          </a:p>
        </p:txBody>
      </p:sp>
      <p:sp>
        <p:nvSpPr>
          <p:cNvPr id="17422" name="Rectangle 7"/>
          <p:cNvSpPr>
            <a:spLocks noChangeArrowheads="1"/>
          </p:cNvSpPr>
          <p:nvPr/>
        </p:nvSpPr>
        <p:spPr bwMode="auto">
          <a:xfrm>
            <a:off x="6065838" y="5843588"/>
            <a:ext cx="2898775" cy="300037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82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 flipH="1">
            <a:off x="2143124" y="5357813"/>
            <a:ext cx="1928813" cy="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 flipH="1">
            <a:off x="3357562" y="4840807"/>
            <a:ext cx="1428750" cy="357188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 flipH="1">
            <a:off x="2428873" y="4365104"/>
            <a:ext cx="2280445" cy="432048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 flipH="1" flipV="1">
            <a:off x="2428875" y="2071688"/>
            <a:ext cx="1643063" cy="71437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 animBg="1"/>
      <p:bldP spid="17416" grpId="0" animBg="1"/>
      <p:bldP spid="17416" grpId="1" animBg="1"/>
      <p:bldP spid="74759" grpId="0" animBg="1"/>
      <p:bldP spid="74761" grpId="0" animBg="1"/>
      <p:bldP spid="74763" grpId="0" animBg="1"/>
      <p:bldP spid="74765" grpId="0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 txBox="1">
            <a:spLocks noGrp="1" noChangeArrowheads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B4B60A5-08B6-4684-B852-9F2163984F6B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pPr>
                <a:defRPr/>
              </a:pPr>
              <a:t>42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361950" y="981075"/>
          <a:ext cx="6226175" cy="553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Document" r:id="rId4" imgW="7056048" imgH="6273920" progId="Word.Document.8">
                  <p:embed/>
                </p:oleObj>
              </mc:Choice>
              <mc:Fallback>
                <p:oleObj name="Document" r:id="rId4" imgW="7056048" imgH="627392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" y="981075"/>
                        <a:ext cx="6226175" cy="553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5" name="Rectangle 5"/>
          <p:cNvSpPr>
            <a:spLocks noChangeArrowheads="1"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</a:rPr>
              <a:t>A Stack Example</a:t>
            </a:r>
          </a:p>
        </p:txBody>
      </p:sp>
      <p:sp>
        <p:nvSpPr>
          <p:cNvPr id="18440" name="Rectangle 7"/>
          <p:cNvSpPr>
            <a:spLocks noChangeArrowheads="1"/>
          </p:cNvSpPr>
          <p:nvPr/>
        </p:nvSpPr>
        <p:spPr bwMode="auto">
          <a:xfrm>
            <a:off x="6065838" y="5805488"/>
            <a:ext cx="2898775" cy="300037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82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 txBox="1">
            <a:spLocks noGrp="1" noChangeArrowheads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B318233-7852-42ED-8A60-B0613CFD3693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pPr>
                <a:defRPr/>
              </a:pPr>
              <a:t>43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9458" name="Object 3"/>
          <p:cNvGraphicFramePr>
            <a:graphicFrameLocks noChangeAspect="1"/>
          </p:cNvGraphicFramePr>
          <p:nvPr/>
        </p:nvGraphicFramePr>
        <p:xfrm>
          <a:off x="468313" y="1412875"/>
          <a:ext cx="7048500" cy="445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name="Document" r:id="rId4" imgW="7050297" imgH="4456980" progId="Word.Document.8">
                  <p:embed/>
                </p:oleObj>
              </mc:Choice>
              <mc:Fallback>
                <p:oleObj name="Document" r:id="rId4" imgW="7050297" imgH="445698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412875"/>
                        <a:ext cx="7048500" cy="445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2" name="Rectangle 4"/>
          <p:cNvSpPr>
            <a:spLocks noChangeArrowheads="1"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</a:rPr>
              <a:t>A Stack Example</a:t>
            </a:r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6065838" y="5805488"/>
            <a:ext cx="2898775" cy="300037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82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 txBox="1">
            <a:spLocks noGrp="1" noChangeArrowheads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9EAF938-9BC0-4B07-BEE3-EA32587EAD6A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pPr>
                <a:defRPr/>
              </a:pPr>
              <a:t>44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20482" name="Object 3"/>
          <p:cNvGraphicFramePr>
            <a:graphicFrameLocks noChangeAspect="1"/>
          </p:cNvGraphicFramePr>
          <p:nvPr/>
        </p:nvGraphicFramePr>
        <p:xfrm>
          <a:off x="395288" y="1557338"/>
          <a:ext cx="7034212" cy="411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Document" r:id="rId4" imgW="7036998" imgH="4120896" progId="Word.Document.8">
                  <p:embed/>
                </p:oleObj>
              </mc:Choice>
              <mc:Fallback>
                <p:oleObj name="Document" r:id="rId4" imgW="7036998" imgH="412089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557338"/>
                        <a:ext cx="7034212" cy="411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0" name="Rectangle 4"/>
          <p:cNvSpPr>
            <a:spLocks noChangeArrowheads="1"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000" b="1">
                <a:solidFill>
                  <a:schemeClr val="bg1"/>
                </a:solidFill>
              </a:rPr>
              <a:t>A Stack Example</a:t>
            </a:r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6065838" y="5805488"/>
            <a:ext cx="2898775" cy="300037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82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 txBox="1">
            <a:spLocks noGrp="1" noChangeArrowheads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CDB05F9-FAC3-4D38-99D2-7E4CE2990C7E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pPr>
                <a:defRPr/>
              </a:pPr>
              <a:t>45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Hashing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362950" cy="467995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r>
              <a:rPr lang="en-US" sz="2400" dirty="0" smtClean="0">
                <a:effectLst/>
              </a:rPr>
              <a:t>Two classic examples of the use of hashing are: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00FF"/>
                </a:solidFill>
                <a:effectLst/>
              </a:rPr>
              <a:t>{old example}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US" sz="2400" dirty="0" smtClean="0">
                <a:effectLst/>
              </a:rPr>
              <a:t>Building a symbol table for a compiler, whereby a symbol table is similar to a dictionary, but with a set of </a:t>
            </a:r>
            <a:r>
              <a:rPr lang="en-US" sz="24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name-attribute</a:t>
            </a:r>
            <a:r>
              <a:rPr lang="en-US" sz="2400" dirty="0" smtClean="0">
                <a:effectLst/>
              </a:rPr>
              <a:t> pairs.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US" sz="2400" dirty="0" smtClean="0">
                <a:effectLst/>
              </a:rPr>
              <a:t>Standard operations on any symbol table are:</a:t>
            </a:r>
          </a:p>
          <a:p>
            <a:pPr marL="609600" indent="-609600">
              <a:lnSpc>
                <a:spcPct val="90000"/>
              </a:lnSpc>
              <a:defRPr/>
            </a:pPr>
            <a:endParaRPr lang="en-US" sz="2400" dirty="0" smtClean="0">
              <a:effectLst/>
            </a:endParaRPr>
          </a:p>
          <a:p>
            <a:pPr marL="1127125" lvl="1" indent="-6096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400" dirty="0" smtClean="0">
                <a:effectLst/>
              </a:rPr>
              <a:t>Determine if the </a:t>
            </a: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name</a:t>
            </a:r>
            <a:r>
              <a:rPr lang="en-US" sz="2400" dirty="0" smtClean="0"/>
              <a:t> is in the table.</a:t>
            </a:r>
          </a:p>
          <a:p>
            <a:pPr marL="1127125" lvl="1" indent="-6096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400" dirty="0" smtClean="0"/>
              <a:t>Retrieve the attributes of that name.</a:t>
            </a:r>
          </a:p>
          <a:p>
            <a:pPr marL="1127125" lvl="1" indent="-6096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400" dirty="0" smtClean="0"/>
              <a:t>Modify the attributes of that name.</a:t>
            </a:r>
          </a:p>
          <a:p>
            <a:pPr marL="1127125" lvl="1" indent="-6096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400" dirty="0" smtClean="0"/>
              <a:t>Insert a new name and its attributes in the table.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0"/>
          <p:cNvSpPr txBox="1">
            <a:spLocks noGrp="1" noChangeArrowheads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42F035B-AF31-48F0-B625-85F02263DC21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pPr>
                <a:defRPr/>
              </a:pPr>
              <a:t>46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6713" y="-100013"/>
            <a:ext cx="8382000" cy="1066801"/>
          </a:xfrm>
        </p:spPr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Tracking Flows in a Router Node </a:t>
            </a:r>
          </a:p>
        </p:txBody>
      </p:sp>
      <p:sp>
        <p:nvSpPr>
          <p:cNvPr id="48135" name="Oval 3"/>
          <p:cNvSpPr>
            <a:spLocks noChangeArrowheads="1"/>
          </p:cNvSpPr>
          <p:nvPr/>
        </p:nvSpPr>
        <p:spPr bwMode="auto">
          <a:xfrm>
            <a:off x="1692275" y="1333500"/>
            <a:ext cx="5029200" cy="41910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8136" name="Line 4"/>
          <p:cNvSpPr>
            <a:spLocks noChangeShapeType="1"/>
          </p:cNvSpPr>
          <p:nvPr/>
        </p:nvSpPr>
        <p:spPr bwMode="auto">
          <a:xfrm>
            <a:off x="6705600" y="3429000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" name="Line 5"/>
          <p:cNvSpPr>
            <a:spLocks noChangeShapeType="1"/>
          </p:cNvSpPr>
          <p:nvPr/>
        </p:nvSpPr>
        <p:spPr bwMode="auto">
          <a:xfrm flipV="1">
            <a:off x="6248400" y="1066800"/>
            <a:ext cx="19050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8" name="Line 6"/>
          <p:cNvSpPr>
            <a:spLocks noChangeShapeType="1"/>
          </p:cNvSpPr>
          <p:nvPr/>
        </p:nvSpPr>
        <p:spPr bwMode="auto">
          <a:xfrm>
            <a:off x="6324600" y="4495800"/>
            <a:ext cx="17526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9" name="Line 7"/>
          <p:cNvSpPr>
            <a:spLocks noChangeShapeType="1"/>
          </p:cNvSpPr>
          <p:nvPr/>
        </p:nvSpPr>
        <p:spPr bwMode="auto">
          <a:xfrm>
            <a:off x="152400" y="3429000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0" name="Line 8"/>
          <p:cNvSpPr>
            <a:spLocks noChangeShapeType="1"/>
          </p:cNvSpPr>
          <p:nvPr/>
        </p:nvSpPr>
        <p:spPr bwMode="auto">
          <a:xfrm>
            <a:off x="381000" y="914400"/>
            <a:ext cx="21336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1" name="Line 9"/>
          <p:cNvSpPr>
            <a:spLocks noChangeShapeType="1"/>
          </p:cNvSpPr>
          <p:nvPr/>
        </p:nvSpPr>
        <p:spPr bwMode="auto">
          <a:xfrm flipV="1">
            <a:off x="228600" y="4876800"/>
            <a:ext cx="22098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2" name="Line 10"/>
          <p:cNvSpPr>
            <a:spLocks noChangeShapeType="1"/>
          </p:cNvSpPr>
          <p:nvPr/>
        </p:nvSpPr>
        <p:spPr bwMode="auto">
          <a:xfrm flipV="1">
            <a:off x="4191000" y="54864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3" name="Rectangle 11"/>
          <p:cNvSpPr>
            <a:spLocks noChangeArrowheads="1"/>
          </p:cNvSpPr>
          <p:nvPr/>
        </p:nvSpPr>
        <p:spPr bwMode="auto">
          <a:xfrm>
            <a:off x="3962400" y="2971800"/>
            <a:ext cx="457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8144" name="Rectangle 12"/>
          <p:cNvSpPr>
            <a:spLocks noChangeArrowheads="1"/>
          </p:cNvSpPr>
          <p:nvPr/>
        </p:nvSpPr>
        <p:spPr bwMode="auto">
          <a:xfrm>
            <a:off x="3538538" y="2971800"/>
            <a:ext cx="457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8145" name="Rectangle 13"/>
          <p:cNvSpPr>
            <a:spLocks noChangeArrowheads="1"/>
          </p:cNvSpPr>
          <p:nvPr/>
        </p:nvSpPr>
        <p:spPr bwMode="auto">
          <a:xfrm>
            <a:off x="4876800" y="2971800"/>
            <a:ext cx="457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8146" name="Oval 15"/>
          <p:cNvSpPr>
            <a:spLocks noChangeArrowheads="1"/>
          </p:cNvSpPr>
          <p:nvPr/>
        </p:nvSpPr>
        <p:spPr bwMode="auto">
          <a:xfrm>
            <a:off x="5791200" y="2971800"/>
            <a:ext cx="914400" cy="9144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8147" name="Rectangle 16"/>
          <p:cNvSpPr>
            <a:spLocks noChangeArrowheads="1"/>
          </p:cNvSpPr>
          <p:nvPr/>
        </p:nvSpPr>
        <p:spPr bwMode="auto">
          <a:xfrm>
            <a:off x="4419600" y="2971800"/>
            <a:ext cx="457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8148" name="Line 17"/>
          <p:cNvSpPr>
            <a:spLocks noChangeShapeType="1"/>
          </p:cNvSpPr>
          <p:nvPr/>
        </p:nvSpPr>
        <p:spPr bwMode="auto">
          <a:xfrm>
            <a:off x="5334000" y="34290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9" name="Rectangle 18"/>
          <p:cNvSpPr>
            <a:spLocks noChangeArrowheads="1"/>
          </p:cNvSpPr>
          <p:nvPr/>
        </p:nvSpPr>
        <p:spPr bwMode="auto">
          <a:xfrm>
            <a:off x="304800" y="2895600"/>
            <a:ext cx="1066800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itchFamily="18" charset="0"/>
              </a:rPr>
              <a:t>packet</a:t>
            </a:r>
          </a:p>
        </p:txBody>
      </p:sp>
      <p:sp>
        <p:nvSpPr>
          <p:cNvPr id="48150" name="Line 19"/>
          <p:cNvSpPr>
            <a:spLocks noChangeShapeType="1"/>
          </p:cNvSpPr>
          <p:nvPr/>
        </p:nvSpPr>
        <p:spPr bwMode="auto">
          <a:xfrm>
            <a:off x="1371600" y="3124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1" name="Rectangle 20"/>
          <p:cNvSpPr>
            <a:spLocks noChangeArrowheads="1"/>
          </p:cNvSpPr>
          <p:nvPr/>
        </p:nvSpPr>
        <p:spPr bwMode="auto">
          <a:xfrm>
            <a:off x="6858000" y="2895600"/>
            <a:ext cx="1066800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itchFamily="18" charset="0"/>
              </a:rPr>
              <a:t>packet</a:t>
            </a:r>
          </a:p>
        </p:txBody>
      </p:sp>
      <p:sp>
        <p:nvSpPr>
          <p:cNvPr id="48152" name="Line 21"/>
          <p:cNvSpPr>
            <a:spLocks noChangeShapeType="1"/>
          </p:cNvSpPr>
          <p:nvPr/>
        </p:nvSpPr>
        <p:spPr bwMode="auto">
          <a:xfrm>
            <a:off x="7924800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3" name="Rectangle 22"/>
          <p:cNvSpPr>
            <a:spLocks noChangeArrowheads="1"/>
          </p:cNvSpPr>
          <p:nvPr/>
        </p:nvSpPr>
        <p:spPr bwMode="auto">
          <a:xfrm>
            <a:off x="3733800" y="1676400"/>
            <a:ext cx="99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600">
                <a:solidFill>
                  <a:srgbClr val="A50021"/>
                </a:solidFill>
                <a:latin typeface="Times New Roman" pitchFamily="18" charset="0"/>
              </a:rPr>
              <a:t>    </a:t>
            </a:r>
            <a:r>
              <a:rPr lang="en-US" altLang="en-US" sz="4000" b="1">
                <a:latin typeface="Times New Roman" pitchFamily="18" charset="0"/>
              </a:rPr>
              <a:t>15</a:t>
            </a:r>
            <a:r>
              <a:rPr lang="en-US" altLang="en-US" sz="3600">
                <a:solidFill>
                  <a:srgbClr val="A50021"/>
                </a:solidFill>
                <a:latin typeface="Times New Roman" pitchFamily="18" charset="0"/>
              </a:rPr>
              <a:t>  </a:t>
            </a:r>
            <a:r>
              <a:rPr lang="en-US" altLang="en-US">
                <a:solidFill>
                  <a:srgbClr val="A50021"/>
                </a:solidFill>
                <a:latin typeface="Times New Roman" pitchFamily="18" charset="0"/>
              </a:rPr>
              <a:t>     </a:t>
            </a:r>
          </a:p>
        </p:txBody>
      </p:sp>
      <p:sp>
        <p:nvSpPr>
          <p:cNvPr id="48154" name="Oval 23"/>
          <p:cNvSpPr>
            <a:spLocks noChangeArrowheads="1"/>
          </p:cNvSpPr>
          <p:nvPr/>
        </p:nvSpPr>
        <p:spPr bwMode="auto">
          <a:xfrm>
            <a:off x="8229600" y="2971800"/>
            <a:ext cx="914400" cy="914400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4000">
                <a:solidFill>
                  <a:srgbClr val="A50021"/>
                </a:solidFill>
                <a:latin typeface="Times New Roman" pitchFamily="18" charset="0"/>
              </a:rPr>
              <a:t>  </a:t>
            </a:r>
            <a:r>
              <a:rPr lang="en-US" altLang="en-US" sz="4000" b="1">
                <a:latin typeface="Times New Roman" pitchFamily="18" charset="0"/>
              </a:rPr>
              <a:t>17</a:t>
            </a:r>
            <a:r>
              <a:rPr lang="en-US" altLang="en-US" sz="4000">
                <a:solidFill>
                  <a:srgbClr val="A50021"/>
                </a:solidFill>
                <a:latin typeface="Times New Roman" pitchFamily="18" charset="0"/>
              </a:rPr>
              <a:t>    </a:t>
            </a:r>
          </a:p>
        </p:txBody>
      </p:sp>
      <p:sp>
        <p:nvSpPr>
          <p:cNvPr id="48155" name="Rectangle 24"/>
          <p:cNvSpPr>
            <a:spLocks noChangeArrowheads="1"/>
          </p:cNvSpPr>
          <p:nvPr/>
        </p:nvSpPr>
        <p:spPr bwMode="auto">
          <a:xfrm>
            <a:off x="3200400" y="3962400"/>
            <a:ext cx="3429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48156" name="Rectangle 25"/>
          <p:cNvSpPr>
            <a:spLocks noChangeArrowheads="1"/>
          </p:cNvSpPr>
          <p:nvPr/>
        </p:nvSpPr>
        <p:spPr bwMode="auto">
          <a:xfrm>
            <a:off x="6705600" y="3581400"/>
            <a:ext cx="1600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800" b="1">
                <a:latin typeface="Times New Roman" pitchFamily="18" charset="0"/>
              </a:rPr>
              <a:t>Outgoing Link</a:t>
            </a:r>
          </a:p>
        </p:txBody>
      </p:sp>
      <p:sp>
        <p:nvSpPr>
          <p:cNvPr id="48157" name="Rectangle 26"/>
          <p:cNvSpPr>
            <a:spLocks noChangeArrowheads="1"/>
          </p:cNvSpPr>
          <p:nvPr/>
        </p:nvSpPr>
        <p:spPr bwMode="auto">
          <a:xfrm>
            <a:off x="3352800" y="4038600"/>
            <a:ext cx="1600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800" b="1">
                <a:latin typeface="Times New Roman" pitchFamily="18" charset="0"/>
              </a:rPr>
              <a:t>Router Buffer</a:t>
            </a:r>
          </a:p>
        </p:txBody>
      </p:sp>
      <p:sp>
        <p:nvSpPr>
          <p:cNvPr id="48158" name="Rectangle 27"/>
          <p:cNvSpPr>
            <a:spLocks noChangeArrowheads="1"/>
          </p:cNvSpPr>
          <p:nvPr/>
        </p:nvSpPr>
        <p:spPr bwMode="auto">
          <a:xfrm>
            <a:off x="5715000" y="3886200"/>
            <a:ext cx="990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800" b="1">
                <a:latin typeface="Times New Roman" pitchFamily="18" charset="0"/>
              </a:rPr>
              <a:t>Server</a:t>
            </a:r>
          </a:p>
        </p:txBody>
      </p:sp>
      <p:sp>
        <p:nvSpPr>
          <p:cNvPr id="48159" name="Rectangle 29"/>
          <p:cNvSpPr>
            <a:spLocks noChangeArrowheads="1"/>
          </p:cNvSpPr>
          <p:nvPr/>
        </p:nvSpPr>
        <p:spPr bwMode="auto">
          <a:xfrm>
            <a:off x="5167313" y="5745163"/>
            <a:ext cx="2249487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None/>
            </a:pPr>
            <a:r>
              <a:rPr lang="en-US" altLang="en-US" b="1">
                <a:solidFill>
                  <a:srgbClr val="0000FF"/>
                </a:solidFill>
              </a:rPr>
              <a:t>{new example}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Static Hashing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effectLst/>
              </a:rPr>
              <a:t>In static hashing, identifiers (</a:t>
            </a:r>
            <a:r>
              <a:rPr lang="en-US" altLang="en-US" dirty="0" smtClean="0">
                <a:solidFill>
                  <a:schemeClr val="accent1"/>
                </a:solidFill>
                <a:effectLst/>
              </a:rPr>
              <a:t>names</a:t>
            </a:r>
            <a:r>
              <a:rPr lang="en-US" altLang="en-US" dirty="0" smtClean="0">
                <a:effectLst/>
              </a:rPr>
              <a:t>)</a:t>
            </a:r>
          </a:p>
          <a:p>
            <a:pPr marL="228600" indent="-228600">
              <a:lnSpc>
                <a:spcPct val="90000"/>
              </a:lnSpc>
              <a:buNone/>
            </a:pPr>
            <a:r>
              <a:rPr lang="en-US" altLang="en-US" dirty="0" smtClean="0">
                <a:effectLst/>
              </a:rPr>
              <a:t> are stored in a fixed size table called a hash table.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effectLst/>
              </a:rPr>
              <a:t>A </a:t>
            </a:r>
            <a:r>
              <a:rPr lang="en-US" altLang="en-US" dirty="0" smtClean="0">
                <a:solidFill>
                  <a:srgbClr val="0000FF"/>
                </a:solidFill>
                <a:effectLst/>
              </a:rPr>
              <a:t>hash function f(x) </a:t>
            </a:r>
            <a:r>
              <a:rPr lang="en-US" altLang="en-US" dirty="0" smtClean="0">
                <a:effectLst/>
              </a:rPr>
              <a:t>is used to determine the location of an identifier </a:t>
            </a:r>
            <a:r>
              <a:rPr lang="en-US" altLang="en-US" dirty="0" smtClean="0">
                <a:solidFill>
                  <a:srgbClr val="0000FF"/>
                </a:solidFill>
                <a:effectLst/>
              </a:rPr>
              <a:t>x</a:t>
            </a:r>
            <a:r>
              <a:rPr lang="en-US" altLang="en-US" dirty="0" smtClean="0">
                <a:effectLst/>
              </a:rPr>
              <a:t> in the table.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effectLst/>
              </a:rPr>
              <a:t>The hash table is stored into sequential memory locations that are partitioned into </a:t>
            </a:r>
            <a:r>
              <a:rPr lang="en-US" altLang="en-US" dirty="0" smtClean="0">
                <a:solidFill>
                  <a:srgbClr val="0000FF"/>
                </a:solidFill>
                <a:effectLst/>
              </a:rPr>
              <a:t>b</a:t>
            </a:r>
            <a:r>
              <a:rPr lang="en-US" altLang="en-US" dirty="0" smtClean="0">
                <a:effectLst/>
              </a:rPr>
              <a:t> buckets. Each bucket has </a:t>
            </a:r>
            <a:r>
              <a:rPr lang="en-US" altLang="en-US" dirty="0" smtClean="0">
                <a:solidFill>
                  <a:srgbClr val="0000FF"/>
                </a:solidFill>
                <a:effectLst/>
              </a:rPr>
              <a:t>s</a:t>
            </a:r>
            <a:r>
              <a:rPr lang="en-US" altLang="en-US" dirty="0" smtClean="0">
                <a:effectLst/>
              </a:rPr>
              <a:t> slots.</a:t>
            </a:r>
            <a:endParaRPr lang="en-US" altLang="en-US" dirty="0" smtClean="0">
              <a:solidFill>
                <a:schemeClr val="accent1"/>
              </a:solidFill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Hash Table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altLang="en-US" smtClean="0"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Hash Function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184576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effectLst/>
              </a:rPr>
              <a:t>A good hash function is </a:t>
            </a:r>
            <a:r>
              <a:rPr lang="en-US" sz="2800" dirty="0" smtClean="0">
                <a:solidFill>
                  <a:srgbClr val="800000"/>
                </a:solidFill>
                <a:effectLst/>
              </a:rPr>
              <a:t>easy to compute </a:t>
            </a:r>
            <a:r>
              <a:rPr lang="en-US" sz="2800" dirty="0" smtClean="0">
                <a:effectLst/>
              </a:rPr>
              <a:t>and </a:t>
            </a:r>
            <a:r>
              <a:rPr lang="en-US" sz="2800" dirty="0" smtClean="0">
                <a:solidFill>
                  <a:srgbClr val="800000"/>
                </a:solidFill>
                <a:effectLst/>
              </a:rPr>
              <a:t>minimizes bucket collisions </a:t>
            </a:r>
            <a:r>
              <a:rPr lang="en-US" sz="2800" dirty="0" smtClean="0">
                <a:effectLst/>
              </a:rPr>
              <a:t>(i.e., it should be </a:t>
            </a:r>
            <a:r>
              <a:rPr lang="en-US" sz="2800" dirty="0" smtClean="0">
                <a:effectLst/>
              </a:rPr>
              <a:t>unbiased).</a:t>
            </a:r>
            <a:endParaRPr lang="en-US" sz="2800" dirty="0" smtClean="0">
              <a:effectLst/>
            </a:endParaRPr>
          </a:p>
          <a:p>
            <a:pPr>
              <a:defRPr/>
            </a:pPr>
            <a:r>
              <a:rPr lang="en-US" sz="2800" dirty="0" smtClean="0">
                <a:effectLst/>
              </a:rPr>
              <a:t>A good hash function hashes </a:t>
            </a:r>
            <a:r>
              <a:rPr lang="en-US" sz="2800" dirty="0" smtClean="0">
                <a:solidFill>
                  <a:srgbClr val="0000FF"/>
                </a:solidFill>
                <a:effectLst/>
              </a:rPr>
              <a:t>x</a:t>
            </a:r>
            <a:r>
              <a:rPr lang="en-US" sz="2800" dirty="0" smtClean="0">
                <a:effectLst/>
              </a:rPr>
              <a:t> such that </a:t>
            </a:r>
            <a:r>
              <a:rPr lang="en-US" sz="2800" dirty="0" smtClean="0">
                <a:solidFill>
                  <a:srgbClr val="0000FF"/>
                </a:solidFill>
                <a:effectLst/>
              </a:rPr>
              <a:t>x</a:t>
            </a:r>
            <a:r>
              <a:rPr lang="en-US" sz="2800" dirty="0" smtClean="0">
                <a:effectLst/>
              </a:rPr>
              <a:t> has an equal chance of hashing into any of the </a:t>
            </a:r>
            <a:r>
              <a:rPr lang="en-US" sz="2800" dirty="0" smtClean="0">
                <a:solidFill>
                  <a:srgbClr val="0000FF"/>
                </a:solidFill>
                <a:effectLst/>
              </a:rPr>
              <a:t>b</a:t>
            </a:r>
            <a:r>
              <a:rPr lang="en-US" sz="2800" dirty="0" smtClean="0">
                <a:effectLst/>
              </a:rPr>
              <a:t> buckets. Namely, the hash function should </a:t>
            </a: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uniformly distribute </a:t>
            </a:r>
            <a:r>
              <a:rPr lang="en-US" sz="2800" dirty="0" smtClean="0">
                <a:effectLst/>
              </a:rPr>
              <a:t>the symbols into the </a:t>
            </a:r>
            <a:r>
              <a:rPr lang="en-US" sz="2800" dirty="0" smtClean="0">
                <a:solidFill>
                  <a:srgbClr val="0000FF"/>
                </a:solidFill>
                <a:effectLst/>
              </a:rPr>
              <a:t>b</a:t>
            </a:r>
            <a:r>
              <a:rPr lang="en-US" sz="2800" dirty="0" smtClean="0">
                <a:effectLst/>
              </a:rPr>
              <a:t> buckets.</a:t>
            </a:r>
          </a:p>
          <a:p>
            <a:pPr>
              <a:defRPr/>
            </a:pPr>
            <a:r>
              <a:rPr lang="en-US" sz="2800" dirty="0" smtClean="0">
                <a:effectLst/>
              </a:rPr>
              <a:t>Examples of hash function are: mid-square, division f(x) = x % </a:t>
            </a:r>
            <a:r>
              <a:rPr lang="en-US" sz="2800" dirty="0" smtClean="0">
                <a:effectLst/>
              </a:rPr>
              <a:t>M, </a:t>
            </a:r>
            <a:r>
              <a:rPr lang="en-US" sz="2800" dirty="0" smtClean="0">
                <a:effectLst/>
              </a:rPr>
              <a:t>and folding</a:t>
            </a:r>
            <a:r>
              <a:rPr lang="en-US" sz="2800" dirty="0" smtClean="0">
                <a:effectLst/>
              </a:rPr>
              <a:t>.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008000"/>
                </a:solidFill>
                <a:effectLst/>
              </a:rPr>
              <a:t>{Note – M and b are the same here!!}</a:t>
            </a:r>
            <a:r>
              <a:rPr lang="en-US" sz="2400" dirty="0" smtClean="0">
                <a:effectLst/>
              </a:rPr>
              <a:t> </a:t>
            </a:r>
            <a:endParaRPr lang="en-US" sz="2400" dirty="0" smtClean="0"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12.6 Queues (Cont.)</a:t>
            </a:r>
          </a:p>
        </p:txBody>
      </p:sp>
      <p:sp>
        <p:nvSpPr>
          <p:cNvPr id="9523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Information packets also wait in queues in computer networks.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Each time a packet arrives at a network node, it must be routed to the next node on the network along the path to its final destination.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routing node routes one packet at a time, so additional packets are </a:t>
            </a:r>
            <a:r>
              <a:rPr lang="en-US" altLang="en-US" dirty="0" err="1" smtClean="0">
                <a:solidFill>
                  <a:srgbClr val="000000"/>
                </a:solidFill>
                <a:latin typeface="Times New Roman" pitchFamily="18" charset="0"/>
              </a:rPr>
              <a:t>enqueued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until the router can route them.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3491880" y="5877272"/>
            <a:ext cx="56166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Copyright © Pearson, Inc. 2013. All Rights Reserved.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9D8329-2C8C-4DFB-BA96-1BFCBEA2F06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Hash Table Details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dirty="0" smtClean="0">
                <a:effectLst/>
              </a:rPr>
              <a:t>We need to initialize table where all slots are empty.</a:t>
            </a:r>
          </a:p>
          <a:p>
            <a:pPr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FF"/>
                </a:solidFill>
                <a:effectLst/>
              </a:rPr>
              <a:t> void </a:t>
            </a:r>
            <a:r>
              <a:rPr lang="en-US" altLang="en-US" dirty="0" err="1" smtClean="0">
                <a:solidFill>
                  <a:srgbClr val="0000FF"/>
                </a:solidFill>
                <a:effectLst/>
              </a:rPr>
              <a:t>init_table</a:t>
            </a:r>
            <a:r>
              <a:rPr lang="en-US" altLang="en-US" dirty="0" smtClean="0">
                <a:solidFill>
                  <a:srgbClr val="0000FF"/>
                </a:solidFill>
                <a:effectLst/>
              </a:rPr>
              <a:t> (element </a:t>
            </a:r>
            <a:r>
              <a:rPr lang="en-US" altLang="en-US" dirty="0" err="1" smtClean="0">
                <a:solidFill>
                  <a:srgbClr val="0000FF"/>
                </a:solidFill>
                <a:effectLst/>
              </a:rPr>
              <a:t>ht</a:t>
            </a:r>
            <a:r>
              <a:rPr lang="en-US" altLang="en-US" dirty="0" smtClean="0">
                <a:solidFill>
                  <a:srgbClr val="0000FF"/>
                </a:solidFill>
                <a:effectLst/>
              </a:rPr>
              <a:t>[])</a:t>
            </a:r>
          </a:p>
          <a:p>
            <a:pPr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FF"/>
                </a:solidFill>
                <a:effectLst/>
              </a:rPr>
              <a:t> {</a:t>
            </a:r>
          </a:p>
          <a:p>
            <a:pPr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FF"/>
                </a:solidFill>
                <a:effectLst/>
              </a:rPr>
              <a:t>	  </a:t>
            </a:r>
            <a:r>
              <a:rPr lang="en-US" altLang="en-US" dirty="0" err="1" smtClean="0">
                <a:solidFill>
                  <a:srgbClr val="0000FF"/>
                </a:solidFill>
                <a:effectLst/>
              </a:rPr>
              <a:t>int</a:t>
            </a:r>
            <a:r>
              <a:rPr lang="en-US" altLang="en-US" dirty="0" smtClean="0">
                <a:solidFill>
                  <a:srgbClr val="0000FF"/>
                </a:solidFill>
                <a:effectLst/>
              </a:rPr>
              <a:t> i;</a:t>
            </a:r>
          </a:p>
          <a:p>
            <a:pPr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FF"/>
                </a:solidFill>
                <a:effectLst/>
              </a:rPr>
              <a:t>   for (i =0; i &lt; TABLE_SIZE; i++)</a:t>
            </a:r>
          </a:p>
          <a:p>
            <a:pPr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FF"/>
                </a:solidFill>
                <a:effectLst/>
              </a:rPr>
              <a:t>	    	 </a:t>
            </a:r>
            <a:r>
              <a:rPr lang="en-US" altLang="en-US" dirty="0" err="1" smtClean="0">
                <a:solidFill>
                  <a:srgbClr val="0000FF"/>
                </a:solidFill>
                <a:effectLst/>
              </a:rPr>
              <a:t>ht</a:t>
            </a:r>
            <a:r>
              <a:rPr lang="en-US" altLang="en-US" dirty="0" smtClean="0">
                <a:solidFill>
                  <a:srgbClr val="0000FF"/>
                </a:solidFill>
                <a:effectLst/>
              </a:rPr>
              <a:t>[i].key[0] = NULL;</a:t>
            </a:r>
          </a:p>
          <a:p>
            <a:pPr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FF"/>
                </a:solidFill>
                <a:effectLst/>
              </a:rPr>
              <a:t> 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Hash Table with Linear Probing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813" y="1125538"/>
            <a:ext cx="8686800" cy="49704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altLang="en-US" sz="2800" dirty="0" smtClean="0">
                <a:effectLst/>
              </a:rPr>
              <a:t>There are four possibilities after hashing </a:t>
            </a:r>
            <a:r>
              <a:rPr lang="en-US" altLang="en-US" sz="2800" dirty="0" smtClean="0">
                <a:solidFill>
                  <a:srgbClr val="0000FF"/>
                </a:solidFill>
                <a:effectLst/>
              </a:rPr>
              <a:t>x </a:t>
            </a:r>
            <a:r>
              <a:rPr lang="en-US" altLang="en-US" sz="2800" dirty="0" smtClean="0">
                <a:effectLst/>
              </a:rPr>
              <a:t>into a table bucket: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altLang="en-US" sz="2800" dirty="0" smtClean="0">
                <a:effectLst/>
              </a:rPr>
              <a:t>The bucket contains </a:t>
            </a:r>
            <a:r>
              <a:rPr lang="en-US" altLang="en-US" sz="2800" dirty="0" smtClean="0">
                <a:solidFill>
                  <a:srgbClr val="0000FF"/>
                </a:solidFill>
                <a:effectLst/>
              </a:rPr>
              <a:t>x</a:t>
            </a:r>
            <a:r>
              <a:rPr lang="en-US" altLang="en-US" sz="2800" dirty="0" smtClean="0">
                <a:effectLst/>
              </a:rPr>
              <a:t>. {</a:t>
            </a:r>
            <a:r>
              <a:rPr lang="en-US" altLang="en-US" sz="2800" dirty="0" smtClean="0">
                <a:solidFill>
                  <a:srgbClr val="0000FF"/>
                </a:solidFill>
                <a:effectLst/>
              </a:rPr>
              <a:t>x</a:t>
            </a:r>
            <a:r>
              <a:rPr lang="en-US" altLang="en-US" sz="2800" dirty="0" smtClean="0">
                <a:effectLst/>
              </a:rPr>
              <a:t> is in the table already}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altLang="en-US" sz="2800" dirty="0" smtClean="0">
                <a:effectLst/>
              </a:rPr>
              <a:t>The bucket is empty.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altLang="en-US" sz="2800" dirty="0" smtClean="0">
                <a:effectLst/>
              </a:rPr>
              <a:t>The bucket contains a nonempty entry other than </a:t>
            </a:r>
            <a:r>
              <a:rPr lang="en-US" altLang="en-US" sz="2800" dirty="0" smtClean="0">
                <a:solidFill>
                  <a:srgbClr val="0000FF"/>
                </a:solidFill>
                <a:effectLst/>
              </a:rPr>
              <a:t>x</a:t>
            </a:r>
            <a:r>
              <a:rPr lang="en-US" altLang="en-US" sz="2800" dirty="0">
                <a:effectLst/>
              </a:rPr>
              <a:t> </a:t>
            </a:r>
            <a:r>
              <a:rPr lang="en-US" altLang="en-US" sz="2800" dirty="0" smtClean="0">
                <a:solidFill>
                  <a:srgbClr val="008000"/>
                </a:solidFill>
                <a:effectLst/>
              </a:rPr>
              <a:t>{a </a:t>
            </a:r>
            <a:r>
              <a:rPr lang="en-US" altLang="en-US" sz="2800" dirty="0" smtClean="0">
                <a:solidFill>
                  <a:srgbClr val="008000"/>
                </a:solidFill>
                <a:effectLst/>
              </a:rPr>
              <a:t>bucket collision}. </a:t>
            </a:r>
            <a:r>
              <a:rPr lang="en-US" altLang="en-US" sz="2800" dirty="0" smtClean="0">
                <a:effectLst/>
              </a:rPr>
              <a:t>Here we either examine next slot or the next bucket.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altLang="en-US" sz="2800" dirty="0" smtClean="0">
                <a:effectLst/>
              </a:rPr>
              <a:t>We have exhausted all table memory and have wrapped around to the ‘home bucket’.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Hash Table with Linear Probing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813" y="1125538"/>
            <a:ext cx="8686800" cy="49704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altLang="en-US" smtClean="0">
                <a:effectLst/>
              </a:rPr>
              <a:t>After running for awhile identifiers will tend to cluster and </a:t>
            </a:r>
            <a:r>
              <a:rPr lang="en-US" altLang="en-US" smtClean="0">
                <a:solidFill>
                  <a:srgbClr val="0000FF"/>
                </a:solidFill>
                <a:effectLst/>
              </a:rPr>
              <a:t>coalesce. </a:t>
            </a:r>
            <a:r>
              <a:rPr lang="en-US" altLang="en-US" smtClean="0">
                <a:effectLst/>
              </a:rPr>
              <a:t>Note, now the search time is likely to grow with each new addition to the symbol table.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mtClean="0">
                <a:solidFill>
                  <a:srgbClr val="800000"/>
                </a:solidFill>
                <a:effectLst/>
              </a:rPr>
              <a:t>Result = Bad Performance.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mtClean="0">
                <a:effectLst/>
              </a:rPr>
              <a:t>This is the motivation for implementing hash buckets using </a:t>
            </a:r>
            <a:r>
              <a:rPr lang="en-US" altLang="en-US" smtClean="0">
                <a:solidFill>
                  <a:srgbClr val="0000FF"/>
                </a:solidFill>
                <a:effectLst/>
              </a:rPr>
              <a:t>chaining ( each bucket is implemented as a linked list with a header node).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>
                <a:effectLst/>
              </a:rPr>
              <a:t>Example of Chain insert into a hash table</a:t>
            </a:r>
            <a:br>
              <a:rPr lang="en-US" sz="2800" smtClean="0">
                <a:effectLst/>
              </a:rPr>
            </a:br>
            <a:r>
              <a:rPr lang="en-US" sz="2800" smtClean="0">
                <a:effectLst/>
              </a:rPr>
              <a:t> with a BAD hash function</a:t>
            </a:r>
          </a:p>
        </p:txBody>
      </p:sp>
      <p:sp>
        <p:nvSpPr>
          <p:cNvPr id="55301" name="Rectangle 4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mtClean="0">
                <a:effectLst/>
              </a:rPr>
              <a:t>[0] -&gt; add -&gt; asp -&gt; attitude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>
                <a:effectLst/>
              </a:rPr>
              <a:t>[1] -&gt; </a:t>
            </a:r>
            <a:r>
              <a:rPr lang="en-US" altLang="en-US" smtClean="0">
                <a:solidFill>
                  <a:srgbClr val="0000FF"/>
                </a:solidFill>
                <a:effectLst/>
              </a:rPr>
              <a:t>NULL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>
                <a:effectLst/>
              </a:rPr>
              <a:t>[2] -&gt; cat -&gt; char -&gt; cosine -&gt; czar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>
                <a:effectLst/>
              </a:rPr>
              <a:t>…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>
                <a:effectLst/>
              </a:rPr>
              <a:t>[9] -&gt; jack -&gt; jumbo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>
                <a:effectLst/>
              </a:rPr>
              <a:t>[10] -&gt; king -&gt; kinicki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>
                <a:effectLst/>
              </a:rPr>
              <a:t>…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>
                <a:effectLst/>
              </a:rPr>
              <a:t>[25] -&gt; zac -&gt; zebro -zits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More Advanced Hashing</a:t>
            </a:r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dirty="0" smtClean="0">
                <a:effectLst/>
              </a:rPr>
              <a:t>Dynamic Hashing</a:t>
            </a:r>
          </a:p>
          <a:p>
            <a:r>
              <a:rPr lang="en-US" altLang="en-US" dirty="0" smtClean="0">
                <a:effectLst/>
              </a:rPr>
              <a:t>Double Hashing</a:t>
            </a:r>
          </a:p>
          <a:p>
            <a:r>
              <a:rPr lang="en-US" altLang="en-US" dirty="0" smtClean="0">
                <a:effectLst/>
              </a:rPr>
              <a:t>Circular Linked Lists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 txBox="1">
            <a:spLocks noGrp="1" noChangeArrowheads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17B4E28-D5DB-4D48-A35F-D0191F0EE942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pPr>
                <a:defRPr/>
              </a:pPr>
              <a:t>55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DAAD764-E919-42C9-99EF-5C3E64EE57FB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pPr>
                <a:defRPr/>
              </a:pPr>
              <a:t>55</a:t>
            </a:fld>
            <a:endParaRPr lang="en-US" sz="16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Review of Data Structures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Connected queuing computer systems with </a:t>
            </a:r>
            <a:r>
              <a:rPr lang="en-US" sz="2400" dirty="0" smtClean="0">
                <a:solidFill>
                  <a:srgbClr val="800000"/>
                </a:solidFill>
              </a:rPr>
              <a:t>queuing data structures</a:t>
            </a:r>
            <a:r>
              <a:rPr lang="en-US" sz="2400" dirty="0" smtClean="0"/>
              <a:t>. Basic operations: </a:t>
            </a:r>
            <a:r>
              <a:rPr lang="en-US" sz="2400" dirty="0" err="1" smtClean="0">
                <a:solidFill>
                  <a:srgbClr val="800000"/>
                </a:solidFill>
              </a:rPr>
              <a:t>enqueue</a:t>
            </a:r>
            <a:r>
              <a:rPr lang="en-US" sz="2400" dirty="0" smtClean="0"/>
              <a:t> and </a:t>
            </a:r>
            <a:r>
              <a:rPr lang="en-US" sz="2400" dirty="0" err="1" smtClean="0">
                <a:solidFill>
                  <a:srgbClr val="800000"/>
                </a:solidFill>
              </a:rPr>
              <a:t>dequeue</a:t>
            </a:r>
            <a:r>
              <a:rPr lang="en-US" sz="2400" dirty="0" smtClean="0"/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Introduced tree terminology and structures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800000"/>
                </a:solidFill>
              </a:rPr>
              <a:t>Binary Trees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800000"/>
                </a:solidFill>
              </a:rPr>
              <a:t>Tree Traversals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Inorder</a:t>
            </a:r>
            <a:r>
              <a:rPr lang="en-US" sz="1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preorder, </a:t>
            </a:r>
            <a:r>
              <a:rPr lang="en-US" sz="1800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postorder</a:t>
            </a:r>
            <a:endParaRPr lang="en-US" sz="1800" dirty="0" smtClean="0">
              <a:solidFill>
                <a:srgbClr val="8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Stacks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 Stack Example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A quick look at Hashing including: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800000"/>
                </a:solidFill>
              </a:rPr>
              <a:t>Static Hashing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800000"/>
                </a:solidFill>
              </a:rPr>
              <a:t>Hash functions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800000"/>
                </a:solidFill>
              </a:rPr>
              <a:t>Linear probing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800000"/>
                </a:solidFill>
              </a:rPr>
              <a:t>Chaining (linked lists)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0"/>
          <p:cNvSpPr txBox="1">
            <a:spLocks noGrp="1" noChangeArrowheads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6876FC0-738B-4B3F-9263-89BD9CA36D78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pPr>
                <a:defRPr/>
              </a:pPr>
              <a:t>6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smtClean="0">
                <a:effectLst/>
              </a:rPr>
              <a:t>Router Node </a:t>
            </a:r>
          </a:p>
        </p:txBody>
      </p:sp>
      <p:sp>
        <p:nvSpPr>
          <p:cNvPr id="26631" name="Oval 3"/>
          <p:cNvSpPr>
            <a:spLocks noChangeArrowheads="1"/>
          </p:cNvSpPr>
          <p:nvPr/>
        </p:nvSpPr>
        <p:spPr bwMode="auto">
          <a:xfrm>
            <a:off x="1692275" y="1333500"/>
            <a:ext cx="5029200" cy="41910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6632" name="Line 4"/>
          <p:cNvSpPr>
            <a:spLocks noChangeShapeType="1"/>
          </p:cNvSpPr>
          <p:nvPr/>
        </p:nvSpPr>
        <p:spPr bwMode="auto">
          <a:xfrm>
            <a:off x="6705600" y="3429000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5"/>
          <p:cNvSpPr>
            <a:spLocks noChangeShapeType="1"/>
          </p:cNvSpPr>
          <p:nvPr/>
        </p:nvSpPr>
        <p:spPr bwMode="auto">
          <a:xfrm flipV="1">
            <a:off x="6248400" y="1066800"/>
            <a:ext cx="19050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6"/>
          <p:cNvSpPr>
            <a:spLocks noChangeShapeType="1"/>
          </p:cNvSpPr>
          <p:nvPr/>
        </p:nvSpPr>
        <p:spPr bwMode="auto">
          <a:xfrm>
            <a:off x="6324600" y="4495800"/>
            <a:ext cx="17526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7"/>
          <p:cNvSpPr>
            <a:spLocks noChangeShapeType="1"/>
          </p:cNvSpPr>
          <p:nvPr/>
        </p:nvSpPr>
        <p:spPr bwMode="auto">
          <a:xfrm>
            <a:off x="152400" y="3429000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8"/>
          <p:cNvSpPr>
            <a:spLocks noChangeShapeType="1"/>
          </p:cNvSpPr>
          <p:nvPr/>
        </p:nvSpPr>
        <p:spPr bwMode="auto">
          <a:xfrm>
            <a:off x="381000" y="914400"/>
            <a:ext cx="21336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9"/>
          <p:cNvSpPr>
            <a:spLocks noChangeShapeType="1"/>
          </p:cNvSpPr>
          <p:nvPr/>
        </p:nvSpPr>
        <p:spPr bwMode="auto">
          <a:xfrm flipV="1">
            <a:off x="228600" y="4876800"/>
            <a:ext cx="22098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0"/>
          <p:cNvSpPr>
            <a:spLocks noChangeShapeType="1"/>
          </p:cNvSpPr>
          <p:nvPr/>
        </p:nvSpPr>
        <p:spPr bwMode="auto">
          <a:xfrm flipV="1">
            <a:off x="4191000" y="54864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Rectangle 11"/>
          <p:cNvSpPr>
            <a:spLocks noChangeArrowheads="1"/>
          </p:cNvSpPr>
          <p:nvPr/>
        </p:nvSpPr>
        <p:spPr bwMode="auto">
          <a:xfrm>
            <a:off x="3962400" y="2971800"/>
            <a:ext cx="457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Rectangle 12"/>
          <p:cNvSpPr>
            <a:spLocks noChangeArrowheads="1"/>
          </p:cNvSpPr>
          <p:nvPr/>
        </p:nvSpPr>
        <p:spPr bwMode="auto">
          <a:xfrm>
            <a:off x="3538538" y="2971800"/>
            <a:ext cx="457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6641" name="Rectangle 13"/>
          <p:cNvSpPr>
            <a:spLocks noChangeArrowheads="1"/>
          </p:cNvSpPr>
          <p:nvPr/>
        </p:nvSpPr>
        <p:spPr bwMode="auto">
          <a:xfrm>
            <a:off x="4876800" y="2971800"/>
            <a:ext cx="457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6642" name="Oval 15"/>
          <p:cNvSpPr>
            <a:spLocks noChangeArrowheads="1"/>
          </p:cNvSpPr>
          <p:nvPr/>
        </p:nvSpPr>
        <p:spPr bwMode="auto">
          <a:xfrm>
            <a:off x="5791200" y="2971800"/>
            <a:ext cx="914400" cy="9144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6643" name="Rectangle 16"/>
          <p:cNvSpPr>
            <a:spLocks noChangeArrowheads="1"/>
          </p:cNvSpPr>
          <p:nvPr/>
        </p:nvSpPr>
        <p:spPr bwMode="auto">
          <a:xfrm>
            <a:off x="4419600" y="2971800"/>
            <a:ext cx="457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6644" name="Line 17"/>
          <p:cNvSpPr>
            <a:spLocks noChangeShapeType="1"/>
          </p:cNvSpPr>
          <p:nvPr/>
        </p:nvSpPr>
        <p:spPr bwMode="auto">
          <a:xfrm>
            <a:off x="5334000" y="34290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Rectangle 18"/>
          <p:cNvSpPr>
            <a:spLocks noChangeArrowheads="1"/>
          </p:cNvSpPr>
          <p:nvPr/>
        </p:nvSpPr>
        <p:spPr bwMode="auto">
          <a:xfrm>
            <a:off x="304800" y="2895600"/>
            <a:ext cx="1066800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itchFamily="18" charset="0"/>
              </a:rPr>
              <a:t>packet</a:t>
            </a:r>
          </a:p>
        </p:txBody>
      </p:sp>
      <p:sp>
        <p:nvSpPr>
          <p:cNvPr id="26646" name="Line 19"/>
          <p:cNvSpPr>
            <a:spLocks noChangeShapeType="1"/>
          </p:cNvSpPr>
          <p:nvPr/>
        </p:nvSpPr>
        <p:spPr bwMode="auto">
          <a:xfrm>
            <a:off x="1371600" y="3124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Rectangle 20"/>
          <p:cNvSpPr>
            <a:spLocks noChangeArrowheads="1"/>
          </p:cNvSpPr>
          <p:nvPr/>
        </p:nvSpPr>
        <p:spPr bwMode="auto">
          <a:xfrm>
            <a:off x="6858000" y="2895600"/>
            <a:ext cx="1066800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itchFamily="18" charset="0"/>
              </a:rPr>
              <a:t>packet</a:t>
            </a:r>
          </a:p>
        </p:txBody>
      </p:sp>
      <p:sp>
        <p:nvSpPr>
          <p:cNvPr id="26648" name="Line 21"/>
          <p:cNvSpPr>
            <a:spLocks noChangeShapeType="1"/>
          </p:cNvSpPr>
          <p:nvPr/>
        </p:nvSpPr>
        <p:spPr bwMode="auto">
          <a:xfrm>
            <a:off x="7924800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Rectangle 22"/>
          <p:cNvSpPr>
            <a:spLocks noChangeArrowheads="1"/>
          </p:cNvSpPr>
          <p:nvPr/>
        </p:nvSpPr>
        <p:spPr bwMode="auto">
          <a:xfrm>
            <a:off x="3733800" y="1676400"/>
            <a:ext cx="99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600">
                <a:solidFill>
                  <a:srgbClr val="A50021"/>
                </a:solidFill>
                <a:latin typeface="Times New Roman" pitchFamily="18" charset="0"/>
              </a:rPr>
              <a:t>    </a:t>
            </a:r>
            <a:r>
              <a:rPr lang="en-US" altLang="en-US" sz="4000" b="1">
                <a:latin typeface="Times New Roman" pitchFamily="18" charset="0"/>
              </a:rPr>
              <a:t>15</a:t>
            </a:r>
            <a:r>
              <a:rPr lang="en-US" altLang="en-US" sz="3600">
                <a:solidFill>
                  <a:srgbClr val="A50021"/>
                </a:solidFill>
                <a:latin typeface="Times New Roman" pitchFamily="18" charset="0"/>
              </a:rPr>
              <a:t>  </a:t>
            </a:r>
            <a:r>
              <a:rPr lang="en-US" altLang="en-US">
                <a:solidFill>
                  <a:srgbClr val="A50021"/>
                </a:solidFill>
                <a:latin typeface="Times New Roman" pitchFamily="18" charset="0"/>
              </a:rPr>
              <a:t>     </a:t>
            </a:r>
          </a:p>
        </p:txBody>
      </p:sp>
      <p:sp>
        <p:nvSpPr>
          <p:cNvPr id="26650" name="Oval 23"/>
          <p:cNvSpPr>
            <a:spLocks noChangeArrowheads="1"/>
          </p:cNvSpPr>
          <p:nvPr/>
        </p:nvSpPr>
        <p:spPr bwMode="auto">
          <a:xfrm>
            <a:off x="8229600" y="2971800"/>
            <a:ext cx="914400" cy="914400"/>
          </a:xfrm>
          <a:prstGeom prst="ellipse">
            <a:avLst/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4000">
                <a:solidFill>
                  <a:srgbClr val="A50021"/>
                </a:solidFill>
                <a:latin typeface="Times New Roman" pitchFamily="18" charset="0"/>
              </a:rPr>
              <a:t>  </a:t>
            </a:r>
            <a:r>
              <a:rPr lang="en-US" altLang="en-US" sz="4000" b="1">
                <a:latin typeface="Times New Roman" pitchFamily="18" charset="0"/>
              </a:rPr>
              <a:t>17</a:t>
            </a:r>
            <a:r>
              <a:rPr lang="en-US" altLang="en-US" sz="4000">
                <a:solidFill>
                  <a:srgbClr val="A50021"/>
                </a:solidFill>
                <a:latin typeface="Times New Roman" pitchFamily="18" charset="0"/>
              </a:rPr>
              <a:t>    </a:t>
            </a:r>
          </a:p>
        </p:txBody>
      </p:sp>
      <p:sp>
        <p:nvSpPr>
          <p:cNvPr id="26651" name="Rectangle 24"/>
          <p:cNvSpPr>
            <a:spLocks noChangeArrowheads="1"/>
          </p:cNvSpPr>
          <p:nvPr/>
        </p:nvSpPr>
        <p:spPr bwMode="auto">
          <a:xfrm>
            <a:off x="3200400" y="3962400"/>
            <a:ext cx="3429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26652" name="Rectangle 25"/>
          <p:cNvSpPr>
            <a:spLocks noChangeArrowheads="1"/>
          </p:cNvSpPr>
          <p:nvPr/>
        </p:nvSpPr>
        <p:spPr bwMode="auto">
          <a:xfrm>
            <a:off x="6705600" y="3581400"/>
            <a:ext cx="1600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800" b="1">
                <a:latin typeface="Times New Roman" pitchFamily="18" charset="0"/>
              </a:rPr>
              <a:t>Outgoing Link</a:t>
            </a:r>
          </a:p>
        </p:txBody>
      </p:sp>
      <p:sp>
        <p:nvSpPr>
          <p:cNvPr id="26653" name="Rectangle 26"/>
          <p:cNvSpPr>
            <a:spLocks noChangeArrowheads="1"/>
          </p:cNvSpPr>
          <p:nvPr/>
        </p:nvSpPr>
        <p:spPr bwMode="auto">
          <a:xfrm>
            <a:off x="3352800" y="4038600"/>
            <a:ext cx="1600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800" b="1">
                <a:latin typeface="Times New Roman" pitchFamily="18" charset="0"/>
              </a:rPr>
              <a:t>Router Buffer</a:t>
            </a:r>
          </a:p>
        </p:txBody>
      </p:sp>
      <p:sp>
        <p:nvSpPr>
          <p:cNvPr id="26654" name="Rectangle 27"/>
          <p:cNvSpPr>
            <a:spLocks noChangeArrowheads="1"/>
          </p:cNvSpPr>
          <p:nvPr/>
        </p:nvSpPr>
        <p:spPr bwMode="auto">
          <a:xfrm>
            <a:off x="5715000" y="3886200"/>
            <a:ext cx="990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800" b="1">
                <a:latin typeface="Times New Roman" pitchFamily="18" charset="0"/>
              </a:rPr>
              <a:t>Server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 txBox="1">
            <a:spLocks noGrp="1" noChangeArrowheads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81A4FBC6-3695-4F8A-A03B-E5F6A49B3E5C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pPr>
                <a:defRPr/>
              </a:pPr>
              <a:t>7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4450"/>
            <a:ext cx="8785225" cy="792163"/>
          </a:xfrm>
        </p:spPr>
        <p:txBody>
          <a:bodyPr/>
          <a:lstStyle/>
          <a:p>
            <a:pPr>
              <a:defRPr/>
            </a:pPr>
            <a:r>
              <a:rPr lang="en-US" sz="3600" smtClean="0">
                <a:effectLst/>
              </a:rPr>
              <a:t>Performance Metrics</a:t>
            </a:r>
            <a:r>
              <a:rPr lang="en-US" smtClean="0">
                <a:effectLst/>
              </a:rPr>
              <a:t/>
            </a:r>
            <a:br>
              <a:rPr lang="en-US" smtClean="0">
                <a:effectLst/>
              </a:rPr>
            </a:br>
            <a:r>
              <a:rPr lang="en-US" sz="3200" smtClean="0">
                <a:effectLst/>
              </a:rPr>
              <a:t>(General Definitions)</a:t>
            </a:r>
          </a:p>
        </p:txBody>
      </p:sp>
      <p:sp>
        <p:nvSpPr>
          <p:cNvPr id="276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sz="2800" dirty="0" smtClean="0">
                <a:solidFill>
                  <a:srgbClr val="800000"/>
                </a:solidFill>
                <a:effectLst/>
              </a:rPr>
              <a:t>Utilization :: </a:t>
            </a:r>
            <a:r>
              <a:rPr lang="en-US" altLang="en-US" sz="2800" dirty="0" smtClean="0">
                <a:effectLst/>
              </a:rPr>
              <a:t>the percentage of time a device is busy servicing a “customer”.</a:t>
            </a:r>
          </a:p>
          <a:p>
            <a:r>
              <a:rPr lang="en-US" altLang="en-US" sz="2800" dirty="0" smtClean="0">
                <a:solidFill>
                  <a:srgbClr val="800000"/>
                </a:solidFill>
                <a:effectLst/>
              </a:rPr>
              <a:t>Throughput :: </a:t>
            </a:r>
            <a:r>
              <a:rPr lang="en-US" altLang="en-US" sz="2800" dirty="0" smtClean="0">
                <a:effectLst/>
              </a:rPr>
              <a:t>the number of jobs processed by the “system” per unit time.</a:t>
            </a:r>
          </a:p>
          <a:p>
            <a:r>
              <a:rPr lang="en-US" altLang="en-US" sz="2800" dirty="0" smtClean="0">
                <a:solidFill>
                  <a:srgbClr val="800000"/>
                </a:solidFill>
                <a:effectLst/>
              </a:rPr>
              <a:t>Response time :: </a:t>
            </a:r>
            <a:r>
              <a:rPr lang="en-US" altLang="en-US" sz="2800" dirty="0" smtClean="0">
                <a:effectLst/>
              </a:rPr>
              <a:t>the time required to receive a response to a request (round-trip time).</a:t>
            </a:r>
          </a:p>
          <a:p>
            <a:r>
              <a:rPr lang="en-US" altLang="en-US" sz="2800" dirty="0" smtClean="0">
                <a:solidFill>
                  <a:srgbClr val="800000"/>
                </a:solidFill>
                <a:effectLst/>
              </a:rPr>
              <a:t>Delay :: </a:t>
            </a:r>
            <a:r>
              <a:rPr lang="en-US" altLang="en-US" sz="2800" dirty="0" smtClean="0">
                <a:effectLst/>
              </a:rPr>
              <a:t>the time to traverse from one end to the other in a system.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Round Robin Queuing</a:t>
            </a:r>
          </a:p>
        </p:txBody>
      </p:sp>
      <p:pic>
        <p:nvPicPr>
          <p:cNvPr id="2970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3" y="1420813"/>
            <a:ext cx="5641975" cy="424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 txBox="1">
            <a:spLocks noGrp="1" noChangeArrowheads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3ABD81C-6791-4786-A18B-71CAABB6D2E8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pPr>
                <a:defRPr/>
              </a:pPr>
              <a:t>9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ffectLst/>
              </a:rPr>
              <a:t>12.6 Queues</a:t>
            </a:r>
          </a:p>
        </p:txBody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dirty="0" smtClean="0">
                <a:effectLst/>
              </a:rPr>
              <a:t>Queues</a:t>
            </a:r>
          </a:p>
          <a:p>
            <a:pPr lvl="1"/>
            <a:r>
              <a:rPr lang="en-US" altLang="en-US" dirty="0" smtClean="0">
                <a:effectLst/>
              </a:rPr>
              <a:t>When modeling a </a:t>
            </a:r>
            <a:r>
              <a:rPr lang="en-US" altLang="en-US" dirty="0" smtClean="0">
                <a:solidFill>
                  <a:srgbClr val="008000"/>
                </a:solidFill>
                <a:effectLst/>
              </a:rPr>
              <a:t>finite buffer</a:t>
            </a:r>
            <a:r>
              <a:rPr lang="en-US" altLang="en-US" dirty="0" smtClean="0">
                <a:effectLst/>
              </a:rPr>
              <a:t>, when the buffer is full, an arriving customer is dropped (normally from the tail). This is known as a </a:t>
            </a:r>
            <a:r>
              <a:rPr lang="en-US" altLang="en-US" dirty="0" smtClean="0">
                <a:solidFill>
                  <a:srgbClr val="0000FF"/>
                </a:solidFill>
                <a:effectLst/>
              </a:rPr>
              <a:t>drop-tail</a:t>
            </a:r>
            <a:r>
              <a:rPr lang="en-US" altLang="en-US" dirty="0" smtClean="0">
                <a:effectLst/>
              </a:rPr>
              <a:t> queue.</a:t>
            </a:r>
          </a:p>
          <a:p>
            <a:r>
              <a:rPr lang="en-US" altLang="en-US" dirty="0" smtClean="0">
                <a:effectLst/>
              </a:rPr>
              <a:t>Queue data structure operations:</a:t>
            </a:r>
          </a:p>
          <a:p>
            <a:pPr lvl="1"/>
            <a:r>
              <a:rPr lang="en-US" altLang="en-US" dirty="0" smtClean="0">
                <a:effectLst/>
              </a:rPr>
              <a:t>Insert or </a:t>
            </a:r>
            <a:r>
              <a:rPr lang="en-US" altLang="en-US" dirty="0" err="1" smtClean="0">
                <a:solidFill>
                  <a:srgbClr val="0000FF"/>
                </a:solidFill>
                <a:effectLst/>
              </a:rPr>
              <a:t>enqueue</a:t>
            </a:r>
            <a:endParaRPr lang="en-US" altLang="en-US" dirty="0" smtClean="0">
              <a:solidFill>
                <a:srgbClr val="0000FF"/>
              </a:solidFill>
              <a:effectLst/>
            </a:endParaRPr>
          </a:p>
          <a:p>
            <a:pPr lvl="1"/>
            <a:r>
              <a:rPr lang="en-US" altLang="en-US" dirty="0" smtClean="0">
                <a:effectLst/>
              </a:rPr>
              <a:t>Remove or </a:t>
            </a:r>
            <a:r>
              <a:rPr lang="en-US" altLang="en-US" dirty="0" err="1" smtClean="0">
                <a:solidFill>
                  <a:srgbClr val="0000FF"/>
                </a:solidFill>
                <a:effectLst/>
              </a:rPr>
              <a:t>dequeue</a:t>
            </a:r>
            <a:r>
              <a:rPr lang="en-US" altLang="en-US" dirty="0" smtClean="0">
                <a:effectLst/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DD98B2-3505-43C9-83ED-2425D2C2268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5646</TotalTime>
  <Words>2456</Words>
  <Application>Microsoft Office PowerPoint</Application>
  <PresentationFormat>On-screen Show (4:3)</PresentationFormat>
  <Paragraphs>405</Paragraphs>
  <Slides>55</Slides>
  <Notes>37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7" baseType="lpstr">
      <vt:lpstr>Revised_Master</vt:lpstr>
      <vt:lpstr>Document</vt:lpstr>
      <vt:lpstr> Data Structures </vt:lpstr>
      <vt:lpstr>Data Structures</vt:lpstr>
      <vt:lpstr>12.6 Queues</vt:lpstr>
      <vt:lpstr>Simple Queuing Model</vt:lpstr>
      <vt:lpstr>12.6 Queues (Cont.)</vt:lpstr>
      <vt:lpstr>Router Node </vt:lpstr>
      <vt:lpstr>Performance Metrics (General Definitions)</vt:lpstr>
      <vt:lpstr>Round Robin Queuing</vt:lpstr>
      <vt:lpstr>12.6 Queues</vt:lpstr>
      <vt:lpstr>Fig. 12.12 Queue Graphical Representation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12.7 Trees</vt:lpstr>
      <vt:lpstr>Fig. 12.17 Binary Tree Representation </vt:lpstr>
      <vt:lpstr>Common Programming Error 12.8</vt:lpstr>
      <vt:lpstr>12.7 Trees</vt:lpstr>
      <vt:lpstr>Fig. 12.18  Binary search tree </vt:lpstr>
      <vt:lpstr>The Three Standard Tree Traversals</vt:lpstr>
      <vt:lpstr>The Three Standard Tree Traversals</vt:lpstr>
      <vt:lpstr>The Three Standard Tree Traversals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12.5 Stacks</vt:lpstr>
      <vt:lpstr>12.5 Stacks</vt:lpstr>
      <vt:lpstr>Fig. 12.10 Push Operation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Hashing</vt:lpstr>
      <vt:lpstr>Tracking Flows in a Router Node </vt:lpstr>
      <vt:lpstr>Static Hashing</vt:lpstr>
      <vt:lpstr>Hash Table</vt:lpstr>
      <vt:lpstr>Hash Function</vt:lpstr>
      <vt:lpstr>Hash Table Details</vt:lpstr>
      <vt:lpstr>Hash Table with Linear Probing</vt:lpstr>
      <vt:lpstr>Hash Table with Linear Probing</vt:lpstr>
      <vt:lpstr>Example of Chain insert into a hash table  with a BAD hash function</vt:lpstr>
      <vt:lpstr>More Advanced Hashing</vt:lpstr>
      <vt:lpstr>Review of Data Structures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201</cp:revision>
  <dcterms:created xsi:type="dcterms:W3CDTF">2004-01-21T20:05:10Z</dcterms:created>
  <dcterms:modified xsi:type="dcterms:W3CDTF">2014-02-13T13:58:55Z</dcterms:modified>
</cp:coreProperties>
</file>