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79"/>
  </p:notesMasterIdLst>
  <p:handoutMasterIdLst>
    <p:handoutMasterId r:id="rId80"/>
  </p:handoutMasterIdLst>
  <p:sldIdLst>
    <p:sldId id="256" r:id="rId2"/>
    <p:sldId id="377" r:id="rId3"/>
    <p:sldId id="376" r:id="rId4"/>
    <p:sldId id="380" r:id="rId5"/>
    <p:sldId id="381" r:id="rId6"/>
    <p:sldId id="378" r:id="rId7"/>
    <p:sldId id="379" r:id="rId8"/>
    <p:sldId id="385" r:id="rId9"/>
    <p:sldId id="386" r:id="rId10"/>
    <p:sldId id="382" r:id="rId11"/>
    <p:sldId id="383" r:id="rId12"/>
    <p:sldId id="384" r:id="rId13"/>
    <p:sldId id="387" r:id="rId14"/>
    <p:sldId id="388" r:id="rId15"/>
    <p:sldId id="389" r:id="rId16"/>
    <p:sldId id="390" r:id="rId17"/>
    <p:sldId id="391" r:id="rId18"/>
    <p:sldId id="392" r:id="rId19"/>
    <p:sldId id="452" r:id="rId20"/>
    <p:sldId id="394" r:id="rId21"/>
    <p:sldId id="395" r:id="rId22"/>
    <p:sldId id="396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4" r:id="rId32"/>
    <p:sldId id="462" r:id="rId33"/>
    <p:sldId id="463" r:id="rId34"/>
    <p:sldId id="406" r:id="rId35"/>
    <p:sldId id="46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9" r:id="rId47"/>
    <p:sldId id="417" r:id="rId48"/>
    <p:sldId id="418" r:id="rId49"/>
    <p:sldId id="421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67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51" r:id="rId78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8000"/>
    <a:srgbClr val="990033"/>
    <a:srgbClr val="003366"/>
    <a:srgbClr val="CC0000"/>
    <a:srgbClr val="33CC33"/>
    <a:srgbClr val="99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1" autoAdjust="0"/>
    <p:restoredTop sz="94683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681" y="0"/>
            <a:ext cx="29723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DABA5A1-90FE-4CA2-937B-BD61AC0CEE32}" type="datetime1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681" y="8831580"/>
            <a:ext cx="29723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D904979-8B7D-4E46-A614-9F4F8D8E6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2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681" y="0"/>
            <a:ext cx="29723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1DB34B31-A334-4433-9671-27EF3C790E2D}" type="datetime1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20" y="4415790"/>
            <a:ext cx="5028161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681" y="8831580"/>
            <a:ext cx="29723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40AA091-106F-490C-B4C4-DC27F5A2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428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9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Deeper into C++ Classes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311E-F9AA-47B8-B235-B728CA58D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Deeper into C++ Classes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7F74A-69CA-4FC1-9E32-DA2533308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8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B61-B6F4-4112-9F99-78B6438E2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</a:t>
            </a:r>
            <a:r>
              <a:rPr lang="en-US" dirty="0" smtClean="0"/>
              <a:t>Deeper into 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9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D232-CE8B-48EC-8EFD-4A9A55AC6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</a:t>
            </a:r>
            <a:r>
              <a:rPr lang="en-US" dirty="0" smtClean="0"/>
              <a:t>Deeper into 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75FB-DD1F-49B1-A2AD-AA5AEB0A1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</a:t>
            </a:r>
            <a:r>
              <a:rPr lang="en-US" dirty="0" smtClean="0"/>
              <a:t>Deeper into 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3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EF8D-4369-4938-9C88-7469B937B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</a:t>
            </a:r>
            <a:r>
              <a:rPr lang="en-US" dirty="0" smtClean="0"/>
              <a:t>Deeper into 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B9724-31C0-4F9A-8E34-ED2652661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</a:t>
            </a:r>
            <a:r>
              <a:rPr lang="en-US" dirty="0" smtClean="0"/>
              <a:t>Deeper into 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4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D1BD-BD40-403E-9D8F-4D7350F01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</a:t>
            </a:r>
            <a:r>
              <a:rPr lang="en-US" dirty="0" smtClean="0"/>
              <a:t>Deeper into 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4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Deeper into C++ Classes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7C29-DD5A-428B-B89E-48A0A9253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Deeper into C++ Classes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263A-F895-4040-8890-11CE801EC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0963" name="Picture 3" descr="Pictur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</a:t>
            </a:r>
            <a:r>
              <a:rPr lang="en-US" dirty="0" smtClean="0"/>
              <a:t>Deeper into C++ Classes</a:t>
            </a:r>
            <a:endParaRPr lang="en-US" dirty="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Courier New" pitchFamily="49" charset="0"/>
              </a:defRPr>
            </a:lvl1pPr>
          </a:lstStyle>
          <a:p>
            <a:pPr>
              <a:defRPr/>
            </a:pPr>
            <a:fld id="{A284DBF8-6FCE-4968-9176-E694806BCB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png"/><Relationship Id="rId4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png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png"/><Relationship Id="rId4" Type="http://schemas.openxmlformats.org/officeDocument/2006/relationships/image" Target="../media/image3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png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png"/><Relationship Id="rId4" Type="http://schemas.openxmlformats.org/officeDocument/2006/relationships/image" Target="../media/image3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png"/><Relationship Id="rId4" Type="http://schemas.openxmlformats.org/officeDocument/2006/relationships/image" Target="../media/image3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png"/><Relationship Id="rId4" Type="http://schemas.openxmlformats.org/officeDocument/2006/relationships/image" Target="../media/image3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.png"/><Relationship Id="rId4" Type="http://schemas.openxmlformats.org/officeDocument/2006/relationships/image" Target="../media/image3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png"/><Relationship Id="rId4" Type="http://schemas.openxmlformats.org/officeDocument/2006/relationships/image" Target="../media/image39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png"/><Relationship Id="rId4" Type="http://schemas.openxmlformats.org/officeDocument/2006/relationships/image" Target="../media/image40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.png"/><Relationship Id="rId4" Type="http://schemas.openxmlformats.org/officeDocument/2006/relationships/image" Target="../media/image41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.png"/><Relationship Id="rId4" Type="http://schemas.openxmlformats.org/officeDocument/2006/relationships/image" Target="../media/image4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.png"/><Relationship Id="rId4" Type="http://schemas.openxmlformats.org/officeDocument/2006/relationships/image" Target="../media/image4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png"/><Relationship Id="rId4" Type="http://schemas.openxmlformats.org/officeDocument/2006/relationships/image" Target="../media/image4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.png"/><Relationship Id="rId4" Type="http://schemas.openxmlformats.org/officeDocument/2006/relationships/image" Target="../media/image45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714500"/>
            <a:ext cx="8208963" cy="2952750"/>
          </a:xfrm>
        </p:spPr>
        <p:txBody>
          <a:bodyPr/>
          <a:lstStyle/>
          <a:p>
            <a:pPr>
              <a:defRPr/>
            </a:pPr>
            <a:r>
              <a:rPr lang="en-US" sz="4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Classes:</a:t>
            </a:r>
            <a:b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Deeper Look</a:t>
            </a:r>
            <a:b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62400" y="5857875"/>
            <a:ext cx="4953000" cy="576263"/>
          </a:xfrm>
          <a:prstGeom prst="rect">
            <a:avLst/>
          </a:prstGeom>
        </p:spPr>
        <p:txBody>
          <a:bodyPr/>
          <a:lstStyle/>
          <a:p>
            <a:pPr marL="225425" indent="-225425">
              <a:spcBef>
                <a:spcPct val="20000"/>
              </a:spcBef>
              <a:buClr>
                <a:schemeClr val="tx1"/>
              </a:buClr>
              <a:buSzPct val="50000"/>
              <a:defRPr/>
            </a:pPr>
            <a:r>
              <a:rPr lang="en-US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Systems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719138" y="989013"/>
          <a:ext cx="6084887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cument" r:id="rId3" imgW="7074123" imgH="6340434" progId="Word.Document.8">
                  <p:embed/>
                </p:oleObj>
              </mc:Choice>
              <mc:Fallback>
                <p:oleObj name="Document" r:id="rId3" imgW="7074123" imgH="634043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989013"/>
                        <a:ext cx="6084887" cy="546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sz="4400" b="1" dirty="0">
                <a:solidFill>
                  <a:schemeClr val="bg1"/>
                </a:solidFill>
              </a:rPr>
              <a:t> Example</a:t>
            </a: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58763" y="1192213"/>
          <a:ext cx="6945312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ocument" r:id="rId3" imgW="7078494" imgH="5207867" progId="Word.Document.8">
                  <p:embed/>
                </p:oleObj>
              </mc:Choice>
              <mc:Fallback>
                <p:oleObj name="Document" r:id="rId3" imgW="7078494" imgH="520786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192213"/>
                        <a:ext cx="6945312" cy="511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508104" y="3097213"/>
            <a:ext cx="3551237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Cannot invoke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non-</a:t>
            </a:r>
            <a:r>
              <a:rPr lang="en-US" altLang="en-US" sz="1600" b="1" dirty="0" err="1" smtClean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const</a:t>
            </a:r>
            <a:r>
              <a:rPr lang="en-US" alt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member functions on a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const</a:t>
            </a:r>
            <a:r>
              <a:rPr lang="en-US" altLang="en-US" sz="1600" b="1" dirty="0">
                <a:solidFill>
                  <a:schemeClr val="accent2"/>
                </a:solidFill>
                <a:latin typeface="Arial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2603500" y="3389313"/>
            <a:ext cx="2904604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580220" y="3389313"/>
            <a:ext cx="2951163" cy="217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sz="4400" b="1" dirty="0">
                <a:solidFill>
                  <a:schemeClr val="bg1"/>
                </a:solidFill>
              </a:rPr>
              <a:t> Example</a:t>
            </a:r>
          </a:p>
        </p:txBody>
      </p:sp>
      <p:pic>
        <p:nvPicPr>
          <p:cNvPr id="61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38138" y="1312863"/>
          <a:ext cx="7042150" cy="485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Document" r:id="rId3" imgW="7078494" imgH="4876791" progId="Word.Document.8">
                  <p:embed/>
                </p:oleObj>
              </mc:Choice>
              <mc:Fallback>
                <p:oleObj name="Document" r:id="rId3" imgW="7078494" imgH="487679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312863"/>
                        <a:ext cx="7042150" cy="485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sz="4400" b="1" dirty="0">
                <a:solidFill>
                  <a:schemeClr val="bg1"/>
                </a:solidFill>
              </a:rPr>
              <a:t> Example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001000" cy="500697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990033"/>
                </a:solidFill>
                <a:effectLst/>
              </a:rPr>
              <a:t>Required</a:t>
            </a:r>
            <a:r>
              <a:rPr lang="en-US" sz="2000" dirty="0" smtClean="0">
                <a:effectLst/>
              </a:rPr>
              <a:t> for initializing: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sz="2000" dirty="0" smtClean="0">
                <a:effectLst/>
              </a:rPr>
              <a:t> data members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d</a:t>
            </a:r>
            <a:r>
              <a:rPr lang="en-US" sz="2000" dirty="0" smtClean="0">
                <a:effectLst/>
              </a:rPr>
              <a:t>ata members that are references.</a:t>
            </a:r>
          </a:p>
          <a:p>
            <a:pPr>
              <a:defRPr/>
            </a:pPr>
            <a:r>
              <a:rPr lang="en-US" sz="2000" dirty="0" smtClean="0">
                <a:effectLst/>
              </a:rPr>
              <a:t>Can be used for any data member.</a:t>
            </a:r>
          </a:p>
          <a:p>
            <a:pPr>
              <a:defRPr/>
            </a:pPr>
            <a:r>
              <a:rPr lang="en-US" sz="2000" dirty="0" smtClean="0">
                <a:effectLst/>
              </a:rPr>
              <a:t>Member </a:t>
            </a:r>
            <a:r>
              <a:rPr lang="en-US" sz="2000" dirty="0" err="1" smtClean="0">
                <a:effectLst/>
              </a:rPr>
              <a:t>initializer</a:t>
            </a:r>
            <a:r>
              <a:rPr lang="en-US" sz="2000" dirty="0" smtClean="0">
                <a:effectLst/>
              </a:rPr>
              <a:t> list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Appears between a constructor’s parameter list and the left brace that begins the constructor’s body.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Separated from the parameter list with a colon (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:</a:t>
            </a:r>
            <a:r>
              <a:rPr lang="en-US" sz="2000" dirty="0" smtClean="0">
                <a:effectLst/>
              </a:rPr>
              <a:t>).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Each member </a:t>
            </a:r>
            <a:r>
              <a:rPr lang="en-US" sz="2000" dirty="0" err="1" smtClean="0">
                <a:effectLst/>
              </a:rPr>
              <a:t>initializer</a:t>
            </a:r>
            <a:r>
              <a:rPr lang="en-US" sz="2000" dirty="0" smtClean="0">
                <a:effectLst/>
              </a:rPr>
              <a:t> consists of the data member name followed by parentheses containing the member’s initial value.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Multiple member </a:t>
            </a:r>
            <a:r>
              <a:rPr lang="en-US" sz="2000" dirty="0" err="1" smtClean="0">
                <a:effectLst/>
              </a:rPr>
              <a:t>initializers</a:t>
            </a:r>
            <a:r>
              <a:rPr lang="en-US" sz="2000" dirty="0" smtClean="0">
                <a:effectLst/>
              </a:rPr>
              <a:t> are separated by commas.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Executes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sz="2000" dirty="0" smtClean="0">
                <a:effectLst/>
              </a:rPr>
              <a:t> the body of the constructor executes.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Member Initializer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88975" y="1100138"/>
          <a:ext cx="7051675" cy="542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Document" r:id="rId3" imgW="7078494" imgH="5436630" progId="Word.Document.8">
                  <p:embed/>
                </p:oleObj>
              </mc:Choice>
              <mc:Fallback>
                <p:oleObj name="Document" r:id="rId3" imgW="7078494" imgH="54366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100138"/>
                        <a:ext cx="7051675" cy="542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565775" y="4875213"/>
            <a:ext cx="3398838" cy="5847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en-US" altLang="en-US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data member that must be initialized using a member initializer 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1619250" y="5157788"/>
            <a:ext cx="39370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8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>
                <a:solidFill>
                  <a:schemeClr val="bg1"/>
                </a:solidFill>
              </a:rPr>
              <a:t>Member Initializer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063985"/>
              </p:ext>
            </p:extLst>
          </p:nvPr>
        </p:nvGraphicFramePr>
        <p:xfrm>
          <a:off x="323528" y="1117600"/>
          <a:ext cx="7037387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Document" r:id="rId3" imgW="7078494" imgH="5207867" progId="Word.Document.8">
                  <p:embed/>
                </p:oleObj>
              </mc:Choice>
              <mc:Fallback>
                <p:oleObj name="Document" r:id="rId3" imgW="7078494" imgH="520786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17600"/>
                        <a:ext cx="7037387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925763" y="2940050"/>
            <a:ext cx="5289550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Colon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marks the start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of a member initializer list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989013" y="3143250"/>
            <a:ext cx="1868487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138613" y="3248025"/>
            <a:ext cx="4537843" cy="338554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Member initializer for </a:t>
            </a:r>
            <a:r>
              <a:rPr lang="en-US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en-US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en-US" alt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count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1911350" y="3429000"/>
            <a:ext cx="20891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500438" y="4286250"/>
            <a:ext cx="5176018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Required member initializer for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increment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 flipV="1">
            <a:off x="2257425" y="4054475"/>
            <a:ext cx="1100138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Rectangle 13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>
                <a:solidFill>
                  <a:schemeClr val="bg1"/>
                </a:solidFill>
              </a:rPr>
              <a:t>Member Initializer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74504" y="4891062"/>
            <a:ext cx="5334000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rint</a:t>
            </a:r>
            <a:r>
              <a:rPr lang="en-US" alt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en-US" alt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member function not required, but safer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165140" y="5060131"/>
            <a:ext cx="609364" cy="169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827088" y="981075"/>
          <a:ext cx="6192837" cy="55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Document" r:id="rId3" imgW="7078494" imgH="6388427" progId="Word.Document.8">
                  <p:embed/>
                </p:oleObj>
              </mc:Choice>
              <mc:Fallback>
                <p:oleObj name="Document" r:id="rId3" imgW="7078494" imgH="638842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81075"/>
                        <a:ext cx="6192837" cy="558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>
                <a:solidFill>
                  <a:schemeClr val="bg1"/>
                </a:solidFill>
              </a:rPr>
              <a:t>Member Initializer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215900" y="87313"/>
            <a:ext cx="9467850" cy="7493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  <a:cs typeface="Times New Roman" pitchFamily="18" charset="0"/>
              </a:rPr>
              <a:t>Software Engineering Observation 18.3</a:t>
            </a:r>
            <a:endParaRPr lang="en-US" sz="3600" dirty="0" smtClean="0">
              <a:effectLst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002587" cy="452437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ffectLst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</a:t>
            </a:r>
            <a:r>
              <a:rPr lang="en-US" dirty="0" smtClean="0">
                <a:effectLst/>
                <a:cs typeface="Times New Roman" pitchFamily="18" charset="0"/>
              </a:rPr>
              <a:t> object cannot be modified by assignment, so </a:t>
            </a:r>
            <a:r>
              <a:rPr lang="en-US" dirty="0" smtClean="0">
                <a:solidFill>
                  <a:srgbClr val="800000"/>
                </a:solidFill>
                <a:effectLst/>
                <a:cs typeface="Times New Roman" pitchFamily="18" charset="0"/>
              </a:rPr>
              <a:t>it must be initialized</a:t>
            </a:r>
            <a:r>
              <a:rPr lang="en-US" dirty="0" smtClean="0">
                <a:effectLst/>
                <a:cs typeface="Times New Roman" pitchFamily="18" charset="0"/>
              </a:rPr>
              <a:t>. When a data member of a class is declared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</a:t>
            </a:r>
            <a:r>
              <a:rPr lang="en-US" dirty="0" smtClean="0">
                <a:effectLst/>
                <a:cs typeface="Times New Roman" pitchFamily="18" charset="0"/>
              </a:rPr>
              <a:t>, a member </a:t>
            </a:r>
            <a:r>
              <a:rPr lang="en-US" dirty="0" err="1" smtClean="0">
                <a:effectLst/>
                <a:cs typeface="Times New Roman" pitchFamily="18" charset="0"/>
              </a:rPr>
              <a:t>initializer</a:t>
            </a:r>
            <a:r>
              <a:rPr lang="en-US" dirty="0" smtClean="0">
                <a:effectLst/>
                <a:cs typeface="Times New Roman" pitchFamily="18" charset="0"/>
              </a:rPr>
              <a:t> must be used to provide the constructor with the initial value of the data member for an object of the class. The same is true for references.</a:t>
            </a:r>
            <a:endParaRPr lang="en-US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929" y="5949528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14300"/>
            <a:ext cx="8785225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/>
                <a:cs typeface="Times New Roman" pitchFamily="18" charset="0"/>
              </a:rPr>
              <a:t>Common Programming Error 18.5</a:t>
            </a:r>
            <a:endParaRPr lang="en-US" sz="4000" dirty="0" smtClean="0">
              <a:effectLst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06638"/>
            <a:ext cx="7834312" cy="157003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ffectLst/>
                <a:cs typeface="Times New Roman" pitchFamily="18" charset="0"/>
              </a:rPr>
              <a:t>Not providing a member </a:t>
            </a:r>
            <a:r>
              <a:rPr lang="en-US" dirty="0" err="1" smtClean="0">
                <a:effectLst/>
                <a:cs typeface="Times New Roman" pitchFamily="18" charset="0"/>
              </a:rPr>
              <a:t>initializer</a:t>
            </a:r>
            <a:r>
              <a:rPr lang="en-US" dirty="0" smtClean="0">
                <a:effectLst/>
                <a:cs typeface="Times New Roman" pitchFamily="18" charset="0"/>
              </a:rPr>
              <a:t> for a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</a:t>
            </a:r>
            <a:r>
              <a:rPr lang="en-US" dirty="0" smtClean="0">
                <a:effectLst/>
                <a:latin typeface="Lucida Console" pitchFamily="49" charset="0"/>
                <a:cs typeface="Times New Roman" pitchFamily="18" charset="0"/>
              </a:rPr>
              <a:t> </a:t>
            </a:r>
            <a:r>
              <a:rPr lang="en-US" dirty="0" smtClean="0">
                <a:effectLst/>
                <a:cs typeface="Times New Roman" pitchFamily="18" charset="0"/>
              </a:rPr>
              <a:t>data member is a compilation error. </a:t>
            </a:r>
            <a:endParaRPr lang="en-US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563937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ch10imageslides_Page_26.pn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189881"/>
            <a:ext cx="8172400" cy="49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7800" y="114300"/>
            <a:ext cx="8785225" cy="635000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4000" kern="0" dirty="0" smtClean="0">
                <a:effectLst/>
                <a:cs typeface="Times New Roman" pitchFamily="18" charset="0"/>
              </a:rPr>
              <a:t>Error-Prevention Tip 18.1</a:t>
            </a:r>
            <a:endParaRPr lang="en-US" sz="4000" kern="0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563937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35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sz="2800" dirty="0" smtClean="0">
                <a:effectLst/>
              </a:rPr>
              <a:t> objects and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sz="2800" dirty="0" smtClean="0">
                <a:effectLst/>
              </a:rPr>
              <a:t> member functions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Composition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Friendship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lang="en-US" sz="2800" dirty="0" smtClean="0">
                <a:effectLst/>
              </a:rPr>
              <a:t> pointer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memory management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delete</a:t>
            </a:r>
            <a:r>
              <a:rPr lang="en-US" dirty="0" smtClean="0">
                <a:effectLst/>
              </a:rPr>
              <a:t> operators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800" dirty="0" smtClean="0">
                <a:effectLst/>
              </a:rPr>
              <a:t> class members and member functions</a:t>
            </a:r>
          </a:p>
        </p:txBody>
      </p:sp>
      <p:sp>
        <p:nvSpPr>
          <p:cNvPr id="306178" name="Rectangle 2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Deeper into C++ Classes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</a:rPr>
              <a:t>18.3 Composition: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Objects as Members of Classes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Composition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Sometimes referred to as a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has-a relationship</a:t>
            </a:r>
            <a:r>
              <a:rPr lang="en-US" dirty="0" smtClean="0"/>
              <a:t>.</a:t>
            </a:r>
            <a:endParaRPr lang="en-US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A class can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/>
              </a:rPr>
              <a:t>objects of other classes as members.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Example</a:t>
            </a:r>
          </a:p>
          <a:p>
            <a:pPr lvl="2"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AlarmClock</a:t>
            </a:r>
            <a:r>
              <a:rPr lang="en-US" dirty="0" smtClean="0"/>
              <a:t> object with a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</a:t>
            </a:r>
            <a:r>
              <a:rPr lang="en-US" dirty="0" smtClean="0"/>
              <a:t> object as a member.</a:t>
            </a: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15888"/>
            <a:ext cx="9217026" cy="792162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effectLst/>
              </a:rPr>
              <a:t>Composition: Objects as Members of Classes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4704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400" dirty="0" smtClean="0">
                <a:effectLst/>
              </a:rPr>
              <a:t>Initializing member objects</a:t>
            </a:r>
          </a:p>
          <a:p>
            <a:pPr lvl="1"/>
            <a:r>
              <a:rPr lang="en-US" altLang="en-US" sz="2000" dirty="0" smtClean="0">
                <a:effectLst/>
              </a:rPr>
              <a:t>Member initializers pass arguments from the object’s constructor to member-object constructors.</a:t>
            </a:r>
          </a:p>
          <a:p>
            <a:pPr lvl="1">
              <a:buBlip>
                <a:blip r:embed="rId2"/>
              </a:buBlip>
            </a:pPr>
            <a:r>
              <a:rPr lang="en-US" altLang="en-US" sz="2000" dirty="0" smtClean="0">
                <a:effectLst/>
              </a:rPr>
              <a:t>Member objects are constructed in the order in which they are </a:t>
            </a:r>
            <a:r>
              <a:rPr lang="en-US" altLang="en-US" sz="2000" dirty="0" smtClean="0">
                <a:solidFill>
                  <a:srgbClr val="800000"/>
                </a:solidFill>
                <a:effectLst/>
              </a:rPr>
              <a:t>declared</a:t>
            </a:r>
            <a:r>
              <a:rPr lang="en-US" altLang="en-US" sz="2000" dirty="0" smtClean="0">
                <a:effectLst/>
              </a:rPr>
              <a:t> in the class definition.</a:t>
            </a:r>
          </a:p>
          <a:p>
            <a:pPr lvl="2"/>
            <a:r>
              <a:rPr lang="en-US" altLang="en-US" sz="2000" dirty="0" smtClean="0"/>
              <a:t>Not in the order that they are listed in the constructor’s member initializer list.</a:t>
            </a:r>
          </a:p>
          <a:p>
            <a:pPr lvl="2"/>
            <a:r>
              <a:rPr lang="en-US" altLang="en-US" sz="2000" dirty="0" smtClean="0"/>
              <a:t>Before the enclosing class object (host object) is constructed.</a:t>
            </a:r>
          </a:p>
          <a:p>
            <a:pPr lvl="1"/>
            <a:r>
              <a:rPr lang="en-US" altLang="en-US" sz="2000" dirty="0" smtClean="0">
                <a:effectLst/>
              </a:rPr>
              <a:t>If a member initializer is not provided</a:t>
            </a:r>
          </a:p>
          <a:p>
            <a:pPr lvl="2"/>
            <a:r>
              <a:rPr lang="en-US" altLang="en-US" sz="2000" dirty="0" smtClean="0">
                <a:solidFill>
                  <a:srgbClr val="800000"/>
                </a:solidFill>
              </a:rPr>
              <a:t>The member object’s default constructor will be called implicitly</a:t>
            </a:r>
            <a:r>
              <a:rPr lang="en-US" altLang="en-US" sz="2000" dirty="0" smtClean="0"/>
              <a:t>.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  <a:cs typeface="Times New Roman" pitchFamily="18" charset="0"/>
              </a:rPr>
              <a:t>Software Engineering Observation 18.4</a:t>
            </a:r>
            <a:endParaRPr lang="en-US" sz="3600" dirty="0" smtClean="0">
              <a:effectLst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437" y="2302942"/>
            <a:ext cx="6238899" cy="2062162"/>
          </a:xfr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effectLst/>
                <a:cs typeface="Times New Roman" pitchFamily="18" charset="0"/>
              </a:rPr>
              <a:t>A common form of software reusability is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composition</a:t>
            </a:r>
            <a:r>
              <a:rPr lang="en-US" dirty="0" smtClean="0">
                <a:effectLst/>
                <a:cs typeface="Times New Roman" pitchFamily="18" charset="0"/>
              </a:rPr>
              <a:t>, in which a class has objects of other classes as members.</a:t>
            </a:r>
            <a:endParaRPr lang="en-US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ch10imageslides_Page_31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66" y="1045865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18.8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83968" y="2348880"/>
            <a:ext cx="4104456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First example of static data member in C++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619672" y="2542753"/>
            <a:ext cx="2664296" cy="3310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453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ch10imageslides_Page_3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18.9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ch10imageslides_Page_33.pn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084511"/>
            <a:ext cx="8604448" cy="52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179388" y="188566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18.9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ch10imageslides_Page_34.pn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3" y="1052736"/>
            <a:ext cx="8640069" cy="519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18.9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2160" y="1772815"/>
            <a:ext cx="1728192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Standard C trick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907704" y="1945852"/>
            <a:ext cx="4104456" cy="3310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958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ch10imageslides_Page_35.pn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916956"/>
            <a:ext cx="8388424" cy="47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18.10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971600" y="3018656"/>
            <a:ext cx="2210544" cy="9144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ch10imageslides_Page_3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6" y="111787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18.10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88024" y="1412776"/>
            <a:ext cx="427990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Parameters to be passed via member initializers to the constructor for class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Date</a:t>
            </a: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flipH="1">
            <a:off x="2483768" y="1704876"/>
            <a:ext cx="2304256" cy="5719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1"/>
          </p:cNvCxnSpPr>
          <p:nvPr/>
        </p:nvCxnSpPr>
        <p:spPr bwMode="auto">
          <a:xfrm flipH="1">
            <a:off x="3629223" y="1704876"/>
            <a:ext cx="1158801" cy="5719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076056" y="2636912"/>
            <a:ext cx="3965575" cy="338137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const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objects of class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Date</a:t>
            </a:r>
            <a:r>
              <a:rPr lang="en-US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as members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049823" y="2805980"/>
            <a:ext cx="2026233" cy="5719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6" idx="1"/>
          </p:cNvCxnSpPr>
          <p:nvPr/>
        </p:nvCxnSpPr>
        <p:spPr bwMode="auto">
          <a:xfrm flipH="1">
            <a:off x="3056496" y="2805981"/>
            <a:ext cx="2019560" cy="80153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932041" y="3882534"/>
            <a:ext cx="3456383" cy="338554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utilizes a default copy constructor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3049823" y="3501008"/>
            <a:ext cx="1882218" cy="550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2" idx="1"/>
          </p:cNvCxnSpPr>
          <p:nvPr/>
        </p:nvCxnSpPr>
        <p:spPr bwMode="auto">
          <a:xfrm flipH="1" flipV="1">
            <a:off x="3056497" y="3607521"/>
            <a:ext cx="1875544" cy="4442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36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ch10imageslides_Page_37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 11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04048" y="1628800"/>
            <a:ext cx="4070350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Member initializers that pass arguments to </a:t>
            </a:r>
            <a:r>
              <a:rPr lang="en-US" altLang="en-US" sz="1600" b="1" dirty="0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Date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’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s</a:t>
            </a:r>
            <a:r>
              <a:rPr lang="en-US" altLang="en-US" sz="1600" b="1" dirty="0">
                <a:solidFill>
                  <a:srgbClr val="990033"/>
                </a:solidFill>
                <a:latin typeface="Arial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implicit default copy constructor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 bwMode="auto">
          <a:xfrm flipH="1">
            <a:off x="2071508" y="1920900"/>
            <a:ext cx="2932540" cy="15065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203848" y="1985318"/>
            <a:ext cx="1800200" cy="16597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475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</a:rPr>
              <a:t>18.2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</a:t>
            </a:r>
            <a:r>
              <a:rPr lang="en-US" sz="3200" dirty="0" smtClean="0">
                <a:effectLst/>
              </a:rPr>
              <a:t> (Constant) Objects and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</a:t>
            </a:r>
            <a:r>
              <a:rPr lang="en-US" sz="3200" dirty="0" smtClean="0">
                <a:effectLst/>
              </a:rPr>
              <a:t> Member Functions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71563"/>
            <a:ext cx="8435975" cy="52149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Principle of least privilege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</a:t>
            </a:r>
            <a:r>
              <a:rPr lang="en-US" sz="2400" dirty="0" smtClean="0">
                <a:solidFill>
                  <a:schemeClr val="accent1"/>
                </a:solidFill>
                <a:effectLst/>
              </a:rPr>
              <a:t>allowing access to data only when it is absolutely needed.</a:t>
            </a:r>
            <a:r>
              <a:rPr lang="en-US" sz="2400" dirty="0" smtClean="0">
                <a:effectLst/>
              </a:rPr>
              <a:t>”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Is one of the most fundamental principles of good software engineering.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Applies to objects, too.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sz="2800" dirty="0" smtClean="0">
                <a:effectLst/>
              </a:rPr>
              <a:t> objects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Keyword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Specifies that an object is not modifiable.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Attempts to modify the object will result in </a:t>
            </a:r>
            <a:r>
              <a:rPr lang="en-US" sz="2400" dirty="0" smtClean="0">
                <a:solidFill>
                  <a:srgbClr val="800000"/>
                </a:solidFill>
                <a:effectLst/>
              </a:rPr>
              <a:t>compilation errors</a:t>
            </a:r>
            <a:r>
              <a:rPr lang="en-US" sz="2400" dirty="0" smtClean="0">
                <a:effectLst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Example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onst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Time noon (12, 0, 0);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ffectLst/>
            </a:endParaRP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h10imageslides_Page_38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2" y="1045865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18.11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380E6"/>
                </a:solidFill>
                <a:latin typeface="+mn-lt"/>
              </a:rPr>
              <a:t>18.3 </a:t>
            </a:r>
            <a:r>
              <a:rPr lang="en-US" sz="3200" dirty="0" smtClean="0">
                <a:solidFill>
                  <a:srgbClr val="3380E6"/>
                </a:solidFill>
                <a:latin typeface="+mn-lt"/>
              </a:rPr>
              <a:t>Composition:</a:t>
            </a:r>
            <a:br>
              <a:rPr lang="en-US" sz="3200" dirty="0" smtClean="0">
                <a:solidFill>
                  <a:srgbClr val="3380E6"/>
                </a:solidFill>
                <a:latin typeface="+mn-lt"/>
              </a:rPr>
            </a:br>
            <a:r>
              <a:rPr lang="en-US" sz="3200" dirty="0" smtClean="0">
                <a:solidFill>
                  <a:srgbClr val="3380E6"/>
                </a:solidFill>
                <a:latin typeface="+mn-lt"/>
              </a:rPr>
              <a:t>Objects </a:t>
            </a:r>
            <a:r>
              <a:rPr lang="en-US" sz="3200" dirty="0">
                <a:solidFill>
                  <a:srgbClr val="3380E6"/>
                </a:solidFill>
                <a:latin typeface="+mn-lt"/>
              </a:rPr>
              <a:t>as Members of </a:t>
            </a:r>
            <a:r>
              <a:rPr lang="en-US" sz="3200" dirty="0" smtClean="0">
                <a:solidFill>
                  <a:srgbClr val="3380E6"/>
                </a:solidFill>
                <a:latin typeface="+mn-lt"/>
              </a:rPr>
              <a:t>Classes (cont.) </a:t>
            </a:r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</a:rPr>
              <a:t>As you study class </a:t>
            </a:r>
            <a:r>
              <a:rPr lang="en-US" altLang="en-US" sz="2400" dirty="0" smtClean="0">
                <a:solidFill>
                  <a:srgbClr val="990033"/>
                </a:solidFill>
              </a:rPr>
              <a:t>Date </a:t>
            </a:r>
            <a:r>
              <a:rPr lang="en-US" altLang="en-US" sz="2400" dirty="0" smtClean="0"/>
              <a:t>(in </a:t>
            </a:r>
            <a:r>
              <a:rPr lang="en-US" altLang="en-US" sz="2400" dirty="0" smtClean="0">
                <a:solidFill>
                  <a:srgbClr val="990033"/>
                </a:solidFill>
              </a:rPr>
              <a:t>Fig. 18.8</a:t>
            </a:r>
            <a:r>
              <a:rPr lang="en-US" altLang="en-US" sz="2400" dirty="0" smtClean="0"/>
              <a:t>),</a:t>
            </a:r>
            <a:r>
              <a:rPr lang="en-US" altLang="en-US" sz="2400" dirty="0" smtClean="0">
                <a:solidFill>
                  <a:srgbClr val="990033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notice that the class does not provide a constructor that receives a parameter of type </a:t>
            </a:r>
            <a:r>
              <a:rPr lang="en-US" altLang="en-US" sz="2400" dirty="0" smtClean="0">
                <a:solidFill>
                  <a:srgbClr val="990033"/>
                </a:solidFill>
              </a:rPr>
              <a:t>Date</a:t>
            </a:r>
            <a:r>
              <a:rPr lang="en-US" altLang="en-US" sz="24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</a:rPr>
              <a:t>Why can the </a:t>
            </a:r>
            <a:r>
              <a:rPr lang="en-US" altLang="en-US" sz="2400" dirty="0" smtClean="0">
                <a:solidFill>
                  <a:srgbClr val="990033"/>
                </a:solidFill>
              </a:rPr>
              <a:t>Employee</a:t>
            </a:r>
            <a:r>
              <a:rPr lang="en-US" altLang="en-US" sz="2400" dirty="0" smtClean="0">
                <a:solidFill>
                  <a:srgbClr val="000000"/>
                </a:solidFill>
              </a:rPr>
              <a:t> constructor’s member initializer list initialize the </a:t>
            </a:r>
            <a:r>
              <a:rPr lang="en-US" altLang="en-US" sz="2400" dirty="0" err="1" smtClean="0">
                <a:solidFill>
                  <a:srgbClr val="990033"/>
                </a:solidFill>
              </a:rPr>
              <a:t>birthDate</a:t>
            </a:r>
            <a:r>
              <a:rPr lang="en-US" altLang="en-US" sz="2400" dirty="0" smtClean="0">
                <a:solidFill>
                  <a:srgbClr val="000000"/>
                </a:solidFill>
              </a:rPr>
              <a:t> and </a:t>
            </a:r>
            <a:r>
              <a:rPr lang="en-US" altLang="en-US" sz="2400" dirty="0" err="1" smtClean="0">
                <a:solidFill>
                  <a:srgbClr val="990033"/>
                </a:solidFill>
              </a:rPr>
              <a:t>hireDate</a:t>
            </a:r>
            <a:r>
              <a:rPr lang="en-US" altLang="en-US" sz="2400" dirty="0" smtClean="0">
                <a:solidFill>
                  <a:srgbClr val="000000"/>
                </a:solidFill>
              </a:rPr>
              <a:t> objects by passing</a:t>
            </a:r>
            <a:r>
              <a:rPr lang="en-US" altLang="en-US" sz="2400" dirty="0" smtClean="0">
                <a:solidFill>
                  <a:srgbClr val="990033"/>
                </a:solidFill>
              </a:rPr>
              <a:t> Date </a:t>
            </a:r>
            <a:r>
              <a:rPr lang="en-US" altLang="en-US" sz="2400" dirty="0" smtClean="0">
                <a:solidFill>
                  <a:srgbClr val="000000"/>
                </a:solidFill>
              </a:rPr>
              <a:t>object’s to their </a:t>
            </a:r>
            <a:r>
              <a:rPr lang="en-US" altLang="en-US" sz="2400" dirty="0" smtClean="0">
                <a:solidFill>
                  <a:srgbClr val="990033"/>
                </a:solidFill>
              </a:rPr>
              <a:t>Date</a:t>
            </a:r>
            <a:r>
              <a:rPr lang="en-US" altLang="en-US" sz="2400" dirty="0" smtClean="0">
                <a:solidFill>
                  <a:srgbClr val="000000"/>
                </a:solidFill>
              </a:rPr>
              <a:t> constructors?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8000"/>
                </a:solidFill>
              </a:rPr>
              <a:t>Answer:: </a:t>
            </a:r>
            <a:r>
              <a:rPr lang="en-US" altLang="en-US" sz="2400" dirty="0" smtClean="0">
                <a:solidFill>
                  <a:srgbClr val="000000"/>
                </a:solidFill>
              </a:rPr>
              <a:t>The compiler provides each class with a 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copy constructor </a:t>
            </a:r>
            <a:r>
              <a:rPr lang="en-US" altLang="en-US" sz="2400" dirty="0" smtClean="0">
                <a:solidFill>
                  <a:srgbClr val="000000"/>
                </a:solidFill>
              </a:rPr>
              <a:t>that copies each data member of the constructor’s argument object into the corresponding member of the object being initialized.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ch10imageslides_Page_39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6" y="1261888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16984" y="2628776"/>
            <a:ext cx="2759472" cy="5847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Passing objects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arguments to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host object constructor.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572000" y="2921163"/>
            <a:ext cx="1344984" cy="5078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4983820" y="2921163"/>
            <a:ext cx="933164" cy="5078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18.12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ch10imageslides_Page_40.pn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196751"/>
            <a:ext cx="8172400" cy="526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18.12 Composition </a:t>
            </a:r>
            <a:r>
              <a:rPr lang="en-US" sz="40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24128" y="3924345"/>
            <a:ext cx="3096344" cy="1323439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Note – As the call to default copy constructor is made </a:t>
            </a:r>
            <a:r>
              <a:rPr lang="en-US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implicitly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by compiler, no output statements appear to  indicate this has happened!</a:t>
            </a:r>
            <a:endParaRPr lang="en-US" altLang="en-US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 bwMode="auto">
          <a:xfrm flipH="1" flipV="1">
            <a:off x="6516216" y="2924944"/>
            <a:ext cx="756084" cy="99940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905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14300"/>
            <a:ext cx="8785225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/>
                <a:cs typeface="Times New Roman" pitchFamily="18" charset="0"/>
              </a:rPr>
              <a:t>Common Programming Error 18.6</a:t>
            </a:r>
            <a:endParaRPr lang="en-US" sz="4000" dirty="0" smtClean="0">
              <a:effectLst/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8002588" cy="4031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dirty="0" smtClean="0">
                <a:effectLst/>
                <a:cs typeface="Times New Roman" pitchFamily="18" charset="0"/>
              </a:rPr>
              <a:t>A compilation error occurs if a member object is not initialized with a member initializer and the member object’s class </a:t>
            </a:r>
            <a:r>
              <a:rPr lang="en-US" altLang="en-US" dirty="0" smtClean="0">
                <a:solidFill>
                  <a:srgbClr val="990033"/>
                </a:solidFill>
                <a:effectLst/>
                <a:cs typeface="Times New Roman" pitchFamily="18" charset="0"/>
              </a:rPr>
              <a:t>does not provide a default constructor </a:t>
            </a:r>
            <a:r>
              <a:rPr lang="en-US" altLang="en-US" dirty="0" smtClean="0">
                <a:effectLst/>
                <a:cs typeface="Times New Roman" pitchFamily="18" charset="0"/>
              </a:rPr>
              <a:t>(i.e., the member object’s class defines one or more constructors, but none is a default constructor).</a:t>
            </a:r>
            <a:endParaRPr lang="en-US" altLang="en-US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563937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380E6"/>
                </a:solidFill>
                <a:latin typeface="+mn-lt"/>
              </a:rPr>
              <a:t>18.3 </a:t>
            </a:r>
            <a:r>
              <a:rPr lang="en-US" sz="3200" dirty="0" smtClean="0">
                <a:solidFill>
                  <a:srgbClr val="3380E6"/>
                </a:solidFill>
                <a:latin typeface="+mn-lt"/>
              </a:rPr>
              <a:t>Composition:</a:t>
            </a:r>
            <a:br>
              <a:rPr lang="en-US" sz="3200" dirty="0" smtClean="0">
                <a:solidFill>
                  <a:srgbClr val="3380E6"/>
                </a:solidFill>
                <a:latin typeface="+mn-lt"/>
              </a:rPr>
            </a:br>
            <a:r>
              <a:rPr lang="en-US" sz="3200" dirty="0" smtClean="0">
                <a:solidFill>
                  <a:srgbClr val="3380E6"/>
                </a:solidFill>
                <a:latin typeface="+mn-lt"/>
              </a:rPr>
              <a:t>Objects </a:t>
            </a:r>
            <a:r>
              <a:rPr lang="en-US" sz="3200" dirty="0">
                <a:solidFill>
                  <a:srgbClr val="3380E6"/>
                </a:solidFill>
                <a:latin typeface="+mn-lt"/>
              </a:rPr>
              <a:t>as Members of </a:t>
            </a:r>
            <a:r>
              <a:rPr lang="en-US" sz="3200" dirty="0" smtClean="0">
                <a:solidFill>
                  <a:srgbClr val="3380E6"/>
                </a:solidFill>
                <a:latin typeface="+mn-lt"/>
              </a:rPr>
              <a:t>Classes (cont.) </a:t>
            </a:r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If a member object is not initialized through a member initializer, the member object’s default constructor will be called </a:t>
            </a:r>
            <a:r>
              <a:rPr lang="en-US" altLang="en-US" sz="2800" dirty="0">
                <a:solidFill>
                  <a:srgbClr val="800000"/>
                </a:solidFill>
              </a:rPr>
              <a:t>implicitly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Values, if any, established by the default constructor can be overridden by </a:t>
            </a:r>
            <a:r>
              <a:rPr lang="en-US" altLang="en-US" sz="2800" dirty="0">
                <a:solidFill>
                  <a:srgbClr val="008000"/>
                </a:solidFill>
              </a:rPr>
              <a:t>set functions</a:t>
            </a:r>
            <a:r>
              <a:rPr lang="en-US" altLang="en-US" sz="2800" i="1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However, for complex initialization, this approach may require significant additional work and time.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</a:rPr>
              <a:t>18.4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sz="3200" dirty="0" smtClean="0">
                <a:effectLst/>
              </a:rPr>
              <a:t> Functions and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sz="3200" dirty="0" smtClean="0">
                <a:effectLst/>
              </a:rPr>
              <a:t> Classes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6325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 </a:t>
            </a:r>
            <a:r>
              <a:rPr lang="en-US" sz="2800" dirty="0" smtClean="0">
                <a:effectLst/>
              </a:rPr>
              <a:t>function of a class 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Defined outside that class’s scope.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Not a member function of that class.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has the right to access the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non-public</a:t>
            </a:r>
            <a:r>
              <a:rPr lang="en-US" sz="2400" dirty="0" smtClean="0">
                <a:effectLst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sz="2400" dirty="0" smtClean="0">
                <a:effectLst/>
              </a:rPr>
              <a:t> members of that class.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Standalone functions, entire classes or member functions of other classes may be declared to be friends of a class. 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Using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functions </a:t>
            </a:r>
            <a:r>
              <a:rPr lang="en-US" sz="2400" dirty="0" smtClean="0">
                <a:effectLst/>
              </a:rPr>
              <a:t>can enhance performance.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Often appropriate when a member function cannot be used for certain operations.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51847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To declare a function as a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</a:t>
            </a:r>
            <a:r>
              <a:rPr lang="en-US" sz="2800" dirty="0" smtClean="0">
                <a:effectLst/>
              </a:rPr>
              <a:t> of a class: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Provide the function prototype in the class definition preceded by keyword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</a:t>
            </a:r>
            <a:r>
              <a:rPr lang="en-US" dirty="0" smtClean="0"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dirty="0" smtClean="0">
                <a:effectLst/>
              </a:rPr>
              <a:t>To declare a class as a friend of another class: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Place a declaration of the form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effectLst/>
              </a:rPr>
              <a:t>	</a:t>
            </a:r>
            <a:r>
              <a:rPr lang="en-US" dirty="0" smtClean="0">
                <a:effectLst/>
                <a:latin typeface="Lucida Console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 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ClassTwo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</a:br>
            <a:r>
              <a:rPr lang="en-US" dirty="0" smtClean="0">
                <a:effectLst/>
              </a:rPr>
              <a:t>in the definition of 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ClassOne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dirty="0" smtClean="0">
                <a:effectLst/>
              </a:rPr>
              <a:t>All member functions of class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ClassTwo</a:t>
            </a:r>
            <a:r>
              <a:rPr lang="en-US" sz="2800" dirty="0" smtClean="0">
                <a:effectLst/>
              </a:rPr>
              <a:t> are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friends</a:t>
            </a:r>
            <a:r>
              <a:rPr lang="en-US" sz="2800" dirty="0" smtClean="0">
                <a:effectLst/>
              </a:rPr>
              <a:t> of class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ClassOne</a:t>
            </a:r>
            <a:r>
              <a:rPr lang="en-US" sz="2800" dirty="0" smtClean="0">
                <a:latin typeface="Lucida Console" pitchFamily="49" charset="0"/>
              </a:rPr>
              <a:t>.</a:t>
            </a:r>
            <a:endParaRPr lang="en-U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sz="3600" dirty="0" smtClean="0">
                <a:effectLst/>
              </a:rPr>
              <a:t> Functions and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friend </a:t>
            </a:r>
            <a:r>
              <a:rPr lang="en-US" sz="3600" dirty="0" smtClean="0">
                <a:effectLst/>
              </a:rPr>
              <a:t>Classes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35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Friendship is granted, not taken.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For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B</a:t>
            </a:r>
            <a:r>
              <a:rPr lang="en-US" sz="2400" dirty="0" smtClean="0">
                <a:effectLst/>
              </a:rPr>
              <a:t> to be a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friend</a:t>
            </a:r>
            <a:r>
              <a:rPr lang="en-US" sz="2400" dirty="0" smtClean="0">
                <a:effectLst/>
              </a:rPr>
              <a:t> of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A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A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must explicitly declare that class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its friend</a:t>
            </a:r>
            <a:r>
              <a:rPr lang="en-US" sz="2400" dirty="0" smtClean="0">
                <a:effectLst/>
              </a:rPr>
              <a:t>.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Friendship relation is neither symmetric nor transitive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If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A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 </a:t>
            </a:r>
            <a:r>
              <a:rPr lang="en-US" sz="2400" dirty="0" smtClean="0">
                <a:effectLst/>
              </a:rPr>
              <a:t>is a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friend</a:t>
            </a:r>
            <a:r>
              <a:rPr lang="en-US" sz="2400" dirty="0" smtClean="0">
                <a:effectLst/>
              </a:rPr>
              <a:t> of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B</a:t>
            </a:r>
            <a:r>
              <a:rPr lang="en-US" sz="2400" dirty="0" smtClean="0">
                <a:effectLst/>
              </a:rPr>
              <a:t>, and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B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 </a:t>
            </a:r>
            <a:r>
              <a:rPr lang="en-US" sz="2400" dirty="0" smtClean="0">
                <a:effectLst/>
              </a:rPr>
              <a:t>is a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friend</a:t>
            </a:r>
            <a:r>
              <a:rPr lang="en-US" sz="2400" dirty="0" smtClean="0">
                <a:effectLst/>
              </a:rPr>
              <a:t> of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C</a:t>
            </a:r>
            <a:r>
              <a:rPr lang="en-US" sz="2400" dirty="0" smtClean="0">
                <a:effectLst/>
              </a:rPr>
              <a:t>, you cannot infer that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B</a:t>
            </a:r>
            <a:r>
              <a:rPr lang="en-US" sz="2400" dirty="0" smtClean="0">
                <a:effectLst/>
              </a:rPr>
              <a:t> is a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friend</a:t>
            </a:r>
            <a:r>
              <a:rPr lang="en-US" sz="2400" dirty="0" smtClean="0">
                <a:effectLst/>
              </a:rPr>
              <a:t> of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A</a:t>
            </a:r>
            <a:r>
              <a:rPr lang="en-US" sz="2400" dirty="0" smtClean="0">
                <a:effectLst/>
              </a:rPr>
              <a:t>, that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C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 </a:t>
            </a:r>
            <a:r>
              <a:rPr lang="en-US" sz="2400" dirty="0" smtClean="0">
                <a:effectLst/>
              </a:rPr>
              <a:t>is a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friend</a:t>
            </a:r>
            <a:r>
              <a:rPr lang="en-US" sz="2400" dirty="0" smtClean="0">
                <a:effectLst/>
              </a:rPr>
              <a:t> of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B</a:t>
            </a:r>
            <a:r>
              <a:rPr lang="en-US" sz="2400" dirty="0" smtClean="0">
                <a:effectLst/>
              </a:rPr>
              <a:t>, or that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A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 </a:t>
            </a:r>
            <a:r>
              <a:rPr lang="en-US" sz="2400" dirty="0" smtClean="0">
                <a:effectLst/>
              </a:rPr>
              <a:t>is a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friend</a:t>
            </a:r>
            <a:r>
              <a:rPr lang="en-US" sz="2400" dirty="0" smtClean="0">
                <a:effectLst/>
              </a:rPr>
              <a:t> of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class </a:t>
            </a:r>
            <a:r>
              <a:rPr lang="en-US" sz="2400" dirty="0" smtClean="0">
                <a:solidFill>
                  <a:srgbClr val="008000"/>
                </a:solidFill>
                <a:effectLst/>
                <a:latin typeface="Lucida Console" pitchFamily="49" charset="0"/>
              </a:rPr>
              <a:t>C</a:t>
            </a:r>
            <a:r>
              <a:rPr lang="en-US" sz="2400" dirty="0" smtClean="0">
                <a:effectLst/>
                <a:latin typeface="Lucida Console" pitchFamily="49" charset="0"/>
              </a:rPr>
              <a:t>.</a:t>
            </a:r>
            <a:r>
              <a:rPr lang="en-US" sz="2400" dirty="0" smtClean="0">
                <a:effectLst/>
              </a:rPr>
              <a:t>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white">
          <a:xfrm>
            <a:off x="179388" y="7143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friend</a:t>
            </a:r>
            <a:r>
              <a:rPr lang="en-US" sz="3600" b="1" dirty="0">
                <a:solidFill>
                  <a:schemeClr val="bg1"/>
                </a:solidFill>
              </a:rPr>
              <a:t> Functions and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friend</a:t>
            </a:r>
            <a:r>
              <a:rPr lang="en-US" sz="3600" b="1" dirty="0">
                <a:solidFill>
                  <a:schemeClr val="bg1"/>
                </a:solidFill>
              </a:rPr>
              <a:t> Classes</a:t>
            </a:r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3937000"/>
          </a:xfrm>
        </p:spPr>
        <p:txBody>
          <a:bodyPr/>
          <a:lstStyle/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It is possible to specify overloaded functions as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s</a:t>
            </a:r>
            <a:r>
              <a:rPr lang="en-US" sz="2400" dirty="0" smtClean="0">
                <a:effectLst/>
              </a:rPr>
              <a:t> of a class.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Each overloaded function intended to be a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sz="2400" dirty="0" smtClean="0">
                <a:effectLst/>
              </a:rPr>
              <a:t> must be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explicitly declared</a:t>
            </a:r>
            <a:r>
              <a:rPr lang="en-US" sz="2400" dirty="0" smtClean="0">
                <a:effectLst/>
              </a:rPr>
              <a:t> as a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</a:p>
          <a:p>
            <a:pPr marL="457200" lvl="1" indent="0">
              <a:buNone/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/>
              </a:rPr>
              <a:t>of the class.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friend</a:t>
            </a:r>
            <a:r>
              <a:rPr lang="en-US" sz="3600" b="1" dirty="0">
                <a:solidFill>
                  <a:schemeClr val="bg1"/>
                </a:solidFill>
              </a:rPr>
              <a:t> Functions and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friend</a:t>
            </a:r>
            <a:r>
              <a:rPr lang="en-US" sz="3600" b="1" dirty="0">
                <a:solidFill>
                  <a:schemeClr val="bg1"/>
                </a:solidFill>
              </a:rPr>
              <a:t> Classes</a:t>
            </a:r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0805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 </a:t>
            </a:r>
            <a:r>
              <a:rPr lang="en-US" sz="3600" dirty="0" smtClean="0">
                <a:effectLst/>
              </a:rPr>
              <a:t>(Constant) Objects and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const </a:t>
            </a:r>
            <a:r>
              <a:rPr lang="en-US" sz="3600" dirty="0" smtClean="0">
                <a:effectLst/>
              </a:rPr>
              <a:t>Member Functions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dirty="0" smtClean="0">
                <a:effectLst/>
              </a:rPr>
              <a:t> member functions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Only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dirty="0" smtClean="0">
                <a:effectLst/>
              </a:rPr>
              <a:t> member function can be called for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dirty="0" smtClean="0">
                <a:effectLst/>
              </a:rPr>
              <a:t> objects.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Member functions declared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dirty="0" smtClean="0">
                <a:effectLst/>
              </a:rPr>
              <a:t> are not allowed to modify the object. 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A function is specified as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dirty="0" smtClean="0">
                <a:effectLst/>
              </a:rPr>
              <a:t> both in its prototype and in its definition.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dirty="0" smtClean="0">
                <a:effectLst/>
              </a:rPr>
              <a:t> declarations are </a:t>
            </a:r>
            <a:r>
              <a:rPr lang="en-US" dirty="0" smtClean="0">
                <a:solidFill>
                  <a:srgbClr val="990033"/>
                </a:solidFill>
                <a:effectLst/>
              </a:rPr>
              <a:t>not</a:t>
            </a:r>
            <a:r>
              <a:rPr lang="en-US" dirty="0" smtClean="0">
                <a:effectLst/>
              </a:rPr>
              <a:t> allowed for constructors and destructors.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431800" y="1060450"/>
          <a:ext cx="6156325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Document" r:id="rId3" imgW="7078494" imgH="6122918" progId="Word.Document.8">
                  <p:embed/>
                </p:oleObj>
              </mc:Choice>
              <mc:Fallback>
                <p:oleObj name="Document" r:id="rId3" imgW="7078494" imgH="612291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060450"/>
                        <a:ext cx="6156325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Line 5"/>
          <p:cNvSpPr>
            <a:spLocks noChangeShapeType="1"/>
          </p:cNvSpPr>
          <p:nvPr/>
        </p:nvSpPr>
        <p:spPr bwMode="auto">
          <a:xfrm flipH="1">
            <a:off x="1403350" y="2276475"/>
            <a:ext cx="2016125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419475" y="2060575"/>
            <a:ext cx="3509963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declaration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(can appear anywhere in the class)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 18.13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 </a:t>
            </a:r>
            <a:r>
              <a:rPr lang="en-US" sz="3600" b="1" dirty="0">
                <a:solidFill>
                  <a:schemeClr val="bg1"/>
                </a:solidFill>
              </a:rPr>
              <a:t>Function Example</a:t>
            </a:r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447675" y="1093788"/>
          <a:ext cx="7037388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Document" r:id="rId3" imgW="7074123" imgH="5374858" progId="Word.Document.8">
                  <p:embed/>
                </p:oleObj>
              </mc:Choice>
              <mc:Fallback>
                <p:oleObj name="Document" r:id="rId3" imgW="7074123" imgH="537485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093788"/>
                        <a:ext cx="7037388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Line 5"/>
          <p:cNvSpPr>
            <a:spLocks noChangeShapeType="1"/>
          </p:cNvSpPr>
          <p:nvPr/>
        </p:nvSpPr>
        <p:spPr bwMode="auto">
          <a:xfrm flipH="1" flipV="1">
            <a:off x="2984500" y="2487613"/>
            <a:ext cx="576263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643313" y="2571750"/>
            <a:ext cx="5154612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 can modify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Count’s private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2600325" y="4062413"/>
            <a:ext cx="234315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943475" y="3754438"/>
            <a:ext cx="3589338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Calling a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friend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function; note that we pass the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Count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object to the 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function.</a:t>
            </a:r>
            <a:endParaRPr lang="en-US" altLang="en-US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 18.13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 </a:t>
            </a:r>
            <a:r>
              <a:rPr lang="en-US" sz="3600" b="1" dirty="0">
                <a:solidFill>
                  <a:schemeClr val="bg1"/>
                </a:solidFill>
              </a:rPr>
              <a:t>Function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5" grpId="0" animBg="1"/>
      <p:bldP spid="634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008063" y="996950"/>
          <a:ext cx="6732587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Document" r:id="rId3" imgW="7078146" imgH="5886276" progId="Word.Document.8">
                  <p:embed/>
                </p:oleObj>
              </mc:Choice>
              <mc:Fallback>
                <p:oleObj name="Document" r:id="rId3" imgW="7078146" imgH="588627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996950"/>
                        <a:ext cx="6732587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Rectangle 5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non-friend </a:t>
            </a:r>
            <a:r>
              <a:rPr lang="en-US" sz="3600" b="1" dirty="0">
                <a:solidFill>
                  <a:schemeClr val="bg1"/>
                </a:solidFill>
              </a:rPr>
              <a:t>Function Example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244475" y="1847850"/>
          <a:ext cx="7037388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Document" r:id="rId3" imgW="7074123" imgH="3324313" progId="Word.Document.8">
                  <p:embed/>
                </p:oleObj>
              </mc:Choice>
              <mc:Fallback>
                <p:oleObj name="Document" r:id="rId3" imgW="7074123" imgH="332431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847850"/>
                        <a:ext cx="7037388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Line 5"/>
          <p:cNvSpPr>
            <a:spLocks noChangeShapeType="1"/>
          </p:cNvSpPr>
          <p:nvPr/>
        </p:nvSpPr>
        <p:spPr bwMode="auto">
          <a:xfrm flipH="1">
            <a:off x="1666875" y="2435225"/>
            <a:ext cx="4378325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786438" y="2205038"/>
            <a:ext cx="3178175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Non-friend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 cannot access the class’s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non-friend </a:t>
            </a:r>
            <a:r>
              <a:rPr lang="en-US" sz="3600" b="1" dirty="0">
                <a:solidFill>
                  <a:schemeClr val="bg1"/>
                </a:solidFill>
              </a:rPr>
              <a:t>Function Example</a:t>
            </a:r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698500" y="1466850"/>
          <a:ext cx="7042150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Document" r:id="rId3" imgW="7078494" imgH="3848980" progId="Word.Document.8">
                  <p:embed/>
                </p:oleObj>
              </mc:Choice>
              <mc:Fallback>
                <p:oleObj name="Document" r:id="rId3" imgW="7078494" imgH="38489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466850"/>
                        <a:ext cx="7042150" cy="383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non-friend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Function Example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18.5 Using the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dirty="0" smtClean="0">
                <a:effectLst/>
              </a:rPr>
              <a:t> Pointer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001000" cy="50831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Member functions know which object’s data members to manipulate.</a:t>
            </a:r>
          </a:p>
          <a:p>
            <a:pPr lvl="1">
              <a:defRPr/>
            </a:pPr>
            <a:r>
              <a:rPr lang="en-US" sz="2500" dirty="0" smtClean="0">
                <a:effectLst/>
              </a:rPr>
              <a:t>Every object has access to </a:t>
            </a:r>
            <a:r>
              <a:rPr lang="en-US" sz="2500" dirty="0" smtClean="0">
                <a:solidFill>
                  <a:srgbClr val="800000"/>
                </a:solidFill>
                <a:effectLst/>
              </a:rPr>
              <a:t>its own address </a:t>
            </a:r>
            <a:r>
              <a:rPr lang="en-US" sz="2500" dirty="0" smtClean="0">
                <a:effectLst/>
              </a:rPr>
              <a:t>through a pointer called 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lang="en-US" sz="2500" dirty="0" smtClean="0">
                <a:effectLst/>
              </a:rPr>
              <a:t> (a C++ keyword).</a:t>
            </a:r>
          </a:p>
          <a:p>
            <a:pPr lvl="1">
              <a:defRPr/>
            </a:pPr>
            <a:r>
              <a:rPr lang="en-US" sz="2500" dirty="0" smtClean="0">
                <a:effectLst/>
              </a:rPr>
              <a:t>An object’s 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lang="en-US" sz="2500" dirty="0" smtClean="0">
                <a:effectLst/>
              </a:rPr>
              <a:t> pointer is </a:t>
            </a:r>
            <a:r>
              <a:rPr lang="en-US" sz="2500" dirty="0" smtClean="0">
                <a:solidFill>
                  <a:srgbClr val="990033"/>
                </a:solidFill>
                <a:effectLst/>
              </a:rPr>
              <a:t>not part of the object itself</a:t>
            </a:r>
            <a:r>
              <a:rPr lang="en-US" sz="2500" dirty="0" smtClean="0">
                <a:effectLst/>
              </a:rPr>
              <a:t>.</a:t>
            </a:r>
          </a:p>
          <a:p>
            <a:pPr lvl="1">
              <a:defRPr/>
            </a:pPr>
            <a:r>
              <a:rPr lang="en-US" sz="2500" dirty="0" smtClean="0">
                <a:effectLst/>
              </a:rPr>
              <a:t>The 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lang="en-US" sz="2500" dirty="0" smtClean="0">
                <a:effectLst/>
              </a:rPr>
              <a:t> pointer is passed (by the compiler) as an </a:t>
            </a:r>
            <a:r>
              <a:rPr lang="en-US" sz="2500" dirty="0" smtClean="0">
                <a:solidFill>
                  <a:srgbClr val="008000"/>
                </a:solidFill>
                <a:effectLst/>
              </a:rPr>
              <a:t>implicit argument </a:t>
            </a:r>
            <a:r>
              <a:rPr lang="en-US" sz="2500" dirty="0" smtClean="0">
                <a:effectLst/>
              </a:rPr>
              <a:t>to each of the object’s 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non-static</a:t>
            </a:r>
            <a:r>
              <a:rPr lang="en-US" sz="2500" dirty="0" smtClean="0">
                <a:effectLst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functions</a:t>
            </a:r>
            <a:r>
              <a:rPr lang="en-US" sz="2500" dirty="0" smtClean="0">
                <a:effectLst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147050" cy="4967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Objects use the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lang="en-US" sz="2800" dirty="0" smtClean="0">
                <a:effectLst/>
              </a:rPr>
              <a:t> pointer implicitly or explicitly.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/>
              </a:rPr>
              <a:t>used implicitly when accessing members directly.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It is used explicitly when using keyword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lang="en-US" dirty="0" smtClean="0"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The type of the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lang="en-US" dirty="0" smtClean="0">
                <a:effectLst/>
              </a:rPr>
              <a:t> pointer depends on the type of the object and whether the executing member function is declared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dirty="0" smtClean="0"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18.5 Using the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</a:t>
            </a:r>
            <a:r>
              <a:rPr lang="en-US" dirty="0" smtClean="0">
                <a:effectLst/>
              </a:rPr>
              <a:t>Pointer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539750" y="1152525"/>
          <a:ext cx="7345363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Document" r:id="rId3" imgW="7078494" imgH="4979104" progId="Word.Document.8">
                  <p:embed/>
                </p:oleObj>
              </mc:Choice>
              <mc:Fallback>
                <p:oleObj name="Document" r:id="rId3" imgW="7078494" imgH="49791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52525"/>
                        <a:ext cx="7345363" cy="516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Rectangle 6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Fig 18.14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Example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144463" y="1052513"/>
          <a:ext cx="6011862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Document" r:id="rId3" imgW="7074123" imgH="6427821" progId="Word.Document.8">
                  <p:embed/>
                </p:oleObj>
              </mc:Choice>
              <mc:Fallback>
                <p:oleObj name="Document" r:id="rId3" imgW="7074123" imgH="642782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052513"/>
                        <a:ext cx="6011862" cy="54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Line 5"/>
          <p:cNvSpPr>
            <a:spLocks noChangeShapeType="1"/>
          </p:cNvSpPr>
          <p:nvPr/>
        </p:nvSpPr>
        <p:spPr bwMode="auto">
          <a:xfrm flipH="1" flipV="1">
            <a:off x="2627313" y="2276475"/>
            <a:ext cx="18002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143375" y="2219325"/>
            <a:ext cx="4900613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Implicitly using the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pointer to access member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 flipV="1">
            <a:off x="2771775" y="3141663"/>
            <a:ext cx="15113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356100" y="3141663"/>
            <a:ext cx="4684713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Explicitly using the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pointer to access member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 flipV="1">
            <a:off x="3059113" y="4005263"/>
            <a:ext cx="72707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857625" y="4071938"/>
            <a:ext cx="5072063" cy="338137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Using the dereferenced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pointer and the dot operator</a:t>
            </a:r>
          </a:p>
        </p:txBody>
      </p:sp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Fig 18.14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P spid="69639" grpId="0" animBg="1"/>
      <p:bldP spid="69640" grpId="0" animBg="1"/>
      <p:bldP spid="69641" grpId="0" animBg="1"/>
      <p:bldP spid="696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14300"/>
            <a:ext cx="8785225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/>
                <a:cs typeface="Times New Roman" pitchFamily="18" charset="0"/>
              </a:rPr>
              <a:t>Common Programming Error 18.7</a:t>
            </a:r>
            <a:endParaRPr lang="en-US" sz="4000" dirty="0" smtClean="0">
              <a:effectLst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850187" cy="403187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ffectLst/>
                <a:cs typeface="Times New Roman" pitchFamily="18" charset="0"/>
              </a:rPr>
              <a:t>Attempting to use the member selection operator (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  <a:cs typeface="Times New Roman" pitchFamily="18" charset="0"/>
              </a:rPr>
              <a:t>.</a:t>
            </a:r>
            <a:r>
              <a:rPr lang="en-US" dirty="0" smtClean="0">
                <a:effectLst/>
                <a:cs typeface="Times New Roman" pitchFamily="18" charset="0"/>
              </a:rPr>
              <a:t>) with a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pointer</a:t>
            </a:r>
            <a:r>
              <a:rPr lang="en-US" dirty="0" smtClean="0">
                <a:effectLst/>
                <a:cs typeface="Times New Roman" pitchFamily="18" charset="0"/>
              </a:rPr>
              <a:t> to an object is a compilation error—the dot member selection operator may be used only with an</a:t>
            </a:r>
            <a:r>
              <a:rPr lang="en-US" dirty="0" smtClean="0">
                <a:solidFill>
                  <a:srgbClr val="0000FF"/>
                </a:solidFill>
                <a:effectLst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lvalue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effectLst/>
                <a:cs typeface="Times New Roman" pitchFamily="18" charset="0"/>
              </a:rPr>
              <a:t>such as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an object’s name</a:t>
            </a:r>
            <a:r>
              <a:rPr lang="en-US" dirty="0" smtClean="0">
                <a:effectLst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reference to an object</a:t>
            </a:r>
            <a:r>
              <a:rPr lang="en-US" dirty="0" smtClean="0">
                <a:effectLst/>
                <a:cs typeface="Times New Roman" pitchFamily="18" charset="0"/>
              </a:rPr>
              <a:t> or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dereferenced pointer to an object</a:t>
            </a:r>
            <a:r>
              <a:rPr lang="en-US" dirty="0" smtClean="0">
                <a:effectLst/>
                <a:cs typeface="Times New Roman" pitchFamily="18" charset="0"/>
              </a:rPr>
              <a:t>.</a:t>
            </a:r>
            <a:endParaRPr lang="en-US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011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  <a:cs typeface="Times New Roman" pitchFamily="18" charset="0"/>
              </a:rPr>
              <a:t>Software Engineering Observation 18.2</a:t>
            </a:r>
            <a:endParaRPr lang="en-US" sz="3600" dirty="0" smtClean="0"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773987" cy="501675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ffectLst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</a:t>
            </a:r>
            <a:r>
              <a:rPr lang="en-US" dirty="0" smtClean="0">
                <a:effectLst/>
                <a:cs typeface="Times New Roman" pitchFamily="18" charset="0"/>
              </a:rPr>
              <a:t> member function can be overloaded with a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non-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</a:t>
            </a:r>
            <a:r>
              <a:rPr lang="en-US" dirty="0" smtClean="0">
                <a:effectLst/>
                <a:cs typeface="Times New Roman" pitchFamily="18" charset="0"/>
              </a:rPr>
              <a:t> version. The compiler chooses which overloaded member function to use based on the object on which the function is invoked. If the object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</a:t>
            </a:r>
            <a:r>
              <a:rPr lang="en-US" dirty="0" smtClean="0">
                <a:effectLst/>
                <a:cs typeface="Times New Roman" pitchFamily="18" charset="0"/>
              </a:rPr>
              <a:t>, the compiler uses the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</a:t>
            </a:r>
            <a:r>
              <a:rPr lang="en-US" dirty="0" smtClean="0">
                <a:effectLst/>
                <a:cs typeface="Times New Roman" pitchFamily="18" charset="0"/>
              </a:rPr>
              <a:t> version. If the object is not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</a:t>
            </a:r>
            <a:r>
              <a:rPr lang="en-US" dirty="0" smtClean="0">
                <a:effectLst/>
                <a:cs typeface="Times New Roman" pitchFamily="18" charset="0"/>
              </a:rPr>
              <a:t>, the compiler uses the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non-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const</a:t>
            </a:r>
            <a:r>
              <a:rPr lang="en-US" dirty="0" smtClean="0">
                <a:effectLst/>
                <a:cs typeface="Times New Roman" pitchFamily="18" charset="0"/>
              </a:rPr>
              <a:t> version.</a:t>
            </a:r>
            <a:endParaRPr lang="en-US" dirty="0" smtClean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 Using the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</a:t>
            </a:r>
            <a:r>
              <a:rPr lang="en-US" dirty="0" smtClean="0">
                <a:effectLst/>
              </a:rPr>
              <a:t> Pointer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Cascaded member-function calls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Multiple functions are invoked in the same statement.</a:t>
            </a:r>
          </a:p>
          <a:p>
            <a:pPr lvl="1">
              <a:buBlip>
                <a:blip r:embed="rId2"/>
              </a:buBlip>
              <a:defRPr/>
            </a:pPr>
            <a:r>
              <a:rPr lang="en-US" dirty="0" smtClean="0">
                <a:effectLst/>
              </a:rPr>
              <a:t>Enabled by member functions returning a reference to an object via the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this</a:t>
            </a:r>
            <a:r>
              <a:rPr lang="en-US" dirty="0" smtClean="0">
                <a:effectLst/>
              </a:rPr>
              <a:t> pointer.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Example</a:t>
            </a:r>
          </a:p>
          <a:p>
            <a:pPr lvl="2"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t.setMinute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( 30 ).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setSecond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( 22 );</a:t>
            </a:r>
          </a:p>
          <a:p>
            <a:pPr lvl="3">
              <a:defRPr/>
            </a:pPr>
            <a:r>
              <a:rPr lang="en-US" dirty="0" smtClean="0"/>
              <a:t>Calls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t.setMinute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( 30 );</a:t>
            </a:r>
          </a:p>
          <a:p>
            <a:pPr lvl="3">
              <a:defRPr/>
            </a:pPr>
            <a:r>
              <a:rPr lang="en-US" dirty="0" smtClean="0"/>
              <a:t>Then calls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t.setSecond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( 22 );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198438" y="1230313"/>
          <a:ext cx="7037387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Document" r:id="rId3" imgW="7078494" imgH="4292816" progId="Word.Document.8">
                  <p:embed/>
                </p:oleObj>
              </mc:Choice>
              <mc:Fallback>
                <p:oleObj name="Document" r:id="rId3" imgW="7078494" imgH="429281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230313"/>
                        <a:ext cx="7037387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Line 5"/>
          <p:cNvSpPr>
            <a:spLocks noChangeShapeType="1"/>
          </p:cNvSpPr>
          <p:nvPr/>
        </p:nvSpPr>
        <p:spPr bwMode="auto">
          <a:xfrm flipH="1" flipV="1">
            <a:off x="3419872" y="5406802"/>
            <a:ext cx="1106066" cy="1785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527426" y="5292497"/>
            <a:ext cx="4437062" cy="5847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functions return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Time &amp;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 reference) to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enable cascading</a:t>
            </a:r>
            <a:endParaRPr lang="en-US" altLang="en-US" sz="1600" b="1" dirty="0">
              <a:solidFill>
                <a:srgbClr val="800000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74357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Rectangle 9"/>
          <p:cNvSpPr>
            <a:spLocks noChangeArrowheads="1"/>
          </p:cNvSpPr>
          <p:nvPr/>
        </p:nvSpPr>
        <p:spPr bwMode="white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Cascading Function Calls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using the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this </a:t>
            </a:r>
            <a:r>
              <a:rPr lang="en-US" sz="3200" b="1" dirty="0">
                <a:solidFill>
                  <a:schemeClr val="bg1"/>
                </a:solidFill>
              </a:rPr>
              <a:t>Pointer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</a:t>
            </a:r>
            <a:r>
              <a:rPr lang="en-US" dirty="0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881063" y="1685925"/>
          <a:ext cx="7075487" cy="383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Document" r:id="rId3" imgW="7078146" imgH="3830163" progId="Word.Document.8">
                  <p:embed/>
                </p:oleObj>
              </mc:Choice>
              <mc:Fallback>
                <p:oleObj name="Document" r:id="rId3" imgW="7078146" imgH="383016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685925"/>
                        <a:ext cx="7075487" cy="383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6"/>
          <p:cNvSpPr>
            <a:spLocks noChangeArrowheads="1"/>
          </p:cNvSpPr>
          <p:nvPr/>
        </p:nvSpPr>
        <p:spPr bwMode="white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Cascading Function Calls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using the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3200" b="1" dirty="0">
                <a:solidFill>
                  <a:schemeClr val="bg1"/>
                </a:solidFill>
              </a:rPr>
              <a:t> Pointer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827088" y="973138"/>
          <a:ext cx="6192837" cy="555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Document" r:id="rId3" imgW="7078494" imgH="6351681" progId="Word.Document.8">
                  <p:embed/>
                </p:oleObj>
              </mc:Choice>
              <mc:Fallback>
                <p:oleObj name="Document" r:id="rId3" imgW="7078494" imgH="635168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73138"/>
                        <a:ext cx="6192837" cy="555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Line 5"/>
          <p:cNvSpPr>
            <a:spLocks noChangeShapeType="1"/>
          </p:cNvSpPr>
          <p:nvPr/>
        </p:nvSpPr>
        <p:spPr bwMode="auto">
          <a:xfrm flipH="1">
            <a:off x="2339752" y="5526881"/>
            <a:ext cx="1446435" cy="375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786188" y="5357813"/>
            <a:ext cx="4098180" cy="338137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Returning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*this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pointer enables cascading</a:t>
            </a:r>
            <a:endParaRPr lang="en-US" altLang="en-US" sz="1600" b="1" dirty="0">
              <a:solidFill>
                <a:srgbClr val="800000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Rectangle 8"/>
          <p:cNvSpPr>
            <a:spLocks noChangeArrowheads="1"/>
          </p:cNvSpPr>
          <p:nvPr/>
        </p:nvSpPr>
        <p:spPr bwMode="white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Cascading Function Calls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using the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</a:t>
            </a:r>
            <a:r>
              <a:rPr lang="en-US" sz="3200" b="1" dirty="0">
                <a:solidFill>
                  <a:schemeClr val="bg1"/>
                </a:solidFill>
              </a:rPr>
              <a:t> Pointer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539750" y="1012825"/>
          <a:ext cx="6119813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Document" r:id="rId3" imgW="7074123" imgH="6340434" progId="Word.Document.8">
                  <p:embed/>
                </p:oleObj>
              </mc:Choice>
              <mc:Fallback>
                <p:oleObj name="Document" r:id="rId3" imgW="7074123" imgH="634043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012825"/>
                        <a:ext cx="6119813" cy="549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 noChangeArrowheads="1"/>
          </p:cNvSpPr>
          <p:nvPr/>
        </p:nvSpPr>
        <p:spPr bwMode="white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Cascading Function Calls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using the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</a:t>
            </a:r>
            <a:r>
              <a:rPr lang="en-US" sz="3200" b="1" dirty="0">
                <a:solidFill>
                  <a:schemeClr val="bg1"/>
                </a:solidFill>
              </a:rPr>
              <a:t> Pointer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468313" y="1038225"/>
          <a:ext cx="611981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Document" r:id="rId3" imgW="7078146" imgH="6343190" progId="Word.Document.8">
                  <p:embed/>
                </p:oleObj>
              </mc:Choice>
              <mc:Fallback>
                <p:oleObj name="Document" r:id="rId3" imgW="7078146" imgH="634319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38225"/>
                        <a:ext cx="611981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white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Cascading Function Calls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using the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</a:t>
            </a:r>
            <a:r>
              <a:rPr lang="en-US" sz="3200" b="1" dirty="0">
                <a:solidFill>
                  <a:schemeClr val="bg1"/>
                </a:solidFill>
              </a:rPr>
              <a:t> Pointer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703263" y="1001713"/>
          <a:ext cx="6173787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001713"/>
                        <a:ext cx="6173787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Line 5"/>
          <p:cNvSpPr>
            <a:spLocks noChangeShapeType="1"/>
          </p:cNvSpPr>
          <p:nvPr/>
        </p:nvSpPr>
        <p:spPr bwMode="auto">
          <a:xfrm flipH="1">
            <a:off x="3563938" y="2843501"/>
            <a:ext cx="1152524" cy="44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716462" y="2551113"/>
            <a:ext cx="4319587" cy="5847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Cascaded function calls using the reference returned by one function call to invoke the next</a:t>
            </a:r>
            <a:endParaRPr lang="en-US" altLang="en-US" sz="1600" b="1" dirty="0">
              <a:solidFill>
                <a:srgbClr val="800000"/>
              </a:solidFill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H="1">
            <a:off x="3851274" y="4724400"/>
            <a:ext cx="13684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219700" y="4365625"/>
            <a:ext cx="3686175" cy="830263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Note that these calls must appear in the order shown, because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printStandard</a:t>
            </a:r>
            <a:r>
              <a:rPr lang="en-US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does not return a reference to</a:t>
            </a:r>
            <a:r>
              <a:rPr lang="en-US" alt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Rectangle 10"/>
          <p:cNvSpPr>
            <a:spLocks noChangeArrowheads="1"/>
          </p:cNvSpPr>
          <p:nvPr/>
        </p:nvSpPr>
        <p:spPr bwMode="white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Cascading Function Calls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using the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</a:t>
            </a:r>
            <a:r>
              <a:rPr lang="en-US" sz="3200" b="1" dirty="0">
                <a:solidFill>
                  <a:schemeClr val="bg1"/>
                </a:solidFill>
              </a:rPr>
              <a:t> Pointer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2" grpId="0" animBg="1"/>
      <p:bldP spid="80903" grpId="0" animBg="1"/>
      <p:bldP spid="8090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458788" y="2124075"/>
          <a:ext cx="7065962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Document" r:id="rId3" imgW="7068771" imgH="1159195" progId="Word.Document.8">
                  <p:embed/>
                </p:oleObj>
              </mc:Choice>
              <mc:Fallback>
                <p:oleObj name="Document" r:id="rId3" imgW="7068771" imgH="115919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124075"/>
                        <a:ext cx="7065962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6"/>
          <p:cNvSpPr>
            <a:spLocks noChangeArrowheads="1"/>
          </p:cNvSpPr>
          <p:nvPr/>
        </p:nvSpPr>
        <p:spPr bwMode="white">
          <a:xfrm>
            <a:off x="0" y="-26988"/>
            <a:ext cx="91440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Cascading Function Calls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using the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3200" b="1" dirty="0">
                <a:solidFill>
                  <a:schemeClr val="bg1"/>
                </a:solidFill>
              </a:rPr>
              <a:t>Pointer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9538" y="71438"/>
            <a:ext cx="9361488" cy="90805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19.9 Dynamic Memory Management: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Operators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</a:t>
            </a:r>
            <a:r>
              <a:rPr lang="en-US" sz="3600" dirty="0" smtClean="0">
                <a:effectLst/>
              </a:rPr>
              <a:t>and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Dynamic memory management in C++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Enables programmers to </a:t>
            </a:r>
            <a:r>
              <a:rPr lang="en-US" dirty="0" smtClean="0">
                <a:solidFill>
                  <a:srgbClr val="990033"/>
                </a:solidFill>
                <a:effectLst/>
              </a:rPr>
              <a:t>allocate</a:t>
            </a:r>
            <a:r>
              <a:rPr lang="en-US" dirty="0" smtClean="0">
                <a:effectLst/>
              </a:rPr>
              <a:t> and </a:t>
            </a:r>
            <a:r>
              <a:rPr lang="en-US" dirty="0" err="1" smtClean="0">
                <a:solidFill>
                  <a:srgbClr val="990033"/>
                </a:solidFill>
                <a:effectLst/>
              </a:rPr>
              <a:t>deallocate</a:t>
            </a:r>
            <a:r>
              <a:rPr lang="en-US" dirty="0" smtClean="0">
                <a:effectLst/>
              </a:rPr>
              <a:t> memory for objects, arrays or any built-in or user-defined type.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Performed by operators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delete</a:t>
            </a:r>
            <a:r>
              <a:rPr lang="en-US" dirty="0" smtClean="0"/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For example, dynamically allocating memory for an array instead of using a fixed-size array.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91880" y="5949280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Operator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Allocates (i.e., reserves) storage of the exact for an object from </a:t>
            </a:r>
            <a:r>
              <a:rPr lang="en-US" sz="2000" dirty="0" smtClean="0">
                <a:solidFill>
                  <a:srgbClr val="008000"/>
                </a:solidFill>
                <a:effectLst/>
              </a:rPr>
              <a:t>the free store </a:t>
            </a:r>
            <a:r>
              <a:rPr lang="en-US" sz="2000" dirty="0" smtClean="0">
                <a:effectLst/>
              </a:rPr>
              <a:t>at execution time.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Calls a default constructor to initialize the object.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Returns a pointer of the type specified to the right of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</a:t>
            </a:r>
            <a:r>
              <a:rPr lang="en-US" sz="2000" dirty="0" smtClean="0">
                <a:effectLst/>
              </a:rPr>
              <a:t>(e.g.,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* </a:t>
            </a:r>
            <a:r>
              <a:rPr lang="en-US" sz="2000" dirty="0" smtClean="0">
                <a:effectLst/>
              </a:rPr>
              <a:t>below).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Can be used to dynamically allocate any fundamental type (such as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sz="2000" dirty="0" smtClean="0">
                <a:effectLst/>
              </a:rPr>
              <a:t> or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double</a:t>
            </a:r>
            <a:r>
              <a:rPr lang="en-US" sz="2000" dirty="0" smtClean="0">
                <a:effectLst/>
              </a:rPr>
              <a:t>) or any class type.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8000"/>
                </a:solidFill>
                <a:effectLst/>
              </a:rPr>
              <a:t>The </a:t>
            </a:r>
            <a:r>
              <a:rPr lang="en-US" sz="2000" dirty="0">
                <a:solidFill>
                  <a:srgbClr val="008000"/>
                </a:solidFill>
                <a:effectLst/>
              </a:rPr>
              <a:t>f</a:t>
            </a:r>
            <a:r>
              <a:rPr lang="en-US" sz="2000" dirty="0" smtClean="0">
                <a:solidFill>
                  <a:srgbClr val="008000"/>
                </a:solidFill>
                <a:effectLst/>
              </a:rPr>
              <a:t>ree store (referred to as the heap)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Is a region of memory assigned to each program for storing objects created at execution time.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  <a:effectLst/>
              </a:rPr>
              <a:t>Example: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  <a:effectLst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*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timePtr</a:t>
            </a:r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timePtr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new Time;</a:t>
            </a:r>
            <a:endParaRPr lang="en-US" sz="2400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19.9 Operators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</a:t>
            </a:r>
            <a:r>
              <a:rPr lang="en-US" dirty="0" smtClean="0">
                <a:effectLst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563937" y="6021536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31775" y="1162050"/>
          <a:ext cx="7037388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7078494" imgH="4979104" progId="Word.Document.8">
                  <p:embed/>
                </p:oleObj>
              </mc:Choice>
              <mc:Fallback>
                <p:oleObj name="Document" r:id="rId3" imgW="7078494" imgH="497910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162050"/>
                        <a:ext cx="7037388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dirty="0" smtClean="0">
                <a:effectLst/>
              </a:rPr>
              <a:t>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5B9724-31C0-4F9A-8E34-ED26526612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Operator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delete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Destroys a dynamically allocated object. 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Calls the destructor for the object (e.g. to which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timePtr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points below).</a:t>
            </a:r>
          </a:p>
          <a:p>
            <a:pPr lvl="1">
              <a:defRPr/>
            </a:pPr>
            <a:r>
              <a:rPr lang="en-US" dirty="0" err="1" smtClean="0">
                <a:effectLst/>
              </a:rPr>
              <a:t>Deallocates</a:t>
            </a:r>
            <a:r>
              <a:rPr lang="en-US" dirty="0" smtClean="0">
                <a:effectLst/>
              </a:rPr>
              <a:t> (i.e., releases) memory from the free store.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The memory can then be reused by the system to allocate other objects.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Example: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		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delete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timePtr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</p:txBody>
      </p:sp>
      <p:pic>
        <p:nvPicPr>
          <p:cNvPr id="665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19.9 Operators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</a:t>
            </a:r>
            <a:r>
              <a:rPr lang="en-US" dirty="0" smtClean="0"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95400"/>
            <a:ext cx="8929687" cy="480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Initializing an object allocated by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</a:p>
          <a:p>
            <a:pPr lvl="1">
              <a:defRPr/>
            </a:pPr>
            <a:r>
              <a:rPr lang="en-US" dirty="0" err="1" smtClean="0">
                <a:effectLst/>
              </a:rPr>
              <a:t>Initializer</a:t>
            </a:r>
            <a:r>
              <a:rPr lang="en-US" dirty="0" smtClean="0">
                <a:effectLst/>
              </a:rPr>
              <a:t> for a newly created fundamental-type variable.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Example</a:t>
            </a:r>
          </a:p>
          <a:p>
            <a:pPr lvl="3">
              <a:buFontTx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double *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ptr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new double( 3.14159 ); 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Specify a comma-separated list of arguments to the constructor of an object.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Example</a:t>
            </a:r>
          </a:p>
          <a:p>
            <a:pPr lvl="3">
              <a:buFontTx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Time *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timePtr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new Time( 12, 45, 0 ); </a:t>
            </a:r>
          </a:p>
        </p:txBody>
      </p:sp>
      <p:pic>
        <p:nvPicPr>
          <p:cNvPr id="675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19.9 Operators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</a:t>
            </a:r>
            <a:r>
              <a:rPr lang="en-US" dirty="0" smtClean="0"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  <a:effectLst/>
              </a:rPr>
              <a:t>new</a:t>
            </a:r>
            <a:r>
              <a:rPr lang="en-US" altLang="en-US" dirty="0" smtClean="0">
                <a:effectLst/>
              </a:rPr>
              <a:t> operator can be used to allocate arrays dynamically.</a:t>
            </a:r>
          </a:p>
          <a:p>
            <a:pPr lvl="1"/>
            <a:r>
              <a:rPr lang="en-US" altLang="en-US" dirty="0" smtClean="0">
                <a:effectLst/>
              </a:rPr>
              <a:t>Dynamically allocate a 10-element integer array:</a:t>
            </a:r>
            <a:r>
              <a:rPr lang="en-US" altLang="en-US" dirty="0" smtClean="0">
                <a:effectLst/>
                <a:latin typeface="Lucida Console" pitchFamily="49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dirty="0" smtClean="0">
                <a:effectLst/>
                <a:latin typeface="Lucida Console" pitchFamily="49" charset="0"/>
              </a:rPr>
              <a:t>	</a:t>
            </a:r>
            <a:r>
              <a:rPr lang="en-US" altLang="en-US" dirty="0" err="1" smtClean="0">
                <a:solidFill>
                  <a:srgbClr val="0000FF"/>
                </a:solidFill>
                <a:effectLst/>
              </a:rPr>
              <a:t>int</a:t>
            </a:r>
            <a:r>
              <a:rPr lang="en-US" altLang="en-US" dirty="0" smtClean="0">
                <a:solidFill>
                  <a:srgbClr val="0000FF"/>
                </a:solidFill>
                <a:effectLst/>
              </a:rPr>
              <a:t> *</a:t>
            </a:r>
            <a:r>
              <a:rPr lang="en-US" altLang="en-US" dirty="0" err="1" smtClean="0">
                <a:solidFill>
                  <a:srgbClr val="0000FF"/>
                </a:solidFill>
                <a:effectLst/>
              </a:rPr>
              <a:t>gradesArray</a:t>
            </a:r>
            <a:r>
              <a:rPr lang="en-US" altLang="en-US" dirty="0" smtClean="0">
                <a:solidFill>
                  <a:srgbClr val="0000FF"/>
                </a:solidFill>
                <a:effectLst/>
              </a:rPr>
              <a:t> = new </a:t>
            </a:r>
            <a:r>
              <a:rPr lang="en-US" altLang="en-US" dirty="0" err="1" smtClean="0">
                <a:solidFill>
                  <a:srgbClr val="0000FF"/>
                </a:solidFill>
                <a:effectLst/>
              </a:rPr>
              <a:t>int</a:t>
            </a:r>
            <a:r>
              <a:rPr lang="en-US" altLang="en-US" dirty="0" smtClean="0">
                <a:solidFill>
                  <a:srgbClr val="0000FF"/>
                </a:solidFill>
                <a:effectLst/>
              </a:rPr>
              <a:t>[ 10 ];</a:t>
            </a:r>
          </a:p>
          <a:p>
            <a:pPr lvl="1"/>
            <a:r>
              <a:rPr lang="en-US" altLang="en-US" dirty="0" smtClean="0">
                <a:effectLst/>
              </a:rPr>
              <a:t>Size of a dynamically allocated array</a:t>
            </a:r>
          </a:p>
          <a:p>
            <a:pPr lvl="2"/>
            <a:r>
              <a:rPr lang="en-US" altLang="en-US" dirty="0" smtClean="0"/>
              <a:t>Specified using any integral expression that can be evaluated at execution time.</a:t>
            </a:r>
          </a:p>
          <a:p>
            <a:pPr lvl="2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</a:rPr>
              <a:t>Queue * </a:t>
            </a:r>
            <a:r>
              <a:rPr lang="en-US" altLang="en-US" dirty="0" err="1" smtClean="0">
                <a:solidFill>
                  <a:srgbClr val="0000FF"/>
                </a:solidFill>
              </a:rPr>
              <a:t>queue</a:t>
            </a:r>
            <a:r>
              <a:rPr lang="en-US" altLang="en-US" dirty="0" err="1">
                <a:solidFill>
                  <a:srgbClr val="0000FF"/>
                </a:solidFill>
              </a:rPr>
              <a:t>P</a:t>
            </a:r>
            <a:r>
              <a:rPr lang="en-US" altLang="en-US" dirty="0" err="1" smtClean="0">
                <a:solidFill>
                  <a:srgbClr val="0000FF"/>
                </a:solidFill>
              </a:rPr>
              <a:t>tr</a:t>
            </a:r>
            <a:r>
              <a:rPr lang="en-US" altLang="en-US" dirty="0" smtClean="0">
                <a:solidFill>
                  <a:srgbClr val="0000FF"/>
                </a:solidFill>
              </a:rPr>
              <a:t> = new Queue[stores];</a:t>
            </a:r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19.9 Operators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</a:t>
            </a:r>
            <a:r>
              <a:rPr lang="en-US" dirty="0" smtClean="0"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000125"/>
            <a:ext cx="8686800" cy="528637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Delete a dynamically allocated array:</a:t>
            </a:r>
          </a:p>
          <a:p>
            <a:pPr lvl="1">
              <a:buFontTx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delete []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gradesArray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This </a:t>
            </a:r>
            <a:r>
              <a:rPr lang="en-US" sz="2400" dirty="0" err="1" smtClean="0">
                <a:effectLst/>
              </a:rPr>
              <a:t>deallocates</a:t>
            </a:r>
            <a:r>
              <a:rPr lang="en-US" sz="2400" dirty="0" smtClean="0">
                <a:effectLst/>
              </a:rPr>
              <a:t> the array to which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gradesArray</a:t>
            </a:r>
            <a:r>
              <a:rPr lang="en-US" sz="2400" dirty="0" smtClean="0">
                <a:effectLst/>
              </a:rPr>
              <a:t> points. 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If the pointer points to an array of objects,</a:t>
            </a:r>
          </a:p>
          <a:p>
            <a:pPr lvl="2">
              <a:defRPr/>
            </a:pPr>
            <a:r>
              <a:rPr lang="en-US" dirty="0" smtClean="0"/>
              <a:t>It first calls the destructor for every object in the array.</a:t>
            </a:r>
          </a:p>
          <a:p>
            <a:pPr lvl="2">
              <a:defRPr/>
            </a:pPr>
            <a:r>
              <a:rPr lang="en-US" dirty="0" smtClean="0"/>
              <a:t>Then it </a:t>
            </a:r>
            <a:r>
              <a:rPr lang="en-US" dirty="0" err="1" smtClean="0"/>
              <a:t>deallocates</a:t>
            </a:r>
            <a:r>
              <a:rPr lang="en-US" dirty="0" smtClean="0"/>
              <a:t> the memory. 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If the statement did not include the square brackets (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[]</a:t>
            </a:r>
            <a:r>
              <a:rPr lang="en-US" sz="2400" dirty="0" smtClean="0">
                <a:effectLst/>
              </a:rPr>
              <a:t>) and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gradesArray</a:t>
            </a:r>
            <a:r>
              <a:rPr lang="en-US" sz="2400" dirty="0" smtClean="0">
                <a:effectLst/>
              </a:rPr>
              <a:t> pointed to an array of objects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: result is undefined!!</a:t>
            </a:r>
          </a:p>
          <a:p>
            <a:pPr lvl="2">
              <a:defRPr/>
            </a:pPr>
            <a:r>
              <a:rPr lang="en-US" dirty="0" smtClean="0"/>
              <a:t>Some compilers would call destructor for </a:t>
            </a:r>
            <a:r>
              <a:rPr lang="en-US" dirty="0" smtClean="0">
                <a:solidFill>
                  <a:srgbClr val="800000"/>
                </a:solidFill>
              </a:rPr>
              <a:t>only</a:t>
            </a:r>
            <a:r>
              <a:rPr lang="en-US" dirty="0" smtClean="0"/>
              <a:t> the first object in the array.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19.9 Operators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</a:t>
            </a:r>
            <a:r>
              <a:rPr lang="en-US" dirty="0" smtClean="0"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18.6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static</a:t>
            </a:r>
            <a:r>
              <a:rPr lang="en-US" dirty="0" smtClean="0">
                <a:effectLst/>
              </a:rPr>
              <a:t> Class Members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/>
              </a:rPr>
              <a:t>data member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When only </a:t>
            </a:r>
            <a:r>
              <a:rPr lang="en-US" dirty="0" smtClean="0">
                <a:solidFill>
                  <a:srgbClr val="990033"/>
                </a:solidFill>
                <a:effectLst/>
              </a:rPr>
              <a:t>one copy </a:t>
            </a:r>
            <a:r>
              <a:rPr lang="en-US" dirty="0" smtClean="0">
                <a:effectLst/>
              </a:rPr>
              <a:t>of a variable is shared by all objects of a class.</a:t>
            </a:r>
          </a:p>
          <a:p>
            <a:pPr lvl="2">
              <a:defRPr/>
            </a:pPr>
            <a:r>
              <a:rPr lang="en-US" dirty="0" smtClean="0"/>
              <a:t>The member is “class-wide” information. </a:t>
            </a:r>
          </a:p>
          <a:p>
            <a:pPr lvl="2">
              <a:defRPr/>
            </a:pPr>
            <a:r>
              <a:rPr lang="en-US" dirty="0" smtClean="0"/>
              <a:t>A property of the class shared by all instances, not a property of a specific object of the class.</a:t>
            </a:r>
          </a:p>
          <a:p>
            <a:pPr lvl="1">
              <a:defRPr/>
            </a:pPr>
            <a:r>
              <a:rPr lang="en-US" dirty="0" smtClean="0"/>
              <a:t>Static data members can save storage.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Declaration begins with keyword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563937" y="6021536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8134350" cy="53292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IMGD Example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Video game with 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Martians</a:t>
            </a:r>
            <a:r>
              <a:rPr lang="en-US" dirty="0" smtClean="0">
                <a:effectLst/>
              </a:rPr>
              <a:t> and other space creatures</a:t>
            </a:r>
          </a:p>
          <a:p>
            <a:pPr lvl="3">
              <a:defRPr/>
            </a:pPr>
            <a:r>
              <a:rPr lang="en-US" dirty="0" smtClean="0">
                <a:latin typeface="+mn-lt"/>
              </a:rPr>
              <a:t>Each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Martian</a:t>
            </a:r>
            <a:r>
              <a:rPr lang="en-US" dirty="0" smtClean="0">
                <a:latin typeface="+mn-lt"/>
              </a:rPr>
              <a:t> needs to know the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martianCount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lvl="3"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martianCount</a:t>
            </a:r>
            <a:r>
              <a:rPr lang="en-US" dirty="0" smtClean="0">
                <a:latin typeface="+mn-lt"/>
              </a:rPr>
              <a:t> should be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static</a:t>
            </a:r>
            <a:r>
              <a:rPr lang="en-US" dirty="0" smtClean="0">
                <a:latin typeface="+mn-lt"/>
              </a:rPr>
              <a:t> class-wide data.</a:t>
            </a:r>
          </a:p>
          <a:p>
            <a:pPr lvl="3">
              <a:defRPr/>
            </a:pPr>
            <a:r>
              <a:rPr lang="en-US" dirty="0" smtClean="0">
                <a:latin typeface="+mn-lt"/>
              </a:rPr>
              <a:t>Every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Martian</a:t>
            </a:r>
            <a:r>
              <a:rPr lang="en-US" dirty="0" smtClean="0">
                <a:latin typeface="+mn-lt"/>
              </a:rPr>
              <a:t> can access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martianCount</a:t>
            </a:r>
            <a:r>
              <a:rPr lang="en-US" dirty="0" smtClean="0">
                <a:latin typeface="+mn-lt"/>
              </a:rPr>
              <a:t> as if it were a data member of that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Martian</a:t>
            </a:r>
          </a:p>
          <a:p>
            <a:pPr lvl="3">
              <a:defRPr/>
            </a:pPr>
            <a:r>
              <a:rPr lang="en-US" dirty="0" smtClean="0">
                <a:latin typeface="+mn-lt"/>
              </a:rPr>
              <a:t>Only one copy of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martianCount</a:t>
            </a:r>
            <a:r>
              <a:rPr lang="en-US" dirty="0" smtClean="0">
                <a:latin typeface="+mn-lt"/>
              </a:rPr>
              <a:t> exists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May seem like global variables but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r>
              <a:rPr lang="en-US" dirty="0" smtClean="0">
                <a:effectLst/>
              </a:rPr>
              <a:t> data members have class scope.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Can be declared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  <a:r>
              <a:rPr lang="en-US" dirty="0" smtClean="0">
                <a:effectLst/>
              </a:rPr>
              <a:t> or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</a:t>
            </a:r>
            <a:r>
              <a:rPr lang="en-US" dirty="0" smtClean="0">
                <a:effectLst/>
                <a:latin typeface="Lucida Console" pitchFamily="49" charset="0"/>
              </a:rPr>
              <a:t>.</a:t>
            </a:r>
          </a:p>
        </p:txBody>
      </p:sp>
      <p:pic>
        <p:nvPicPr>
          <p:cNvPr id="716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18.6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static</a:t>
            </a:r>
            <a:r>
              <a:rPr lang="en-US" dirty="0" smtClean="0">
                <a:effectLst/>
              </a:rPr>
              <a:t> Class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8001000" cy="50450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Fundamental-type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000" dirty="0" smtClean="0">
                <a:effectLst/>
              </a:rPr>
              <a:t> data members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990033"/>
                </a:solidFill>
              </a:rPr>
              <a:t>Initialized by default to </a:t>
            </a:r>
            <a:r>
              <a:rPr lang="en-US" sz="2000" dirty="0" smtClean="0">
                <a:solidFill>
                  <a:srgbClr val="990033"/>
                </a:solidFill>
                <a:latin typeface="Lucida Console" pitchFamily="49" charset="0"/>
              </a:rPr>
              <a:t>0</a:t>
            </a:r>
            <a:r>
              <a:rPr lang="en-US" sz="2000" dirty="0" smtClean="0">
                <a:latin typeface="Lucida Console" pitchFamily="49" charset="0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If you want a different initial value, a static data member can be initialized once (and only once).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sz="2000" dirty="0" smtClean="0">
                <a:effectLst/>
              </a:rPr>
              <a:t> data member of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2000" dirty="0" smtClean="0">
                <a:effectLst/>
              </a:rPr>
              <a:t> or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</a:t>
            </a:r>
            <a:r>
              <a:rPr lang="en-US" sz="2000" dirty="0" smtClean="0">
                <a:effectLst/>
              </a:rPr>
              <a:t> type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Can be initialized in its declaration in the class definition.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effectLst/>
              </a:rPr>
              <a:t>All other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000" dirty="0" smtClean="0">
                <a:effectLst/>
              </a:rPr>
              <a:t> data members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Must be defined at file scope (i.e., outside the body of the class definition).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Can be initialized only in those definitions.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000" dirty="0" smtClean="0">
                <a:effectLst/>
              </a:rPr>
              <a:t> data members of class types (i.e.,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000" dirty="0" smtClean="0">
                <a:effectLst/>
              </a:rPr>
              <a:t> member objects) that have default constructors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Need not be initialized because their default constructors will be called.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563937" y="6021536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Pearson, Inc. 2013. All Rights Reserved.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18.6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static</a:t>
            </a:r>
            <a:r>
              <a:rPr lang="en-US" dirty="0" smtClean="0">
                <a:effectLst/>
              </a:rPr>
              <a:t> Class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8001000" cy="508317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</a:rPr>
              <a:t>Exists even when no objects of the class exist.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To access a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static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/>
              </a:rPr>
              <a:t>class member when no objects of the class exist.</a:t>
            </a:r>
          </a:p>
          <a:p>
            <a:pPr lvl="2">
              <a:defRPr/>
            </a:pPr>
            <a:r>
              <a:rPr lang="en-US" sz="2000" dirty="0" smtClean="0"/>
              <a:t>Prefix the class name and the binary scope resolution operator (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::</a:t>
            </a:r>
            <a:r>
              <a:rPr lang="en-US" sz="2000" dirty="0" smtClean="0"/>
              <a:t>) to the name of the data member. </a:t>
            </a:r>
          </a:p>
          <a:p>
            <a:pPr lvl="3">
              <a:defRPr/>
            </a:pPr>
            <a:r>
              <a:rPr lang="en-US" dirty="0" smtClean="0"/>
              <a:t>Example</a:t>
            </a:r>
          </a:p>
          <a:p>
            <a:pPr lvl="4">
              <a:buFontTx/>
              <a:buNone/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Martian::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martianCount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lvl="1">
              <a:defRPr/>
            </a:pPr>
            <a:r>
              <a:rPr lang="en-US" sz="2000" dirty="0" smtClean="0">
                <a:effectLst/>
              </a:rPr>
              <a:t>Also accessible through any object of that class</a:t>
            </a:r>
          </a:p>
          <a:p>
            <a:pPr lvl="2">
              <a:defRPr/>
            </a:pPr>
            <a:r>
              <a:rPr lang="en-US" sz="2000" dirty="0" smtClean="0"/>
              <a:t>Use the object’s name, the dot operator and the name of the member.</a:t>
            </a:r>
          </a:p>
          <a:p>
            <a:pPr lvl="3">
              <a:defRPr/>
            </a:pPr>
            <a:r>
              <a:rPr lang="en-US" dirty="0" smtClean="0"/>
              <a:t>Example</a:t>
            </a:r>
          </a:p>
          <a:p>
            <a:pPr lvl="4">
              <a:buFontTx/>
              <a:buNone/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myMartian.martianCount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737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18.6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static</a:t>
            </a:r>
            <a:r>
              <a:rPr lang="en-US" dirty="0" smtClean="0">
                <a:effectLst/>
              </a:rPr>
              <a:t> Class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400" dirty="0" smtClean="0">
                <a:effectLst/>
              </a:rPr>
              <a:t> member function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 service of the class</a:t>
            </a:r>
            <a:r>
              <a:rPr lang="en-US" sz="2400" dirty="0" smtClean="0">
                <a:effectLst/>
              </a:rPr>
              <a:t>, not of a specific object of the class.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400" dirty="0" smtClean="0">
                <a:effectLst/>
              </a:rPr>
              <a:t> is applied to an item at file scope.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That item becomes known only in that file.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400" dirty="0" smtClean="0">
                <a:effectLst/>
              </a:rPr>
              <a:t> members of the class need to be available from any client code that accesses the file.</a:t>
            </a:r>
          </a:p>
          <a:p>
            <a:pPr lvl="2">
              <a:defRPr/>
            </a:pPr>
            <a:r>
              <a:rPr lang="en-US" dirty="0" smtClean="0">
                <a:solidFill>
                  <a:srgbClr val="800000"/>
                </a:solidFill>
              </a:rPr>
              <a:t>So we cannot declare them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in the .</a:t>
            </a:r>
            <a:r>
              <a:rPr lang="en-US" dirty="0" err="1" smtClean="0">
                <a:solidFill>
                  <a:srgbClr val="800000"/>
                </a:solidFill>
              </a:rPr>
              <a:t>cpp</a:t>
            </a:r>
            <a:r>
              <a:rPr lang="en-US" dirty="0" smtClean="0">
                <a:solidFill>
                  <a:srgbClr val="800000"/>
                </a:solidFill>
              </a:rPr>
              <a:t> file—we declare them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only in the .h file.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990033"/>
              </a:solidFill>
              <a:effectLst/>
            </a:endParaRPr>
          </a:p>
        </p:txBody>
      </p:sp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18.6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static</a:t>
            </a:r>
            <a:r>
              <a:rPr lang="en-US" dirty="0" smtClean="0">
                <a:effectLst/>
              </a:rPr>
              <a:t> Class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" y="115888"/>
            <a:ext cx="8785225" cy="792162"/>
          </a:xfrm>
        </p:spPr>
        <p:txBody>
          <a:bodyPr/>
          <a:lstStyle/>
          <a:p>
            <a:r>
              <a:rPr lang="en-US" dirty="0" smtClean="0"/>
              <a:t>Presentation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8680"/>
            <a:ext cx="9144000" cy="5088632"/>
          </a:xfrm>
        </p:spPr>
        <p:txBody>
          <a:bodyPr/>
          <a:lstStyle/>
          <a:p>
            <a:r>
              <a:rPr lang="en-US" dirty="0" smtClean="0"/>
              <a:t>The following example is older and from the 5</a:t>
            </a:r>
            <a:r>
              <a:rPr lang="en-US" baseline="30000" dirty="0" smtClean="0"/>
              <a:t>th</a:t>
            </a:r>
            <a:r>
              <a:rPr lang="en-US" dirty="0" smtClean="0"/>
              <a:t> Edition of the </a:t>
            </a:r>
            <a:r>
              <a:rPr lang="en-US" dirty="0" err="1" smtClean="0"/>
              <a:t>Deitel</a:t>
            </a:r>
            <a:r>
              <a:rPr lang="en-US" dirty="0" smtClean="0"/>
              <a:t> textbook.</a:t>
            </a:r>
          </a:p>
          <a:p>
            <a:r>
              <a:rPr lang="en-US" dirty="0" smtClean="0"/>
              <a:t>This example is more complicated (but useful) because it provides an example of </a:t>
            </a:r>
            <a:r>
              <a:rPr lang="en-US" dirty="0" smtClean="0">
                <a:solidFill>
                  <a:srgbClr val="990033"/>
                </a:solidFill>
              </a:rPr>
              <a:t>pointers to member functions </a:t>
            </a:r>
            <a:r>
              <a:rPr lang="en-US" dirty="0" smtClean="0"/>
              <a:t>and explicit </a:t>
            </a:r>
            <a:r>
              <a:rPr lang="en-US" dirty="0" smtClean="0">
                <a:solidFill>
                  <a:srgbClr val="990033"/>
                </a:solidFill>
              </a:rPr>
              <a:t>new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990033"/>
                </a:solidFill>
              </a:rPr>
              <a:t>delete</a:t>
            </a:r>
            <a:r>
              <a:rPr lang="en-US" dirty="0" smtClean="0"/>
              <a:t> memory allocation and </a:t>
            </a:r>
            <a:r>
              <a:rPr lang="en-US" dirty="0" err="1" smtClean="0"/>
              <a:t>deallocation</a:t>
            </a:r>
            <a:r>
              <a:rPr lang="en-US" dirty="0" smtClean="0"/>
              <a:t>  calls .</a:t>
            </a:r>
          </a:p>
          <a:p>
            <a:r>
              <a:rPr lang="en-US" dirty="0" smtClean="0"/>
              <a:t>For an easier example of </a:t>
            </a:r>
            <a:r>
              <a:rPr lang="en-US" dirty="0" smtClean="0">
                <a:solidFill>
                  <a:srgbClr val="0000FF"/>
                </a:solidFill>
              </a:rPr>
              <a:t>static data and member functions</a:t>
            </a:r>
            <a:r>
              <a:rPr lang="en-US" dirty="0" smtClean="0"/>
              <a:t>, see Figures 18.18 to 18.20 in the 7</a:t>
            </a:r>
            <a:r>
              <a:rPr lang="en-US" baseline="30000" dirty="0" smtClean="0"/>
              <a:t>th</a:t>
            </a:r>
            <a:r>
              <a:rPr lang="en-US" dirty="0" smtClean="0"/>
              <a:t> Edition of </a:t>
            </a:r>
            <a:r>
              <a:rPr lang="en-US" dirty="0" err="1" smtClean="0"/>
              <a:t>Deitel</a:t>
            </a:r>
            <a:r>
              <a:rPr lang="en-US" dirty="0" smtClean="0"/>
              <a:t> &amp; </a:t>
            </a:r>
            <a:r>
              <a:rPr lang="en-US" dirty="0" err="1" smtClean="0"/>
              <a:t>Deitel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85738" y="1412875"/>
          <a:ext cx="8707437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3" imgW="7074123" imgH="2686710" progId="Word.Document.8">
                  <p:embed/>
                </p:oleObj>
              </mc:Choice>
              <mc:Fallback>
                <p:oleObj name="Document" r:id="rId3" imgW="7074123" imgH="26867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412875"/>
                        <a:ext cx="8707437" cy="330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5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>
                <a:solidFill>
                  <a:schemeClr val="bg1"/>
                </a:solidFill>
              </a:rPr>
              <a:t>const Example</a:t>
            </a: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242888" y="960438"/>
          <a:ext cx="7037387" cy="563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Document" r:id="rId3" imgW="7078494" imgH="5665393" progId="Word.Document.8">
                  <p:embed/>
                </p:oleObj>
              </mc:Choice>
              <mc:Fallback>
                <p:oleObj name="Document" r:id="rId3" imgW="7078494" imgH="566539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960438"/>
                        <a:ext cx="7037387" cy="563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587875" y="4508500"/>
            <a:ext cx="4376738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prototype for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member function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080000" y="4869160"/>
            <a:ext cx="3956050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data member keeps track of number of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Employee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objects that currently exist</a:t>
            </a:r>
          </a:p>
        </p:txBody>
      </p:sp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9" name="Rectangle 11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static</a:t>
            </a:r>
            <a:r>
              <a:rPr lang="en-US" sz="4400" b="1" dirty="0">
                <a:solidFill>
                  <a:schemeClr val="bg1"/>
                </a:solidFill>
              </a:rPr>
              <a:t> class member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cxnSp>
        <p:nvCxnSpPr>
          <p:cNvPr id="5" name="Straight Arrow Connector 4"/>
          <p:cNvCxnSpPr>
            <a:stCxn id="94214" idx="1"/>
          </p:cNvCxnSpPr>
          <p:nvPr/>
        </p:nvCxnSpPr>
        <p:spPr bwMode="auto">
          <a:xfrm flipH="1" flipV="1">
            <a:off x="2771800" y="4437112"/>
            <a:ext cx="1816075" cy="24045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555776" y="5164436"/>
            <a:ext cx="2524225" cy="2952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942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198438" y="1125538"/>
          <a:ext cx="7037387" cy="495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Document" r:id="rId3" imgW="7078494" imgH="4979104" progId="Word.Document.8">
                  <p:embed/>
                </p:oleObj>
              </mc:Choice>
              <mc:Fallback>
                <p:oleObj name="Document" r:id="rId3" imgW="7078494" imgH="49791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125538"/>
                        <a:ext cx="7037387" cy="495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Line 5"/>
          <p:cNvSpPr>
            <a:spLocks noChangeShapeType="1"/>
          </p:cNvSpPr>
          <p:nvPr/>
        </p:nvSpPr>
        <p:spPr bwMode="auto">
          <a:xfrm flipH="1" flipV="1">
            <a:off x="2843213" y="4221163"/>
            <a:ext cx="266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508625" y="3933825"/>
            <a:ext cx="3455988" cy="830997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data member is defined and initialized at </a:t>
            </a:r>
            <a:r>
              <a:rPr lang="en-US" altLang="en-US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scope in the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file. 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(NO static keyword here!)</a:t>
            </a:r>
            <a:endParaRPr lang="en-US" altLang="en-US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 flipV="1">
            <a:off x="2843213" y="5084763"/>
            <a:ext cx="2592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508625" y="5041900"/>
            <a:ext cx="3571875" cy="830263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member function can access only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data, because the function might be called when no objects </a:t>
            </a:r>
            <a:r>
              <a:rPr lang="en-US" altLang="en-US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exist.</a:t>
            </a:r>
            <a:endParaRPr lang="en-US" altLang="en-US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73763"/>
            <a:ext cx="29384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2" name="Rectangle 10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static</a:t>
            </a:r>
            <a:r>
              <a:rPr lang="en-US" sz="4400" b="1" dirty="0">
                <a:solidFill>
                  <a:schemeClr val="bg1"/>
                </a:solidFill>
              </a:rPr>
              <a:t> class member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  <p:bldP spid="95239" grpId="0" animBg="1"/>
      <p:bldP spid="9524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179388" y="908050"/>
          <a:ext cx="6530975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Document" r:id="rId3" imgW="7078146" imgH="6056450" progId="Word.Document.8">
                  <p:embed/>
                </p:oleObj>
              </mc:Choice>
              <mc:Fallback>
                <p:oleObj name="Document" r:id="rId3" imgW="7078146" imgH="605645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08050"/>
                        <a:ext cx="6530975" cy="55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Line 5"/>
          <p:cNvSpPr>
            <a:spLocks noChangeShapeType="1"/>
          </p:cNvSpPr>
          <p:nvPr/>
        </p:nvSpPr>
        <p:spPr bwMode="auto">
          <a:xfrm flipH="1" flipV="1">
            <a:off x="4465638" y="2008188"/>
            <a:ext cx="73025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343525" y="2133600"/>
            <a:ext cx="3260725" cy="3381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Dynamically allocating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char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arrays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H="1">
            <a:off x="4313238" y="2260600"/>
            <a:ext cx="8826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 flipV="1">
            <a:off x="4356100" y="3155950"/>
            <a:ext cx="107950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643438" y="3559175"/>
            <a:ext cx="4376737" cy="5905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member function (i.e., constructor) can modify the class’s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data members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 flipV="1">
            <a:off x="4005263" y="5400675"/>
            <a:ext cx="922337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929188" y="5357813"/>
            <a:ext cx="4000500" cy="338137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Deallocating memory reserved for arrays</a:t>
            </a: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H="1">
            <a:off x="3967163" y="5514975"/>
            <a:ext cx="9207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68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0" name="Rectangle 14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r>
              <a:rPr lang="en-US" sz="4400" b="1" dirty="0">
                <a:solidFill>
                  <a:schemeClr val="bg1"/>
                </a:solidFill>
              </a:rPr>
              <a:t> class member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025525" y="1341438"/>
          <a:ext cx="7075488" cy="428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Document" r:id="rId3" imgW="7078146" imgH="4287077" progId="Word.Document.8">
                  <p:embed/>
                </p:oleObj>
              </mc:Choice>
              <mc:Fallback>
                <p:oleObj name="Document" r:id="rId3" imgW="7078146" imgH="428707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341438"/>
                        <a:ext cx="7075488" cy="428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Rectangle 6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static</a:t>
            </a:r>
            <a:r>
              <a:rPr lang="en-US" sz="4400" b="1" dirty="0">
                <a:solidFill>
                  <a:schemeClr val="bg1"/>
                </a:solidFill>
              </a:rPr>
              <a:t> class member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50825" y="981075"/>
          <a:ext cx="6372225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Document" r:id="rId3" imgW="7067093" imgH="6134405" progId="Word.Document.8">
                  <p:embed/>
                </p:oleObj>
              </mc:Choice>
              <mc:Fallback>
                <p:oleObj name="Document" r:id="rId3" imgW="7067093" imgH="613440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81075"/>
                        <a:ext cx="6372225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Line 5"/>
          <p:cNvSpPr>
            <a:spLocks noChangeShapeType="1"/>
          </p:cNvSpPr>
          <p:nvPr/>
        </p:nvSpPr>
        <p:spPr bwMode="auto">
          <a:xfrm flipH="1" flipV="1">
            <a:off x="2843213" y="3716338"/>
            <a:ext cx="23050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5219700" y="3549650"/>
            <a:ext cx="3889375" cy="52705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Calling</a:t>
            </a:r>
            <a:r>
              <a:rPr lang="en-US" altLang="en-US" sz="1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en-US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member function using class name and binary scope resolution operator</a:t>
            </a: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 flipV="1">
            <a:off x="4643438" y="4365625"/>
            <a:ext cx="357187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5072063" y="4365625"/>
            <a:ext cx="3994150" cy="346075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Dynamically creating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Employee</a:t>
            </a:r>
            <a:r>
              <a:rPr lang="en-US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</a:t>
            </a:r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 flipV="1">
            <a:off x="2643188" y="5286375"/>
            <a:ext cx="242887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176838" y="5214938"/>
            <a:ext cx="3895725" cy="584200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Calling a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member function through a pointer to an object of the class</a:t>
            </a:r>
          </a:p>
        </p:txBody>
      </p:sp>
      <p:pic>
        <p:nvPicPr>
          <p:cNvPr id="389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6" name="Rectangle 12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r>
              <a:rPr lang="en-US" sz="4400" b="1" dirty="0">
                <a:solidFill>
                  <a:schemeClr val="bg1"/>
                </a:solidFill>
              </a:rPr>
              <a:t> class member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0" grpId="0" animBg="1"/>
      <p:bldP spid="98311" grpId="0" animBg="1"/>
      <p:bldP spid="98312" grpId="0" animBg="1"/>
      <p:bldP spid="98313" grpId="0" animBg="1"/>
      <p:bldP spid="983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887926"/>
              </p:ext>
            </p:extLst>
          </p:nvPr>
        </p:nvGraphicFramePr>
        <p:xfrm>
          <a:off x="415131" y="1052736"/>
          <a:ext cx="7037387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Document" r:id="rId3" imgW="7074123" imgH="5074217" progId="Word.Document.8">
                  <p:embed/>
                </p:oleObj>
              </mc:Choice>
              <mc:Fallback>
                <p:oleObj name="Document" r:id="rId3" imgW="7074123" imgH="507421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" y="1052736"/>
                        <a:ext cx="7037387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Line 5"/>
          <p:cNvSpPr>
            <a:spLocks noChangeShapeType="1"/>
          </p:cNvSpPr>
          <p:nvPr/>
        </p:nvSpPr>
        <p:spPr bwMode="auto">
          <a:xfrm flipH="1" flipV="1">
            <a:off x="2012950" y="1447800"/>
            <a:ext cx="1958975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933825" y="1754188"/>
            <a:ext cx="4281488" cy="338137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Releasing memory to which a pointer points</a:t>
            </a:r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flipH="1" flipV="1">
            <a:off x="1744663" y="1677988"/>
            <a:ext cx="1382712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3127375" y="2292350"/>
            <a:ext cx="5016500" cy="350838"/>
          </a:xfrm>
          <a:prstGeom prst="rect">
            <a:avLst/>
          </a:prstGeom>
          <a:solidFill>
            <a:srgbClr val="F0F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Disconnecting a pointer from any space in memory</a:t>
            </a:r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8" name="Rectangle 10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r>
              <a:rPr lang="en-US" sz="4400" b="1" dirty="0">
                <a:solidFill>
                  <a:schemeClr val="bg1"/>
                </a:solidFill>
              </a:rPr>
              <a:t> class member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 animBg="1"/>
      <p:bldP spid="99335" grpId="0" animBg="1"/>
      <p:bldP spid="9933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static</a:t>
            </a:r>
            <a:r>
              <a:rPr lang="en-US" dirty="0" smtClean="0">
                <a:effectLst/>
              </a:rPr>
              <a:t> Class Members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11333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Declare a member function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800" dirty="0" smtClean="0">
                <a:effectLst/>
              </a:rPr>
              <a:t> 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If it does not access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non-static</a:t>
            </a:r>
            <a:r>
              <a:rPr lang="en-US" sz="2400" dirty="0" smtClean="0">
                <a:effectLst/>
              </a:rPr>
              <a:t> data members or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non-static</a:t>
            </a:r>
            <a:r>
              <a:rPr lang="en-US" sz="2400" dirty="0" smtClean="0">
                <a:effectLst/>
              </a:rPr>
              <a:t> member functions of the class.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A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800" dirty="0" smtClean="0">
                <a:effectLst/>
              </a:rPr>
              <a:t> member function does</a:t>
            </a:r>
            <a:r>
              <a:rPr lang="en-US" sz="2800" dirty="0" smtClean="0">
                <a:solidFill>
                  <a:srgbClr val="800000"/>
                </a:solidFill>
                <a:effectLst/>
              </a:rPr>
              <a:t> not </a:t>
            </a:r>
            <a:r>
              <a:rPr lang="en-US" sz="2800" dirty="0" smtClean="0">
                <a:effectLst/>
              </a:rPr>
              <a:t>have a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-US" sz="2800" dirty="0" smtClean="0">
                <a:effectLst/>
              </a:rPr>
              <a:t>pointer.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800" dirty="0" smtClean="0">
                <a:effectLst/>
              </a:rPr>
              <a:t> data members and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800" dirty="0" smtClean="0">
                <a:effectLst/>
              </a:rPr>
              <a:t> member functions </a:t>
            </a:r>
            <a:r>
              <a:rPr lang="en-US" sz="2800" dirty="0" smtClean="0">
                <a:solidFill>
                  <a:srgbClr val="990033"/>
                </a:solidFill>
                <a:effectLst/>
              </a:rPr>
              <a:t>exist independently </a:t>
            </a:r>
            <a:r>
              <a:rPr lang="en-US" sz="2800" dirty="0" smtClean="0">
                <a:effectLst/>
              </a:rPr>
              <a:t>of any objects of a class.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When a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800" dirty="0" smtClean="0">
                <a:effectLst/>
              </a:rPr>
              <a:t> member function is called, there might not be </a:t>
            </a:r>
            <a:r>
              <a:rPr lang="en-US" sz="2800" dirty="0" smtClean="0">
                <a:solidFill>
                  <a:srgbClr val="990033"/>
                </a:solidFill>
                <a:effectLst/>
              </a:rPr>
              <a:t>any</a:t>
            </a:r>
            <a:r>
              <a:rPr lang="en-US" sz="2800" dirty="0" smtClean="0">
                <a:effectLst/>
              </a:rPr>
              <a:t> objects of its class in memory!!</a:t>
            </a:r>
          </a:p>
        </p:txBody>
      </p:sp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935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 objects </a:t>
            </a:r>
            <a:r>
              <a:rPr lang="en-US" dirty="0" smtClean="0">
                <a:effectLst/>
              </a:rPr>
              <a:t>and</a:t>
            </a:r>
            <a:r>
              <a:rPr lang="en-US" dirty="0" smtClean="0">
                <a:solidFill>
                  <a:srgbClr val="990033"/>
                </a:solidFill>
                <a:effectLst/>
              </a:rPr>
              <a:t>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 member functions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/>
              </a:rPr>
              <a:t>Member Composition </a:t>
            </a:r>
            <a:r>
              <a:rPr lang="en-US" dirty="0" smtClean="0">
                <a:effectLst/>
              </a:rPr>
              <a:t>Example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 function </a:t>
            </a:r>
            <a:r>
              <a:rPr lang="en-US" dirty="0" smtClean="0">
                <a:effectLst/>
              </a:rPr>
              <a:t>Example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 pointer </a:t>
            </a:r>
            <a:r>
              <a:rPr lang="en-US" dirty="0" smtClean="0">
                <a:effectLst/>
              </a:rPr>
              <a:t>Example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Dynamic memory management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  <a:r>
              <a:rPr lang="en-US" sz="3200" dirty="0" smtClean="0">
                <a:solidFill>
                  <a:srgbClr val="990033"/>
                </a:solidFill>
                <a:effectLst/>
              </a:rPr>
              <a:t> </a:t>
            </a:r>
            <a:r>
              <a:rPr lang="en-US" sz="3200" dirty="0" smtClean="0">
                <a:effectLst/>
              </a:rPr>
              <a:t>and</a:t>
            </a:r>
            <a:r>
              <a:rPr lang="en-US" sz="3200" dirty="0" smtClean="0">
                <a:solidFill>
                  <a:srgbClr val="990033"/>
                </a:solidFill>
                <a:effectLst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delete</a:t>
            </a:r>
            <a:r>
              <a:rPr lang="en-US" sz="3200" dirty="0" smtClean="0">
                <a:solidFill>
                  <a:srgbClr val="990033"/>
                </a:solidFill>
                <a:effectLst/>
              </a:rPr>
              <a:t> </a:t>
            </a:r>
            <a:r>
              <a:rPr lang="en-US" sz="3200" dirty="0" smtClean="0">
                <a:effectLst/>
              </a:rPr>
              <a:t>operators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 class members</a:t>
            </a:r>
          </a:p>
        </p:txBody>
      </p:sp>
      <p:sp>
        <p:nvSpPr>
          <p:cNvPr id="306178" name="Rectangle 2"/>
          <p:cNvSpPr>
            <a:spLocks noChangeArrowheads="1"/>
          </p:cNvSpPr>
          <p:nvPr/>
        </p:nvSpPr>
        <p:spPr bwMode="white">
          <a:xfrm>
            <a:off x="0" y="115888"/>
            <a:ext cx="89646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Review of Deeper into C++ Classes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52B61-B6F4-4112-9F99-78B6438E2DF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47700" y="1008063"/>
          <a:ext cx="6300788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r:id="rId3" imgW="7078494" imgH="6122918" progId="Word.Document.8">
                  <p:embed/>
                </p:oleObj>
              </mc:Choice>
              <mc:Fallback>
                <p:oleObj name="Document" r:id="rId3" imgW="7078494" imgH="612291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008063"/>
                        <a:ext cx="6300788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sz="4400" b="1" dirty="0">
                <a:solidFill>
                  <a:schemeClr val="bg1"/>
                </a:solidFill>
              </a:rPr>
              <a:t> Example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39750" y="987425"/>
          <a:ext cx="6985000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Document" r:id="rId3" imgW="7074123" imgH="5655361" progId="Word.Document.8">
                  <p:embed/>
                </p:oleObj>
              </mc:Choice>
              <mc:Fallback>
                <p:oleObj name="Document" r:id="rId3" imgW="7074123" imgH="565536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7425"/>
                        <a:ext cx="6985000" cy="557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16238" y="4849813"/>
            <a:ext cx="5727700" cy="666750"/>
            <a:chOff x="1920" y="2544"/>
            <a:chExt cx="3774" cy="528"/>
          </a:xfrm>
        </p:grpSpPr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3168" y="2544"/>
              <a:ext cx="2526" cy="463"/>
            </a:xfrm>
            <a:prstGeom prst="rect">
              <a:avLst/>
            </a:prstGeom>
            <a:solidFill>
              <a:srgbClr val="F0F7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 dirty="0" err="1">
                  <a:solidFill>
                    <a:srgbClr val="0000FF"/>
                  </a:solidFill>
                  <a:latin typeface="Lucida Console" pitchFamily="49" charset="0"/>
                  <a:cs typeface="Times New Roman" pitchFamily="18" charset="0"/>
                </a:rPr>
                <a:t>const</a:t>
              </a:r>
              <a:r>
                <a:rPr lang="en-US" alt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6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keyword in function definition, as well as in </a:t>
              </a:r>
              <a:r>
                <a:rPr lang="en-US" altLang="en-US" sz="1600" b="1" dirty="0">
                  <a:solidFill>
                    <a:srgbClr val="800000"/>
                  </a:solidFill>
                  <a:latin typeface="Times New Roman" pitchFamily="18" charset="0"/>
                  <a:ea typeface="Times New Roman" pitchFamily="18" charset="0"/>
                  <a:cs typeface="AGaramond" pitchFamily="18" charset="0"/>
                </a:rPr>
                <a:t>function prototype</a:t>
              </a:r>
              <a:r>
                <a:rPr lang="en-US" altLang="en-US" sz="1600" b="1" dirty="0">
                  <a:solidFill>
                    <a:srgbClr val="800000"/>
                  </a:solidFill>
                  <a:latin typeface="Arial" charset="0"/>
                  <a:ea typeface="Times New Roman" pitchFamily="18" charset="0"/>
                  <a:cs typeface="AGaramond" pitchFamily="18" charset="0"/>
                </a:rPr>
                <a:t> </a:t>
              </a:r>
            </a:p>
          </p:txBody>
        </p:sp>
        <p:sp>
          <p:nvSpPr>
            <p:cNvPr id="4105" name="Line 7"/>
            <p:cNvSpPr>
              <a:spLocks noChangeShapeType="1"/>
            </p:cNvSpPr>
            <p:nvPr/>
          </p:nvSpPr>
          <p:spPr bwMode="auto">
            <a:xfrm flipH="1">
              <a:off x="1920" y="2666"/>
              <a:ext cx="1248" cy="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6872" name="Rectangle 8"/>
          <p:cNvSpPr>
            <a:spLocks noChangeArrowheads="1"/>
          </p:cNvSpPr>
          <p:nvPr/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sz="4400" b="1" dirty="0">
                <a:solidFill>
                  <a:schemeClr val="bg1"/>
                </a:solidFill>
              </a:rPr>
              <a:t> Example</a:t>
            </a: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</a:t>
            </a:r>
            <a:r>
              <a:rPr lang="en-US" smtClean="0"/>
              <a:t>Deeper into C++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8D1BD-BD40-403E-9D8F-4D7350F01D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6794</TotalTime>
  <Words>3554</Words>
  <Application>Microsoft Office PowerPoint</Application>
  <PresentationFormat>On-screen Show (4:3)</PresentationFormat>
  <Paragraphs>481</Paragraphs>
  <Slides>77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Revised_Master</vt:lpstr>
      <vt:lpstr>Document</vt:lpstr>
      <vt:lpstr> Classes: A Deeper Look </vt:lpstr>
      <vt:lpstr>PowerPoint Presentation</vt:lpstr>
      <vt:lpstr>18.2 const (Constant) Objects and const Member Functions</vt:lpstr>
      <vt:lpstr> const (Constant) Objects and const Member Functions</vt:lpstr>
      <vt:lpstr>Software Engineering Observation 18.2</vt:lpstr>
      <vt:lpstr>const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 Initializer</vt:lpstr>
      <vt:lpstr>PowerPoint Presentation</vt:lpstr>
      <vt:lpstr>PowerPoint Presentation</vt:lpstr>
      <vt:lpstr>PowerPoint Presentation</vt:lpstr>
      <vt:lpstr>Software Engineering Observation 18.3</vt:lpstr>
      <vt:lpstr>Common Programming Error 18.5</vt:lpstr>
      <vt:lpstr>PowerPoint Presentation</vt:lpstr>
      <vt:lpstr>18.3 Composition: Objects as Members of Classes</vt:lpstr>
      <vt:lpstr>Composition: Objects as Members of Classes</vt:lpstr>
      <vt:lpstr>Software Engineering Observation 18.4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18.3 Composition: Objects as Members of Classes (cont.) </vt:lpstr>
      <vt:lpstr>PowerPoint Presentation</vt:lpstr>
      <vt:lpstr>PowerPoint Presentation</vt:lpstr>
      <vt:lpstr>Common Programming Error 18.6</vt:lpstr>
      <vt:lpstr>18.3 Composition: Objects as Members of Classes (cont.) </vt:lpstr>
      <vt:lpstr>18.4 friend Functions and friend Classes</vt:lpstr>
      <vt:lpstr>friend Functions and friend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18.5 Using the this Pointer</vt:lpstr>
      <vt:lpstr>18.5 Using the this Pointer</vt:lpstr>
      <vt:lpstr>PowerPoint Presentation</vt:lpstr>
      <vt:lpstr>PowerPoint Presentation</vt:lpstr>
      <vt:lpstr>Common Programming Error 18.7</vt:lpstr>
      <vt:lpstr> Using the this Pointer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19.9 Dynamic Memory Management: Operators new and delete</vt:lpstr>
      <vt:lpstr>19.9 Operators new and delete </vt:lpstr>
      <vt:lpstr>19.9 Operators new and delete </vt:lpstr>
      <vt:lpstr>19.9 Operators new and delete </vt:lpstr>
      <vt:lpstr>19.9 Operators new and delete </vt:lpstr>
      <vt:lpstr>19.9 Operators new and delete </vt:lpstr>
      <vt:lpstr>18.6 static Class Members</vt:lpstr>
      <vt:lpstr>18.6 static Class Members</vt:lpstr>
      <vt:lpstr>18.6 static Class Members</vt:lpstr>
      <vt:lpstr>18.6 static Class Members</vt:lpstr>
      <vt:lpstr>18.6 static Class Members</vt:lpstr>
      <vt:lpstr>Presentation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static Class Members</vt:lpstr>
      <vt:lpstr>PowerPoint Presentation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246</cp:revision>
  <dcterms:created xsi:type="dcterms:W3CDTF">2004-01-21T20:05:10Z</dcterms:created>
  <dcterms:modified xsi:type="dcterms:W3CDTF">2014-10-02T23:11:32Z</dcterms:modified>
</cp:coreProperties>
</file>