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32"/>
  </p:notesMasterIdLst>
  <p:handoutMasterIdLst>
    <p:handoutMasterId r:id="rId33"/>
  </p:handoutMasterIdLst>
  <p:sldIdLst>
    <p:sldId id="256" r:id="rId2"/>
    <p:sldId id="402" r:id="rId3"/>
    <p:sldId id="403" r:id="rId4"/>
    <p:sldId id="377" r:id="rId5"/>
    <p:sldId id="378" r:id="rId6"/>
    <p:sldId id="379" r:id="rId7"/>
    <p:sldId id="380" r:id="rId8"/>
    <p:sldId id="385" r:id="rId9"/>
    <p:sldId id="382" r:id="rId10"/>
    <p:sldId id="383" r:id="rId11"/>
    <p:sldId id="384" r:id="rId12"/>
    <p:sldId id="386" r:id="rId13"/>
    <p:sldId id="387" r:id="rId14"/>
    <p:sldId id="388" r:id="rId15"/>
    <p:sldId id="389" r:id="rId16"/>
    <p:sldId id="390" r:id="rId17"/>
    <p:sldId id="392" r:id="rId18"/>
    <p:sldId id="393" r:id="rId19"/>
    <p:sldId id="394" r:id="rId20"/>
    <p:sldId id="395" r:id="rId21"/>
    <p:sldId id="410" r:id="rId22"/>
    <p:sldId id="396" r:id="rId23"/>
    <p:sldId id="397" r:id="rId24"/>
    <p:sldId id="398" r:id="rId25"/>
    <p:sldId id="400" r:id="rId26"/>
    <p:sldId id="401" r:id="rId27"/>
    <p:sldId id="409" r:id="rId28"/>
    <p:sldId id="407" r:id="rId29"/>
    <p:sldId id="408" r:id="rId30"/>
    <p:sldId id="404" r:id="rId31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800000"/>
    <a:srgbClr val="990033"/>
    <a:srgbClr val="003366"/>
    <a:srgbClr val="CC0000"/>
    <a:srgbClr val="33CC33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 varScale="1">
        <p:scale>
          <a:sx n="65" d="100"/>
          <a:sy n="65" d="100"/>
        </p:scale>
        <p:origin x="-1445" y="-82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F6D31174-F268-471E-A1FB-9DDA7CC0C4F8}" type="datetime1">
              <a:rPr lang="en-US"/>
              <a:pPr>
                <a:defRPr/>
              </a:pPr>
              <a:t>8/11/2014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21266154-2B12-40E8-87B3-5185346F79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5723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6FB8BB0-DBD3-4503-BEC4-C95E436E8563}" type="datetime1">
              <a:rPr lang="en-US"/>
              <a:pPr>
                <a:defRPr/>
              </a:pPr>
              <a:t>8/11/2014</a:t>
            </a:fld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B43D84F-8A12-42A5-877A-C8913AC1E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4395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6338" y="695325"/>
            <a:ext cx="4632325" cy="3475038"/>
          </a:xfrm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0" y="4403725"/>
            <a:ext cx="5588000" cy="4171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 smtClean="0">
                <a:effectLst/>
                <a:latin typeface="Comic Sans MS" pitchFamily="66" charset="0"/>
              </a:defRPr>
            </a:lvl1pPr>
          </a:lstStyle>
          <a:p>
            <a:pPr>
              <a:defRPr/>
            </a:pPr>
            <a:fld id="{51F742DF-576D-4FD7-9B77-44B357641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262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417512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0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417512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98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417512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43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30088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852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417512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002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417512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605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417512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830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417512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669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417512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35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>
                <a:solidFill>
                  <a:schemeClr val="tx1"/>
                </a:solidFill>
              </a:rPr>
              <a:t>Systems Programming     </a:t>
            </a:r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40488"/>
            <a:ext cx="914400" cy="417512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2414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6147" name="Picture 3" descr="Picture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195513" y="6410325"/>
            <a:ext cx="5113337" cy="403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600" b="1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Systems Programming     Functions</a:t>
            </a:r>
            <a:endParaRPr lang="en-US"/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83D23EBA-CA48-4953-9569-6328491B6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sz="2000"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5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1125538"/>
            <a:ext cx="8280400" cy="4175125"/>
          </a:xfrm>
        </p:spPr>
        <p:txBody>
          <a:bodyPr/>
          <a:lstStyle/>
          <a:p>
            <a:pPr>
              <a:defRPr/>
            </a:pPr>
            <a: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0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Functions</a:t>
            </a:r>
            <a: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5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5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5"/>
          <p:cNvSpPr txBox="1">
            <a:spLocks noChangeArrowheads="1"/>
          </p:cNvSpPr>
          <p:nvPr/>
        </p:nvSpPr>
        <p:spPr>
          <a:xfrm>
            <a:off x="3491880" y="5877073"/>
            <a:ext cx="5423520" cy="576263"/>
          </a:xfrm>
          <a:prstGeom prst="rect">
            <a:avLst/>
          </a:prstGeom>
        </p:spPr>
        <p:txBody>
          <a:bodyPr/>
          <a:lstStyle/>
          <a:p>
            <a:pPr marL="225425" indent="-225425">
              <a:spcBef>
                <a:spcPct val="20000"/>
              </a:spcBef>
              <a:buClr>
                <a:schemeClr val="tx1"/>
              </a:buClr>
              <a:buSzPct val="50000"/>
              <a:defRPr/>
            </a:pPr>
            <a:r>
              <a:rPr lang="en-US" b="1" kern="0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Systems </a:t>
            </a:r>
            <a:r>
              <a:rPr lang="en-US" b="1" kern="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Programming Concepts </a:t>
            </a:r>
            <a:endParaRPr lang="en-US" b="1" kern="0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6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5.5 Function Definitions</a:t>
            </a:r>
          </a:p>
        </p:txBody>
      </p:sp>
      <p:sp>
        <p:nvSpPr>
          <p:cNvPr id="153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68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Function definition format</a:t>
            </a:r>
          </a:p>
          <a:p>
            <a:pPr>
              <a:buFont typeface="Wingdings" pitchFamily="2" charset="2"/>
              <a:buNone/>
            </a:pPr>
            <a:r>
              <a:rPr lang="en-US" sz="2000" dirty="0">
                <a:solidFill>
                  <a:srgbClr val="008000"/>
                </a:solidFill>
                <a:effectLst/>
                <a:latin typeface="Lucida Console" pitchFamily="49" charset="0"/>
              </a:rPr>
              <a:t> </a:t>
            </a:r>
            <a:endParaRPr lang="en-US" sz="2000" dirty="0" smtClean="0">
              <a:solidFill>
                <a:srgbClr val="008000"/>
              </a:solidFill>
              <a:effectLst/>
              <a:latin typeface="Lucida Console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dirty="0" smtClean="0">
                <a:solidFill>
                  <a:srgbClr val="008000"/>
                </a:solidFill>
                <a:latin typeface="Lucida Console" pitchFamily="49" charset="0"/>
              </a:rPr>
              <a:t>return-value-type  function-name( parameter-list )</a:t>
            </a:r>
            <a:br>
              <a:rPr lang="en-US" sz="2000" dirty="0" smtClean="0">
                <a:solidFill>
                  <a:srgbClr val="008000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rgbClr val="008000"/>
                </a:solidFill>
                <a:latin typeface="Lucida Console" pitchFamily="49" charset="0"/>
              </a:rPr>
              <a:t>{</a:t>
            </a:r>
            <a:r>
              <a:rPr lang="en-US" sz="2000" b="0" dirty="0" smtClean="0">
                <a:solidFill>
                  <a:srgbClr val="008000"/>
                </a:solidFill>
                <a:latin typeface="Lucida Console" pitchFamily="49" charset="0"/>
              </a:rPr>
              <a:t/>
            </a:r>
            <a:br>
              <a:rPr lang="en-US" sz="2000" b="0" dirty="0" smtClean="0">
                <a:solidFill>
                  <a:srgbClr val="008000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rgbClr val="008000"/>
                </a:solidFill>
                <a:latin typeface="Lucida Console" pitchFamily="49" charset="0"/>
              </a:rPr>
              <a:t>   declarations and statements</a:t>
            </a:r>
            <a:br>
              <a:rPr lang="en-US" sz="2000" dirty="0" smtClean="0">
                <a:solidFill>
                  <a:srgbClr val="008000"/>
                </a:solidFill>
                <a:latin typeface="Lucida Console" pitchFamily="49" charset="0"/>
              </a:rPr>
            </a:br>
            <a:r>
              <a:rPr lang="en-US" sz="2000" dirty="0" smtClean="0">
                <a:solidFill>
                  <a:srgbClr val="008000"/>
                </a:solidFill>
                <a:latin typeface="Lucida Console" pitchFamily="49" charset="0"/>
              </a:rPr>
              <a:t>}</a:t>
            </a:r>
            <a:r>
              <a:rPr lang="en-US" sz="2000" b="0" dirty="0" smtClean="0">
                <a:solidFill>
                  <a:srgbClr val="008000"/>
                </a:solidFill>
                <a:latin typeface="Courier New" pitchFamily="49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en-US" sz="2000" b="0" dirty="0" smtClean="0">
              <a:solidFill>
                <a:srgbClr val="008000"/>
              </a:solidFill>
              <a:latin typeface="Courier New" pitchFamily="49" charset="0"/>
            </a:endParaRPr>
          </a:p>
          <a:p>
            <a:r>
              <a:rPr lang="en-US" sz="2000" dirty="0" smtClean="0">
                <a:effectLst/>
              </a:rPr>
              <a:t>Function-name: any valid identifier.</a:t>
            </a:r>
          </a:p>
          <a:p>
            <a:r>
              <a:rPr lang="en-US" sz="2000" dirty="0" smtClean="0">
                <a:effectLst/>
              </a:rPr>
              <a:t>Return-value-type: data type of the result (default </a:t>
            </a:r>
            <a:r>
              <a:rPr lang="en-US" sz="2000" dirty="0" err="1" smtClean="0">
                <a:solidFill>
                  <a:srgbClr val="0000FF"/>
                </a:solidFill>
                <a:effectLst/>
              </a:rPr>
              <a:t>int</a:t>
            </a:r>
            <a:r>
              <a:rPr lang="en-US" sz="2000" dirty="0" smtClean="0">
                <a:effectLst/>
              </a:rPr>
              <a:t>)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  <a:effectLst/>
              </a:rPr>
              <a:t>void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smtClean="0">
                <a:effectLst/>
                <a:cs typeface="Times New Roman" pitchFamily="18" charset="0"/>
              </a:rPr>
              <a:t>–</a:t>
            </a:r>
            <a:r>
              <a:rPr lang="en-US" sz="2000" dirty="0" smtClean="0">
                <a:effectLst/>
              </a:rPr>
              <a:t> indicates that the function returns nothing.</a:t>
            </a:r>
          </a:p>
          <a:p>
            <a:r>
              <a:rPr lang="en-US" sz="2000" dirty="0" smtClean="0">
                <a:effectLst/>
              </a:rPr>
              <a:t>Parameter-list: comma separated list, declares parameters.</a:t>
            </a:r>
          </a:p>
          <a:p>
            <a:pPr lvl="1"/>
            <a:r>
              <a:rPr lang="en-US" sz="2000" dirty="0" smtClean="0">
                <a:effectLst/>
              </a:rPr>
              <a:t>A type must be listed explicitly for each parameter unless, the parameter is of type </a:t>
            </a:r>
            <a:r>
              <a:rPr lang="en-US" sz="2000" dirty="0" smtClean="0">
                <a:solidFill>
                  <a:srgbClr val="0000FF"/>
                </a:solidFill>
                <a:effectLst/>
              </a:rPr>
              <a:t>int</a:t>
            </a:r>
            <a:r>
              <a:rPr lang="en-US" sz="2000" dirty="0" smtClean="0">
                <a:effectLst/>
                <a:latin typeface="Lucida Console" pitchFamily="49" charset="0"/>
              </a:rPr>
              <a:t>.</a:t>
            </a:r>
            <a:endParaRPr lang="en-US" sz="2000" dirty="0" smtClean="0">
              <a:solidFill>
                <a:srgbClr val="0000FF"/>
              </a:solidFill>
              <a:effectLst/>
            </a:endParaRPr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6156325" y="5805488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effectLst/>
              </a:rPr>
              <a:t>5.5 Function Definitions</a:t>
            </a:r>
          </a:p>
        </p:txBody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8563"/>
            <a:ext cx="8001000" cy="511075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400" dirty="0" smtClean="0">
                <a:effectLst/>
              </a:rPr>
              <a:t>Function definition format (continued)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2000" dirty="0"/>
          </a:p>
          <a:p>
            <a:pPr lvl="2" indent="-966788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008000"/>
                </a:solidFill>
                <a:latin typeface="Lucida Console" pitchFamily="49" charset="0"/>
              </a:rPr>
              <a:t>return-value-type  function-name( parameter-list ) </a:t>
            </a:r>
            <a:endParaRPr lang="en-US" sz="2000" dirty="0">
              <a:solidFill>
                <a:srgbClr val="008000"/>
              </a:solidFill>
              <a:latin typeface="Lucida Console" pitchFamily="49" charset="0"/>
            </a:endParaRPr>
          </a:p>
          <a:p>
            <a:pPr lvl="2" indent="-966788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008000"/>
                </a:solidFill>
                <a:latin typeface="Lucida Console" pitchFamily="49" charset="0"/>
              </a:rPr>
              <a:t>  {</a:t>
            </a:r>
            <a:endParaRPr lang="en-US" sz="2000" b="0" dirty="0">
              <a:solidFill>
                <a:srgbClr val="008000"/>
              </a:solidFill>
              <a:latin typeface="Lucida Console" pitchFamily="49" charset="0"/>
            </a:endParaRPr>
          </a:p>
          <a:p>
            <a:pPr lvl="2" indent="-966788">
              <a:lnSpc>
                <a:spcPct val="90000"/>
              </a:lnSpc>
              <a:buFontTx/>
              <a:buNone/>
            </a:pPr>
            <a:r>
              <a:rPr lang="en-US" sz="2000" b="0" dirty="0" smtClean="0">
                <a:solidFill>
                  <a:srgbClr val="008000"/>
                </a:solidFill>
                <a:latin typeface="Lucida Console" pitchFamily="49" charset="0"/>
              </a:rPr>
              <a:t>   </a:t>
            </a:r>
            <a:r>
              <a:rPr lang="en-US" sz="2000" dirty="0" smtClean="0">
                <a:solidFill>
                  <a:srgbClr val="008000"/>
                </a:solidFill>
                <a:latin typeface="Lucida Console" pitchFamily="49" charset="0"/>
              </a:rPr>
              <a:t>   declarations and statements</a:t>
            </a:r>
          </a:p>
          <a:p>
            <a:pPr lvl="2" indent="-966788">
              <a:lnSpc>
                <a:spcPct val="90000"/>
              </a:lnSpc>
              <a:buFontTx/>
              <a:buNone/>
            </a:pPr>
            <a:r>
              <a:rPr lang="en-US" sz="2000" dirty="0">
                <a:solidFill>
                  <a:srgbClr val="008000"/>
                </a:solidFill>
                <a:latin typeface="Lucida Console" pitchFamily="49" charset="0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Lucida Console" pitchFamily="49" charset="0"/>
              </a:rPr>
              <a:t> }</a:t>
            </a:r>
            <a:r>
              <a:rPr lang="en-US" sz="2000" b="0" dirty="0" smtClean="0">
                <a:solidFill>
                  <a:srgbClr val="008000"/>
                </a:solidFill>
                <a:latin typeface="Lucida Console" pitchFamily="49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effectLst/>
              </a:rPr>
              <a:t>Definitions and statements: function body (block)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effectLst/>
              </a:rPr>
              <a:t>Variables can be defined inside blocks (can be nested).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CC0000"/>
                </a:solidFill>
                <a:effectLst/>
              </a:rPr>
              <a:t>Functions cannot be defined inside other functions!</a:t>
            </a:r>
          </a:p>
          <a:p>
            <a:pPr>
              <a:lnSpc>
                <a:spcPct val="90000"/>
              </a:lnSpc>
            </a:pPr>
            <a:r>
              <a:rPr lang="en-US" sz="2000" dirty="0" smtClean="0">
                <a:effectLst/>
              </a:rPr>
              <a:t>Returning control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effectLst/>
              </a:rPr>
              <a:t>If nothing returned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solidFill>
                  <a:srgbClr val="008000"/>
                </a:solidFill>
                <a:latin typeface="Lucida Console" pitchFamily="49" charset="0"/>
              </a:rPr>
              <a:t>return;</a:t>
            </a:r>
            <a:r>
              <a:rPr lang="en-US" sz="2000" dirty="0" smtClean="0">
                <a:solidFill>
                  <a:srgbClr val="008000"/>
                </a:solidFill>
              </a:rPr>
              <a:t>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or, until reaches right brace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effectLst/>
              </a:rPr>
              <a:t>If something returned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>
                <a:solidFill>
                  <a:srgbClr val="008000"/>
                </a:solidFill>
                <a:latin typeface="Lucida Console" pitchFamily="49" charset="0"/>
              </a:rPr>
              <a:t>return</a:t>
            </a:r>
            <a:r>
              <a:rPr lang="en-US" sz="2000" dirty="0" smtClean="0">
                <a:solidFill>
                  <a:srgbClr val="008000"/>
                </a:solidFill>
              </a:rPr>
              <a:t> expression</a:t>
            </a:r>
            <a:r>
              <a:rPr lang="en-US" sz="2000" b="0" dirty="0" smtClean="0">
                <a:solidFill>
                  <a:srgbClr val="008000"/>
                </a:solidFill>
                <a:latin typeface="Lucida Console" pitchFamily="49" charset="0"/>
              </a:rPr>
              <a:t>;</a:t>
            </a:r>
            <a:endParaRPr lang="en-US" sz="2000" dirty="0" smtClean="0">
              <a:solidFill>
                <a:srgbClr val="008000"/>
              </a:solidFill>
              <a:latin typeface="Lucida Console" pitchFamily="49" charset="0"/>
            </a:endParaRPr>
          </a:p>
        </p:txBody>
      </p:sp>
      <p:sp>
        <p:nvSpPr>
          <p:cNvPr id="16392" name="Rectangle 7"/>
          <p:cNvSpPr>
            <a:spLocks noChangeArrowheads="1"/>
          </p:cNvSpPr>
          <p:nvPr/>
        </p:nvSpPr>
        <p:spPr bwMode="auto">
          <a:xfrm>
            <a:off x="6156325" y="5937275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5.6 Function Prototypes</a:t>
            </a:r>
          </a:p>
        </p:txBody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24744"/>
            <a:ext cx="8001000" cy="4572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>
                <a:effectLst/>
              </a:rPr>
              <a:t>Function prototype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ffectLst/>
              </a:rPr>
              <a:t>Function name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ffectLst/>
              </a:rPr>
              <a:t>Parameters </a:t>
            </a:r>
            <a:r>
              <a:rPr lang="en-US" sz="2400" dirty="0" smtClean="0">
                <a:effectLst/>
                <a:cs typeface="Times New Roman" pitchFamily="18" charset="0"/>
              </a:rPr>
              <a:t>–</a:t>
            </a:r>
            <a:r>
              <a:rPr lang="en-US" sz="2400" dirty="0" smtClean="0">
                <a:effectLst/>
              </a:rPr>
              <a:t> what the function takes in.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ffectLst/>
              </a:rPr>
              <a:t>Return type </a:t>
            </a:r>
            <a:r>
              <a:rPr lang="en-US" sz="2400" i="1" dirty="0" smtClean="0">
                <a:effectLst/>
                <a:cs typeface="Times New Roman" pitchFamily="18" charset="0"/>
              </a:rPr>
              <a:t>–</a:t>
            </a:r>
            <a:r>
              <a:rPr lang="en-US" sz="2400" dirty="0" smtClean="0">
                <a:effectLst/>
              </a:rPr>
              <a:t> data type function returns. (default </a:t>
            </a:r>
            <a:r>
              <a:rPr lang="en-US" sz="2400" dirty="0" err="1" smtClean="0">
                <a:solidFill>
                  <a:srgbClr val="0000FF"/>
                </a:solidFill>
                <a:effectLst/>
              </a:rPr>
              <a:t>int</a:t>
            </a:r>
            <a:r>
              <a:rPr lang="en-US" sz="2400" dirty="0" smtClean="0">
                <a:effectLst/>
              </a:rPr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ffectLst/>
              </a:rPr>
              <a:t>Used to validate functions.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ffectLst/>
              </a:rPr>
              <a:t>Prototype only needed if function definition comes after use in program.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effectLst/>
              </a:rPr>
              <a:t>Promotion rules and conversions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sz="2400" dirty="0" smtClean="0">
                <a:solidFill>
                  <a:srgbClr val="990033"/>
                </a:solidFill>
                <a:effectLst/>
              </a:rPr>
              <a:t>Promotion :: temporary conversion to the highest type in the expression.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effectLst/>
              </a:rPr>
              <a:t>Converting to lower types can lead to errors.</a:t>
            </a:r>
          </a:p>
        </p:txBody>
      </p:sp>
      <p:sp>
        <p:nvSpPr>
          <p:cNvPr id="17416" name="Rectangle 7"/>
          <p:cNvSpPr>
            <a:spLocks noChangeArrowheads="1"/>
          </p:cNvSpPr>
          <p:nvPr/>
        </p:nvSpPr>
        <p:spPr bwMode="auto">
          <a:xfrm>
            <a:off x="6156325" y="6009283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-26988"/>
            <a:ext cx="8713787" cy="1079501"/>
          </a:xfrm>
        </p:spPr>
        <p:txBody>
          <a:bodyPr/>
          <a:lstStyle/>
          <a:p>
            <a:pPr>
              <a:defRPr/>
            </a:pPr>
            <a:r>
              <a:rPr lang="en-US" sz="4000" b="0" dirty="0" smtClean="0">
                <a:effectLst/>
              </a:rPr>
              <a:t>Fig. 5.5</a:t>
            </a:r>
            <a:r>
              <a:rPr lang="en-US" sz="4000" dirty="0" smtClean="0">
                <a:effectLst/>
              </a:rPr>
              <a:t> Promotion Hierarchy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787606954"/>
              </p:ext>
            </p:extLst>
          </p:nvPr>
        </p:nvGraphicFramePr>
        <p:xfrm>
          <a:off x="683568" y="1196975"/>
          <a:ext cx="6913562" cy="4113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Document" r:id="rId4" imgW="5569560" imgH="3314880" progId="Word.Document.8">
                  <p:embed/>
                </p:oleObj>
              </mc:Choice>
              <mc:Fallback>
                <p:oleObj name="Document" r:id="rId4" imgW="5569560" imgH="3314880" progId="Word.Documen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568" y="1196975"/>
                        <a:ext cx="6913562" cy="4113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7"/>
          <p:cNvSpPr>
            <a:spLocks noChangeArrowheads="1"/>
          </p:cNvSpPr>
          <p:nvPr/>
        </p:nvSpPr>
        <p:spPr bwMode="auto">
          <a:xfrm>
            <a:off x="6156325" y="5937275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8244408" y="2420888"/>
            <a:ext cx="0" cy="2304256"/>
          </a:xfrm>
          <a:prstGeom prst="straightConnector1">
            <a:avLst/>
          </a:prstGeom>
          <a:noFill/>
          <a:ln w="25400" cap="flat" cmpd="sng" algn="ctr">
            <a:solidFill>
              <a:srgbClr val="800000"/>
            </a:solidFill>
            <a:prstDash val="solid"/>
            <a:round/>
            <a:headEnd type="arrow"/>
            <a:tailEnd type="arrow"/>
          </a:ln>
          <a:effectLst/>
        </p:spPr>
      </p:cxnSp>
      <p:sp>
        <p:nvSpPr>
          <p:cNvPr id="6" name="Rectangle 5"/>
          <p:cNvSpPr/>
          <p:nvPr/>
        </p:nvSpPr>
        <p:spPr bwMode="auto">
          <a:xfrm>
            <a:off x="7524328" y="1988840"/>
            <a:ext cx="1418456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omic Sans MS" pitchFamily="66" charset="0"/>
              </a:rPr>
              <a:t>higher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7524328" y="4797152"/>
            <a:ext cx="1418456" cy="360040"/>
          </a:xfrm>
          <a:prstGeom prst="rect">
            <a:avLst/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rgbClr val="990033"/>
                </a:solidFill>
              </a:rPr>
              <a:t>low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990033"/>
                </a:solidFill>
                <a:effectLst/>
                <a:latin typeface="Comic Sans MS" pitchFamily="66" charset="0"/>
              </a:rPr>
              <a:t>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6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4450"/>
            <a:ext cx="8785225" cy="908050"/>
          </a:xfrm>
        </p:spPr>
        <p:txBody>
          <a:bodyPr/>
          <a:lstStyle/>
          <a:p>
            <a:pPr>
              <a:defRPr/>
            </a:pPr>
            <a:r>
              <a:rPr lang="en-US" sz="3600" smtClean="0">
                <a:effectLst/>
              </a:rPr>
              <a:t>5.7 Function Call Stack </a:t>
            </a:r>
            <a:br>
              <a:rPr lang="en-US" sz="3600" smtClean="0">
                <a:effectLst/>
              </a:rPr>
            </a:br>
            <a:r>
              <a:rPr lang="en-US" sz="3600" smtClean="0">
                <a:effectLst/>
              </a:rPr>
              <a:t>and Activation Records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dirty="0" smtClean="0">
                <a:effectLst/>
              </a:rPr>
              <a:t>Function call stack ( or program execution stack)</a:t>
            </a:r>
          </a:p>
          <a:p>
            <a:r>
              <a:rPr lang="en-US" sz="2000" dirty="0" smtClean="0">
                <a:effectLst/>
              </a:rPr>
              <a:t>A stack is a </a:t>
            </a:r>
            <a:r>
              <a:rPr lang="en-US" sz="2000" dirty="0" smtClean="0">
                <a:solidFill>
                  <a:srgbClr val="990033"/>
                </a:solidFill>
                <a:effectLst/>
              </a:rPr>
              <a:t>last-in, first-out (LIFO) </a:t>
            </a:r>
            <a:r>
              <a:rPr lang="en-US" sz="2000" dirty="0" smtClean="0">
                <a:effectLst/>
              </a:rPr>
              <a:t>data structure.</a:t>
            </a:r>
          </a:p>
          <a:p>
            <a:pPr lvl="1"/>
            <a:r>
              <a:rPr lang="en-US" sz="2000" dirty="0" smtClean="0">
                <a:effectLst/>
              </a:rPr>
              <a:t>Anything put into the stack is placed “on top”.</a:t>
            </a:r>
          </a:p>
          <a:p>
            <a:pPr lvl="1"/>
            <a:r>
              <a:rPr lang="en-US" sz="2000" dirty="0" smtClean="0">
                <a:effectLst/>
              </a:rPr>
              <a:t>The only data that can be taken out is the data on top.</a:t>
            </a:r>
          </a:p>
          <a:p>
            <a:r>
              <a:rPr lang="en-US" sz="2000" dirty="0" smtClean="0">
                <a:effectLst/>
              </a:rPr>
              <a:t>C uses a </a:t>
            </a:r>
            <a:r>
              <a:rPr lang="en-US" sz="2000" dirty="0" smtClean="0">
                <a:solidFill>
                  <a:srgbClr val="0000FF"/>
                </a:solidFill>
                <a:effectLst/>
              </a:rPr>
              <a:t>program execution stack </a:t>
            </a:r>
            <a:r>
              <a:rPr lang="en-US" sz="2000" dirty="0" smtClean="0">
                <a:effectLst/>
              </a:rPr>
              <a:t>to keep track of which functions have been called.</a:t>
            </a:r>
          </a:p>
          <a:p>
            <a:pPr lvl="1"/>
            <a:r>
              <a:rPr lang="en-US" sz="2000" dirty="0" smtClean="0">
                <a:effectLst/>
              </a:rPr>
              <a:t>When a function is called, it is placed on top of the stack </a:t>
            </a:r>
            <a:r>
              <a:rPr lang="en-US" sz="2000" dirty="0" smtClean="0">
                <a:solidFill>
                  <a:srgbClr val="0000FF"/>
                </a:solidFill>
                <a:effectLst/>
              </a:rPr>
              <a:t>(pushed onto the stack).</a:t>
            </a:r>
          </a:p>
          <a:p>
            <a:pPr lvl="1"/>
            <a:r>
              <a:rPr lang="en-US" sz="2000" dirty="0" smtClean="0">
                <a:effectLst/>
              </a:rPr>
              <a:t>When a function ends, it is taken off the stack </a:t>
            </a:r>
            <a:r>
              <a:rPr lang="en-US" sz="2000" dirty="0" smtClean="0">
                <a:solidFill>
                  <a:srgbClr val="0000FF"/>
                </a:solidFill>
                <a:effectLst/>
              </a:rPr>
              <a:t>(popped off the stack) </a:t>
            </a:r>
            <a:r>
              <a:rPr lang="en-US" sz="2000" dirty="0" smtClean="0">
                <a:effectLst/>
              </a:rPr>
              <a:t>and control returns to the function immediately below it.</a:t>
            </a:r>
          </a:p>
          <a:p>
            <a:r>
              <a:rPr lang="en-US" sz="2000" dirty="0" smtClean="0">
                <a:effectLst/>
              </a:rPr>
              <a:t>Calling more functions than C can handle at once is known as a </a:t>
            </a:r>
            <a:r>
              <a:rPr lang="en-US" sz="2000" dirty="0" smtClean="0">
                <a:solidFill>
                  <a:srgbClr val="990033"/>
                </a:solidFill>
                <a:effectLst/>
              </a:rPr>
              <a:t>“stack overflow error”</a:t>
            </a:r>
            <a:r>
              <a:rPr lang="en-US" sz="2000" dirty="0" smtClean="0">
                <a:effectLst/>
              </a:rPr>
              <a:t>.</a:t>
            </a:r>
          </a:p>
        </p:txBody>
      </p:sp>
      <p:sp>
        <p:nvSpPr>
          <p:cNvPr id="18440" name="Rectangle 7"/>
          <p:cNvSpPr>
            <a:spLocks noChangeArrowheads="1"/>
          </p:cNvSpPr>
          <p:nvPr/>
        </p:nvSpPr>
        <p:spPr bwMode="auto">
          <a:xfrm>
            <a:off x="6137721" y="5937275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6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5.8 Headers</a:t>
            </a:r>
          </a:p>
        </p:txBody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3800"/>
            <a:ext cx="8229600" cy="50434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2000" dirty="0" smtClean="0">
                <a:effectLst/>
              </a:rPr>
              <a:t>Header files</a:t>
            </a:r>
          </a:p>
          <a:p>
            <a:pPr lvl="1"/>
            <a:r>
              <a:rPr lang="en-US" sz="2000" dirty="0" smtClean="0">
                <a:effectLst/>
              </a:rPr>
              <a:t>Contain function prototypes for library functions.</a:t>
            </a:r>
          </a:p>
          <a:p>
            <a:pPr lvl="1"/>
            <a:r>
              <a:rPr lang="en-US" sz="2000" dirty="0" smtClean="0">
                <a:effectLst/>
              </a:rPr>
              <a:t>e.g., </a:t>
            </a:r>
            <a:r>
              <a:rPr lang="en-US" sz="2000" dirty="0" smtClean="0">
                <a:solidFill>
                  <a:srgbClr val="0000FF"/>
                </a:solidFill>
                <a:effectLst/>
              </a:rPr>
              <a:t>&lt;</a:t>
            </a:r>
            <a:r>
              <a:rPr lang="en-US" sz="2000" dirty="0" err="1" smtClean="0">
                <a:solidFill>
                  <a:srgbClr val="0000FF"/>
                </a:solidFill>
                <a:effectLst/>
              </a:rPr>
              <a:t>stdlib.h</a:t>
            </a:r>
            <a:r>
              <a:rPr lang="en-US" sz="2000" dirty="0" smtClean="0">
                <a:solidFill>
                  <a:srgbClr val="0000FF"/>
                </a:solidFill>
                <a:effectLst/>
              </a:rPr>
              <a:t>&gt;</a:t>
            </a:r>
            <a:r>
              <a:rPr lang="en-US" sz="2000" dirty="0" smtClean="0">
                <a:effectLst/>
              </a:rPr>
              <a:t> </a:t>
            </a:r>
            <a:r>
              <a:rPr lang="en-US" sz="2000" dirty="0" smtClean="0">
                <a:effectLst/>
                <a:latin typeface="Lucida Console" pitchFamily="49" charset="0"/>
              </a:rPr>
              <a:t>, </a:t>
            </a:r>
            <a:r>
              <a:rPr lang="en-US" sz="2000" dirty="0" smtClean="0">
                <a:solidFill>
                  <a:srgbClr val="0000FF"/>
                </a:solidFill>
                <a:effectLst/>
              </a:rPr>
              <a:t>&lt;</a:t>
            </a:r>
            <a:r>
              <a:rPr lang="en-US" sz="2000" dirty="0" err="1" smtClean="0">
                <a:solidFill>
                  <a:srgbClr val="0000FF"/>
                </a:solidFill>
                <a:effectLst/>
              </a:rPr>
              <a:t>math.h</a:t>
            </a:r>
            <a:r>
              <a:rPr lang="en-US" sz="2000" dirty="0" smtClean="0">
                <a:solidFill>
                  <a:srgbClr val="0000FF"/>
                </a:solidFill>
                <a:effectLst/>
              </a:rPr>
              <a:t>&gt;</a:t>
            </a:r>
            <a:r>
              <a:rPr lang="en-US" sz="2000" dirty="0" smtClean="0">
                <a:effectLst/>
              </a:rPr>
              <a:t> </a:t>
            </a:r>
          </a:p>
          <a:p>
            <a:pPr lvl="1"/>
            <a:r>
              <a:rPr lang="en-US" sz="2000" dirty="0" smtClean="0">
                <a:effectLst/>
              </a:rPr>
              <a:t>Load with </a:t>
            </a:r>
            <a:r>
              <a:rPr lang="en-US" sz="2000" dirty="0" smtClean="0">
                <a:solidFill>
                  <a:srgbClr val="0000FF"/>
                </a:solidFill>
                <a:effectLst/>
              </a:rPr>
              <a:t>#include &lt;filename&gt;</a:t>
            </a:r>
          </a:p>
          <a:p>
            <a:pPr lvl="2">
              <a:buFontTx/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#include &lt;</a:t>
            </a:r>
            <a:r>
              <a:rPr lang="en-US" sz="2000" dirty="0" err="1" smtClean="0">
                <a:solidFill>
                  <a:srgbClr val="0000FF"/>
                </a:solidFill>
              </a:rPr>
              <a:t>math.h</a:t>
            </a:r>
            <a:r>
              <a:rPr lang="en-US" sz="2000" dirty="0" smtClean="0">
                <a:solidFill>
                  <a:srgbClr val="0000FF"/>
                </a:solidFill>
              </a:rPr>
              <a:t>&gt;</a:t>
            </a:r>
          </a:p>
          <a:p>
            <a:pPr lvl="2">
              <a:buFontTx/>
              <a:buNone/>
            </a:pPr>
            <a:endParaRPr lang="en-US" sz="2000" dirty="0" smtClean="0">
              <a:solidFill>
                <a:srgbClr val="0000FF"/>
              </a:solidFill>
            </a:endParaRPr>
          </a:p>
          <a:p>
            <a:r>
              <a:rPr lang="en-US" sz="2000" dirty="0" smtClean="0">
                <a:effectLst/>
              </a:rPr>
              <a:t>Custom header files</a:t>
            </a:r>
          </a:p>
          <a:p>
            <a:pPr lvl="1"/>
            <a:r>
              <a:rPr lang="en-US" sz="2000" dirty="0" smtClean="0">
                <a:effectLst/>
              </a:rPr>
              <a:t>Create file with functions.</a:t>
            </a:r>
          </a:p>
          <a:p>
            <a:pPr lvl="1"/>
            <a:r>
              <a:rPr lang="en-US" sz="2000" dirty="0" smtClean="0">
                <a:effectLst/>
              </a:rPr>
              <a:t>Save as </a:t>
            </a:r>
            <a:r>
              <a:rPr lang="en-US" sz="2000" dirty="0" err="1" smtClean="0">
                <a:solidFill>
                  <a:srgbClr val="0000FF"/>
                </a:solidFill>
                <a:effectLst/>
              </a:rPr>
              <a:t>filename.h</a:t>
            </a:r>
            <a:endParaRPr lang="en-US" sz="2000" dirty="0" smtClean="0">
              <a:solidFill>
                <a:srgbClr val="0000FF"/>
              </a:solidFill>
              <a:effectLst/>
            </a:endParaRPr>
          </a:p>
          <a:p>
            <a:pPr lvl="1"/>
            <a:r>
              <a:rPr lang="en-US" sz="2000" dirty="0" smtClean="0">
                <a:effectLst/>
              </a:rPr>
              <a:t>Load in other files with </a:t>
            </a:r>
            <a:r>
              <a:rPr lang="en-US" sz="2000" dirty="0" smtClean="0">
                <a:solidFill>
                  <a:srgbClr val="0000FF"/>
                </a:solidFill>
                <a:effectLst/>
              </a:rPr>
              <a:t>#include "</a:t>
            </a:r>
            <a:r>
              <a:rPr lang="en-US" sz="2000" dirty="0" err="1" smtClean="0">
                <a:solidFill>
                  <a:srgbClr val="0000FF"/>
                </a:solidFill>
                <a:effectLst/>
              </a:rPr>
              <a:t>filename.h</a:t>
            </a:r>
            <a:r>
              <a:rPr lang="en-US" sz="2000" dirty="0" smtClean="0">
                <a:solidFill>
                  <a:srgbClr val="0000FF"/>
                </a:solidFill>
                <a:effectLst/>
              </a:rPr>
              <a:t>"</a:t>
            </a:r>
          </a:p>
          <a:p>
            <a:pPr lvl="1"/>
            <a:r>
              <a:rPr lang="en-US" sz="2000" dirty="0" smtClean="0">
                <a:effectLst/>
              </a:rPr>
              <a:t>This facilitates functions reuse.</a:t>
            </a:r>
          </a:p>
        </p:txBody>
      </p:sp>
      <p:sp>
        <p:nvSpPr>
          <p:cNvPr id="19464" name="Rectangle 7"/>
          <p:cNvSpPr>
            <a:spLocks noChangeArrowheads="1"/>
          </p:cNvSpPr>
          <p:nvPr/>
        </p:nvSpPr>
        <p:spPr bwMode="auto">
          <a:xfrm>
            <a:off x="6137721" y="5949280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6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4098" name="Object 2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639859435"/>
              </p:ext>
            </p:extLst>
          </p:nvPr>
        </p:nvGraphicFramePr>
        <p:xfrm>
          <a:off x="179388" y="2030189"/>
          <a:ext cx="8737600" cy="3775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3" name="Document" r:id="rId4" imgW="6441034" imgH="2783129" progId="Word.Document.8">
                  <p:embed/>
                </p:oleObj>
              </mc:Choice>
              <mc:Fallback>
                <p:oleObj name="Document" r:id="rId4" imgW="6441034" imgH="2783129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2030189"/>
                        <a:ext cx="8737600" cy="3775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en-US" sz="3600" dirty="0" smtClean="0">
                <a:effectLst/>
              </a:rPr>
              <a:t>Fig. 5.6 </a:t>
            </a:r>
            <a:r>
              <a:rPr lang="en-US" sz="3600" b="0" dirty="0" smtClean="0">
                <a:effectLst/>
              </a:rPr>
              <a:t>S</a:t>
            </a:r>
            <a:r>
              <a:rPr lang="en-US" sz="3600" dirty="0" smtClean="0">
                <a:effectLst/>
              </a:rPr>
              <a:t>tandard Library </a:t>
            </a:r>
            <a:r>
              <a:rPr lang="en-US" sz="3600" dirty="0">
                <a:effectLst/>
              </a:rPr>
              <a:t>H</a:t>
            </a:r>
            <a:r>
              <a:rPr lang="en-US" sz="3600" dirty="0" smtClean="0">
                <a:effectLst/>
              </a:rPr>
              <a:t>eaders (Part 3)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"/>
          <p:cNvSpPr txBox="1">
            <a:spLocks noGrp="1" noChangeArrowheads="1"/>
          </p:cNvSpPr>
          <p:nvPr/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1600" b="1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5.10 Random Number Generation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760"/>
            <a:ext cx="8229600" cy="476885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400" dirty="0" smtClean="0">
                <a:solidFill>
                  <a:srgbClr val="0000FF"/>
                </a:solidFill>
                <a:effectLst/>
                <a:latin typeface="Lucida Console" pitchFamily="49" charset="0"/>
              </a:rPr>
              <a:t>rand</a:t>
            </a:r>
            <a:r>
              <a:rPr lang="en-US" sz="2400" dirty="0" smtClean="0">
                <a:effectLst/>
              </a:rPr>
              <a:t> function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smtClean="0">
                <a:effectLst/>
              </a:rPr>
              <a:t>Load </a:t>
            </a:r>
            <a:r>
              <a:rPr lang="en-US" sz="1800" dirty="0" smtClean="0">
                <a:solidFill>
                  <a:srgbClr val="0000FF"/>
                </a:solidFill>
                <a:effectLst/>
              </a:rPr>
              <a:t>&lt;</a:t>
            </a:r>
            <a:r>
              <a:rPr lang="en-US" sz="1800" dirty="0" err="1" smtClean="0">
                <a:solidFill>
                  <a:srgbClr val="0000FF"/>
                </a:solidFill>
                <a:effectLst/>
              </a:rPr>
              <a:t>stdlib.h</a:t>
            </a:r>
            <a:r>
              <a:rPr lang="en-US" sz="1800" dirty="0" smtClean="0">
                <a:solidFill>
                  <a:srgbClr val="0000FF"/>
                </a:solidFill>
                <a:effectLst/>
              </a:rPr>
              <a:t>&gt;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smtClean="0">
                <a:effectLst/>
              </a:rPr>
              <a:t>Returns a "random" number between</a:t>
            </a:r>
            <a:r>
              <a:rPr lang="en-US" sz="2200" dirty="0" smtClean="0">
                <a:solidFill>
                  <a:srgbClr val="008000"/>
                </a:solidFill>
                <a:effectLst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effectLst/>
                <a:latin typeface="Lucida Console" pitchFamily="49" charset="0"/>
              </a:rPr>
              <a:t>0</a:t>
            </a:r>
            <a:r>
              <a:rPr lang="en-US" sz="2200" dirty="0" smtClean="0">
                <a:solidFill>
                  <a:srgbClr val="008000"/>
                </a:solidFill>
                <a:effectLst/>
              </a:rPr>
              <a:t> </a:t>
            </a:r>
            <a:r>
              <a:rPr lang="en-US" sz="2200" dirty="0" smtClean="0">
                <a:effectLst/>
              </a:rPr>
              <a:t>and</a:t>
            </a:r>
            <a:r>
              <a:rPr lang="en-US" sz="2200" dirty="0" smtClean="0">
                <a:solidFill>
                  <a:srgbClr val="008000"/>
                </a:solidFill>
                <a:effectLst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effectLst/>
                <a:latin typeface="Lucida Console" pitchFamily="49" charset="0"/>
              </a:rPr>
              <a:t>RAND_MAX</a:t>
            </a:r>
            <a:r>
              <a:rPr lang="en-US" sz="2200" dirty="0" smtClean="0">
                <a:solidFill>
                  <a:srgbClr val="008000"/>
                </a:solidFill>
                <a:effectLst/>
              </a:rPr>
              <a:t> </a:t>
            </a:r>
            <a:r>
              <a:rPr lang="en-US" sz="2200" dirty="0" smtClean="0">
                <a:effectLst/>
              </a:rPr>
              <a:t>(at least </a:t>
            </a:r>
            <a:r>
              <a:rPr lang="en-US" sz="1800" dirty="0" smtClean="0">
                <a:solidFill>
                  <a:srgbClr val="008000"/>
                </a:solidFill>
                <a:effectLst/>
                <a:latin typeface="Lucida Console" pitchFamily="49" charset="0"/>
              </a:rPr>
              <a:t>32767</a:t>
            </a:r>
            <a:r>
              <a:rPr lang="en-US" sz="2200" dirty="0" smtClean="0">
                <a:effectLst/>
              </a:rPr>
              <a:t>).</a:t>
            </a:r>
          </a:p>
          <a:p>
            <a:pPr lvl="3">
              <a:lnSpc>
                <a:spcPct val="80000"/>
              </a:lnSpc>
              <a:buFontTx/>
              <a:buNone/>
              <a:defRPr/>
            </a:pPr>
            <a:r>
              <a:rPr lang="en-US" sz="1800" dirty="0" err="1" smtClean="0">
                <a:solidFill>
                  <a:srgbClr val="0000FF"/>
                </a:solidFill>
                <a:latin typeface="+mn-lt"/>
              </a:rPr>
              <a:t>i</a:t>
            </a:r>
            <a:r>
              <a:rPr lang="en-US" sz="1800" dirty="0" smtClean="0">
                <a:solidFill>
                  <a:srgbClr val="0000FF"/>
                </a:solidFill>
                <a:latin typeface="+mn-lt"/>
              </a:rPr>
              <a:t> = rand();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smtClean="0">
                <a:effectLst/>
              </a:rPr>
              <a:t>Pseudo random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 smtClean="0"/>
              <a:t>Preset sequence of "random" numbers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 smtClean="0"/>
              <a:t>Same sequence for every function call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>
                <a:effectLst/>
              </a:rPr>
              <a:t>Scaling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200" dirty="0" smtClean="0">
                <a:effectLst/>
              </a:rPr>
              <a:t>To get a random number between </a:t>
            </a:r>
            <a:r>
              <a:rPr lang="en-US" sz="1800" dirty="0" smtClean="0">
                <a:solidFill>
                  <a:srgbClr val="008000"/>
                </a:solidFill>
                <a:effectLst/>
                <a:latin typeface="Lucida Console" pitchFamily="49" charset="0"/>
              </a:rPr>
              <a:t>1</a:t>
            </a:r>
            <a:r>
              <a:rPr lang="en-US" sz="2200" dirty="0" smtClean="0">
                <a:effectLst/>
              </a:rPr>
              <a:t> and </a:t>
            </a:r>
            <a:r>
              <a:rPr lang="en-US" sz="1800" dirty="0" smtClean="0">
                <a:solidFill>
                  <a:srgbClr val="008000"/>
                </a:solidFill>
                <a:effectLst/>
                <a:latin typeface="Lucida Console" pitchFamily="49" charset="0"/>
              </a:rPr>
              <a:t>n</a:t>
            </a:r>
            <a:r>
              <a:rPr lang="en-US" sz="1800" dirty="0" smtClean="0">
                <a:effectLst/>
                <a:latin typeface="Lucida Console" pitchFamily="49" charset="0"/>
              </a:rPr>
              <a:t>.</a:t>
            </a:r>
          </a:p>
          <a:p>
            <a:pPr lvl="3">
              <a:lnSpc>
                <a:spcPct val="80000"/>
              </a:lnSpc>
              <a:buFontTx/>
              <a:buNone/>
              <a:defRPr/>
            </a:pPr>
            <a:r>
              <a:rPr lang="en-US" sz="1800" dirty="0" err="1" smtClean="0">
                <a:solidFill>
                  <a:srgbClr val="0000FF"/>
                </a:solidFill>
                <a:latin typeface="+mn-lt"/>
              </a:rPr>
              <a:t>i</a:t>
            </a:r>
            <a:r>
              <a:rPr lang="en-US" sz="1800" dirty="0" smtClean="0">
                <a:solidFill>
                  <a:srgbClr val="0000FF"/>
                </a:solidFill>
                <a:latin typeface="+mn-lt"/>
              </a:rPr>
              <a:t> = 1 + ( rand() % n )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600" dirty="0" smtClean="0">
                <a:solidFill>
                  <a:srgbClr val="008000"/>
                </a:solidFill>
                <a:latin typeface="Lucida Console" pitchFamily="49" charset="0"/>
              </a:rPr>
              <a:t>rand() % n</a:t>
            </a:r>
            <a:r>
              <a:rPr lang="en-US" sz="1800" dirty="0" smtClean="0"/>
              <a:t> returns a number between </a:t>
            </a:r>
            <a:r>
              <a:rPr lang="en-US" sz="1600" dirty="0" smtClean="0">
                <a:solidFill>
                  <a:srgbClr val="008000"/>
                </a:solidFill>
                <a:latin typeface="Lucida Console" pitchFamily="49" charset="0"/>
              </a:rPr>
              <a:t>0</a:t>
            </a:r>
            <a:r>
              <a:rPr lang="en-US" sz="1800" dirty="0" smtClean="0"/>
              <a:t> and </a:t>
            </a:r>
            <a:r>
              <a:rPr lang="en-US" sz="1600" dirty="0" smtClean="0">
                <a:solidFill>
                  <a:srgbClr val="008000"/>
                </a:solidFill>
                <a:latin typeface="Lucida Console" pitchFamily="49" charset="0"/>
              </a:rPr>
              <a:t>n – 1</a:t>
            </a:r>
            <a:r>
              <a:rPr lang="en-US" sz="1600" dirty="0" smtClean="0">
                <a:latin typeface="Lucida Console" pitchFamily="49" charset="0"/>
              </a:rPr>
              <a:t>.</a:t>
            </a:r>
          </a:p>
          <a:p>
            <a:pPr lvl="2">
              <a:lnSpc>
                <a:spcPct val="80000"/>
              </a:lnSpc>
              <a:defRPr/>
            </a:pPr>
            <a:r>
              <a:rPr lang="en-US" sz="1800" dirty="0" smtClean="0"/>
              <a:t>Add </a:t>
            </a:r>
            <a:r>
              <a:rPr lang="en-US" sz="1600" dirty="0" smtClean="0">
                <a:solidFill>
                  <a:srgbClr val="008000"/>
                </a:solidFill>
                <a:latin typeface="Lucida Console" pitchFamily="49" charset="0"/>
              </a:rPr>
              <a:t>1</a:t>
            </a:r>
            <a:r>
              <a:rPr lang="en-US" sz="1800" dirty="0" smtClean="0"/>
              <a:t> to make random number between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600" dirty="0" smtClean="0">
                <a:solidFill>
                  <a:srgbClr val="008000"/>
                </a:solidFill>
                <a:latin typeface="Lucida Console" pitchFamily="49" charset="0"/>
              </a:rPr>
              <a:t>1</a:t>
            </a:r>
            <a:r>
              <a:rPr lang="en-US" sz="1800" dirty="0" smtClean="0">
                <a:solidFill>
                  <a:srgbClr val="008000"/>
                </a:solidFill>
              </a:rPr>
              <a:t> </a:t>
            </a:r>
            <a:r>
              <a:rPr lang="en-US" sz="1800" dirty="0" smtClean="0"/>
              <a:t>and </a:t>
            </a:r>
            <a:r>
              <a:rPr lang="en-US" sz="1600" dirty="0" smtClean="0">
                <a:solidFill>
                  <a:srgbClr val="008000"/>
                </a:solidFill>
                <a:latin typeface="Lucida Console" pitchFamily="49" charset="0"/>
              </a:rPr>
              <a:t>n</a:t>
            </a:r>
            <a:r>
              <a:rPr lang="en-US" sz="1600" dirty="0" smtClean="0">
                <a:latin typeface="Lucida Console" pitchFamily="49" charset="0"/>
              </a:rPr>
              <a:t>.</a:t>
            </a:r>
          </a:p>
          <a:p>
            <a:pPr lvl="3">
              <a:lnSpc>
                <a:spcPct val="80000"/>
              </a:lnSpc>
              <a:buFontTx/>
              <a:buNone/>
              <a:defRPr/>
            </a:pPr>
            <a:r>
              <a:rPr lang="en-US" sz="1800" dirty="0" smtClean="0">
                <a:solidFill>
                  <a:srgbClr val="0000FF"/>
                </a:solidFill>
                <a:latin typeface="+mn-lt"/>
              </a:rPr>
              <a:t>i = 1 + ( rand() % 6)</a:t>
            </a:r>
          </a:p>
          <a:p>
            <a:pPr lvl="3">
              <a:lnSpc>
                <a:spcPct val="80000"/>
              </a:lnSpc>
              <a:buFontTx/>
              <a:buNone/>
              <a:defRPr/>
            </a:pPr>
            <a:endParaRPr lang="en-US" sz="1800" dirty="0" smtClean="0">
              <a:solidFill>
                <a:srgbClr val="0000FF"/>
              </a:solidFill>
              <a:latin typeface="+mn-lt"/>
            </a:endParaRPr>
          </a:p>
          <a:p>
            <a:pPr lvl="3">
              <a:lnSpc>
                <a:spcPct val="80000"/>
              </a:lnSpc>
              <a:defRPr/>
            </a:pPr>
            <a:r>
              <a:rPr lang="en-US" sz="1800" dirty="0" smtClean="0"/>
              <a:t>number between </a:t>
            </a:r>
            <a:r>
              <a:rPr lang="en-US" sz="1800" dirty="0" smtClean="0">
                <a:latin typeface="Lucida Console" pitchFamily="49" charset="0"/>
              </a:rPr>
              <a:t>1</a:t>
            </a:r>
            <a:r>
              <a:rPr lang="en-US" sz="1800" dirty="0" smtClean="0"/>
              <a:t> and </a:t>
            </a:r>
            <a:r>
              <a:rPr lang="en-US" sz="1800" dirty="0" smtClean="0">
                <a:latin typeface="Lucida Console" pitchFamily="49" charset="0"/>
              </a:rPr>
              <a:t>6</a:t>
            </a:r>
          </a:p>
        </p:txBody>
      </p:sp>
      <p:sp>
        <p:nvSpPr>
          <p:cNvPr id="20488" name="Rectangle 7"/>
          <p:cNvSpPr>
            <a:spLocks noChangeArrowheads="1"/>
          </p:cNvSpPr>
          <p:nvPr/>
        </p:nvSpPr>
        <p:spPr bwMode="auto">
          <a:xfrm>
            <a:off x="6084888" y="5937274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50825" y="1052513"/>
          <a:ext cx="6011863" cy="543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1" name="Document" r:id="rId4" imgW="7056048" imgH="6379464" progId="Word.Document.8">
                  <p:embed/>
                </p:oleObj>
              </mc:Choice>
              <mc:Fallback>
                <p:oleObj name="Document" r:id="rId4" imgW="7056048" imgH="6379464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1052513"/>
                        <a:ext cx="6011863" cy="543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5"/>
          <p:cNvSpPr txBox="1">
            <a:spLocks noChangeArrowheads="1"/>
          </p:cNvSpPr>
          <p:nvPr/>
        </p:nvSpPr>
        <p:spPr bwMode="auto">
          <a:xfrm>
            <a:off x="4643438" y="3450902"/>
            <a:ext cx="4286250" cy="338138"/>
          </a:xfrm>
          <a:prstGeom prst="rect">
            <a:avLst/>
          </a:prstGeom>
          <a:solidFill>
            <a:srgbClr val="F0F7F7"/>
          </a:solidFill>
          <a:ln w="19050" algn="ctr">
            <a:solidFill>
              <a:srgbClr val="990033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sz="1600" b="1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Generates a random number between 1 and 6</a:t>
            </a:r>
          </a:p>
        </p:txBody>
      </p:sp>
      <p:sp>
        <p:nvSpPr>
          <p:cNvPr id="5128" name="Line 6"/>
          <p:cNvSpPr>
            <a:spLocks noChangeShapeType="1"/>
          </p:cNvSpPr>
          <p:nvPr/>
        </p:nvSpPr>
        <p:spPr bwMode="auto">
          <a:xfrm flipH="1">
            <a:off x="3924300" y="3644900"/>
            <a:ext cx="647700" cy="0"/>
          </a:xfrm>
          <a:prstGeom prst="line">
            <a:avLst/>
          </a:prstGeom>
          <a:noFill/>
          <a:ln w="127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614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Random Number Example</a:t>
            </a:r>
          </a:p>
        </p:txBody>
      </p:sp>
      <p:sp>
        <p:nvSpPr>
          <p:cNvPr id="5130" name="Rectangle 7"/>
          <p:cNvSpPr>
            <a:spLocks noChangeArrowheads="1"/>
          </p:cNvSpPr>
          <p:nvPr/>
        </p:nvSpPr>
        <p:spPr bwMode="auto">
          <a:xfrm>
            <a:off x="6137721" y="5937274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4795838" y="4221088"/>
            <a:ext cx="3952626" cy="584775"/>
          </a:xfrm>
          <a:prstGeom prst="rect">
            <a:avLst/>
          </a:prstGeom>
          <a:solidFill>
            <a:srgbClr val="F0F7F7"/>
          </a:solidFill>
          <a:ln w="19050" algn="ctr">
            <a:solidFill>
              <a:srgbClr val="990033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25000"/>
              </a:spcAft>
              <a:buClr>
                <a:schemeClr val="tx1"/>
              </a:buClr>
            </a:pPr>
            <a:r>
              <a:rPr lang="en-US" sz="1600" b="1" dirty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 </a:t>
            </a:r>
            <a:r>
              <a:rPr lang="en-US" sz="1600" b="1" dirty="0" smtClean="0">
                <a:solidFill>
                  <a:srgbClr val="990033"/>
                </a:solidFill>
                <a:latin typeface="Times New Roman" pitchFamily="18" charset="0"/>
                <a:ea typeface="Times New Roman" pitchFamily="18" charset="0"/>
                <a:cs typeface="AGaramond" pitchFamily="18" charset="0"/>
              </a:rPr>
              <a:t>Use of modulo operator is a standard trick to print output in column format.</a:t>
            </a:r>
            <a:endParaRPr lang="en-US" sz="1600" b="1" dirty="0">
              <a:solidFill>
                <a:srgbClr val="990033"/>
              </a:solidFill>
              <a:latin typeface="Times New Roman" pitchFamily="18" charset="0"/>
              <a:ea typeface="Times New Roman" pitchFamily="18" charset="0"/>
              <a:cs typeface="AGaramond" pitchFamily="18" charset="0"/>
            </a:endParaRPr>
          </a:p>
        </p:txBody>
      </p:sp>
      <p:sp>
        <p:nvSpPr>
          <p:cNvPr id="10" name="Line 6"/>
          <p:cNvSpPr>
            <a:spLocks noChangeShapeType="1"/>
          </p:cNvSpPr>
          <p:nvPr/>
        </p:nvSpPr>
        <p:spPr bwMode="auto">
          <a:xfrm flipH="1" flipV="1">
            <a:off x="2555776" y="4149080"/>
            <a:ext cx="2087662" cy="363418"/>
          </a:xfrm>
          <a:prstGeom prst="line">
            <a:avLst/>
          </a:prstGeom>
          <a:noFill/>
          <a:ln w="12700">
            <a:solidFill>
              <a:srgbClr val="990033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8" grpId="0" animBg="1"/>
      <p:bldP spid="9" grpId="0" animBg="1"/>
      <p:bldP spid="1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Call by Value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effectLst/>
              </a:rPr>
              <a:t>When arguments are passed by the calling routine to the called routine </a:t>
            </a:r>
            <a:r>
              <a:rPr lang="en-US" dirty="0" smtClean="0">
                <a:solidFill>
                  <a:srgbClr val="800000"/>
                </a:solidFill>
                <a:effectLst/>
              </a:rPr>
              <a:t>by value</a:t>
            </a:r>
            <a:r>
              <a:rPr lang="en-US" dirty="0" smtClean="0">
                <a:effectLst/>
              </a:rPr>
              <a:t>,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effectLst/>
              </a:rPr>
              <a:t>A 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copy</a:t>
            </a:r>
            <a:r>
              <a:rPr lang="en-US" dirty="0" smtClean="0">
                <a:effectLst/>
              </a:rPr>
              <a:t> of </a:t>
            </a:r>
            <a:r>
              <a:rPr lang="en-US" dirty="0" smtClean="0">
                <a:effectLst/>
              </a:rPr>
              <a:t>each</a:t>
            </a:r>
            <a:r>
              <a:rPr lang="en-US" dirty="0" smtClean="0">
                <a:effectLst/>
              </a:rPr>
              <a:t> </a:t>
            </a:r>
            <a:r>
              <a:rPr lang="en-US" dirty="0" smtClean="0">
                <a:effectLst/>
              </a:rPr>
              <a:t>argument’s value is passed to the called routine.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effectLst/>
              </a:rPr>
              <a:t>Hence, any changes made to the passed argument by the called routine 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DO NOT</a:t>
            </a:r>
            <a:r>
              <a:rPr lang="en-US" dirty="0" smtClean="0">
                <a:effectLst/>
              </a:rPr>
              <a:t> change the original argument in the calling routine.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effectLst/>
              </a:rPr>
              <a:t>This avoids accidental changes known as </a:t>
            </a:r>
            <a:r>
              <a:rPr lang="en-US" dirty="0" smtClean="0">
                <a:solidFill>
                  <a:srgbClr val="008000"/>
                </a:solidFill>
                <a:effectLst/>
              </a:rPr>
              <a:t>side-effecting</a:t>
            </a:r>
            <a:r>
              <a:rPr lang="en-US" dirty="0" smtClean="0">
                <a:effectLst/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Functions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>
                <a:effectLst/>
              </a:rPr>
              <a:t>Simple Function Example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effectLst/>
              </a:rPr>
              <a:t>Function Prototype and Declaration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effectLst/>
              </a:rPr>
              <a:t>Math Library Functions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effectLst/>
              </a:rPr>
              <a:t>Function Definition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effectLst/>
              </a:rPr>
              <a:t>Header Files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effectLst/>
              </a:rPr>
              <a:t>Random Number Generator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effectLst/>
              </a:rPr>
              <a:t>Call by Value and Call by Reference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effectLst/>
              </a:rPr>
              <a:t>Scope (global and local)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effectLst/>
              </a:rPr>
              <a:t>Call by Value Example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effectLst/>
              </a:rPr>
              <a:t>Static Variables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Call by Reference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dirty="0" smtClean="0">
                <a:effectLst/>
              </a:rPr>
              <a:t>When arguments are passed by the calling routine to the called routine </a:t>
            </a:r>
            <a:r>
              <a:rPr lang="en-US" dirty="0" smtClean="0">
                <a:solidFill>
                  <a:srgbClr val="800000"/>
                </a:solidFill>
                <a:effectLst/>
              </a:rPr>
              <a:t>by reference,</a:t>
            </a:r>
          </a:p>
          <a:p>
            <a:pPr lvl="1"/>
            <a:r>
              <a:rPr lang="en-US" dirty="0" smtClean="0">
                <a:effectLst/>
              </a:rPr>
              <a:t>The </a:t>
            </a:r>
            <a:r>
              <a:rPr lang="en-US" dirty="0" smtClean="0">
                <a:solidFill>
                  <a:srgbClr val="0000FF"/>
                </a:solidFill>
                <a:effectLst/>
              </a:rPr>
              <a:t>original argument </a:t>
            </a:r>
            <a:r>
              <a:rPr lang="en-US" dirty="0" smtClean="0">
                <a:effectLst/>
              </a:rPr>
              <a:t>is passed to the called routine.</a:t>
            </a:r>
          </a:p>
          <a:p>
            <a:pPr lvl="1"/>
            <a:r>
              <a:rPr lang="en-US" dirty="0" smtClean="0">
                <a:effectLst/>
              </a:rPr>
              <a:t>Hence, any changes made to the passed argument means that this changes remain in effect when control is returned to the calling routine.</a:t>
            </a:r>
          </a:p>
          <a:p>
            <a:pPr lvl="1"/>
            <a:endParaRPr lang="en-US" dirty="0" smtClean="0">
              <a:solidFill>
                <a:srgbClr val="800000"/>
              </a:solidFill>
              <a:effectLst/>
            </a:endParaRPr>
          </a:p>
          <a:p>
            <a:endParaRPr lang="en-US" dirty="0" smtClean="0">
              <a:effectLst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Argument Passing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C, all arguments (by default) are passed </a:t>
            </a:r>
            <a:r>
              <a:rPr lang="en-US" dirty="0" smtClean="0">
                <a:solidFill>
                  <a:srgbClr val="800000"/>
                </a:solidFill>
              </a:rPr>
              <a:t>by value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800000"/>
                </a:solidFill>
              </a:rPr>
              <a:t>* Call by reference </a:t>
            </a:r>
            <a:r>
              <a:rPr lang="en-US" dirty="0" smtClean="0"/>
              <a:t>is “simulated” in C by using the </a:t>
            </a:r>
            <a:r>
              <a:rPr lang="en-US" dirty="0" smtClean="0">
                <a:solidFill>
                  <a:srgbClr val="0000FF"/>
                </a:solidFill>
              </a:rPr>
              <a:t>address operator (&amp;) </a:t>
            </a:r>
            <a:r>
              <a:rPr lang="en-US" dirty="0" smtClean="0"/>
              <a:t>and the </a:t>
            </a:r>
            <a:r>
              <a:rPr lang="en-US" dirty="0" smtClean="0">
                <a:solidFill>
                  <a:srgbClr val="0000FF"/>
                </a:solidFill>
              </a:rPr>
              <a:t>indirection operator (*)</a:t>
            </a:r>
            <a:r>
              <a:rPr lang="en-US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Array arguments are automatically passed by reference!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8000"/>
                </a:solidFill>
              </a:rPr>
              <a:t>{Much more about all this when we introduce pointers.}</a:t>
            </a:r>
            <a:endParaRPr lang="en-US" dirty="0">
              <a:solidFill>
                <a:srgbClr val="008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524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Scope (simple)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86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/>
            <a:r>
              <a:rPr lang="en-US" sz="2800" dirty="0" smtClean="0">
                <a:effectLst/>
              </a:rPr>
              <a:t>In C, the scope of a declared variable or type is defined within the range of the </a:t>
            </a:r>
            <a:r>
              <a:rPr lang="en-US" sz="2800" dirty="0" smtClean="0">
                <a:solidFill>
                  <a:srgbClr val="0000FF"/>
                </a:solidFill>
                <a:effectLst/>
              </a:rPr>
              <a:t>block </a:t>
            </a:r>
            <a:r>
              <a:rPr lang="en-US" sz="2800" dirty="0" smtClean="0">
                <a:effectLst/>
              </a:rPr>
              <a:t>of code in which the declaration is made.</a:t>
            </a:r>
          </a:p>
          <a:p>
            <a:pPr marL="609600" indent="-609600"/>
            <a:r>
              <a:rPr lang="en-US" sz="2800" dirty="0" smtClean="0">
                <a:effectLst/>
              </a:rPr>
              <a:t>Two simple examples:</a:t>
            </a:r>
          </a:p>
          <a:p>
            <a:pPr marL="574675" indent="-574675">
              <a:buNone/>
            </a:pPr>
            <a:r>
              <a:rPr lang="en-US" sz="2800" dirty="0" smtClean="0">
                <a:effectLst/>
              </a:rPr>
              <a:t>1. declarations </a:t>
            </a:r>
            <a:r>
              <a:rPr lang="en-US" sz="2800" dirty="0" smtClean="0">
                <a:effectLst/>
              </a:rPr>
              <a:t>outside all functions are called </a:t>
            </a:r>
            <a:r>
              <a:rPr lang="en-US" sz="2800" dirty="0" err="1" smtClean="0">
                <a:solidFill>
                  <a:srgbClr val="0000FF"/>
                </a:solidFill>
                <a:effectLst/>
              </a:rPr>
              <a:t>globals</a:t>
            </a:r>
            <a:r>
              <a:rPr lang="en-US" sz="2800" dirty="0" smtClean="0">
                <a:solidFill>
                  <a:srgbClr val="0000FF"/>
                </a:solidFill>
                <a:effectLst/>
              </a:rPr>
              <a:t>. </a:t>
            </a:r>
            <a:r>
              <a:rPr lang="en-US" sz="2800" dirty="0" smtClean="0">
                <a:effectLst/>
              </a:rPr>
              <a:t>They can be referenced and modified by </a:t>
            </a:r>
            <a:r>
              <a:rPr lang="en-US" sz="2800" dirty="0" smtClean="0">
                <a:solidFill>
                  <a:srgbClr val="800000"/>
                </a:solidFill>
                <a:effectLst/>
              </a:rPr>
              <a:t>ANY</a:t>
            </a:r>
            <a:r>
              <a:rPr lang="en-US" sz="2800" dirty="0" smtClean="0">
                <a:effectLst/>
              </a:rPr>
              <a:t> function.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sz="2800" dirty="0" smtClean="0">
                <a:solidFill>
                  <a:srgbClr val="800000"/>
                </a:solidFill>
                <a:effectLst/>
              </a:rPr>
              <a:t>    {Note – this violates good programming practice rules}.</a:t>
            </a:r>
            <a:r>
              <a:rPr lang="en-US" sz="2800" dirty="0" smtClean="0">
                <a:effectLst/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Scope (simple)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2. </a:t>
            </a:r>
            <a:r>
              <a:rPr lang="en-US" sz="2800" dirty="0" smtClean="0">
                <a:solidFill>
                  <a:srgbClr val="800000"/>
                </a:solidFill>
                <a:effectLst/>
              </a:rPr>
              <a:t>Local variables </a:t>
            </a:r>
            <a:r>
              <a:rPr lang="en-US" sz="2800" dirty="0" smtClean="0">
                <a:effectLst/>
              </a:rPr>
              <a:t>– declarations made inside a function mean that variable name is defined only within the scope of that function.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dirty="0" smtClean="0">
                <a:effectLst/>
              </a:rPr>
              <a:t>Variables with the same name outside the function are </a:t>
            </a:r>
            <a:r>
              <a:rPr lang="en-US" sz="2800" dirty="0" smtClean="0">
                <a:solidFill>
                  <a:srgbClr val="990033"/>
                </a:solidFill>
                <a:effectLst/>
              </a:rPr>
              <a:t>different</a:t>
            </a:r>
            <a:r>
              <a:rPr lang="en-US" sz="2800" dirty="0" smtClean="0">
                <a:effectLst/>
              </a:rPr>
              <a:t>.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dirty="0" smtClean="0">
                <a:effectLst/>
              </a:rPr>
              <a:t>Every time the function is invoked the value of local variables need to be re-initialized upon entry to the function.</a:t>
            </a:r>
          </a:p>
          <a:p>
            <a:pPr marL="609600" indent="-609600">
              <a:lnSpc>
                <a:spcPct val="80000"/>
              </a:lnSpc>
            </a:pPr>
            <a:r>
              <a:rPr lang="en-US" sz="2800" dirty="0" smtClean="0">
                <a:effectLst/>
              </a:rPr>
              <a:t>Local variables have the </a:t>
            </a:r>
            <a:r>
              <a:rPr lang="en-US" sz="2800" dirty="0" smtClean="0">
                <a:solidFill>
                  <a:srgbClr val="0000FF"/>
                </a:solidFill>
                <a:effectLst/>
              </a:rPr>
              <a:t>auto</a:t>
            </a:r>
            <a:r>
              <a:rPr lang="en-US" sz="2800" dirty="0" smtClean="0">
                <a:effectLst/>
              </a:rPr>
              <a:t>matic storage duration by default (implicit).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>
                <a:solidFill>
                  <a:srgbClr val="0000FF"/>
                </a:solidFill>
                <a:effectLst/>
              </a:rPr>
              <a:t>       auto double x, y    /* </a:t>
            </a:r>
            <a:r>
              <a:rPr lang="en-US" sz="2800" dirty="0" smtClean="0">
                <a:solidFill>
                  <a:srgbClr val="0000FF"/>
                </a:solidFill>
                <a:effectLst/>
              </a:rPr>
              <a:t>explicit auto </a:t>
            </a:r>
            <a:r>
              <a:rPr lang="en-US" sz="2800" dirty="0" smtClean="0">
                <a:solidFill>
                  <a:srgbClr val="0000FF"/>
                </a:solidFill>
                <a:effectLst/>
              </a:rPr>
              <a:t>*/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Call by Value Example</a:t>
            </a:r>
          </a:p>
        </p:txBody>
      </p:sp>
      <p:sp>
        <p:nvSpPr>
          <p:cNvPr id="25605" name="Rectangle 3"/>
          <p:cNvSpPr>
            <a:spLocks noChangeArrowheads="1"/>
          </p:cNvSpPr>
          <p:nvPr/>
        </p:nvSpPr>
        <p:spPr bwMode="auto">
          <a:xfrm>
            <a:off x="34925" y="1052513"/>
            <a:ext cx="8424863" cy="5256212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 dirty="0"/>
              <a:t>/* Example shows call-by-value and the scope of a global variable 'out' */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 err="1"/>
              <a:t>int</a:t>
            </a:r>
            <a:r>
              <a:rPr lang="en-US" sz="1800" dirty="0"/>
              <a:t> out = 100;    /* out is </a:t>
            </a:r>
            <a:r>
              <a:rPr lang="en-US" sz="1800" dirty="0" smtClean="0"/>
              <a:t>a global </a:t>
            </a:r>
            <a:r>
              <a:rPr lang="en-US" sz="1800" dirty="0"/>
              <a:t>variable */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/>
              <a:t>/* </a:t>
            </a:r>
            <a:r>
              <a:rPr lang="en-US" sz="1800" dirty="0" err="1"/>
              <a:t>byval</a:t>
            </a:r>
            <a:r>
              <a:rPr lang="en-US" sz="1800" dirty="0"/>
              <a:t> modifies local, global and variables passed by value.    */</a:t>
            </a:r>
          </a:p>
          <a:p>
            <a:pPr algn="l"/>
            <a:endParaRPr lang="en-US" sz="1800" dirty="0"/>
          </a:p>
          <a:p>
            <a:pPr algn="l"/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byval</a:t>
            </a:r>
            <a:r>
              <a:rPr lang="en-US" sz="1800" dirty="0"/>
              <a:t> ( </a:t>
            </a:r>
            <a:r>
              <a:rPr lang="en-US" sz="1800" dirty="0" err="1"/>
              <a:t>int</a:t>
            </a:r>
            <a:r>
              <a:rPr lang="en-US" sz="1800" dirty="0"/>
              <a:t> i, </a:t>
            </a:r>
            <a:r>
              <a:rPr lang="en-US" sz="1800" dirty="0" err="1"/>
              <a:t>int</a:t>
            </a:r>
            <a:r>
              <a:rPr lang="en-US" sz="1800" dirty="0"/>
              <a:t> j)</a:t>
            </a:r>
          </a:p>
          <a:p>
            <a:pPr algn="l"/>
            <a:r>
              <a:rPr lang="en-US" sz="1800" dirty="0"/>
              <a:t>{</a:t>
            </a:r>
          </a:p>
          <a:p>
            <a:pPr algn="l"/>
            <a:r>
              <a:rPr lang="en-US" sz="1800" dirty="0"/>
              <a:t>  </a:t>
            </a:r>
            <a:r>
              <a:rPr lang="en-US" sz="1800" dirty="0" err="1"/>
              <a:t>int</a:t>
            </a:r>
            <a:r>
              <a:rPr lang="en-US" sz="1800" dirty="0"/>
              <a:t> </a:t>
            </a:r>
            <a:r>
              <a:rPr lang="en-US" sz="1800" dirty="0" err="1"/>
              <a:t>tmp</a:t>
            </a:r>
            <a:r>
              <a:rPr lang="en-US" sz="1800" dirty="0"/>
              <a:t>;</a:t>
            </a:r>
          </a:p>
          <a:p>
            <a:pPr algn="l"/>
            <a:r>
              <a:rPr lang="en-US" sz="1800" dirty="0"/>
              <a:t>  </a:t>
            </a:r>
            <a:r>
              <a:rPr lang="en-US" sz="1800" dirty="0" err="1"/>
              <a:t>tmp</a:t>
            </a:r>
            <a:r>
              <a:rPr lang="en-US" sz="1800" dirty="0"/>
              <a:t> = 51;</a:t>
            </a:r>
          </a:p>
          <a:p>
            <a:pPr algn="l"/>
            <a:r>
              <a:rPr lang="en-US" sz="1800" dirty="0"/>
              <a:t>  i = </a:t>
            </a:r>
            <a:r>
              <a:rPr lang="en-US" sz="1800" dirty="0" err="1"/>
              <a:t>tmp</a:t>
            </a:r>
            <a:r>
              <a:rPr lang="en-US" sz="1800" dirty="0"/>
              <a:t> - 10*i - j;</a:t>
            </a:r>
          </a:p>
          <a:p>
            <a:pPr algn="l"/>
            <a:r>
              <a:rPr lang="en-US" sz="1800" dirty="0"/>
              <a:t>  out = 2*out + i + j;</a:t>
            </a:r>
          </a:p>
          <a:p>
            <a:pPr algn="l"/>
            <a:r>
              <a:rPr lang="en-US" sz="1800" dirty="0"/>
              <a:t>  j++;</a:t>
            </a:r>
          </a:p>
          <a:p>
            <a:pPr algn="l"/>
            <a:r>
              <a:rPr lang="en-US" sz="1800" dirty="0"/>
              <a:t>  </a:t>
            </a:r>
            <a:r>
              <a:rPr lang="en-US" sz="1800" dirty="0" err="1"/>
              <a:t>tmp</a:t>
            </a:r>
            <a:r>
              <a:rPr lang="en-US" sz="1800" dirty="0"/>
              <a:t>++;</a:t>
            </a:r>
          </a:p>
          <a:p>
            <a:pPr algn="l"/>
            <a:r>
              <a:rPr lang="en-US" sz="1800" dirty="0"/>
              <a:t>  </a:t>
            </a:r>
            <a:r>
              <a:rPr lang="en-US" sz="1800" dirty="0" err="1"/>
              <a:t>printf</a:t>
            </a:r>
            <a:r>
              <a:rPr lang="en-US" sz="1800" dirty="0"/>
              <a:t>("In </a:t>
            </a:r>
            <a:r>
              <a:rPr lang="en-US" sz="1800" dirty="0" err="1"/>
              <a:t>byval</a:t>
            </a:r>
            <a:r>
              <a:rPr lang="en-US" sz="1800" dirty="0"/>
              <a:t>: i = %2d, j = %2d, </a:t>
            </a:r>
            <a:r>
              <a:rPr lang="en-US" sz="1800" dirty="0" err="1"/>
              <a:t>tmp</a:t>
            </a:r>
            <a:r>
              <a:rPr lang="en-US" sz="1800" dirty="0"/>
              <a:t> = %2d, out = %3d\n",</a:t>
            </a:r>
          </a:p>
          <a:p>
            <a:pPr algn="l"/>
            <a:r>
              <a:rPr lang="en-US" sz="1800" dirty="0"/>
              <a:t>          i, j, </a:t>
            </a:r>
            <a:r>
              <a:rPr lang="en-US" sz="1800" dirty="0" err="1"/>
              <a:t>tmp</a:t>
            </a:r>
            <a:r>
              <a:rPr lang="en-US" sz="1800" dirty="0"/>
              <a:t>, out);</a:t>
            </a:r>
          </a:p>
          <a:p>
            <a:pPr algn="l"/>
            <a:r>
              <a:rPr lang="en-US" sz="1800" dirty="0"/>
              <a:t>  return i;</a:t>
            </a:r>
          </a:p>
          <a:p>
            <a:pPr algn="l"/>
            <a:r>
              <a:rPr lang="en-US" sz="1800" dirty="0"/>
              <a:t>}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356100" y="4149725"/>
            <a:ext cx="3817938" cy="430213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global is changed</a:t>
            </a:r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 flipH="1">
            <a:off x="2555875" y="4365625"/>
            <a:ext cx="1728788" cy="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nimBg="1"/>
      <p:bldP spid="5427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Call by Value Example (cont)</a:t>
            </a:r>
          </a:p>
        </p:txBody>
      </p:sp>
      <p:sp>
        <p:nvSpPr>
          <p:cNvPr id="26629" name="Rectangle 3"/>
          <p:cNvSpPr>
            <a:spLocks noChangeArrowheads="1"/>
          </p:cNvSpPr>
          <p:nvPr/>
        </p:nvSpPr>
        <p:spPr bwMode="auto">
          <a:xfrm>
            <a:off x="34925" y="1052513"/>
            <a:ext cx="8785225" cy="5113337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/>
              <a:t>int main ()</a:t>
            </a:r>
          </a:p>
          <a:p>
            <a:pPr algn="l"/>
            <a:r>
              <a:rPr lang="en-US" sz="2000"/>
              <a:t>{</a:t>
            </a:r>
          </a:p>
          <a:p>
            <a:pPr algn="l"/>
            <a:r>
              <a:rPr lang="en-US" sz="2000"/>
              <a:t>  int i, j, tmp, s;</a:t>
            </a:r>
          </a:p>
          <a:p>
            <a:pPr algn="l"/>
            <a:endParaRPr lang="en-US" sz="2000"/>
          </a:p>
          <a:p>
            <a:pPr algn="l"/>
            <a:r>
              <a:rPr lang="en-US" sz="2000"/>
              <a:t>  tmp = 77;</a:t>
            </a:r>
          </a:p>
          <a:p>
            <a:pPr algn="l"/>
            <a:r>
              <a:rPr lang="en-US" sz="2000"/>
              <a:t>  j = 1;</a:t>
            </a:r>
          </a:p>
          <a:p>
            <a:pPr algn="l"/>
            <a:endParaRPr lang="en-US" sz="2000"/>
          </a:p>
          <a:p>
            <a:pPr algn="l"/>
            <a:r>
              <a:rPr lang="en-US" sz="2000"/>
              <a:t>  for (i = 0; i &lt; 2; i++)</a:t>
            </a:r>
          </a:p>
          <a:p>
            <a:pPr algn="l"/>
            <a:r>
              <a:rPr lang="en-US" sz="2000"/>
              <a:t>    {</a:t>
            </a:r>
          </a:p>
          <a:p>
            <a:pPr algn="l"/>
            <a:r>
              <a:rPr lang="en-US" sz="2000"/>
              <a:t>      s = byval(i,j);</a:t>
            </a:r>
          </a:p>
          <a:p>
            <a:pPr algn="l"/>
            <a:r>
              <a:rPr lang="en-US" sz="2000"/>
              <a:t>      out = out + s - j;</a:t>
            </a:r>
          </a:p>
          <a:p>
            <a:pPr algn="l"/>
            <a:r>
              <a:rPr lang="en-US" sz="2000"/>
              <a:t>      printf("In main : i = %2d, j = %2d, tmp = %2d, out = %3d, s = %d\n",</a:t>
            </a:r>
          </a:p>
          <a:p>
            <a:pPr algn="l"/>
            <a:r>
              <a:rPr lang="en-US" sz="2000"/>
              <a:t>          i, j, tmp, out, s);</a:t>
            </a:r>
          </a:p>
          <a:p>
            <a:pPr algn="l"/>
            <a:r>
              <a:rPr lang="en-US" sz="2000"/>
              <a:t>    }</a:t>
            </a:r>
          </a:p>
          <a:p>
            <a:pPr algn="l"/>
            <a:r>
              <a:rPr lang="en-US" sz="2000"/>
              <a:t>  return 0;</a:t>
            </a:r>
          </a:p>
          <a:p>
            <a:pPr algn="l"/>
            <a:r>
              <a:rPr lang="en-US" sz="2000"/>
              <a:t>}</a:t>
            </a: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4356100" y="4076700"/>
            <a:ext cx="3817938" cy="430213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global is changed</a:t>
            </a:r>
          </a:p>
        </p:txBody>
      </p:sp>
      <p:sp>
        <p:nvSpPr>
          <p:cNvPr id="56325" name="Line 5"/>
          <p:cNvSpPr>
            <a:spLocks noChangeShapeType="1"/>
          </p:cNvSpPr>
          <p:nvPr/>
        </p:nvSpPr>
        <p:spPr bwMode="auto">
          <a:xfrm flipH="1">
            <a:off x="2555875" y="4365625"/>
            <a:ext cx="1728788" cy="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4" grpId="0" animBg="1"/>
      <p:bldP spid="5632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Call by Value Example</a:t>
            </a:r>
          </a:p>
        </p:txBody>
      </p:sp>
      <p:sp>
        <p:nvSpPr>
          <p:cNvPr id="27653" name="Rectangle 3"/>
          <p:cNvSpPr>
            <a:spLocks noChangeArrowheads="1"/>
          </p:cNvSpPr>
          <p:nvPr/>
        </p:nvSpPr>
        <p:spPr bwMode="auto">
          <a:xfrm>
            <a:off x="179388" y="1052513"/>
            <a:ext cx="8785225" cy="5113337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/>
              <a:t>int main ()</a:t>
            </a:r>
          </a:p>
          <a:p>
            <a:pPr algn="l"/>
            <a:r>
              <a:rPr lang="en-US" sz="2000"/>
              <a:t>{</a:t>
            </a:r>
          </a:p>
          <a:p>
            <a:pPr algn="l"/>
            <a:r>
              <a:rPr lang="en-US" sz="2000"/>
              <a:t>  int i, j, tmp, s;</a:t>
            </a:r>
          </a:p>
          <a:p>
            <a:pPr algn="l"/>
            <a:endParaRPr lang="en-US" sz="2000"/>
          </a:p>
          <a:p>
            <a:pPr algn="l"/>
            <a:r>
              <a:rPr lang="en-US" sz="2000"/>
              <a:t>  tmp = 77;</a:t>
            </a:r>
          </a:p>
          <a:p>
            <a:pPr algn="l"/>
            <a:r>
              <a:rPr lang="en-US" sz="2000"/>
              <a:t>  j = 1;</a:t>
            </a:r>
          </a:p>
          <a:p>
            <a:pPr algn="l"/>
            <a:endParaRPr lang="en-US" sz="2000"/>
          </a:p>
          <a:p>
            <a:pPr algn="l"/>
            <a:r>
              <a:rPr lang="en-US" sz="2000"/>
              <a:t>  for (i = 0; i &lt; 2; i++)</a:t>
            </a:r>
          </a:p>
          <a:p>
            <a:pPr algn="l"/>
            <a:r>
              <a:rPr lang="en-US" sz="2000"/>
              <a:t>    {</a:t>
            </a:r>
          </a:p>
          <a:p>
            <a:pPr algn="l"/>
            <a:r>
              <a:rPr lang="en-US" sz="2000"/>
              <a:t>      s = byval(i,j);</a:t>
            </a:r>
          </a:p>
          <a:p>
            <a:pPr algn="l"/>
            <a:r>
              <a:rPr lang="en-US" sz="2000"/>
              <a:t>      out = out + s - j;</a:t>
            </a:r>
          </a:p>
          <a:p>
            <a:pPr algn="l"/>
            <a:r>
              <a:rPr lang="en-US" sz="2000"/>
              <a:t>      printf("In main : i = %2d, j = %2d, tmp = %2d, out = %3d, s = %d\n",</a:t>
            </a:r>
          </a:p>
          <a:p>
            <a:pPr algn="l"/>
            <a:r>
              <a:rPr lang="en-US" sz="2000"/>
              <a:t>          i, j, tmp, out, s);</a:t>
            </a:r>
          </a:p>
          <a:p>
            <a:pPr algn="l"/>
            <a:r>
              <a:rPr lang="en-US" sz="2000"/>
              <a:t>    }</a:t>
            </a:r>
          </a:p>
          <a:p>
            <a:pPr algn="l"/>
            <a:r>
              <a:rPr lang="en-US" sz="2000"/>
              <a:t>  return 0;</a:t>
            </a:r>
          </a:p>
          <a:p>
            <a:pPr algn="l"/>
            <a:r>
              <a:rPr lang="en-US" sz="2000"/>
              <a:t>}</a:t>
            </a:r>
          </a:p>
        </p:txBody>
      </p:sp>
      <p:sp>
        <p:nvSpPr>
          <p:cNvPr id="57350" name="Rectangle 6"/>
          <p:cNvSpPr>
            <a:spLocks noChangeArrowheads="1"/>
          </p:cNvSpPr>
          <p:nvPr/>
        </p:nvSpPr>
        <p:spPr bwMode="auto">
          <a:xfrm>
            <a:off x="2771775" y="1125538"/>
            <a:ext cx="6121400" cy="208915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2000"/>
              <a:t>$./byval</a:t>
            </a:r>
          </a:p>
          <a:p>
            <a:pPr algn="l"/>
            <a:r>
              <a:rPr lang="en-US" sz="2000"/>
              <a:t>In byval: i = 50, j =  2, tmp = 52, out = 251</a:t>
            </a:r>
          </a:p>
          <a:p>
            <a:pPr algn="l"/>
            <a:r>
              <a:rPr lang="en-US" sz="2000"/>
              <a:t>In main : i =   0, j =  1, tmp = 77, out = 300, s = 50</a:t>
            </a:r>
          </a:p>
          <a:p>
            <a:pPr algn="l"/>
            <a:r>
              <a:rPr lang="en-US" sz="2000"/>
              <a:t>In byval: i = 40, j =  2, tmp = 52, out = 641</a:t>
            </a:r>
          </a:p>
          <a:p>
            <a:pPr algn="l"/>
            <a:r>
              <a:rPr lang="en-US" sz="2000"/>
              <a:t>In main : i =   1,  j =  1, tmp = 77, out = 680, s = 40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0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Static Variables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2800" dirty="0" smtClean="0">
                <a:effectLst/>
              </a:rPr>
              <a:t>Local variables declared with the keyword </a:t>
            </a:r>
            <a:r>
              <a:rPr lang="en-US" sz="2800" dirty="0" smtClean="0">
                <a:solidFill>
                  <a:srgbClr val="0000FF"/>
                </a:solidFill>
                <a:effectLst/>
              </a:rPr>
              <a:t>static </a:t>
            </a:r>
            <a:r>
              <a:rPr lang="en-US" sz="2800" dirty="0" smtClean="0">
                <a:effectLst/>
              </a:rPr>
              <a:t>are still only known in the function in which they are defined.</a:t>
            </a:r>
          </a:p>
          <a:p>
            <a:r>
              <a:rPr lang="en-US" sz="2800" dirty="0" smtClean="0">
                <a:effectLst/>
              </a:rPr>
              <a:t>However, unlike automatic variables, static local variables </a:t>
            </a:r>
            <a:r>
              <a:rPr lang="en-US" sz="2800" dirty="0" smtClean="0">
                <a:solidFill>
                  <a:srgbClr val="800000"/>
                </a:solidFill>
                <a:effectLst/>
              </a:rPr>
              <a:t>retain their value when the function is exited</a:t>
            </a:r>
            <a:r>
              <a:rPr lang="en-US" sz="2800" dirty="0" smtClean="0">
                <a:effectLst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e.g.,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		</a:t>
            </a:r>
            <a:r>
              <a:rPr lang="en-US" sz="2800" dirty="0" smtClean="0">
                <a:solidFill>
                  <a:srgbClr val="0000FF"/>
                </a:solidFill>
                <a:effectLst/>
              </a:rPr>
              <a:t>static </a:t>
            </a:r>
            <a:r>
              <a:rPr lang="en-US" sz="2800" dirty="0" err="1" smtClean="0">
                <a:solidFill>
                  <a:srgbClr val="0000FF"/>
                </a:solidFill>
                <a:effectLst/>
              </a:rPr>
              <a:t>int</a:t>
            </a:r>
            <a:r>
              <a:rPr lang="en-US" sz="2800" dirty="0" smtClean="0">
                <a:solidFill>
                  <a:srgbClr val="0000FF"/>
                </a:solidFill>
                <a:effectLst/>
              </a:rPr>
              <a:t> count = 2;</a:t>
            </a:r>
          </a:p>
          <a:p>
            <a:r>
              <a:rPr lang="en-US" sz="2800" dirty="0" smtClean="0">
                <a:effectLst/>
              </a:rPr>
              <a:t>All numeric static variables are initialized to zero if not explicitly initialized.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Static Variables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22363"/>
            <a:ext cx="8229600" cy="5043487"/>
          </a:xfrm>
          <a:solidFill>
            <a:srgbClr val="66FFFF"/>
          </a:solidFill>
          <a:ln w="25400" algn="ctr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/* An Example of a Static Variable */</a:t>
            </a:r>
          </a:p>
          <a:p>
            <a:pPr>
              <a:lnSpc>
                <a:spcPct val="80000"/>
              </a:lnSpc>
            </a:pPr>
            <a:endParaRPr lang="en-US" sz="200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float nonstat ( float x)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  int i =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  i = 10*i;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  x = i - 5.0*x;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  return x;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float stat (float y)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  static int i = 1;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  i = 10*i;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  y = i - 5.0*y;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  return y;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Static Variables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265833"/>
            <a:ext cx="7632700" cy="5043487"/>
          </a:xfrm>
          <a:solidFill>
            <a:srgbClr val="66FFFF"/>
          </a:solidFill>
          <a:ln w="25400" algn="ctr"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int main()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  int i;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  float var1, var2;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  var2 = var1 = 2.0;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  printf(" var1 = %9.2f, var2 = %9.2f\n", var1, var2);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smtClean="0">
              <a:effectLst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  for ( i = 1; i &lt;= 3; i++)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  {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      var1 = nonstat(var1);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      var2 = stat(var2);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      printf(" var1 = %9.2f, var2 = %9.2f\n", var1, var2);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  return 0;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effectLst/>
              </a:rPr>
              <a:t>}</a:t>
            </a:r>
          </a:p>
        </p:txBody>
      </p:sp>
      <p:sp>
        <p:nvSpPr>
          <p:cNvPr id="67588" name="Rectangle 4"/>
          <p:cNvSpPr>
            <a:spLocks noChangeArrowheads="1"/>
          </p:cNvSpPr>
          <p:nvPr/>
        </p:nvSpPr>
        <p:spPr bwMode="auto">
          <a:xfrm>
            <a:off x="4726018" y="836712"/>
            <a:ext cx="4392612" cy="1873250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800" b="1"/>
              <a:t>$./static</a:t>
            </a:r>
          </a:p>
          <a:p>
            <a:pPr algn="l"/>
            <a:r>
              <a:rPr lang="en-US" sz="1800" b="1"/>
              <a:t> var1 =      2.00, var2 =      2.00</a:t>
            </a:r>
          </a:p>
          <a:p>
            <a:pPr algn="l"/>
            <a:r>
              <a:rPr lang="en-US" sz="1800" b="1"/>
              <a:t> var1 =      0.00, var2 =      0.00</a:t>
            </a:r>
          </a:p>
          <a:p>
            <a:pPr algn="l"/>
            <a:r>
              <a:rPr lang="en-US" sz="1800" b="1"/>
              <a:t> var1 =     10.00, var2 =    100.00</a:t>
            </a:r>
          </a:p>
          <a:p>
            <a:pPr algn="l"/>
            <a:r>
              <a:rPr lang="en-US" sz="1800" b="1"/>
              <a:t> var1 =    -40.00, var2 =    500.00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Simple Function Example</a:t>
            </a:r>
          </a:p>
        </p:txBody>
      </p:sp>
      <p:sp>
        <p:nvSpPr>
          <p:cNvPr id="10247" name="Rectangle 6"/>
          <p:cNvSpPr>
            <a:spLocks noChangeArrowheads="1"/>
          </p:cNvSpPr>
          <p:nvPr/>
        </p:nvSpPr>
        <p:spPr bwMode="auto">
          <a:xfrm>
            <a:off x="250825" y="1196975"/>
            <a:ext cx="5834063" cy="4752975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600" dirty="0"/>
              <a:t>char </a:t>
            </a:r>
            <a:r>
              <a:rPr lang="en-US" sz="1600" dirty="0" err="1"/>
              <a:t>isalive</a:t>
            </a:r>
            <a:r>
              <a:rPr lang="en-US" sz="1600" dirty="0"/>
              <a:t> ( </a:t>
            </a:r>
            <a:r>
              <a:rPr lang="en-US" sz="1600" dirty="0" err="1"/>
              <a:t>int</a:t>
            </a:r>
            <a:r>
              <a:rPr lang="en-US" sz="1600" dirty="0"/>
              <a:t> i)</a:t>
            </a:r>
          </a:p>
          <a:p>
            <a:pPr algn="l"/>
            <a:r>
              <a:rPr lang="en-US" sz="1600" dirty="0"/>
              <a:t>{</a:t>
            </a:r>
          </a:p>
          <a:p>
            <a:pPr algn="l"/>
            <a:r>
              <a:rPr lang="en-US" sz="1600" dirty="0"/>
              <a:t>  if (i &gt; 0)</a:t>
            </a:r>
          </a:p>
          <a:p>
            <a:pPr algn="l"/>
            <a:r>
              <a:rPr lang="en-US" sz="1600" dirty="0"/>
              <a:t>    return 'A';</a:t>
            </a:r>
          </a:p>
          <a:p>
            <a:pPr algn="l"/>
            <a:r>
              <a:rPr lang="en-US" sz="1600" dirty="0"/>
              <a:t>  else</a:t>
            </a:r>
          </a:p>
          <a:p>
            <a:pPr algn="l"/>
            <a:r>
              <a:rPr lang="en-US" sz="1600" dirty="0"/>
              <a:t>    return 'D';</a:t>
            </a:r>
          </a:p>
          <a:p>
            <a:pPr algn="l"/>
            <a:r>
              <a:rPr lang="en-US" sz="1600" dirty="0"/>
              <a:t>}</a:t>
            </a:r>
          </a:p>
          <a:p>
            <a:pPr algn="l"/>
            <a:r>
              <a:rPr lang="en-US" sz="1600" dirty="0" err="1"/>
              <a:t>int</a:t>
            </a:r>
            <a:r>
              <a:rPr lang="en-US" sz="1600" dirty="0"/>
              <a:t> main ()</a:t>
            </a:r>
          </a:p>
          <a:p>
            <a:pPr algn="l"/>
            <a:r>
              <a:rPr lang="en-US" sz="1600" dirty="0"/>
              <a:t>{</a:t>
            </a:r>
          </a:p>
          <a:p>
            <a:pPr algn="l"/>
            <a:r>
              <a:rPr lang="en-US" sz="1600" dirty="0"/>
              <a:t>  </a:t>
            </a:r>
            <a:r>
              <a:rPr lang="en-US" sz="1600" dirty="0" err="1"/>
              <a:t>int</a:t>
            </a:r>
            <a:r>
              <a:rPr lang="en-US" sz="1600" dirty="0"/>
              <a:t> Peter, Paul, Mary, Tom;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  Peter = 1</a:t>
            </a:r>
            <a:r>
              <a:rPr lang="en-US" sz="1600" dirty="0" smtClean="0"/>
              <a:t>; </a:t>
            </a:r>
            <a:r>
              <a:rPr lang="en-US" sz="1600" dirty="0"/>
              <a:t>Paul  =  </a:t>
            </a:r>
            <a:r>
              <a:rPr lang="en-US" sz="1600" dirty="0" smtClean="0"/>
              <a:t>2; </a:t>
            </a:r>
            <a:r>
              <a:rPr lang="en-US" sz="1600" dirty="0"/>
              <a:t>Mary  =  </a:t>
            </a:r>
            <a:r>
              <a:rPr lang="en-US" sz="1600" dirty="0" smtClean="0"/>
              <a:t>-1</a:t>
            </a:r>
            <a:r>
              <a:rPr lang="en-US" sz="1600" dirty="0"/>
              <a:t>; Tom   =  </a:t>
            </a:r>
            <a:r>
              <a:rPr lang="en-US" sz="1600" dirty="0" smtClean="0"/>
              <a:t>0;</a:t>
            </a:r>
            <a:endParaRPr lang="en-US" sz="1600" dirty="0"/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  </a:t>
            </a:r>
            <a:r>
              <a:rPr lang="en-US" sz="1600" dirty="0" err="1"/>
              <a:t>printf</a:t>
            </a:r>
            <a:r>
              <a:rPr lang="en-US" sz="1600" dirty="0"/>
              <a:t>("Peter is %c Paul is %c\</a:t>
            </a:r>
            <a:r>
              <a:rPr lang="en-US" sz="1600" dirty="0" err="1"/>
              <a:t>nMary</a:t>
            </a:r>
            <a:r>
              <a:rPr lang="en-US" sz="1600" dirty="0"/>
              <a:t> is %c Tom is %c\n",</a:t>
            </a:r>
          </a:p>
          <a:p>
            <a:pPr algn="l"/>
            <a:r>
              <a:rPr lang="en-US" sz="1600" dirty="0"/>
              <a:t>          </a:t>
            </a:r>
            <a:r>
              <a:rPr lang="en-US" sz="1600" dirty="0" err="1"/>
              <a:t>isalive</a:t>
            </a:r>
            <a:r>
              <a:rPr lang="en-US" sz="1600" dirty="0"/>
              <a:t> (Peter), </a:t>
            </a:r>
            <a:r>
              <a:rPr lang="en-US" sz="1600" dirty="0" err="1"/>
              <a:t>isalive</a:t>
            </a:r>
            <a:r>
              <a:rPr lang="en-US" sz="1600" dirty="0"/>
              <a:t> (Paul),</a:t>
            </a:r>
          </a:p>
          <a:p>
            <a:pPr algn="l"/>
            <a:r>
              <a:rPr lang="en-US" sz="1600" dirty="0"/>
              <a:t>          </a:t>
            </a:r>
            <a:r>
              <a:rPr lang="en-US" sz="1600" dirty="0" err="1"/>
              <a:t>isalive</a:t>
            </a:r>
            <a:r>
              <a:rPr lang="en-US" sz="1600" dirty="0"/>
              <a:t> (Mary),  </a:t>
            </a:r>
            <a:r>
              <a:rPr lang="en-US" sz="1600" dirty="0" err="1"/>
              <a:t>isalive</a:t>
            </a:r>
            <a:r>
              <a:rPr lang="en-US" sz="1600" dirty="0"/>
              <a:t> (Tom));</a:t>
            </a:r>
          </a:p>
          <a:p>
            <a:pPr algn="l"/>
            <a:r>
              <a:rPr lang="en-US" sz="1600" dirty="0"/>
              <a:t>  return 0;</a:t>
            </a:r>
          </a:p>
          <a:p>
            <a:pPr algn="l"/>
            <a:r>
              <a:rPr lang="en-US" sz="1600" dirty="0"/>
              <a:t>}</a:t>
            </a:r>
          </a:p>
        </p:txBody>
      </p:sp>
      <p:sp>
        <p:nvSpPr>
          <p:cNvPr id="62470" name="Rectangle 8"/>
          <p:cNvSpPr>
            <a:spLocks noChangeArrowheads="1"/>
          </p:cNvSpPr>
          <p:nvPr/>
        </p:nvSpPr>
        <p:spPr bwMode="auto">
          <a:xfrm>
            <a:off x="6372200" y="4581128"/>
            <a:ext cx="2592089" cy="1006475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000000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 algn="l"/>
            <a:r>
              <a:rPr lang="en-US" sz="2000" dirty="0"/>
              <a:t>%./</a:t>
            </a:r>
            <a:r>
              <a:rPr lang="en-US" sz="2000" dirty="0" err="1"/>
              <a:t>dora</a:t>
            </a:r>
            <a:endParaRPr lang="en-US" sz="2000" dirty="0"/>
          </a:p>
          <a:p>
            <a:pPr algn="l"/>
            <a:r>
              <a:rPr lang="en-US" sz="2000" dirty="0"/>
              <a:t>Peter is </a:t>
            </a:r>
            <a:r>
              <a:rPr lang="en-US" sz="2000" dirty="0" smtClean="0"/>
              <a:t>A Paul </a:t>
            </a:r>
            <a:r>
              <a:rPr lang="en-US" sz="2000" dirty="0"/>
              <a:t>is </a:t>
            </a:r>
            <a:r>
              <a:rPr lang="en-US" sz="2000" dirty="0" smtClean="0"/>
              <a:t>A</a:t>
            </a:r>
            <a:endParaRPr lang="en-US" sz="2000" dirty="0"/>
          </a:p>
          <a:p>
            <a:pPr algn="l"/>
            <a:r>
              <a:rPr lang="en-US" sz="2000" dirty="0"/>
              <a:t>Mary is </a:t>
            </a:r>
            <a:r>
              <a:rPr lang="en-US" sz="2000" dirty="0" smtClean="0"/>
              <a:t>D </a:t>
            </a:r>
            <a:r>
              <a:rPr lang="en-US" sz="2000" dirty="0"/>
              <a:t>Tom is </a:t>
            </a:r>
            <a:r>
              <a:rPr lang="en-US" sz="2000" dirty="0" smtClean="0"/>
              <a:t>D</a:t>
            </a:r>
            <a:endParaRPr lang="en-US" sz="2000" dirty="0"/>
          </a:p>
        </p:txBody>
      </p:sp>
      <p:sp>
        <p:nvSpPr>
          <p:cNvPr id="306179" name="Rectangle 3"/>
          <p:cNvSpPr>
            <a:spLocks noChangeArrowheads="1"/>
          </p:cNvSpPr>
          <p:nvPr/>
        </p:nvSpPr>
        <p:spPr bwMode="auto">
          <a:xfrm>
            <a:off x="6157913" y="1268413"/>
            <a:ext cx="2951162" cy="242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25425" indent="-225425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main</a:t>
            </a:r>
          </a:p>
          <a:p>
            <a:pPr marL="225425" indent="-225425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Char char="§"/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C programs start execution at main.</a:t>
            </a:r>
          </a:p>
          <a:p>
            <a:pPr marL="225425" indent="-225425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Char char="§"/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is simply another function.</a:t>
            </a:r>
          </a:p>
          <a:p>
            <a:pPr marL="225425" indent="-225425" algn="l"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50000"/>
              <a:buFont typeface="Wingdings" pitchFamily="2" charset="2"/>
              <a:buNone/>
              <a:defRPr/>
            </a:pPr>
            <a:r>
              <a:rPr lang="en-US" sz="1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urier New" pitchFamily="49" charset="0"/>
              </a:rPr>
              <a:t>All functions have a return value.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>
            <a:off x="1115616" y="1700213"/>
            <a:ext cx="5112147" cy="2305050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8"/>
          <p:cNvSpPr>
            <a:spLocks noChangeShapeType="1"/>
          </p:cNvSpPr>
          <p:nvPr/>
        </p:nvSpPr>
        <p:spPr bwMode="auto">
          <a:xfrm flipH="1">
            <a:off x="1727201" y="2643187"/>
            <a:ext cx="4357687" cy="71438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 flipH="1" flipV="1">
            <a:off x="1714500" y="2285999"/>
            <a:ext cx="4370388" cy="357187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70" grpId="0" animBg="1"/>
      <p:bldP spid="23560" grpId="0" animBg="1"/>
      <p:bldP spid="11" grpId="0" animBg="1"/>
      <p:bldP spid="1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dirty="0" smtClean="0">
                <a:effectLst/>
              </a:rPr>
              <a:t>Review of Functions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dirty="0" smtClean="0">
                <a:effectLst/>
              </a:rPr>
              <a:t>The important concepts introduced in this </a:t>
            </a:r>
            <a:r>
              <a:rPr lang="en-US" dirty="0" err="1" smtClean="0">
                <a:effectLst/>
              </a:rPr>
              <a:t>Powerpoint</a:t>
            </a:r>
            <a:r>
              <a:rPr lang="en-US" dirty="0" smtClean="0">
                <a:effectLst/>
              </a:rPr>
              <a:t> session are: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  <a:effectLst/>
              </a:rPr>
              <a:t>Functions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  <a:effectLst/>
              </a:rPr>
              <a:t>Libraries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  <a:effectLst/>
              </a:rPr>
              <a:t>Header Files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  <a:effectLst/>
              </a:rPr>
              <a:t>Call by Value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  <a:effectLst/>
              </a:rPr>
              <a:t>Call by Reference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  <a:effectLst/>
              </a:rPr>
              <a:t>Scope (global and local)</a:t>
            </a:r>
          </a:p>
          <a:p>
            <a:pPr lvl="1"/>
            <a:r>
              <a:rPr lang="en-US" dirty="0" smtClean="0">
                <a:solidFill>
                  <a:srgbClr val="990033"/>
                </a:solidFill>
                <a:effectLst/>
              </a:rPr>
              <a:t>Static Variables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effectLst/>
              </a:rPr>
              <a:t>Function Declarations</a:t>
            </a:r>
          </a:p>
        </p:txBody>
      </p:sp>
      <p:sp>
        <p:nvSpPr>
          <p:cNvPr id="11271" name="Rectangle 3"/>
          <p:cNvSpPr>
            <a:spLocks noChangeArrowheads="1"/>
          </p:cNvSpPr>
          <p:nvPr/>
        </p:nvSpPr>
        <p:spPr bwMode="auto">
          <a:xfrm>
            <a:off x="179388" y="1125538"/>
            <a:ext cx="5905500" cy="5111750"/>
          </a:xfrm>
          <a:prstGeom prst="rect">
            <a:avLst/>
          </a:prstGeom>
          <a:solidFill>
            <a:srgbClr val="66FFFF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r>
              <a:rPr lang="en-US" sz="1600" dirty="0"/>
              <a:t>char </a:t>
            </a:r>
            <a:r>
              <a:rPr lang="en-US" sz="1600" dirty="0" err="1"/>
              <a:t>isalive</a:t>
            </a:r>
            <a:r>
              <a:rPr lang="en-US" sz="1600" dirty="0"/>
              <a:t> ( </a:t>
            </a:r>
            <a:r>
              <a:rPr lang="en-US" sz="1600" dirty="0" err="1"/>
              <a:t>int</a:t>
            </a:r>
            <a:r>
              <a:rPr lang="en-US" sz="1600" dirty="0"/>
              <a:t> i);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 err="1"/>
              <a:t>int</a:t>
            </a:r>
            <a:r>
              <a:rPr lang="en-US" sz="1600" dirty="0"/>
              <a:t> main ()</a:t>
            </a:r>
          </a:p>
          <a:p>
            <a:pPr algn="l"/>
            <a:r>
              <a:rPr lang="en-US" sz="1600" dirty="0"/>
              <a:t>{</a:t>
            </a:r>
          </a:p>
          <a:p>
            <a:pPr algn="l"/>
            <a:r>
              <a:rPr lang="en-US" sz="1600" dirty="0"/>
              <a:t>  </a:t>
            </a:r>
            <a:r>
              <a:rPr lang="en-US" sz="1600" dirty="0" err="1"/>
              <a:t>int</a:t>
            </a:r>
            <a:r>
              <a:rPr lang="en-US" sz="1600" dirty="0"/>
              <a:t> Peter, Paul, Mary, Tom;</a:t>
            </a:r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  Peter = 1</a:t>
            </a:r>
            <a:r>
              <a:rPr lang="en-US" sz="1600" dirty="0" smtClean="0"/>
              <a:t>; </a:t>
            </a:r>
            <a:r>
              <a:rPr lang="en-US" sz="1600" dirty="0"/>
              <a:t>Paul  =  </a:t>
            </a:r>
            <a:r>
              <a:rPr lang="en-US" sz="1600" dirty="0" smtClean="0"/>
              <a:t>2; </a:t>
            </a:r>
            <a:r>
              <a:rPr lang="en-US" sz="1600" dirty="0"/>
              <a:t>Mary  =  </a:t>
            </a:r>
            <a:r>
              <a:rPr lang="en-US" sz="1600" dirty="0" smtClean="0"/>
              <a:t>-1</a:t>
            </a:r>
            <a:r>
              <a:rPr lang="en-US" sz="1600" dirty="0"/>
              <a:t>; Tom   =  </a:t>
            </a:r>
            <a:r>
              <a:rPr lang="en-US" sz="1600" dirty="0" smtClean="0"/>
              <a:t>0;</a:t>
            </a:r>
            <a:endParaRPr lang="en-US" sz="1600" dirty="0"/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  </a:t>
            </a:r>
            <a:r>
              <a:rPr lang="en-US" sz="1600" dirty="0" err="1"/>
              <a:t>printf</a:t>
            </a:r>
            <a:r>
              <a:rPr lang="en-US" sz="1600" dirty="0"/>
              <a:t>("Peter is %c Paul is %c\</a:t>
            </a:r>
            <a:r>
              <a:rPr lang="en-US" sz="1600" dirty="0" err="1"/>
              <a:t>nMary</a:t>
            </a:r>
            <a:r>
              <a:rPr lang="en-US" sz="1600" dirty="0"/>
              <a:t> is %c Tom is %c\n",</a:t>
            </a:r>
          </a:p>
          <a:p>
            <a:pPr algn="l"/>
            <a:r>
              <a:rPr lang="en-US" sz="1600" dirty="0"/>
              <a:t>          </a:t>
            </a:r>
            <a:r>
              <a:rPr lang="en-US" sz="1600" dirty="0" err="1"/>
              <a:t>isalive</a:t>
            </a:r>
            <a:r>
              <a:rPr lang="en-US" sz="1600" dirty="0"/>
              <a:t> (Peter), </a:t>
            </a:r>
            <a:r>
              <a:rPr lang="en-US" sz="1600" dirty="0" err="1"/>
              <a:t>isalive</a:t>
            </a:r>
            <a:r>
              <a:rPr lang="en-US" sz="1600" dirty="0"/>
              <a:t> (Paul),</a:t>
            </a:r>
          </a:p>
          <a:p>
            <a:pPr algn="l"/>
            <a:r>
              <a:rPr lang="en-US" sz="1600" dirty="0"/>
              <a:t>          </a:t>
            </a:r>
            <a:r>
              <a:rPr lang="en-US" sz="1600" dirty="0" err="1"/>
              <a:t>isalive</a:t>
            </a:r>
            <a:r>
              <a:rPr lang="en-US" sz="1600" dirty="0"/>
              <a:t> (Mary),  </a:t>
            </a:r>
            <a:r>
              <a:rPr lang="en-US" sz="1600" dirty="0" err="1"/>
              <a:t>isalive</a:t>
            </a:r>
            <a:r>
              <a:rPr lang="en-US" sz="1600" dirty="0"/>
              <a:t> (Tom));</a:t>
            </a:r>
          </a:p>
          <a:p>
            <a:pPr algn="l"/>
            <a:r>
              <a:rPr lang="en-US" sz="1600" dirty="0"/>
              <a:t>  return 0;</a:t>
            </a:r>
          </a:p>
          <a:p>
            <a:pPr algn="l"/>
            <a:r>
              <a:rPr lang="en-US" sz="1600" dirty="0"/>
              <a:t>}</a:t>
            </a:r>
          </a:p>
          <a:p>
            <a:pPr algn="l"/>
            <a:r>
              <a:rPr lang="en-US" sz="1600" dirty="0"/>
              <a:t>char </a:t>
            </a:r>
            <a:r>
              <a:rPr lang="en-US" sz="1600" dirty="0" err="1"/>
              <a:t>isalive</a:t>
            </a:r>
            <a:r>
              <a:rPr lang="en-US" sz="1600" dirty="0"/>
              <a:t> ( </a:t>
            </a:r>
            <a:r>
              <a:rPr lang="en-US" sz="1600" dirty="0" err="1"/>
              <a:t>int</a:t>
            </a:r>
            <a:r>
              <a:rPr lang="en-US" sz="1600" dirty="0"/>
              <a:t> i)</a:t>
            </a:r>
          </a:p>
          <a:p>
            <a:pPr algn="l"/>
            <a:r>
              <a:rPr lang="en-US" sz="1600" dirty="0"/>
              <a:t>{</a:t>
            </a:r>
          </a:p>
          <a:p>
            <a:pPr algn="l"/>
            <a:r>
              <a:rPr lang="en-US" sz="1600" dirty="0"/>
              <a:t>  if (i &gt; 0)</a:t>
            </a:r>
          </a:p>
          <a:p>
            <a:pPr algn="l"/>
            <a:r>
              <a:rPr lang="en-US" sz="1600" dirty="0"/>
              <a:t>    return 'A';</a:t>
            </a:r>
          </a:p>
          <a:p>
            <a:pPr algn="l"/>
            <a:r>
              <a:rPr lang="en-US" sz="1600" dirty="0"/>
              <a:t>  else</a:t>
            </a:r>
          </a:p>
          <a:p>
            <a:pPr algn="l"/>
            <a:r>
              <a:rPr lang="en-US" sz="1600" dirty="0"/>
              <a:t>    return 'D';</a:t>
            </a:r>
          </a:p>
          <a:p>
            <a:pPr algn="l"/>
            <a:r>
              <a:rPr lang="en-US" sz="1600" dirty="0"/>
              <a:t>}</a:t>
            </a:r>
          </a:p>
          <a:p>
            <a:pPr algn="l"/>
            <a:endParaRPr lang="en-US" sz="1600" dirty="0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4354513" y="1196752"/>
            <a:ext cx="3817937" cy="503237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 function prototype</a:t>
            </a:r>
          </a:p>
        </p:txBody>
      </p:sp>
      <p:sp>
        <p:nvSpPr>
          <p:cNvPr id="23560" name="Line 8"/>
          <p:cNvSpPr>
            <a:spLocks noChangeShapeType="1"/>
          </p:cNvSpPr>
          <p:nvPr/>
        </p:nvSpPr>
        <p:spPr bwMode="auto">
          <a:xfrm flipH="1" flipV="1">
            <a:off x="2195513" y="1281256"/>
            <a:ext cx="2159000" cy="167114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4065588" y="4149725"/>
            <a:ext cx="4970462" cy="574675"/>
          </a:xfrm>
          <a:prstGeom prst="rect">
            <a:avLst/>
          </a:prstGeom>
          <a:solidFill>
            <a:schemeClr val="bg1"/>
          </a:solidFill>
          <a:ln w="254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/>
              <a:t>  function placed after reference</a:t>
            </a:r>
          </a:p>
        </p:txBody>
      </p:sp>
      <p:sp>
        <p:nvSpPr>
          <p:cNvPr id="3" name="Line 8"/>
          <p:cNvSpPr>
            <a:spLocks noChangeShapeType="1"/>
          </p:cNvSpPr>
          <p:nvPr/>
        </p:nvSpPr>
        <p:spPr bwMode="auto">
          <a:xfrm flipH="1" flipV="1">
            <a:off x="1476375" y="3573463"/>
            <a:ext cx="2519363" cy="719137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 flipH="1" flipV="1">
            <a:off x="2195513" y="4437063"/>
            <a:ext cx="1728787" cy="71437"/>
          </a:xfrm>
          <a:prstGeom prst="line">
            <a:avLst/>
          </a:prstGeom>
          <a:noFill/>
          <a:ln w="31750">
            <a:solidFill>
              <a:srgbClr val="8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/>
      <p:bldP spid="23560" grpId="0" animBg="1"/>
      <p:bldP spid="2" grpId="0" animBg="1"/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5.2 Program Modules in C</a:t>
            </a:r>
          </a:p>
        </p:txBody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8001000" cy="46704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>
                <a:effectLst/>
              </a:rPr>
              <a:t>Functions  </a:t>
            </a:r>
            <a:r>
              <a:rPr lang="en-US" sz="2800" dirty="0" smtClean="0">
                <a:solidFill>
                  <a:srgbClr val="008000"/>
                </a:solidFill>
                <a:effectLst/>
              </a:rPr>
              <a:t>{also referred to as routines or  		    subroutines}</a:t>
            </a:r>
            <a:endParaRPr lang="en-US" sz="2800" dirty="0" smtClean="0">
              <a:effectLst/>
            </a:endParaRPr>
          </a:p>
          <a:p>
            <a:pPr lvl="1">
              <a:lnSpc>
                <a:spcPct val="80000"/>
              </a:lnSpc>
            </a:pPr>
            <a:r>
              <a:rPr lang="en-US" sz="2500" dirty="0" smtClean="0">
                <a:solidFill>
                  <a:srgbClr val="008000"/>
                </a:solidFill>
                <a:effectLst/>
              </a:rPr>
              <a:t>Modules</a:t>
            </a:r>
            <a:r>
              <a:rPr lang="en-US" sz="2500" dirty="0" smtClean="0">
                <a:effectLst/>
              </a:rPr>
              <a:t> in C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>
                <a:effectLst/>
              </a:rPr>
              <a:t>Programs combine user-defined functions with library functions.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C standard library has a wide variety of functions.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effectLst/>
              </a:rPr>
              <a:t>Function calls</a:t>
            </a:r>
          </a:p>
          <a:p>
            <a:pPr lvl="1">
              <a:lnSpc>
                <a:spcPct val="80000"/>
              </a:lnSpc>
            </a:pPr>
            <a:r>
              <a:rPr lang="en-US" dirty="0" smtClean="0">
                <a:effectLst/>
              </a:rPr>
              <a:t>Invoking functions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Provide function name and arguments (data).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Function performs operations or manipulations.</a:t>
            </a:r>
          </a:p>
          <a:p>
            <a:pPr lvl="2">
              <a:lnSpc>
                <a:spcPct val="80000"/>
              </a:lnSpc>
            </a:pPr>
            <a:r>
              <a:rPr lang="en-US" dirty="0" smtClean="0"/>
              <a:t>Function returns results.</a:t>
            </a:r>
          </a:p>
        </p:txBody>
      </p:sp>
      <p:sp>
        <p:nvSpPr>
          <p:cNvPr id="12296" name="Rectangle 7"/>
          <p:cNvSpPr>
            <a:spLocks noChangeArrowheads="1"/>
          </p:cNvSpPr>
          <p:nvPr/>
        </p:nvSpPr>
        <p:spPr bwMode="auto">
          <a:xfrm>
            <a:off x="6143625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5.3 Math Library Functions</a:t>
            </a:r>
          </a:p>
        </p:txBody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001000" cy="43195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r>
              <a:rPr lang="en-US" sz="2000" dirty="0" smtClean="0">
                <a:effectLst/>
              </a:rPr>
              <a:t>Math library functions </a:t>
            </a:r>
          </a:p>
          <a:p>
            <a:pPr lvl="1"/>
            <a:r>
              <a:rPr lang="en-US" sz="2000" dirty="0" smtClean="0">
                <a:effectLst/>
              </a:rPr>
              <a:t>perform common mathematical calculations.</a:t>
            </a:r>
          </a:p>
          <a:p>
            <a:pPr lvl="1"/>
            <a:r>
              <a:rPr lang="en-US" sz="2000" dirty="0" smtClean="0">
                <a:solidFill>
                  <a:srgbClr val="0000FF"/>
                </a:solidFill>
                <a:effectLst/>
              </a:rPr>
              <a:t>#include &lt;</a:t>
            </a:r>
            <a:r>
              <a:rPr lang="en-US" sz="2000" dirty="0" err="1" smtClean="0">
                <a:solidFill>
                  <a:srgbClr val="0000FF"/>
                </a:solidFill>
                <a:effectLst/>
              </a:rPr>
              <a:t>math.h</a:t>
            </a:r>
            <a:r>
              <a:rPr lang="en-US" sz="2000" dirty="0" smtClean="0">
                <a:solidFill>
                  <a:srgbClr val="0000FF"/>
                </a:solidFill>
                <a:effectLst/>
              </a:rPr>
              <a:t>&gt;</a:t>
            </a:r>
          </a:p>
          <a:p>
            <a:r>
              <a:rPr lang="en-US" sz="2000" dirty="0" smtClean="0">
                <a:effectLst/>
              </a:rPr>
              <a:t>Format for calling functions</a:t>
            </a:r>
          </a:p>
          <a:p>
            <a:pPr lvl="1"/>
            <a:r>
              <a:rPr lang="en-US" sz="2000" dirty="0" err="1" smtClean="0">
                <a:solidFill>
                  <a:srgbClr val="008000"/>
                </a:solidFill>
                <a:effectLst/>
                <a:latin typeface="Lucida Console" pitchFamily="49" charset="0"/>
              </a:rPr>
              <a:t>FunctionName</a:t>
            </a:r>
            <a:r>
              <a:rPr lang="en-US" sz="2000" dirty="0" smtClean="0">
                <a:solidFill>
                  <a:srgbClr val="008000"/>
                </a:solidFill>
                <a:effectLst/>
                <a:latin typeface="Lucida Console" pitchFamily="49" charset="0"/>
              </a:rPr>
              <a:t> ( argument );</a:t>
            </a:r>
          </a:p>
          <a:p>
            <a:pPr lvl="2"/>
            <a:r>
              <a:rPr lang="en-US" sz="2000" dirty="0" smtClean="0"/>
              <a:t>If multiple arguments, use comma-separated list.</a:t>
            </a:r>
          </a:p>
          <a:p>
            <a:pPr lvl="1"/>
            <a:r>
              <a:rPr lang="en-US" sz="2000" dirty="0" err="1" smtClean="0">
                <a:solidFill>
                  <a:srgbClr val="0000FF"/>
                </a:solidFill>
                <a:effectLst/>
              </a:rPr>
              <a:t>printf</a:t>
            </a:r>
            <a:r>
              <a:rPr lang="en-US" sz="2000" dirty="0" smtClean="0">
                <a:solidFill>
                  <a:srgbClr val="0000FF"/>
                </a:solidFill>
                <a:effectLst/>
              </a:rPr>
              <a:t>( "%.2f", </a:t>
            </a:r>
            <a:r>
              <a:rPr lang="en-US" sz="2000" dirty="0" err="1" smtClean="0">
                <a:solidFill>
                  <a:srgbClr val="0000FF"/>
                </a:solidFill>
                <a:effectLst/>
              </a:rPr>
              <a:t>sqrt</a:t>
            </a:r>
            <a:r>
              <a:rPr lang="en-US" sz="2000" dirty="0" smtClean="0">
                <a:solidFill>
                  <a:srgbClr val="0000FF"/>
                </a:solidFill>
                <a:effectLst/>
              </a:rPr>
              <a:t>( 900.0 ) );</a:t>
            </a:r>
            <a:r>
              <a:rPr lang="en-US" sz="2000" b="0" dirty="0" smtClean="0">
                <a:solidFill>
                  <a:srgbClr val="0000FF"/>
                </a:solidFill>
                <a:effectLst/>
              </a:rPr>
              <a:t> </a:t>
            </a:r>
          </a:p>
          <a:p>
            <a:pPr lvl="2"/>
            <a:r>
              <a:rPr lang="en-US" sz="2000" dirty="0" smtClean="0"/>
              <a:t>Calls function </a:t>
            </a:r>
            <a:r>
              <a:rPr lang="en-US" sz="2000" dirty="0" err="1" smtClean="0">
                <a:solidFill>
                  <a:srgbClr val="0000FF"/>
                </a:solidFill>
              </a:rPr>
              <a:t>sqrt</a:t>
            </a:r>
            <a:r>
              <a:rPr lang="en-US" sz="2000" dirty="0" smtClean="0"/>
              <a:t>, which returns the square root of its argument.</a:t>
            </a:r>
          </a:p>
          <a:p>
            <a:pPr lvl="2"/>
            <a:r>
              <a:rPr lang="en-US" sz="2000" dirty="0" smtClean="0"/>
              <a:t>All math functions return data type </a:t>
            </a:r>
            <a:r>
              <a:rPr lang="en-US" sz="2000" dirty="0" smtClean="0">
                <a:solidFill>
                  <a:srgbClr val="0000FF"/>
                </a:solidFill>
              </a:rPr>
              <a:t>double</a:t>
            </a:r>
            <a:r>
              <a:rPr lang="en-US" sz="2000" dirty="0" smtClean="0">
                <a:solidFill>
                  <a:srgbClr val="0000FF"/>
                </a:solidFill>
                <a:latin typeface="Lucida Console" pitchFamily="49" charset="0"/>
              </a:rPr>
              <a:t>.</a:t>
            </a:r>
          </a:p>
          <a:p>
            <a:pPr lvl="1"/>
            <a:r>
              <a:rPr lang="en-US" sz="2000" dirty="0" smtClean="0">
                <a:effectLst/>
              </a:rPr>
              <a:t>Arguments may be constants, variables, or expressions.</a:t>
            </a:r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6143625" y="5876925"/>
            <a:ext cx="2898775" cy="300038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-26988"/>
            <a:ext cx="8785225" cy="981076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effectLst/>
              </a:rPr>
              <a:t>Fig. 5.2 Commonly used math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 library functions. (Part 1)</a:t>
            </a:r>
          </a:p>
        </p:txBody>
      </p:sp>
      <p:graphicFrame>
        <p:nvGraphicFramePr>
          <p:cNvPr id="1026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900113" y="1068388"/>
          <a:ext cx="7129462" cy="524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Document" r:id="rId4" imgW="6048555" imgH="4700127" progId="Word.Document.8">
                  <p:embed/>
                </p:oleObj>
              </mc:Choice>
              <mc:Fallback>
                <p:oleObj name="Document" r:id="rId4" imgW="6048555" imgH="4700127" progId="Word.Document.8">
                  <p:embed/>
                  <p:pic>
                    <p:nvPicPr>
                      <p:cNvPr id="0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068388"/>
                        <a:ext cx="7129462" cy="52403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210300" y="6008688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116557"/>
            <a:ext cx="8785225" cy="792163"/>
          </a:xfrm>
        </p:spPr>
        <p:txBody>
          <a:bodyPr/>
          <a:lstStyle/>
          <a:p>
            <a:pPr>
              <a:defRPr/>
            </a:pPr>
            <a:r>
              <a:rPr lang="en-US" sz="3200" dirty="0" smtClean="0">
                <a:effectLst/>
              </a:rPr>
              <a:t>Fig. 5.2 Commonly used math</a:t>
            </a:r>
            <a:br>
              <a:rPr lang="en-US" sz="3200" dirty="0" smtClean="0">
                <a:effectLst/>
              </a:rPr>
            </a:br>
            <a:r>
              <a:rPr lang="en-US" sz="3200" dirty="0" smtClean="0">
                <a:effectLst/>
              </a:rPr>
              <a:t> library functions. (Part 2)</a:t>
            </a:r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idx="1"/>
          </p:nvPr>
        </p:nvGraphicFramePr>
        <p:xfrm>
          <a:off x="900113" y="1136650"/>
          <a:ext cx="7200900" cy="4813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Document" r:id="rId4" imgW="6048555" imgH="3909448" progId="Word.Document.8">
                  <p:embed/>
                </p:oleObj>
              </mc:Choice>
              <mc:Fallback>
                <p:oleObj name="Document" r:id="rId4" imgW="6048555" imgH="3909448" progId="Word.Documen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136650"/>
                        <a:ext cx="7200900" cy="4813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7"/>
          <p:cNvSpPr>
            <a:spLocks noChangeArrowheads="1"/>
          </p:cNvSpPr>
          <p:nvPr/>
        </p:nvSpPr>
        <p:spPr bwMode="auto">
          <a:xfrm>
            <a:off x="6156325" y="5937275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effectLst/>
              </a:rPr>
              <a:t>5.4 Functions</a:t>
            </a:r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9350"/>
            <a:ext cx="8229600" cy="480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>
                <a:effectLst/>
              </a:rPr>
              <a:t>Functions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>
                <a:effectLst/>
              </a:rPr>
              <a:t>Modularize a program.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>
                <a:effectLst/>
              </a:rPr>
              <a:t>All variables defined inside functions are </a:t>
            </a:r>
            <a:r>
              <a:rPr lang="en-US" sz="2500" dirty="0" smtClean="0">
                <a:solidFill>
                  <a:srgbClr val="990033"/>
                </a:solidFill>
                <a:effectLst/>
              </a:rPr>
              <a:t>local variables</a:t>
            </a:r>
            <a:r>
              <a:rPr lang="en-US" sz="2500" dirty="0" smtClean="0">
                <a:effectLst/>
              </a:rPr>
              <a:t>.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Known and accessed only in defined function.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>
                <a:effectLst/>
              </a:rPr>
              <a:t>Parameter list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Communicate information between functions.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Local variables of the function.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effectLst/>
              </a:rPr>
              <a:t>Benefits of functions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>
                <a:effectLst/>
              </a:rPr>
              <a:t>Software reusability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Use existing functions as building blocks for new programs.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Abstraction - hide internal details (library functions).</a:t>
            </a:r>
          </a:p>
          <a:p>
            <a:pPr lvl="1">
              <a:lnSpc>
                <a:spcPct val="80000"/>
              </a:lnSpc>
            </a:pPr>
            <a:r>
              <a:rPr lang="en-US" sz="2500" dirty="0" smtClean="0">
                <a:effectLst/>
              </a:rPr>
              <a:t>Avoid code repetition</a:t>
            </a:r>
          </a:p>
        </p:txBody>
      </p:sp>
      <p:sp>
        <p:nvSpPr>
          <p:cNvPr id="14344" name="Rectangle 7"/>
          <p:cNvSpPr>
            <a:spLocks noChangeArrowheads="1"/>
          </p:cNvSpPr>
          <p:nvPr/>
        </p:nvSpPr>
        <p:spPr bwMode="auto">
          <a:xfrm>
            <a:off x="6156325" y="5937275"/>
            <a:ext cx="2898775" cy="300037"/>
          </a:xfrm>
          <a:prstGeom prst="rect">
            <a:avLst/>
          </a:prstGeom>
          <a:noFill/>
          <a:ln w="25400" algn="ctr">
            <a:solidFill>
              <a:srgbClr val="8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1200">
                <a:latin typeface="Arial" charset="0"/>
                <a:cs typeface="Times New Roman" pitchFamily="18" charset="0"/>
                <a:sym typeface="Symbol" pitchFamily="18" charset="2"/>
              </a:rPr>
              <a:t></a:t>
            </a:r>
            <a:r>
              <a:rPr lang="en-US" sz="1200">
                <a:solidFill>
                  <a:srgbClr val="000000"/>
                </a:solidFill>
                <a:latin typeface="Arial" charset="0"/>
              </a:rPr>
              <a:t> 2007 Pearson Ed -All rights reserved.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schemeClr val="tx1"/>
                </a:solidFill>
              </a:rPr>
              <a:t>Systems Programming     </a:t>
            </a:r>
            <a:r>
              <a:rPr lang="en-US" smtClean="0"/>
              <a:t>Functions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94D715D-59DE-4270-858E-775C2B5951F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crimsoncream</Template>
  <TotalTime>5768</TotalTime>
  <Words>2198</Words>
  <Application>Microsoft Office PowerPoint</Application>
  <PresentationFormat>On-screen Show (4:3)</PresentationFormat>
  <Paragraphs>387</Paragraphs>
  <Slides>30</Slides>
  <Notes>14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Revised_Master</vt:lpstr>
      <vt:lpstr>Document</vt:lpstr>
      <vt:lpstr> Functions </vt:lpstr>
      <vt:lpstr>Functions</vt:lpstr>
      <vt:lpstr>Simple Function Example</vt:lpstr>
      <vt:lpstr>Function Declarations</vt:lpstr>
      <vt:lpstr>5.2 Program Modules in C</vt:lpstr>
      <vt:lpstr>5.3 Math Library Functions</vt:lpstr>
      <vt:lpstr>Fig. 5.2 Commonly used math  library functions. (Part 1)</vt:lpstr>
      <vt:lpstr>Fig. 5.2 Commonly used math  library functions. (Part 2)</vt:lpstr>
      <vt:lpstr>5.4 Functions</vt:lpstr>
      <vt:lpstr>5.5 Function Definitions</vt:lpstr>
      <vt:lpstr>5.5 Function Definitions</vt:lpstr>
      <vt:lpstr>5.6 Function Prototypes</vt:lpstr>
      <vt:lpstr>Fig. 5.5 Promotion Hierarchy</vt:lpstr>
      <vt:lpstr>5.7 Function Call Stack  and Activation Records</vt:lpstr>
      <vt:lpstr>5.8 Headers</vt:lpstr>
      <vt:lpstr>Fig. 5.6 Standard Library Headers (Part 3)</vt:lpstr>
      <vt:lpstr>5.10 Random Number Generation</vt:lpstr>
      <vt:lpstr>Random Number Example</vt:lpstr>
      <vt:lpstr>Call by Value</vt:lpstr>
      <vt:lpstr>Call by Reference</vt:lpstr>
      <vt:lpstr>C Argument Passing Rules</vt:lpstr>
      <vt:lpstr>Scope (simple)</vt:lpstr>
      <vt:lpstr>Scope (simple)</vt:lpstr>
      <vt:lpstr>Call by Value Example</vt:lpstr>
      <vt:lpstr>Call by Value Example (cont)</vt:lpstr>
      <vt:lpstr>Call by Value Example</vt:lpstr>
      <vt:lpstr>Static Variables</vt:lpstr>
      <vt:lpstr>Static Variables</vt:lpstr>
      <vt:lpstr>Static Variables</vt:lpstr>
      <vt:lpstr>Review of Functions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CS2303</dc:title>
  <dc:creator>Robert E Kinicki</dc:creator>
  <cp:lastModifiedBy>Professor Kinicki</cp:lastModifiedBy>
  <cp:revision>209</cp:revision>
  <dcterms:created xsi:type="dcterms:W3CDTF">2004-01-21T20:05:10Z</dcterms:created>
  <dcterms:modified xsi:type="dcterms:W3CDTF">2014-08-11T15:20:02Z</dcterms:modified>
</cp:coreProperties>
</file>