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77" r:id="rId2"/>
  </p:sldMasterIdLst>
  <p:notesMasterIdLst>
    <p:notesMasterId r:id="rId14"/>
  </p:notesMasterIdLst>
  <p:handoutMasterIdLst>
    <p:handoutMasterId r:id="rId15"/>
  </p:handoutMasterIdLst>
  <p:sldIdLst>
    <p:sldId id="256" r:id="rId3"/>
    <p:sldId id="373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FF"/>
    <a:srgbClr val="003366"/>
    <a:srgbClr val="CC0000"/>
    <a:srgbClr val="008000"/>
    <a:srgbClr val="33CC33"/>
    <a:srgbClr val="99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3" d="100"/>
          <a:sy n="63" d="100"/>
        </p:scale>
        <p:origin x="-82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428" y="-108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EE80BE1-6B69-4C74-8558-0ED133C38135}" type="datetime1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7E8C204-A552-4368-8A4C-BCA51B93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E0EE9F2-F01A-4C9E-87A2-261CB7796BBA}" type="datetime1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31A78C3-8493-4069-B6D2-7403D66F3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703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7757819-0397-48BE-9FCA-9AE1F593B166}" type="slidenum">
              <a:rPr lang="en-US" altLang="en-US" sz="1200" smtClean="0">
                <a:latin typeface="Tahoma" pitchFamily="34" charset="0"/>
              </a:rPr>
              <a:pPr/>
              <a:t>6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FE75185-64ED-4228-976A-3AB3C3010F82}" type="slidenum">
              <a:rPr lang="en-US" altLang="en-US" sz="1200" smtClean="0">
                <a:latin typeface="Tahoma" pitchFamily="34" charset="0"/>
              </a:rPr>
              <a:pPr/>
              <a:t>7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C89B350-5234-4E76-8908-AF1E24A9ECFE}" type="slidenum">
              <a:rPr lang="en-US" altLang="en-US" sz="1200" smtClean="0">
                <a:latin typeface="Tahoma" pitchFamily="34" charset="0"/>
              </a:rPr>
              <a:pPr/>
              <a:t>8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99677B-C17B-4106-8E0D-AD6AD4AA6B93}" type="slidenum">
              <a:rPr lang="en-US" altLang="en-US" sz="1200" smtClean="0">
                <a:latin typeface="Tahoma" pitchFamily="34" charset="0"/>
              </a:rPr>
              <a:pPr/>
              <a:t>9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08C2FD8-A118-49E7-8247-F582EF015C05}" type="slidenum">
              <a:rPr lang="en-US" altLang="en-US" sz="1200" smtClean="0">
                <a:latin typeface="Tahoma" pitchFamily="34" charset="0"/>
              </a:rPr>
              <a:pPr/>
              <a:t>10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2868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73BF9CA-E7B9-4A3C-917B-5D0AC98BEDF5}" type="slidenum">
              <a:rPr lang="en-US" altLang="en-US" sz="1200" smtClean="0">
                <a:latin typeface="Tahoma" pitchFamily="34" charset="0"/>
              </a:rPr>
              <a:pPr/>
              <a:t>11</a:t>
            </a:fld>
            <a:endParaRPr lang="en-US" altLang="en-US" sz="1200" smtClean="0">
              <a:latin typeface="Tahoma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93D3B0EA-FB52-48C1-9AB0-07908244C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CB1F2-4471-47BC-B036-D807EDE0B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245EA-A7FF-49AF-A0D8-ED5B42E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5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6FA0-7F8C-4D0F-A08C-4E953B26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6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6567-E2AD-4A18-8850-B39FFE00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1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4244E-6A8F-4454-B9C0-85D179285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90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FC0AD-647B-4DC4-A796-861EA6539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729C2-C372-4B0A-871C-67A823B81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3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90C5-3AC2-4A8F-AA2E-334E5919B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08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B977-96D0-4894-9344-CBDCF870D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25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1E9B-DC7A-4245-B879-1493FACA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357938"/>
            <a:ext cx="914400" cy="417512"/>
          </a:xfrm>
        </p:spPr>
        <p:txBody>
          <a:bodyPr/>
          <a:lstStyle>
            <a:lvl1pPr>
              <a:defRPr sz="1800" smtClean="0"/>
            </a:lvl1pPr>
          </a:lstStyle>
          <a:p>
            <a:pPr>
              <a:defRPr/>
            </a:pPr>
            <a:fld id="{EF055934-F65E-4E62-9C3F-E6E4216D6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63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CE46F-86AA-47D1-898C-6C9D00D2F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6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053F-A177-4096-A331-28F6B4D97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81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7943-DC6E-4DDF-B091-D585B3E91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4136-35DA-49E6-855E-D7B294EB6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BAD2D-A5CC-4CDA-9317-905696E0D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7A81-AF96-4805-9C92-DFAAB205A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1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12BD-9822-4208-BF45-B2B5F28D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F938D-109F-455B-87B7-469B7311D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1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BB00F-0156-4ECA-A885-1734E4133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5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0576-CFE6-459B-81AC-BDE0FF677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6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171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C554F0B2-0FB4-427C-A673-220CAB22C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Systems Programming     Helpful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58D1F4-2540-4770-AB4F-8D8ABE091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700213"/>
            <a:ext cx="8208963" cy="2952750"/>
          </a:xfrm>
        </p:spPr>
        <p:txBody>
          <a:bodyPr/>
          <a:lstStyle/>
          <a:p>
            <a:pPr>
              <a:defRPr/>
            </a:pPr>
            <a:r>
              <a:rPr lang="en-US" sz="4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Helpful</a:t>
            </a:r>
            <a:br>
              <a:rPr lang="en-US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C++ Transitions</a:t>
            </a:r>
            <a:br>
              <a:rPr lang="en-US" i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143875" y="6357938"/>
            <a:ext cx="903288" cy="428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10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18392"/>
              </p:ext>
            </p:extLst>
          </p:nvPr>
        </p:nvGraphicFramePr>
        <p:xfrm>
          <a:off x="1428750" y="980728"/>
          <a:ext cx="6239594" cy="5722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7081954" imgH="6478766" progId="Word.Document.8">
                  <p:embed/>
                </p:oleObj>
              </mc:Choice>
              <mc:Fallback>
                <p:oleObj name="Document" r:id="rId4" imgW="7081954" imgH="64787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980728"/>
                        <a:ext cx="6239594" cy="5722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6741" name="Text Box 5"/>
          <p:cNvSpPr txBox="1">
            <a:spLocks noChangeArrowheads="1"/>
          </p:cNvSpPr>
          <p:nvPr/>
        </p:nvSpPr>
        <p:spPr bwMode="auto">
          <a:xfrm>
            <a:off x="4910138" y="4059238"/>
            <a:ext cx="3733800" cy="5842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push integers 0 through 2 onto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intStack</a:t>
            </a:r>
            <a:endParaRPr lang="en-US" sz="1600" b="1" dirty="0">
              <a:solidFill>
                <a:srgbClr val="0000FF"/>
              </a:solidFill>
              <a:latin typeface="+mn-lt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96742" name="Line 6"/>
          <p:cNvSpPr>
            <a:spLocks noChangeShapeType="1"/>
          </p:cNvSpPr>
          <p:nvPr/>
        </p:nvSpPr>
        <p:spPr bwMode="auto">
          <a:xfrm flipH="1" flipV="1">
            <a:off x="3643313" y="4295775"/>
            <a:ext cx="1143000" cy="6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6743" name="Text Box 7"/>
          <p:cNvSpPr txBox="1">
            <a:spLocks noChangeArrowheads="1"/>
          </p:cNvSpPr>
          <p:nvPr/>
        </p:nvSpPr>
        <p:spPr bwMode="auto">
          <a:xfrm>
            <a:off x="5348288" y="5214938"/>
            <a:ext cx="3581400" cy="5842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pop integers 2 through 0 off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intStack</a:t>
            </a:r>
            <a:endParaRPr lang="en-US" sz="1600" b="1" dirty="0">
              <a:solidFill>
                <a:srgbClr val="0000FF"/>
              </a:solidFill>
              <a:latin typeface="+mn-lt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96744" name="Line 8"/>
          <p:cNvSpPr>
            <a:spLocks noChangeShapeType="1"/>
          </p:cNvSpPr>
          <p:nvPr/>
        </p:nvSpPr>
        <p:spPr bwMode="auto">
          <a:xfrm flipH="1">
            <a:off x="4267200" y="5500688"/>
            <a:ext cx="101917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Stack Program in C++</a:t>
            </a:r>
          </a:p>
        </p:txBody>
      </p:sp>
      <p:pic>
        <p:nvPicPr>
          <p:cNvPr id="512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195513" y="6554167"/>
            <a:ext cx="5113337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41" grpId="0" animBg="1"/>
      <p:bldP spid="1396742" grpId="0" animBg="1"/>
      <p:bldP spid="1396743" grpId="0" animBg="1"/>
      <p:bldP spid="13967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143875" y="6429375"/>
            <a:ext cx="857250" cy="428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11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019175" y="1030288"/>
          <a:ext cx="6838950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Document" r:id="rId4" imgW="7067093" imgH="5639714" progId="Word.Document.8">
                  <p:embed/>
                </p:oleObj>
              </mc:Choice>
              <mc:Fallback>
                <p:oleObj name="Document" r:id="rId4" imgW="7067093" imgH="56397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030288"/>
                        <a:ext cx="6838950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7765" name="Text Box 5"/>
          <p:cNvSpPr txBox="1">
            <a:spLocks noChangeArrowheads="1"/>
          </p:cNvSpPr>
          <p:nvPr/>
        </p:nvSpPr>
        <p:spPr bwMode="auto">
          <a:xfrm>
            <a:off x="4657725" y="3011488"/>
            <a:ext cx="4343400" cy="646112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8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push values 1.1, 2.2 and 3.3 onto </a:t>
            </a:r>
            <a:r>
              <a:rPr lang="en-US" sz="18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doubleStack</a:t>
            </a:r>
            <a:endParaRPr lang="en-US" sz="1800" b="1" dirty="0">
              <a:solidFill>
                <a:srgbClr val="0000FF"/>
              </a:solidFill>
              <a:latin typeface="+mn-lt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97766" name="Line 6"/>
          <p:cNvSpPr>
            <a:spLocks noChangeShapeType="1"/>
          </p:cNvSpPr>
          <p:nvPr/>
        </p:nvSpPr>
        <p:spPr bwMode="auto">
          <a:xfrm flipH="1" flipV="1">
            <a:off x="3929063" y="3071813"/>
            <a:ext cx="6238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7767" name="Text Box 7"/>
          <p:cNvSpPr txBox="1">
            <a:spLocks noChangeArrowheads="1"/>
          </p:cNvSpPr>
          <p:nvPr/>
        </p:nvSpPr>
        <p:spPr bwMode="auto">
          <a:xfrm>
            <a:off x="4886325" y="4929188"/>
            <a:ext cx="4114800" cy="738187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pop values 3.3, 2.2 and 1.1 off </a:t>
            </a:r>
            <a:r>
              <a:rPr lang="en-US" sz="18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doubleStac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AGaramond" pitchFamily="18" charset="0"/>
              </a:rPr>
              <a:t>k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397768" name="Line 8"/>
          <p:cNvSpPr>
            <a:spLocks noChangeShapeType="1"/>
          </p:cNvSpPr>
          <p:nvPr/>
        </p:nvSpPr>
        <p:spPr bwMode="auto">
          <a:xfrm flipH="1" flipV="1">
            <a:off x="3071813" y="5072063"/>
            <a:ext cx="1785937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Stack Program in C++</a:t>
            </a:r>
          </a:p>
        </p:txBody>
      </p:sp>
      <p:pic>
        <p:nvPicPr>
          <p:cNvPr id="615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7765" grpId="0" animBg="1"/>
      <p:bldP spid="1397766" grpId="0" animBg="1"/>
      <p:bldP spid="1397767" grpId="0" animBg="1"/>
      <p:bldP spid="13977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E2FA58-38BB-4A29-98E0-E036FB0EBCE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A Few Helpful Slides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#ifndef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mtClean="0"/>
              <a:t>Objects using Classes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Avoiding Duplicate Headers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#ifndef PRODUCT_H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#define PRODUCT_H</a:t>
            </a: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#endif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C15488-F659-479D-986A-DB26E5268FD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A Node Class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Class Node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public: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	  Node (string s);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private: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   string data;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	  Node *link;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>
                <a:effectLst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4D8E73-947D-405C-9470-3C42487AB64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4788024" y="1484784"/>
            <a:ext cx="3240360" cy="914400"/>
          </a:xfrm>
          <a:prstGeom prst="rect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Constructor used when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 is declared in publ</a:t>
            </a:r>
            <a:r>
              <a:rPr lang="en-US" sz="2000" dirty="0" smtClean="0">
                <a:solidFill>
                  <a:srgbClr val="990033"/>
                </a:solidFill>
              </a:rPr>
              <a:t>i</a:t>
            </a:r>
            <a:r>
              <a:rPr lang="en-US" sz="2000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 bwMode="auto">
          <a:xfrm flipH="1">
            <a:off x="2627784" y="1941984"/>
            <a:ext cx="2160240" cy="1126976"/>
          </a:xfrm>
          <a:prstGeom prst="straightConnector1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new – Creating new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Node* newnode = new Node(s);</a:t>
            </a: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en-US" altLang="en-US" smtClean="0">
              <a:effectLst/>
            </a:endParaRPr>
          </a:p>
          <a:p>
            <a:pPr>
              <a:buFont typeface="Wingdings" pitchFamily="2" charset="2"/>
              <a:buNone/>
            </a:pPr>
            <a:r>
              <a:rPr lang="en-US" altLang="en-US" smtClean="0">
                <a:effectLst/>
              </a:rPr>
              <a:t>left = new Node ( s, item2);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1AF1D8-9CFE-46D7-A485-AAB1F34D16B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286750" y="6357938"/>
            <a:ext cx="714375" cy="428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6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750" y="928688"/>
          <a:ext cx="6429375" cy="571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7081954" imgH="6268578" progId="Word.Document.8">
                  <p:embed/>
                </p:oleObj>
              </mc:Choice>
              <mc:Fallback>
                <p:oleObj name="Document" r:id="rId4" imgW="7081954" imgH="62685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928688"/>
                        <a:ext cx="6429375" cy="571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165" name="Text Box 5"/>
          <p:cNvSpPr txBox="1">
            <a:spLocks noChangeArrowheads="1"/>
          </p:cNvSpPr>
          <p:nvPr/>
        </p:nvSpPr>
        <p:spPr bwMode="auto">
          <a:xfrm>
            <a:off x="6038850" y="3241675"/>
            <a:ext cx="2819400" cy="830263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member</a:t>
            </a:r>
            <a:r>
              <a:rPr lang="en-US" sz="1600" dirty="0">
                <a:latin typeface="+mn-lt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data</a:t>
            </a:r>
            <a:r>
              <a:rPr lang="en-US" sz="1600" dirty="0">
                <a:latin typeface="+mn-lt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stores a value of type parameter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NODETYPE</a:t>
            </a:r>
          </a:p>
        </p:txBody>
      </p:sp>
      <p:sp>
        <p:nvSpPr>
          <p:cNvPr id="1372166" name="Line 6"/>
          <p:cNvSpPr>
            <a:spLocks noChangeShapeType="1"/>
          </p:cNvSpPr>
          <p:nvPr/>
        </p:nvSpPr>
        <p:spPr bwMode="auto">
          <a:xfrm flipH="1">
            <a:off x="2814638" y="3582988"/>
            <a:ext cx="2971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72167" name="Text Box 7"/>
          <p:cNvSpPr txBox="1">
            <a:spLocks noChangeArrowheads="1"/>
          </p:cNvSpPr>
          <p:nvPr/>
        </p:nvSpPr>
        <p:spPr bwMode="auto">
          <a:xfrm>
            <a:off x="4786313" y="4845050"/>
            <a:ext cx="4286250" cy="5842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member</a:t>
            </a:r>
            <a:r>
              <a:rPr lang="en-US" sz="1600" dirty="0"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nextPtr</a:t>
            </a:r>
            <a:r>
              <a:rPr lang="en-US" sz="1600" dirty="0"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stores a pointer to the next</a:t>
            </a:r>
            <a:r>
              <a:rPr lang="en-US" sz="1600" dirty="0"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ListNode</a:t>
            </a:r>
            <a:r>
              <a:rPr lang="en-US" sz="1600" dirty="0"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object in the linked list</a:t>
            </a:r>
          </a:p>
        </p:txBody>
      </p:sp>
      <p:sp>
        <p:nvSpPr>
          <p:cNvPr id="1372168" name="Line 8"/>
          <p:cNvSpPr>
            <a:spLocks noChangeShapeType="1"/>
          </p:cNvSpPr>
          <p:nvPr/>
        </p:nvSpPr>
        <p:spPr bwMode="auto">
          <a:xfrm flipH="1" flipV="1">
            <a:off x="4000500" y="4786313"/>
            <a:ext cx="714375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72169" name="Text Box 9"/>
          <p:cNvSpPr txBox="1">
            <a:spLocks noChangeArrowheads="1"/>
          </p:cNvSpPr>
          <p:nvPr/>
        </p:nvSpPr>
        <p:spPr bwMode="auto">
          <a:xfrm>
            <a:off x="5000625" y="2425700"/>
            <a:ext cx="3857625" cy="58420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declare class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List&lt;NODETYPE&gt;</a:t>
            </a:r>
            <a:r>
              <a:rPr lang="en-US" sz="1600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as a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friend</a:t>
            </a:r>
          </a:p>
        </p:txBody>
      </p:sp>
      <p:sp>
        <p:nvSpPr>
          <p:cNvPr id="1372170" name="Line 10"/>
          <p:cNvSpPr>
            <a:spLocks noChangeShapeType="1"/>
          </p:cNvSpPr>
          <p:nvPr/>
        </p:nvSpPr>
        <p:spPr bwMode="auto">
          <a:xfrm flipH="1">
            <a:off x="2928938" y="2714625"/>
            <a:ext cx="1928812" cy="500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ListNode</a:t>
            </a: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Header File in C++</a:t>
            </a:r>
          </a:p>
        </p:txBody>
      </p:sp>
      <p:pic>
        <p:nvPicPr>
          <p:cNvPr id="103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65" grpId="0" animBg="1"/>
      <p:bldP spid="1372166" grpId="0" animBg="1"/>
      <p:bldP spid="1372167" grpId="0" animBg="1"/>
      <p:bldP spid="1372168" grpId="0" animBg="1"/>
      <p:bldP spid="1372169" grpId="0" animBg="1"/>
      <p:bldP spid="1372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286750" y="6429375"/>
            <a:ext cx="714375" cy="3127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7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04925" y="1714500"/>
          <a:ext cx="7053263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4" imgW="7056048" imgH="4072627" progId="Word.Document.8">
                  <p:embed/>
                </p:oleObj>
              </mc:Choice>
              <mc:Fallback>
                <p:oleObj name="Document" r:id="rId4" imgW="7056048" imgH="407262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1714500"/>
                        <a:ext cx="7053263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ListNode</a:t>
            </a:r>
            <a:r>
              <a:rPr lang="en-US" sz="40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Header File in C++</a:t>
            </a:r>
          </a:p>
        </p:txBody>
      </p:sp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072438" y="6357938"/>
            <a:ext cx="1071562" cy="4286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8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42938" y="1285875"/>
          <a:ext cx="7013575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7081954" imgH="5007808" progId="Word.Document.8">
                  <p:embed/>
                </p:oleObj>
              </mc:Choice>
              <mc:Fallback>
                <p:oleObj name="Document" r:id="rId4" imgW="7081954" imgH="50078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285875"/>
                        <a:ext cx="7013575" cy="497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4693" name="Text Box 5"/>
          <p:cNvSpPr txBox="1">
            <a:spLocks noChangeArrowheads="1"/>
          </p:cNvSpPr>
          <p:nvPr/>
        </p:nvSpPr>
        <p:spPr bwMode="auto">
          <a:xfrm>
            <a:off x="4657725" y="2643188"/>
            <a:ext cx="4343400" cy="830262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create a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Stack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 class template through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private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 inheritance of the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List</a:t>
            </a:r>
            <a:r>
              <a:rPr lang="en-US" sz="1600" b="1" dirty="0">
                <a:solidFill>
                  <a:srgbClr val="990033"/>
                </a:solidFill>
                <a:ea typeface="Times New Roman" pitchFamily="18" charset="0"/>
                <a:cs typeface="AGaramond" pitchFamily="18" charset="0"/>
              </a:rPr>
              <a:t> class template</a:t>
            </a:r>
          </a:p>
        </p:txBody>
      </p:sp>
      <p:sp>
        <p:nvSpPr>
          <p:cNvPr id="1394694" name="Line 6"/>
          <p:cNvSpPr>
            <a:spLocks noChangeShapeType="1"/>
          </p:cNvSpPr>
          <p:nvPr/>
        </p:nvSpPr>
        <p:spPr bwMode="auto">
          <a:xfrm flipH="1">
            <a:off x="4214813" y="2974975"/>
            <a:ext cx="357187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4695" name="Text Box 7"/>
          <p:cNvSpPr txBox="1">
            <a:spLocks noChangeArrowheads="1"/>
          </p:cNvSpPr>
          <p:nvPr/>
        </p:nvSpPr>
        <p:spPr bwMode="auto">
          <a:xfrm>
            <a:off x="4953000" y="5065713"/>
            <a:ext cx="4038600" cy="1077912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perform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push</a:t>
            </a: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 and 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pop</a:t>
            </a: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 by delegating to base-class member functions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insertAtFront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and</a:t>
            </a:r>
            <a:r>
              <a:rPr lang="en-US" sz="16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removeFromFront</a:t>
            </a:r>
            <a:r>
              <a:rPr lang="en-US" sz="16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, respectively</a:t>
            </a:r>
          </a:p>
        </p:txBody>
      </p:sp>
      <p:sp>
        <p:nvSpPr>
          <p:cNvPr id="1394696" name="Line 8"/>
          <p:cNvSpPr>
            <a:spLocks noChangeShapeType="1"/>
          </p:cNvSpPr>
          <p:nvPr/>
        </p:nvSpPr>
        <p:spPr bwMode="auto">
          <a:xfrm flipH="1" flipV="1">
            <a:off x="2743200" y="4395788"/>
            <a:ext cx="211455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4697" name="Line 9"/>
          <p:cNvSpPr>
            <a:spLocks noChangeShapeType="1"/>
          </p:cNvSpPr>
          <p:nvPr/>
        </p:nvSpPr>
        <p:spPr bwMode="auto">
          <a:xfrm flipH="1" flipV="1">
            <a:off x="3714750" y="5715000"/>
            <a:ext cx="11430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Stack Header File in C++</a:t>
            </a:r>
          </a:p>
        </p:txBody>
      </p:sp>
      <p:pic>
        <p:nvPicPr>
          <p:cNvPr id="308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071563"/>
            <a:ext cx="29384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3" grpId="0" animBg="1"/>
      <p:bldP spid="1394694" grpId="0" animBg="1"/>
      <p:bldP spid="1394695" grpId="0" animBg="1"/>
      <p:bldP spid="1394696" grpId="0" animBg="1"/>
      <p:bldP spid="13946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143875" y="6357938"/>
            <a:ext cx="1000125" cy="3317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9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1313" y="1643063"/>
          <a:ext cx="7410450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4" imgW="7067093" imgH="4060546" progId="Word.Document.8">
                  <p:embed/>
                </p:oleObj>
              </mc:Choice>
              <mc:Fallback>
                <p:oleObj name="Document" r:id="rId4" imgW="7067093" imgH="406054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643063"/>
                        <a:ext cx="7410450" cy="425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5717" name="Text Box 5"/>
          <p:cNvSpPr txBox="1">
            <a:spLocks noChangeArrowheads="1"/>
          </p:cNvSpPr>
          <p:nvPr/>
        </p:nvSpPr>
        <p:spPr bwMode="auto">
          <a:xfrm>
            <a:off x="4876800" y="3349625"/>
            <a:ext cx="3886200" cy="1200150"/>
          </a:xfrm>
          <a:prstGeom prst="rect">
            <a:avLst/>
          </a:prstGeom>
          <a:solidFill>
            <a:srgbClr val="F0F5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l">
              <a:defRPr/>
            </a:pP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member functions </a:t>
            </a:r>
            <a:r>
              <a:rPr lang="en-US" sz="18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isStackEmpty</a:t>
            </a: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 and </a:t>
            </a:r>
            <a:r>
              <a:rPr lang="en-US" sz="18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printStack</a:t>
            </a: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 delegate to base-class member functions </a:t>
            </a:r>
            <a:r>
              <a:rPr lang="en-US" sz="1800" b="1" dirty="0" err="1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isEmpty</a:t>
            </a: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 and </a:t>
            </a:r>
            <a:r>
              <a:rPr lang="en-US" sz="1800" b="1" dirty="0">
                <a:solidFill>
                  <a:srgbClr val="0000FF"/>
                </a:solidFill>
                <a:latin typeface="+mn-lt"/>
                <a:ea typeface="Times New Roman" pitchFamily="18" charset="0"/>
                <a:cs typeface="AGaramond" pitchFamily="18" charset="0"/>
              </a:rPr>
              <a:t>print</a:t>
            </a:r>
            <a:r>
              <a:rPr lang="en-US" sz="1800" b="1" dirty="0">
                <a:solidFill>
                  <a:srgbClr val="990033"/>
                </a:solidFill>
                <a:latin typeface="+mn-lt"/>
                <a:ea typeface="Times New Roman" pitchFamily="18" charset="0"/>
                <a:cs typeface="AGaramond" pitchFamily="18" charset="0"/>
              </a:rPr>
              <a:t>, respectively</a:t>
            </a:r>
          </a:p>
        </p:txBody>
      </p:sp>
      <p:sp>
        <p:nvSpPr>
          <p:cNvPr id="1395718" name="Line 6"/>
          <p:cNvSpPr>
            <a:spLocks noChangeShapeType="1"/>
          </p:cNvSpPr>
          <p:nvPr/>
        </p:nvSpPr>
        <p:spPr bwMode="auto">
          <a:xfrm flipH="1" flipV="1">
            <a:off x="2714625" y="2500313"/>
            <a:ext cx="2071688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95719" name="Line 7"/>
          <p:cNvSpPr>
            <a:spLocks noChangeShapeType="1"/>
          </p:cNvSpPr>
          <p:nvPr/>
        </p:nvSpPr>
        <p:spPr bwMode="auto">
          <a:xfrm flipH="1" flipV="1">
            <a:off x="1857375" y="3681413"/>
            <a:ext cx="3000375" cy="604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9388" y="71438"/>
            <a:ext cx="8785225" cy="792162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40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Stack Header File in C++</a:t>
            </a:r>
          </a:p>
        </p:txBody>
      </p:sp>
      <p:pic>
        <p:nvPicPr>
          <p:cNvPr id="410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902325"/>
            <a:ext cx="29384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Helpful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5717" grpId="0" animBg="1"/>
      <p:bldP spid="1395718" grpId="0" animBg="1"/>
      <p:bldP spid="139571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5098</TotalTime>
  <Words>265</Words>
  <Application>Microsoft Office PowerPoint</Application>
  <PresentationFormat>On-screen Show (4:3)</PresentationFormat>
  <Paragraphs>72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Revised_Master</vt:lpstr>
      <vt:lpstr>Custom Design</vt:lpstr>
      <vt:lpstr>Document</vt:lpstr>
      <vt:lpstr> Helpful C++ Transitions </vt:lpstr>
      <vt:lpstr>A Few Helpful Slides</vt:lpstr>
      <vt:lpstr>Avoiding Duplicate Headers</vt:lpstr>
      <vt:lpstr>A Node Class</vt:lpstr>
      <vt:lpstr>new – Creating new objects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174</cp:revision>
  <dcterms:created xsi:type="dcterms:W3CDTF">2004-01-21T20:05:10Z</dcterms:created>
  <dcterms:modified xsi:type="dcterms:W3CDTF">2014-10-01T15:40:40Z</dcterms:modified>
</cp:coreProperties>
</file>