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8"/>
  </p:notesMasterIdLst>
  <p:handoutMasterIdLst>
    <p:handoutMasterId r:id="rId89"/>
  </p:handoutMasterIdLst>
  <p:sldIdLst>
    <p:sldId id="256" r:id="rId2"/>
    <p:sldId id="373" r:id="rId3"/>
    <p:sldId id="374" r:id="rId4"/>
    <p:sldId id="375" r:id="rId5"/>
    <p:sldId id="376" r:id="rId6"/>
    <p:sldId id="379" r:id="rId7"/>
    <p:sldId id="377" r:id="rId8"/>
    <p:sldId id="378" r:id="rId9"/>
    <p:sldId id="383" r:id="rId10"/>
    <p:sldId id="384" r:id="rId11"/>
    <p:sldId id="385" r:id="rId12"/>
    <p:sldId id="386" r:id="rId13"/>
    <p:sldId id="387" r:id="rId14"/>
    <p:sldId id="39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27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59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60" r:id="rId8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8000"/>
    <a:srgbClr val="990099"/>
    <a:srgbClr val="990033"/>
    <a:srgbClr val="003366"/>
    <a:srgbClr val="CC0000"/>
    <a:srgbClr val="33CC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E7F9DC8-AF7D-4011-81FB-4E1B60335479}" type="datetime1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CBC555E-2DAC-49D4-A66C-506E211C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BB53786-F73A-424A-B4AE-2F6B222DFF07}" type="datetime1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14E8718-71CF-43C5-BC20-BF6A9D63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42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1C26-A47A-4F61-A4D2-79B1DE70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D762-CCE6-43C2-990B-E2AFA8F56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406A-F73F-49A3-930B-49E66CEB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F243-BA87-4AD2-A6D4-84C543C8C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D04-A6B9-48E6-9984-B94A1857E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2453-6725-409A-A505-EAB73DC5E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8966-DE70-446D-8B80-37A50621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7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8A69-59F6-4926-8B9B-83D2787B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E78D-D2E5-4D75-BCD7-09771D55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43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ED50CE07-51E5-4477-AA28-A629CDCE0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png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.png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.png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.png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png"/><Relationship Id="rId4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png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png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.png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.png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.png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.png"/><Relationship Id="rId4" Type="http://schemas.openxmlformats.org/officeDocument/2006/relationships/image" Target="../media/image4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.png"/><Relationship Id="rId4" Type="http://schemas.openxmlformats.org/officeDocument/2006/relationships/image" Target="../media/image4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.png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.png"/><Relationship Id="rId4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3.png"/><Relationship Id="rId4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.png"/><Relationship Id="rId4" Type="http://schemas.openxmlformats.org/officeDocument/2006/relationships/image" Target="../media/image5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.png"/><Relationship Id="rId4" Type="http://schemas.openxmlformats.org/officeDocument/2006/relationships/image" Target="../media/image5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.png"/><Relationship Id="rId4" Type="http://schemas.openxmlformats.org/officeDocument/2006/relationships/image" Target="../media/image5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.png"/><Relationship Id="rId4" Type="http://schemas.openxmlformats.org/officeDocument/2006/relationships/image" Target="../media/image5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.png"/><Relationship Id="rId4" Type="http://schemas.openxmlformats.org/officeDocument/2006/relationships/image" Target="../media/image5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.png"/><Relationship Id="rId4" Type="http://schemas.openxmlformats.org/officeDocument/2006/relationships/image" Target="../media/image5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.png"/><Relationship Id="rId4" Type="http://schemas.openxmlformats.org/officeDocument/2006/relationships/image" Target="../media/image5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3.png"/><Relationship Id="rId4" Type="http://schemas.openxmlformats.org/officeDocument/2006/relationships/image" Target="../media/image5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.png"/><Relationship Id="rId4" Type="http://schemas.openxmlformats.org/officeDocument/2006/relationships/image" Target="../media/image58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.png"/><Relationship Id="rId4" Type="http://schemas.openxmlformats.org/officeDocument/2006/relationships/image" Target="../media/image59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3.png"/><Relationship Id="rId4" Type="http://schemas.openxmlformats.org/officeDocument/2006/relationships/image" Target="../media/image60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3.png"/><Relationship Id="rId4" Type="http://schemas.openxmlformats.org/officeDocument/2006/relationships/image" Target="../media/image6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3.png"/><Relationship Id="rId4" Type="http://schemas.openxmlformats.org/officeDocument/2006/relationships/image" Target="../media/image6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3.png"/><Relationship Id="rId4" Type="http://schemas.openxmlformats.org/officeDocument/2006/relationships/image" Target="../media/image63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196975"/>
            <a:ext cx="8281988" cy="403225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Inheritance</a:t>
            </a:r>
            <a:r>
              <a:rPr lang="en-US" sz="5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540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62400" y="5857875"/>
            <a:ext cx="4953000" cy="576263"/>
          </a:xfrm>
          <a:prstGeom prst="rect">
            <a:avLst/>
          </a:prstGeom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en-US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Base Classes and Derived Classes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6488"/>
            <a:ext cx="8748712" cy="50593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inheritance specified by: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0" dirty="0" smtClean="0">
                <a:effectLst/>
                <a:latin typeface="Courier New" pitchFamily="49" charset="0"/>
              </a:rPr>
              <a:t>	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Class Employee : public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CommunityMember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Employee</a:t>
            </a:r>
            <a:r>
              <a:rPr lang="en-US" sz="2400" dirty="0" smtClean="0">
                <a:effectLst/>
              </a:rPr>
              <a:t> inherits from class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CommunityMember</a:t>
            </a:r>
            <a:endParaRPr lang="en-US" sz="2400" dirty="0" smtClean="0">
              <a:effectLst/>
              <a:latin typeface="Lucida Console" pitchFamily="49" charset="0"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Base 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private</a:t>
            </a:r>
            <a:r>
              <a:rPr lang="en-US" sz="2400" dirty="0" smtClean="0">
                <a:effectLst/>
              </a:rPr>
              <a:t> members are 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not accessible directly</a:t>
            </a:r>
            <a:r>
              <a:rPr lang="en-US" sz="2400" dirty="0" smtClean="0">
                <a:effectLst/>
              </a:rPr>
              <a:t> from its derived classes, but they are inherited.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Manipulated through inherited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member functions.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Base 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protected</a:t>
            </a:r>
            <a:r>
              <a:rPr lang="en-US" sz="2400" dirty="0" smtClean="0">
                <a:effectLst/>
              </a:rPr>
              <a:t> members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Are inherited </a:t>
            </a:r>
            <a:r>
              <a:rPr lang="en-US" sz="2400" dirty="0" smtClean="0">
                <a:effectLst/>
              </a:rPr>
              <a:t>with original member access.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friend</a:t>
            </a:r>
            <a:r>
              <a:rPr lang="en-US" sz="2400" dirty="0" smtClean="0">
                <a:effectLst/>
              </a:rPr>
              <a:t> functions</a:t>
            </a:r>
          </a:p>
          <a:p>
            <a:pPr lvl="2">
              <a:defRPr/>
            </a:pPr>
            <a:r>
              <a:rPr lang="en-US" dirty="0" smtClean="0"/>
              <a:t>Are </a:t>
            </a:r>
            <a:r>
              <a:rPr lang="en-US" dirty="0" smtClean="0">
                <a:solidFill>
                  <a:srgbClr val="800000"/>
                </a:solidFill>
              </a:rPr>
              <a:t>not</a:t>
            </a:r>
            <a:r>
              <a:rPr lang="en-US" dirty="0" smtClean="0"/>
              <a:t> inherited.</a:t>
            </a:r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protected Members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A base class’s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 </a:t>
            </a:r>
            <a:r>
              <a:rPr lang="en-US" sz="2400" dirty="0" smtClean="0">
                <a:effectLst/>
              </a:rPr>
              <a:t>members can be accessed within the body of that base class </a:t>
            </a:r>
            <a:r>
              <a:rPr lang="en-US" sz="24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members and friends of that base class</a:t>
            </a:r>
            <a:r>
              <a:rPr lang="en-US" sz="2400" dirty="0" smtClean="0">
                <a:effectLst/>
              </a:rPr>
              <a:t> and </a:t>
            </a:r>
            <a:r>
              <a:rPr lang="en-US" sz="24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members and friends of any class derived from that base class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By simply using member names, derived-class member functions can refer to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</a:t>
            </a:r>
            <a:r>
              <a:rPr lang="en-US" sz="2400" dirty="0" smtClean="0">
                <a:effectLst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 </a:t>
            </a:r>
            <a:r>
              <a:rPr lang="en-US" sz="2400" dirty="0" smtClean="0">
                <a:effectLst/>
              </a:rPr>
              <a:t>members of the base class.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When a derived-class member function 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redefines</a:t>
            </a:r>
            <a:r>
              <a:rPr lang="en-US" sz="2400" dirty="0" smtClean="0">
                <a:effectLst/>
              </a:rPr>
              <a:t> a base-class member function, by preceding the base-class member with the base-class name and the binary scope resolution operator (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::</a:t>
            </a:r>
            <a:r>
              <a:rPr lang="en-US" sz="2400" dirty="0" smtClean="0"/>
              <a:t>)  the derived-class can access </a:t>
            </a:r>
            <a:r>
              <a:rPr lang="en-US" sz="2400" dirty="0" smtClean="0">
                <a:effectLst/>
              </a:rPr>
              <a:t>the base-class member.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1. </a:t>
            </a:r>
            <a:r>
              <a:rPr lang="en-US" sz="2800" dirty="0" smtClean="0">
                <a:effectLst/>
              </a:rPr>
              <a:t>Create and use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2800" dirty="0" smtClean="0">
                <a:effectLst/>
                <a:latin typeface="Lucida Console" pitchFamily="49" charset="0"/>
              </a:rPr>
              <a:t> </a:t>
            </a:r>
            <a:r>
              <a:rPr lang="en-US" sz="2800" dirty="0" smtClean="0">
                <a:effectLst/>
              </a:rPr>
              <a:t>class with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sz="2800" dirty="0" smtClean="0">
                <a:effectLst/>
              </a:rPr>
              <a:t> data members: First name, last name, SSN, commission rate, gross sale amount.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2.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sz="2800" dirty="0" smtClean="0">
                <a:effectLst/>
                <a:latin typeface="Lucida Console" pitchFamily="49" charset="0"/>
              </a:rPr>
              <a:t> </a:t>
            </a:r>
            <a:r>
              <a:rPr lang="en-US" sz="2800" dirty="0" smtClean="0">
                <a:effectLst/>
              </a:rPr>
              <a:t>class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inheritance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with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data members : First name, last name, SSN, commission rate, gross sale amount and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salary.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Five Examples of Base Class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 and Derived Class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3.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private</a:t>
            </a:r>
            <a:r>
              <a:rPr lang="en-US" sz="2800" dirty="0" smtClean="0">
                <a:effectLst/>
              </a:rPr>
              <a:t> members.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4.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protected</a:t>
            </a:r>
            <a:r>
              <a:rPr lang="en-US" sz="2800" dirty="0" smtClean="0">
                <a:effectLst/>
              </a:rPr>
              <a:t> members.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5.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private</a:t>
            </a:r>
            <a:r>
              <a:rPr lang="en-US" sz="2800" dirty="0" smtClean="0">
                <a:effectLst/>
              </a:rPr>
              <a:t> members but access through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public</a:t>
            </a:r>
            <a:r>
              <a:rPr lang="en-US" sz="2800" dirty="0" smtClean="0">
                <a:effectLst/>
              </a:rPr>
              <a:t> member functions.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Five Examples of Base Class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 and Derived Class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Example 1:</a:t>
            </a:r>
            <a:r>
              <a:rPr lang="en-US" sz="3200" dirty="0" smtClean="0">
                <a:effectLst/>
                <a:latin typeface="Lucida Console" pitchFamily="49" charset="0"/>
              </a:rPr>
              <a:t> </a:t>
            </a:r>
            <a:r>
              <a:rPr lang="en-US" sz="3200" dirty="0" err="1" smtClean="0">
                <a:effectLst/>
                <a:latin typeface="+mn-lt"/>
              </a:rPr>
              <a:t>CommissionEmployee</a:t>
            </a:r>
            <a:r>
              <a:rPr lang="en-US" sz="3200" dirty="0" smtClean="0">
                <a:effectLst/>
              </a:rPr>
              <a:t> Class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effectLst/>
              </a:rPr>
              <a:t> header file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Specify public services:</a:t>
            </a:r>
          </a:p>
          <a:p>
            <a:pPr lvl="2">
              <a:defRPr/>
            </a:pPr>
            <a:r>
              <a:rPr lang="en-US" dirty="0" smtClean="0"/>
              <a:t>Constructor</a:t>
            </a:r>
          </a:p>
          <a:p>
            <a:pPr lvl="2">
              <a:defRPr/>
            </a:pP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dirty="0" smtClean="0"/>
              <a:t> functions</a:t>
            </a:r>
          </a:p>
          <a:p>
            <a:pPr lvl="2">
              <a:defRPr/>
            </a:pPr>
            <a:r>
              <a:rPr lang="en-US" dirty="0" smtClean="0"/>
              <a:t>Member functions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earnings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print</a:t>
            </a:r>
          </a:p>
          <a:p>
            <a:pPr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effectLst/>
              </a:rPr>
              <a:t> source code file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Specify member-function definitions.</a:t>
            </a:r>
          </a:p>
        </p:txBody>
      </p:sp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3" y="977900"/>
          <a:ext cx="64611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7078494" imgH="6064917" progId="Word.Document.8">
                  <p:embed/>
                </p:oleObj>
              </mc:Choice>
              <mc:Fallback>
                <p:oleObj name="Document" r:id="rId3" imgW="7078494" imgH="606491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977900"/>
                        <a:ext cx="64611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148263" y="3514725"/>
            <a:ext cx="3886200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708400" y="3357563"/>
            <a:ext cx="14398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5650" y="1916113"/>
          <a:ext cx="7053263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3" imgW="7074123" imgH="4065847" progId="Word.Document.8">
                  <p:embed/>
                </p:oleObj>
              </mc:Choice>
              <mc:Fallback>
                <p:oleObj name="Document" r:id="rId3" imgW="7074123" imgH="406584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7053263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48188" y="2708275"/>
            <a:ext cx="3167062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Declare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 members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2916238" y="2852738"/>
            <a:ext cx="15843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7700" y="957263"/>
          <a:ext cx="6011863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3" imgW="7078494" imgH="6484976" progId="Word.Document.8">
                  <p:embed/>
                </p:oleObj>
              </mc:Choice>
              <mc:Fallback>
                <p:oleObj name="Document" r:id="rId3" imgW="7078494" imgH="648497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57263"/>
                        <a:ext cx="6011863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38850" y="2708275"/>
            <a:ext cx="2462213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Initialize data members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4419600" y="2877344"/>
            <a:ext cx="1619250" cy="3357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0363" y="957263"/>
          <a:ext cx="6011862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957263"/>
                        <a:ext cx="6011862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43625" y="4987925"/>
            <a:ext cx="2763838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setGrossSales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validates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grossSales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929063" y="5286375"/>
            <a:ext cx="214312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5613" y="1352550"/>
          <a:ext cx="7053262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3" imgW="7056048" imgH="4292360" progId="Word.Document.8">
                  <p:embed/>
                </p:oleObj>
              </mc:Choice>
              <mc:Fallback>
                <p:oleObj name="Document" r:id="rId3" imgW="7056048" imgH="4292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352550"/>
                        <a:ext cx="7053262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511800" y="2143125"/>
            <a:ext cx="30607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setCommissionRate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validates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commissionRate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808413" y="2441575"/>
            <a:ext cx="16621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Inheritance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</a:t>
            </a:r>
          </a:p>
          <a:p>
            <a:pPr>
              <a:defRPr/>
            </a:pPr>
            <a:r>
              <a:rPr lang="en-US" smtClean="0"/>
              <a:t>Base Classes and Derived Classes</a:t>
            </a:r>
          </a:p>
          <a:p>
            <a:pPr>
              <a:defRPr/>
            </a:pPr>
            <a:r>
              <a:rPr lang="en-US" smtClean="0">
                <a:effectLst/>
              </a:rPr>
              <a:t>Five Examples of Base Class and Derived Class Relationships</a:t>
            </a:r>
          </a:p>
          <a:p>
            <a:pPr>
              <a:defRPr/>
            </a:pPr>
            <a:r>
              <a:rPr lang="en-US" smtClean="0">
                <a:effectLst/>
              </a:rPr>
              <a:t>Constructors and Destructors in Derived Classes</a:t>
            </a: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6088" y="1641475"/>
          <a:ext cx="7037387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3" imgW="7074123" imgH="3602658" progId="Word.Document.8">
                  <p:embed/>
                </p:oleObj>
              </mc:Choice>
              <mc:Fallback>
                <p:oleObj name="Document" r:id="rId3" imgW="7074123" imgH="36026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641475"/>
                        <a:ext cx="7037387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853113" y="2174875"/>
            <a:ext cx="19843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calculates earnings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4408488" y="2251075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062663" y="3213100"/>
            <a:ext cx="2973387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displays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4067175" y="3429000"/>
            <a:ext cx="19446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025" y="893763"/>
          <a:ext cx="6332538" cy="56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893763"/>
                        <a:ext cx="6332538" cy="563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029200" y="3298825"/>
            <a:ext cx="3886200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Instantiate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3851275" y="3429000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86438" y="4953000"/>
            <a:ext cx="3106737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functions to retrieve the object’s instance variable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values.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 flipV="1">
            <a:off x="4787900" y="5300663"/>
            <a:ext cx="9271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3850" y="908050"/>
          <a:ext cx="6480175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Document" r:id="rId3" imgW="7074123" imgH="6147678" progId="Word.Document.8">
                  <p:embed/>
                </p:oleObj>
              </mc:Choice>
              <mc:Fallback>
                <p:oleObj name="Document" r:id="rId3" imgW="7074123" imgH="61476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6480175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97450" y="1543050"/>
            <a:ext cx="40386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functions to change the object’s instance variable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values.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2700338" y="1557338"/>
            <a:ext cx="2303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37275" y="2262188"/>
            <a:ext cx="2898775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to display employee information.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3995738" y="2420938"/>
            <a:ext cx="20891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070600" y="3559175"/>
            <a:ext cx="26701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to calculate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earnings.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4716463" y="3068638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Example 2: 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BasePlusCommissionEmployee Class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Much of the code is similar to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/>
              <a:t> data members</a:t>
            </a: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/>
              <a:t> member functions</a:t>
            </a:r>
          </a:p>
          <a:p>
            <a:pPr lvl="2">
              <a:defRPr/>
            </a:pPr>
            <a:r>
              <a:rPr lang="en-US" dirty="0" smtClean="0"/>
              <a:t>constructor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Additions</a:t>
            </a: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/>
              <a:t> data member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baseSalary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/>
              <a:t>member functions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setBaseSalary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getBaseSalary</a:t>
            </a:r>
            <a:endParaRPr lang="en-US" dirty="0" smtClean="0"/>
          </a:p>
        </p:txBody>
      </p:sp>
      <p:pic>
        <p:nvPicPr>
          <p:cNvPr id="778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6263" y="1042988"/>
          <a:ext cx="60833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042988"/>
                        <a:ext cx="60833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429250" y="3846513"/>
            <a:ext cx="36353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takes one more argument, which specifies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salary</a:t>
            </a:r>
            <a:endParaRPr lang="en-US" altLang="en-US" sz="1600" b="1" dirty="0">
              <a:solidFill>
                <a:srgbClr val="0000F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5003800" y="3644900"/>
            <a:ext cx="4254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82575" y="1666875"/>
          <a:ext cx="70754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Document" r:id="rId3" imgW="7074123" imgH="4060812" progId="Word.Document.8">
                  <p:embed/>
                </p:oleObj>
              </mc:Choice>
              <mc:Fallback>
                <p:oleObj name="Document" r:id="rId3" imgW="7074123" imgH="40608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666875"/>
                        <a:ext cx="70754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57875" y="1819275"/>
            <a:ext cx="30353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for data member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867400" y="4638675"/>
            <a:ext cx="2974975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Add data member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5" name="Straight Arrow Connector 4"/>
          <p:cNvCxnSpPr>
            <a:stCxn id="52229" idx="1"/>
          </p:cNvCxnSpPr>
          <p:nvPr/>
        </p:nvCxnSpPr>
        <p:spPr bwMode="auto">
          <a:xfrm flipH="1" flipV="1">
            <a:off x="5004048" y="1988840"/>
            <a:ext cx="853827" cy="12253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220072" y="2111375"/>
            <a:ext cx="637803" cy="9348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779912" y="4509120"/>
            <a:ext cx="2077963" cy="30259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47700" y="1063625"/>
          <a:ext cx="6300788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" r:id="rId3" imgW="7078494" imgH="6122918" progId="Word.Document.8">
                  <p:embed/>
                </p:oleObj>
              </mc:Choice>
              <mc:Fallback>
                <p:oleObj name="Document" r:id="rId3" imgW="7078494" imgH="61229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63625"/>
                        <a:ext cx="6300788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286375" y="3357563"/>
            <a:ext cx="3643313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takes one more argument, which specifies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salary</a:t>
            </a:r>
            <a:endParaRPr lang="en-US" altLang="en-US" sz="1600" b="1" dirty="0">
              <a:solidFill>
                <a:srgbClr val="0000F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 flipV="1">
            <a:off x="4357688" y="3429000"/>
            <a:ext cx="83026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714875" y="5072063"/>
            <a:ext cx="41910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to validate data</a:t>
            </a:r>
            <a:endParaRPr lang="en-US" altLang="en-US" sz="1600" b="1">
              <a:solidFill>
                <a:srgbClr val="990033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2514600" y="4919663"/>
            <a:ext cx="22002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87388" y="966788"/>
          <a:ext cx="6405562" cy="555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Document" r:id="rId3" imgW="7056048" imgH="6122268" progId="Word.Document.8">
                  <p:embed/>
                </p:oleObj>
              </mc:Choice>
              <mc:Fallback>
                <p:oleObj name="Document" r:id="rId3" imgW="7056048" imgH="61222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6788"/>
                        <a:ext cx="6405562" cy="555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42925" y="971550"/>
          <a:ext cx="6045200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971550"/>
                        <a:ext cx="6045200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955675"/>
          <a:ext cx="6732588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3" imgW="7074123" imgH="5846678" progId="Word.Document.8">
                  <p:embed/>
                </p:oleObj>
              </mc:Choice>
              <mc:Fallback>
                <p:oleObj name="Document" r:id="rId3" imgW="7074123" imgH="58466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5675"/>
                        <a:ext cx="6732588" cy="556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59375" y="1758950"/>
            <a:ext cx="37338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validates data and sets instance variable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 flipV="1">
            <a:off x="4086225" y="1412875"/>
            <a:ext cx="10620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67313" y="2909888"/>
            <a:ext cx="35814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returns the value of instance variable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 flipV="1">
            <a:off x="3708399" y="2565400"/>
            <a:ext cx="1458913" cy="636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768850" y="4133850"/>
            <a:ext cx="42672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Update function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earnings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 calculate the earnings of a base-salaried commission employee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 flipV="1">
            <a:off x="4140200" y="3716338"/>
            <a:ext cx="2447925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516688" y="4926013"/>
            <a:ext cx="22098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Update function print to display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3708400" y="5229225"/>
            <a:ext cx="2808288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80548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Rectangle 14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Inheritance</a:t>
            </a:r>
            <a:r>
              <a:rPr lang="en-US" dirty="0" smtClean="0">
                <a:effectLst/>
              </a:rPr>
              <a:t> is a form of software reuse where a class is created that absorbs an existing class’s data and behaviors, then customizes or enhances them with new capabilities.</a:t>
            </a:r>
          </a:p>
          <a:p>
            <a:pPr>
              <a:defRPr/>
            </a:pPr>
            <a:r>
              <a:rPr lang="en-US" dirty="0" smtClean="0">
                <a:effectLst/>
              </a:rPr>
              <a:t>The new class,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derived class</a:t>
            </a:r>
            <a:r>
              <a:rPr lang="en-US" dirty="0" smtClean="0">
                <a:effectLst/>
              </a:rPr>
              <a:t>, inherits the members of the existing class,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base class</a:t>
            </a:r>
            <a:r>
              <a:rPr lang="en-US" dirty="0" smtClean="0">
                <a:effectLst/>
              </a:rPr>
              <a:t>.</a:t>
            </a:r>
          </a:p>
          <a:p>
            <a:pPr>
              <a:defRPr/>
            </a:pPr>
            <a:r>
              <a:rPr lang="en-US" dirty="0" smtClean="0">
                <a:effectLst/>
              </a:rPr>
              <a:t>The derived class represents a 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more specialized </a:t>
            </a:r>
            <a:r>
              <a:rPr lang="en-US" dirty="0" smtClean="0">
                <a:effectLst/>
              </a:rPr>
              <a:t>group of objects.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96850" y="1052513"/>
          <a:ext cx="7037388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Document" r:id="rId3" imgW="7078494" imgH="5207867" progId="Word.Document.8">
                  <p:embed/>
                </p:oleObj>
              </mc:Choice>
              <mc:Fallback>
                <p:oleObj name="Document" r:id="rId3" imgW="7078494" imgH="520786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052513"/>
                        <a:ext cx="7037388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071938" y="3946525"/>
            <a:ext cx="4964112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Instantiate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BasePlusCommissionEmployee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4859338" y="4292600"/>
            <a:ext cx="15128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7950" y="1044575"/>
          <a:ext cx="705326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Document" r:id="rId3" imgW="7074123" imgH="4972805" progId="Word.Document.8">
                  <p:embed/>
                </p:oleObj>
              </mc:Choice>
              <mc:Fallback>
                <p:oleObj name="Document" r:id="rId3" imgW="7074123" imgH="49728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044575"/>
                        <a:ext cx="7053263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194550" y="1196975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137150" y="1730375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retrieve the object’s instance variable values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 flipV="1">
            <a:off x="4756150" y="19589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32350" y="3635375"/>
            <a:ext cx="40386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set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3308350" y="3482975"/>
            <a:ext cx="228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849938" y="4292600"/>
            <a:ext cx="28987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display employee information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2268538" y="4437063"/>
            <a:ext cx="35988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81688" y="5143500"/>
            <a:ext cx="30480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calculate employee’s earnings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 flipV="1">
            <a:off x="5257800" y="5157788"/>
            <a:ext cx="6000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4148138" y="2262188"/>
            <a:ext cx="9890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4832350" y="226377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64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Rectangle 1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95288" y="1557338"/>
          <a:ext cx="8270875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7046703" imgH="3510686" progId="Word.Document.8">
                  <p:embed/>
                </p:oleObj>
              </mc:Choice>
              <mc:Fallback>
                <p:oleObj name="Document" r:id="rId3" imgW="7046703" imgH="35106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270875" cy="411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93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23.4</a:t>
            </a:r>
            <a:endParaRPr lang="en-US" sz="3600" smtClean="0">
              <a:effectLst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96300" cy="45339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With inheritance, the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common</a:t>
            </a:r>
            <a:r>
              <a:rPr lang="en-US" sz="2800" dirty="0" smtClean="0">
                <a:effectLst/>
                <a:cs typeface="Times New Roman" pitchFamily="18" charset="0"/>
              </a:rPr>
              <a:t> data members and member functions of all the classes in the hierarchy are declared in a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base class</a:t>
            </a:r>
            <a:r>
              <a:rPr lang="en-US" sz="2800" dirty="0" smtClean="0">
                <a:effectLst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When changes are required for these common features, software developers need to make the changes only in the base class—derived classes then inherit the changes.</a:t>
            </a:r>
          </a:p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Without inheritance, changes would need to be made to all the source code files that contain a copy of the code in question.</a:t>
            </a:r>
            <a:endParaRPr lang="en-US" sz="2800" dirty="0" smtClean="0">
              <a:effectLst/>
            </a:endParaRPr>
          </a:p>
        </p:txBody>
      </p:sp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Example 3: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a </a:t>
            </a:r>
            <a:r>
              <a:rPr lang="en-US" sz="2000" dirty="0" err="1" smtClean="0">
                <a:effectLst/>
                <a:latin typeface="+mn-lt"/>
              </a:rPr>
              <a:t>CommissionEmployee-BasePlusCommissionEmployee</a:t>
            </a:r>
            <a:r>
              <a:rPr lang="en-US" sz="2000" dirty="0" smtClean="0">
                <a:effectLst/>
                <a:latin typeface="+mn-lt"/>
              </a:rPr>
              <a:t/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smtClean="0">
                <a:effectLst/>
              </a:rPr>
              <a:t>Inheritance Hierarchy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435975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Derived from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latin typeface="Lucida Console" pitchFamily="49" charset="0"/>
              </a:rPr>
              <a:t>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Inherits all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>
                <a:effectLst/>
              </a:rPr>
              <a:t> members.</a:t>
            </a:r>
          </a:p>
          <a:p>
            <a:pPr lvl="1"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Constructor is not inherited.</a:t>
            </a:r>
          </a:p>
          <a:p>
            <a:pPr lvl="2">
              <a:defRPr/>
            </a:pPr>
            <a:r>
              <a:rPr lang="en-US" dirty="0" smtClean="0"/>
              <a:t>Use base-class </a:t>
            </a:r>
            <a:r>
              <a:rPr lang="en-US" dirty="0" err="1" smtClean="0"/>
              <a:t>initializer</a:t>
            </a:r>
            <a:r>
              <a:rPr lang="en-US" dirty="0" smtClean="0"/>
              <a:t> syntax to initialize base-class data member.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Has data member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baseSalary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50825" y="1027113"/>
          <a:ext cx="612140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Document" r:id="rId3" imgW="7078494" imgH="6351681" progId="Word.Document.8">
                  <p:embed/>
                </p:oleObj>
              </mc:Choice>
              <mc:Fallback>
                <p:oleObj name="Document" r:id="rId3" imgW="7078494" imgH="635168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7113"/>
                        <a:ext cx="6121400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18025" y="4293096"/>
            <a:ext cx="4572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derives publicly from 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3635375" y="3429496"/>
            <a:ext cx="295275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508104" y="1878658"/>
            <a:ext cx="2971800" cy="830262"/>
          </a:xfrm>
          <a:prstGeom prst="rect">
            <a:avLst/>
          </a:prstGeom>
          <a:solidFill>
            <a:srgbClr val="F0F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Include the base-class header file in the derived-class header file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2771775" y="2276475"/>
            <a:ext cx="2736850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Rectangle 10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</a:t>
            </a:r>
            <a:r>
              <a:rPr lang="en-US" sz="2000" b="1" dirty="0" err="1">
                <a:solidFill>
                  <a:schemeClr val="bg1"/>
                </a:solidFill>
                <a:latin typeface="Lucida Console" pitchFamily="49" charset="0"/>
              </a:rPr>
              <a:t>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0825" y="1025525"/>
          <a:ext cx="6192838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5525"/>
                        <a:ext cx="6192838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357688" y="4725144"/>
            <a:ext cx="4641850" cy="83026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Initialize base class data member by calling the base-class constructor using base-class initializer syntax</a:t>
            </a:r>
            <a:endParaRPr lang="en-US" altLang="en-US" sz="1600" b="1">
              <a:solidFill>
                <a:srgbClr val="990033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5" name="Straight Arrow Connector 4"/>
          <p:cNvCxnSpPr>
            <a:stCxn id="63493" idx="0"/>
          </p:cNvCxnSpPr>
          <p:nvPr/>
        </p:nvCxnSpPr>
        <p:spPr bwMode="auto">
          <a:xfrm flipH="1" flipV="1">
            <a:off x="4716016" y="3501008"/>
            <a:ext cx="1962597" cy="12241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513" y="1133475"/>
          <a:ext cx="7037387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ocument" r:id="rId3" imgW="7074123" imgH="4287731" progId="Word.Document.8">
                  <p:embed/>
                </p:oleObj>
              </mc:Choice>
              <mc:Fallback>
                <p:oleObj name="Document" r:id="rId3" imgW="7074123" imgH="428773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133475"/>
                        <a:ext cx="7037387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84713" y="2733675"/>
            <a:ext cx="36576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Compiler generates errors because base class’s data member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commissionRate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grossSales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are private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 flipV="1">
            <a:off x="3694113" y="250507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989513" y="4410075"/>
            <a:ext cx="4076700" cy="107791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Compiler generates errors because the base class’s data members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firstName, lastName, socialSecurityNumber, grossSales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commissionRate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are private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4227513" y="448627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96950" y="1470025"/>
          <a:ext cx="7031038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Document" r:id="rId3" imgW="7069119" imgH="5149866" progId="Word.Document.8">
                  <p:embed/>
                </p:oleObj>
              </mc:Choice>
              <mc:Fallback>
                <p:oleObj name="Document" r:id="rId3" imgW="7069119" imgH="514986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470025"/>
                        <a:ext cx="7031038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925513" y="1041400"/>
          <a:ext cx="7031037" cy="64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Document" r:id="rId3" imgW="7069119" imgH="6517760" progId="Word.Document.8">
                  <p:embed/>
                </p:oleObj>
              </mc:Choice>
              <mc:Fallback>
                <p:oleObj name="Document" r:id="rId3" imgW="7069119" imgH="65177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041400"/>
                        <a:ext cx="7031037" cy="649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base class</a:t>
            </a:r>
            <a:r>
              <a:rPr lang="en-US" dirty="0" smtClean="0">
                <a:effectLst/>
              </a:rPr>
              <a:t> is the base class from which a derived class explicitly inherits.</a:t>
            </a:r>
          </a:p>
          <a:p>
            <a:pPr>
              <a:defRPr/>
            </a:pPr>
            <a:r>
              <a:rPr lang="en-US" dirty="0" smtClean="0">
                <a:effectLst/>
              </a:rPr>
              <a:t>An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base class</a:t>
            </a:r>
            <a:r>
              <a:rPr lang="en-US" dirty="0" smtClean="0">
                <a:effectLst/>
              </a:rPr>
              <a:t> is inherited from two or more levels up in the class hierarchy.</a:t>
            </a:r>
          </a:p>
          <a:p>
            <a:pPr>
              <a:defRPr/>
            </a:pP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inheritance</a:t>
            </a:r>
            <a:r>
              <a:rPr lang="en-US" dirty="0" smtClean="0">
                <a:effectLst/>
              </a:rPr>
              <a:t>, a class is derived from one base class.</a:t>
            </a:r>
          </a:p>
          <a:p>
            <a:pPr>
              <a:defRPr/>
            </a:pPr>
            <a:r>
              <a:rPr lang="en-US" dirty="0" smtClean="0">
                <a:effectLst/>
              </a:rPr>
              <a:t>With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inheritance</a:t>
            </a:r>
            <a:r>
              <a:rPr lang="en-US" dirty="0" smtClean="0">
                <a:effectLst/>
              </a:rPr>
              <a:t>, a derived class inherits from multiple base classes.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The base class header file must be included in the derived class header file for three reasons, the compiler must</a:t>
            </a:r>
          </a:p>
          <a:p>
            <a:pPr lvl="2"/>
            <a:r>
              <a:rPr lang="en-US" altLang="en-US" smtClean="0"/>
              <a:t>Know that the base class exists.</a:t>
            </a:r>
          </a:p>
          <a:p>
            <a:pPr lvl="2"/>
            <a:r>
              <a:rPr lang="en-US" altLang="en-US" smtClean="0"/>
              <a:t>Know the size of inherited data members.</a:t>
            </a:r>
          </a:p>
          <a:p>
            <a:pPr lvl="2"/>
            <a:r>
              <a:rPr lang="en-US" altLang="en-US" smtClean="0"/>
              <a:t>Ensure that inherited class members are used properly.</a:t>
            </a:r>
          </a:p>
          <a:p>
            <a:endParaRPr lang="en-US" altLang="en-US" smtClean="0">
              <a:effectLst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Uses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 data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Enable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dirty="0" smtClean="0">
                <a:effectLst/>
              </a:rPr>
              <a:t> to directly access base class data members.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Base class’s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 members are inherited by all derived classes of that base class.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31850" y="1052513"/>
          <a:ext cx="7053263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Document" r:id="rId3" imgW="7078494" imgH="5439152" progId="Word.Document.8">
                  <p:embed/>
                </p:oleObj>
              </mc:Choice>
              <mc:Fallback>
                <p:oleObj name="Document" r:id="rId3" imgW="7078494" imgH="543915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052513"/>
                        <a:ext cx="7053263" cy="543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65163" y="1465263"/>
          <a:ext cx="7037387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465263"/>
                        <a:ext cx="7037387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65763" y="3522663"/>
            <a:ext cx="241935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Declare protected data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5" name="Straight Arrow Connector 4"/>
          <p:cNvCxnSpPr>
            <a:stCxn id="69637" idx="1"/>
          </p:cNvCxnSpPr>
          <p:nvPr/>
        </p:nvCxnSpPr>
        <p:spPr bwMode="auto">
          <a:xfrm flipH="1">
            <a:off x="3995936" y="3691732"/>
            <a:ext cx="1469827" cy="3853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42988" y="1022350"/>
          <a:ext cx="5940425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cument" r:id="rId3" imgW="7078494" imgH="6489299" progId="Word.Document.8">
                  <p:embed/>
                </p:oleObj>
              </mc:Choice>
              <mc:Fallback>
                <p:oleObj name="Document" r:id="rId3" imgW="7078494" imgH="64892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22350"/>
                        <a:ext cx="5940425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1188" y="966788"/>
          <a:ext cx="6048375" cy="555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66788"/>
                        <a:ext cx="6048375" cy="555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11188" y="1052513"/>
          <a:ext cx="7053262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Document" r:id="rId3" imgW="7056048" imgH="5451182" progId="Word.Document.8">
                  <p:embed/>
                </p:oleObj>
              </mc:Choice>
              <mc:Fallback>
                <p:oleObj name="Document" r:id="rId3" imgW="7056048" imgH="545118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2513"/>
                        <a:ext cx="7053262" cy="544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79388" y="1231900"/>
          <a:ext cx="8640762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1900"/>
                        <a:ext cx="8640762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42925" y="974725"/>
          <a:ext cx="64770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Document" r:id="rId3" imgW="7078494" imgH="6111390" progId="Word.Document.8">
                  <p:embed/>
                </p:oleObj>
              </mc:Choice>
              <mc:Fallback>
                <p:oleObj name="Document" r:id="rId3" imgW="7078494" imgH="6111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974725"/>
                        <a:ext cx="64770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651500" y="3602038"/>
            <a:ext cx="3429000" cy="835025"/>
          </a:xfrm>
          <a:prstGeom prst="rect">
            <a:avLst/>
          </a:prstGeom>
          <a:solidFill>
            <a:srgbClr val="F0F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still inherits publicly from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3851275" y="3357563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2900" y="973138"/>
          <a:ext cx="6316663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973138"/>
                        <a:ext cx="6316663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857875" y="3630613"/>
            <a:ext cx="3040063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base-class constructor using base-class initializer syntax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4859338" y="3500438"/>
            <a:ext cx="927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C++ offers three types of inheritance: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every object of a derived class is also an object of that derived class’s base class</a:t>
            </a:r>
            <a:r>
              <a:rPr lang="en-US" dirty="0" smtClean="0">
                <a:effectLst/>
              </a:rPr>
              <a:t>. {Note, base-class objects are NOT objects of their derived classes.}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>
                <a:effectLst/>
              </a:rPr>
              <a:t>:: is essentially an alternative to composition.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:: is rarely used.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34975" y="1319213"/>
          <a:ext cx="7037388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Document" r:id="rId3" imgW="7074123" imgH="4287731" progId="Word.Document.8">
                  <p:embed/>
                </p:oleObj>
              </mc:Choice>
              <mc:Fallback>
                <p:oleObj name="Document" r:id="rId3" imgW="7074123" imgH="428773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319213"/>
                        <a:ext cx="7037388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530975" y="3144838"/>
            <a:ext cx="23622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Directly access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protected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5616575" y="3468688"/>
            <a:ext cx="923925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 flipV="1">
            <a:off x="5159375" y="2767013"/>
            <a:ext cx="13716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58825" y="1082675"/>
          <a:ext cx="7053263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Document" r:id="rId3" imgW="7078494" imgH="5012248" progId="Word.Document.8">
                  <p:embed/>
                </p:oleObj>
              </mc:Choice>
              <mc:Fallback>
                <p:oleObj name="Document" r:id="rId3" imgW="7078494" imgH="50122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082675"/>
                        <a:ext cx="7053263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47725" y="1130300"/>
          <a:ext cx="7253288" cy="51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Document" r:id="rId3" imgW="7074123" imgH="4972805" progId="Word.Document.8">
                  <p:embed/>
                </p:oleObj>
              </mc:Choice>
              <mc:Fallback>
                <p:oleObj name="Document" r:id="rId3" imgW="7074123" imgH="49728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130300"/>
                        <a:ext cx="7253288" cy="510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468313" y="1773238"/>
          <a:ext cx="7912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Document" r:id="rId3" imgW="7046703" imgH="3332739" progId="Word.Document.8">
                  <p:embed/>
                </p:oleObj>
              </mc:Choice>
              <mc:Fallback>
                <p:oleObj name="Document" r:id="rId3" imgW="7046703" imgH="333273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7912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981075"/>
            <a:ext cx="8291513" cy="513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Derived class can modify values directly.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Avoid </a:t>
            </a:r>
            <a:r>
              <a:rPr lang="en-US" altLang="en-US" sz="2400" i="1" dirty="0" smtClean="0">
                <a:solidFill>
                  <a:srgbClr val="008000"/>
                </a:solidFill>
                <a:effectLst/>
              </a:rPr>
              <a:t>set</a:t>
            </a:r>
            <a:r>
              <a:rPr lang="en-US" altLang="en-US" sz="2400" dirty="0" smtClean="0">
                <a:solidFill>
                  <a:srgbClr val="008000"/>
                </a:solidFill>
                <a:effectLst/>
              </a:rPr>
              <a:t>/</a:t>
            </a:r>
            <a:r>
              <a:rPr lang="en-US" altLang="en-US" sz="2400" i="1" dirty="0" smtClean="0">
                <a:solidFill>
                  <a:srgbClr val="008000"/>
                </a:solidFill>
                <a:effectLst/>
              </a:rPr>
              <a:t>get</a:t>
            </a:r>
            <a:r>
              <a:rPr lang="en-US" alt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altLang="en-US" sz="2400" dirty="0" smtClean="0">
                <a:effectLst/>
              </a:rPr>
              <a:t>function call overhead.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Slight increase in performance.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800000"/>
                </a:solidFill>
                <a:effectLst/>
              </a:rPr>
              <a:t>No validity checking</a:t>
            </a:r>
            <a:r>
              <a:rPr lang="en-US" altLang="en-US" sz="2400" dirty="0" smtClean="0">
                <a:effectLst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Derived class can assign illegal value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Implementation dependent.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Derived class functions more likely dependent on base class implementation.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Base class implementation changes may result in derived class modifications.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olidFill>
                  <a:srgbClr val="800000"/>
                </a:solidFill>
              </a:rPr>
              <a:t>This is fragile (brittle) software.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0" y="1349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</a:rPr>
              <a:t>Using protected data members</a:t>
            </a:r>
          </a:p>
        </p:txBody>
      </p:sp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42" y="597435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Reexamine hierarchy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Use the best software engineering practice</a:t>
            </a:r>
          </a:p>
          <a:p>
            <a:pPr lvl="2">
              <a:defRPr/>
            </a:pPr>
            <a:r>
              <a:rPr lang="en-US" dirty="0" smtClean="0"/>
              <a:t>Declare data members 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/>
              <a:t>Provide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dirty="0" smtClean="0"/>
              <a:t> functions.</a:t>
            </a:r>
          </a:p>
          <a:p>
            <a:pPr lvl="2">
              <a:defRPr/>
            </a:pPr>
            <a:r>
              <a:rPr lang="en-US" dirty="0" smtClean="0"/>
              <a:t>Use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function to obtain values of data members.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368425" y="1063625"/>
          <a:ext cx="60833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Document" r:id="rId3" imgW="7078494" imgH="6335110" progId="Word.Document.8">
                  <p:embed/>
                </p:oleObj>
              </mc:Choice>
              <mc:Fallback>
                <p:oleObj name="Document" r:id="rId3" imgW="7078494" imgH="63351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063625"/>
                        <a:ext cx="6083300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65188" y="1447800"/>
          <a:ext cx="7883525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447800"/>
                        <a:ext cx="7883525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842000" y="2435225"/>
            <a:ext cx="2185988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Declare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572000" y="2604294"/>
            <a:ext cx="1270000" cy="39265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476375" y="1022350"/>
          <a:ext cx="6335713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Document" r:id="rId3" imgW="7078494" imgH="6064557" progId="Word.Document.8">
                  <p:embed/>
                </p:oleObj>
              </mc:Choice>
              <mc:Fallback>
                <p:oleObj name="Document" r:id="rId3" imgW="7078494" imgH="60645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2350"/>
                        <a:ext cx="6335713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536629" y="4686969"/>
            <a:ext cx="35718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member initializers to set the values of members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firstName, lastname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socialSecurityNumber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cxnSp>
        <p:nvCxnSpPr>
          <p:cNvPr id="5" name="Straight Arrow Connector 4"/>
          <p:cNvCxnSpPr>
            <a:stCxn id="86021" idx="0"/>
          </p:cNvCxnSpPr>
          <p:nvPr/>
        </p:nvCxnSpPr>
        <p:spPr bwMode="auto">
          <a:xfrm flipH="1" flipV="1">
            <a:off x="6732240" y="3356992"/>
            <a:ext cx="590327" cy="132997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190625" y="1035050"/>
          <a:ext cx="5973763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035050"/>
                        <a:ext cx="5973763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93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23.1</a:t>
            </a:r>
            <a:endParaRPr lang="en-US" sz="3600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43125"/>
            <a:ext cx="7469187" cy="2554288"/>
          </a:xfr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dirty="0" smtClean="0">
                <a:effectLst/>
                <a:cs typeface="Times New Roman" pitchFamily="18" charset="0"/>
              </a:rPr>
              <a:t>Member functions of a 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derived class</a:t>
            </a:r>
            <a:r>
              <a:rPr lang="en-US" sz="4000" dirty="0" smtClean="0">
                <a:effectLst/>
                <a:cs typeface="Times New Roman" pitchFamily="18" charset="0"/>
              </a:rPr>
              <a:t> cannot directly access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private</a:t>
            </a:r>
            <a:r>
              <a:rPr lang="en-US" sz="4000" dirty="0" smtClean="0">
                <a:effectLst/>
                <a:cs typeface="Times New Roman" pitchFamily="18" charset="0"/>
              </a:rPr>
              <a:t> members of the 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base class</a:t>
            </a:r>
            <a:r>
              <a:rPr lang="en-US" sz="4000" dirty="0" smtClean="0">
                <a:effectLst/>
                <a:cs typeface="Times New Roman" pitchFamily="18" charset="0"/>
              </a:rPr>
              <a:t>.</a:t>
            </a:r>
            <a:endParaRPr lang="en-US" sz="4000" dirty="0" smtClean="0">
              <a:effectLst/>
            </a:endParaRPr>
          </a:p>
        </p:txBody>
      </p:sp>
      <p:pic>
        <p:nvPicPr>
          <p:cNvPr id="686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9163" y="1047750"/>
          <a:ext cx="7037387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Document" r:id="rId3" imgW="7074123" imgH="5426284" progId="Word.Document.8">
                  <p:embed/>
                </p:oleObj>
              </mc:Choice>
              <mc:Fallback>
                <p:oleObj name="Document" r:id="rId3" imgW="7074123" imgH="54262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047750"/>
                        <a:ext cx="7037387" cy="540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414963" y="4933950"/>
            <a:ext cx="24384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obtain the values of data members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3052763" y="516255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4652963" y="516255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441325" y="2349500"/>
          <a:ext cx="8497888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Document" r:id="rId3" imgW="7074123" imgH="2230714" progId="Word.Document.8">
                  <p:embed/>
                </p:oleObj>
              </mc:Choice>
              <mc:Fallback>
                <p:oleObj name="Document" r:id="rId3" imgW="7074123" imgH="223071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49500"/>
                        <a:ext cx="8497888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686550" y="4365625"/>
            <a:ext cx="19177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obtain the values of data members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 flipV="1">
            <a:off x="5394325" y="4240213"/>
            <a:ext cx="1265238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846138" y="1036638"/>
          <a:ext cx="6389687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Document" r:id="rId3" imgW="7078494" imgH="6111390" progId="Word.Document.8">
                  <p:embed/>
                </p:oleObj>
              </mc:Choice>
              <mc:Fallback>
                <p:oleObj name="Document" r:id="rId3" imgW="7078494" imgH="6111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036638"/>
                        <a:ext cx="6389687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36625" y="922338"/>
          <a:ext cx="6299200" cy="560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Document" r:id="rId3" imgW="7078494" imgH="6277829" progId="Word.Document.8">
                  <p:embed/>
                </p:oleObj>
              </mc:Choice>
              <mc:Fallback>
                <p:oleObj name="Document" r:id="rId3" imgW="7078494" imgH="627782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922338"/>
                        <a:ext cx="6299200" cy="560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95288" y="1465263"/>
          <a:ext cx="7037387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65263"/>
                        <a:ext cx="7037387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424488" y="2836863"/>
            <a:ext cx="35814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Invoke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123061" y="4509120"/>
            <a:ext cx="3481387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Invoke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491880" y="4581128"/>
            <a:ext cx="1589708" cy="970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4644008" y="2636912"/>
            <a:ext cx="780480" cy="3690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58825" y="1309688"/>
          <a:ext cx="7916863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Document" r:id="rId3" imgW="7078494" imgH="4073059" progId="Word.Document.8">
                  <p:embed/>
                </p:oleObj>
              </mc:Choice>
              <mc:Fallback>
                <p:oleObj name="Document" r:id="rId3" imgW="7078494" imgH="407305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309688"/>
                        <a:ext cx="7916863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71438" y="1006475"/>
          <a:ext cx="601345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Document" r:id="rId3" imgW="7074123" imgH="6477808" progId="Word.Document.8">
                  <p:embed/>
                </p:oleObj>
              </mc:Choice>
              <mc:Fallback>
                <p:oleObj name="Document" r:id="rId3" imgW="7074123" imgH="64778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006475"/>
                        <a:ext cx="601345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392613" y="1989138"/>
            <a:ext cx="45720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 flipV="1">
            <a:off x="3132138" y="1916113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643563" y="3198813"/>
            <a:ext cx="3348037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inherited </a:t>
            </a:r>
            <a:r>
              <a:rPr lang="en-US" altLang="en-US" sz="16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methods to access base 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members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3995738" y="3429000"/>
            <a:ext cx="15763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4643438" y="3068638"/>
            <a:ext cx="8572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5076825" y="3571875"/>
            <a:ext cx="495300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154613" y="4077072"/>
            <a:ext cx="3810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method to access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private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member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 flipV="1">
            <a:off x="4211637" y="4221163"/>
            <a:ext cx="942975" cy="15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672136" y="5005388"/>
            <a:ext cx="4471864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BasePlusCommissionEmployee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method to modify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 member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2514599" y="4619625"/>
            <a:ext cx="2168524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60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9" grpId="0" animBg="1"/>
      <p:bldP spid="94220" grpId="0" animBg="1"/>
      <p:bldP spid="94221" grpId="0" animBg="1"/>
      <p:bldP spid="942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539750" y="1455738"/>
          <a:ext cx="8162925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Document" r:id="rId3" imgW="7046703" imgH="4066143" progId="Word.Document.8">
                  <p:embed/>
                </p:oleObj>
              </mc:Choice>
              <mc:Fallback>
                <p:oleObj name="Document" r:id="rId3" imgW="7046703" imgH="406614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55738"/>
                        <a:ext cx="8162925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20.5 Constructors and Destructors in Derived Classes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713787" cy="52879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Instantiating derived-class object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/>
              </a:rPr>
              <a:t>Chain of constructor calls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/>
              <a:t>Derived-class constructor invokes its base class constructor either explicitly (via a base-class member initializer) or implicitly (by calling the base classes default constructor).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Base of inheritance hierarchy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/>
              </a:rPr>
              <a:t>The last constructor called in an inheritance chain is at the base of the hierarchy and this constructor is the </a:t>
            </a:r>
            <a:r>
              <a:rPr lang="en-US" sz="2000" dirty="0" smtClean="0">
                <a:solidFill>
                  <a:srgbClr val="800000"/>
                </a:solidFill>
                <a:effectLst/>
              </a:rPr>
              <a:t>first constructor body to finish executing</a:t>
            </a:r>
            <a:r>
              <a:rPr lang="en-US" sz="2000" dirty="0" smtClean="0">
                <a:effectLst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Example: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sz="2000" dirty="0" smtClean="0">
                <a:effectLst/>
              </a:rPr>
              <a:t> hierarchy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1800" dirty="0" smtClean="0">
                <a:effectLst/>
              </a:rPr>
              <a:t> constructor called last.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1800" dirty="0" smtClean="0">
                <a:effectLst/>
              </a:rPr>
              <a:t> constructor body executes first and initializes private data members.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effectLst/>
              </a:rPr>
              <a:t>Each base-class constructor initializes its data members that are inherited by derived class.</a:t>
            </a:r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80513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Software Engineering Observation 20.7</a:t>
            </a:r>
            <a:endParaRPr lang="en-US" sz="3600" dirty="0" smtClean="0">
              <a:effectLst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03338"/>
            <a:ext cx="7469187" cy="4875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smtClean="0">
                <a:effectLst/>
                <a:cs typeface="Times New Roman" pitchFamily="18" charset="0"/>
              </a:rPr>
              <a:t>When a program creates a derived-class object, the derived-class constructor immediately calls the base-class constructor, the base-class constructor’s body executes, then the derived class’s member initializers execute and finally the derived-class constructor’s body executes.</a:t>
            </a:r>
          </a:p>
          <a:p>
            <a:r>
              <a:rPr lang="en-US" altLang="en-US" sz="2800" smtClean="0">
                <a:effectLst/>
                <a:cs typeface="Times New Roman" pitchFamily="18" charset="0"/>
              </a:rPr>
              <a:t>This process cascades up the hierarchy if the hierarchy contains more than two levels.</a:t>
            </a:r>
            <a:endParaRPr lang="en-US" altLang="en-US" sz="2800" smtClean="0">
              <a:effectLst/>
            </a:endParaRPr>
          </a:p>
        </p:txBody>
      </p:sp>
      <p:pic>
        <p:nvPicPr>
          <p:cNvPr id="860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C++ Abstractions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229600" cy="399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is-a relationship 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e.g.,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 </a:t>
            </a:r>
            <a:r>
              <a:rPr lang="en-US" dirty="0" smtClean="0">
                <a:effectLst/>
              </a:rPr>
              <a:t>(derived class) is a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vehicle </a:t>
            </a:r>
            <a:r>
              <a:rPr lang="en-US" dirty="0" smtClean="0">
                <a:effectLst/>
              </a:rPr>
              <a:t>(base class</a:t>
            </a:r>
            <a:r>
              <a:rPr lang="en-US" dirty="0">
                <a:effectLst/>
              </a:rPr>
              <a:t>)</a:t>
            </a:r>
            <a:r>
              <a:rPr lang="en-US" dirty="0" smtClean="0">
                <a:effectLst/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has-a relationship 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e.g. the object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</a:t>
            </a:r>
            <a:r>
              <a:rPr lang="en-US" dirty="0" smtClean="0">
                <a:effectLst/>
              </a:rPr>
              <a:t> has an object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birthdate</a:t>
            </a:r>
            <a:r>
              <a:rPr lang="en-US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</a:rPr>
              <a:t> </a:t>
            </a:r>
            <a:r>
              <a:rPr lang="en-US" sz="3200" smtClean="0">
                <a:effectLst/>
              </a:rPr>
              <a:t>Constructors and Destructors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in Derived Classes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04888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ffectLst/>
              </a:rPr>
              <a:t>Destroying derived-class objects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ffectLst/>
              </a:rPr>
              <a:t>Chain of destructor calls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Reverse order of constructor chain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Destructor of derived-class called first.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Destructor of next base class up hierarchy is called next.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This continues up hierarchy until the final base class is reached.</a:t>
            </a:r>
          </a:p>
          <a:p>
            <a:pPr lvl="3">
              <a:lnSpc>
                <a:spcPct val="90000"/>
              </a:lnSpc>
            </a:pPr>
            <a:r>
              <a:rPr lang="en-US" altLang="en-US" dirty="0" smtClean="0"/>
              <a:t>After final base-class destructor, the object is removed from memory.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Base-class constructors, destructors, and overloaded assignment operators are </a:t>
            </a:r>
            <a:r>
              <a:rPr lang="en-US" altLang="en-US" sz="2800" dirty="0" smtClean="0">
                <a:solidFill>
                  <a:srgbClr val="800000"/>
                </a:solidFill>
                <a:effectLst/>
              </a:rPr>
              <a:t>not</a:t>
            </a:r>
            <a:r>
              <a:rPr lang="en-US" altLang="en-US" sz="2800" dirty="0" smtClean="0">
                <a:effectLst/>
              </a:rPr>
              <a:t> inherited by derived classes.</a:t>
            </a:r>
          </a:p>
        </p:txBody>
      </p:sp>
      <p:pic>
        <p:nvPicPr>
          <p:cNvPr id="870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114300"/>
            <a:ext cx="9359900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23.8</a:t>
            </a:r>
            <a:endParaRPr lang="en-US" sz="3600" smtClean="0">
              <a:effectLst/>
            </a:endParaRP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90600"/>
            <a:ext cx="8515350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3000" smtClean="0">
                <a:effectLst/>
                <a:cs typeface="Times New Roman" pitchFamily="18" charset="0"/>
              </a:rPr>
              <a:t>Suppose that we create an object of a derived class where both the base class and the derived class contain objects of other classes.</a:t>
            </a:r>
          </a:p>
          <a:p>
            <a:r>
              <a:rPr lang="en-US" altLang="en-US" sz="3000" smtClean="0">
                <a:effectLst/>
                <a:cs typeface="Times New Roman" pitchFamily="18" charset="0"/>
              </a:rPr>
              <a:t>When an object of that derived class is created, first the constructors for the base class’s member objects execute, then the base-class constructor executes, then the constructors for the derived class’s member objects execute, then the derived class’s constructor executes.</a:t>
            </a:r>
          </a:p>
        </p:txBody>
      </p:sp>
      <p:pic>
        <p:nvPicPr>
          <p:cNvPr id="880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114300"/>
            <a:ext cx="9359900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23.8</a:t>
            </a:r>
            <a:endParaRPr lang="en-US" sz="3600" smtClean="0">
              <a:effectLst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39925"/>
            <a:ext cx="851535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3000" smtClean="0">
                <a:effectLst/>
                <a:cs typeface="Times New Roman" pitchFamily="18" charset="0"/>
              </a:rPr>
              <a:t>Destructors for derived-class objects are called in the reverse of the order in which their corresponding constructors are called.</a:t>
            </a:r>
            <a:endParaRPr lang="en-US" altLang="en-US" sz="3000" smtClean="0">
              <a:effectLst/>
            </a:endParaRPr>
          </a:p>
        </p:txBody>
      </p:sp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58800" y="1041400"/>
          <a:ext cx="6173788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41400"/>
                        <a:ext cx="6173788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27650" y="3298825"/>
            <a:ext cx="3276600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destructor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3835400" y="3500438"/>
            <a:ext cx="1457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04825" y="1787525"/>
          <a:ext cx="8027988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787525"/>
                        <a:ext cx="8027988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14338" y="977900"/>
          <a:ext cx="62452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977900"/>
                        <a:ext cx="62452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929188" y="4429125"/>
            <a:ext cx="4071937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and destructor output messages to demonstrate function call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order.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 flipV="1">
            <a:off x="4716462" y="4149724"/>
            <a:ext cx="1655737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4716463" y="5013325"/>
            <a:ext cx="1655736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55650" y="968375"/>
          <a:ext cx="6048375" cy="555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68375"/>
                        <a:ext cx="6048375" cy="555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31850" y="1038225"/>
          <a:ext cx="5972175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038225"/>
                        <a:ext cx="5972175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00113" y="1376363"/>
          <a:ext cx="7053262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76363"/>
                        <a:ext cx="7053262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14363" y="1033463"/>
          <a:ext cx="6405562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Document" r:id="rId3" imgW="7067093" imgH="6063996" progId="Word.Document.8">
                  <p:embed/>
                </p:oleObj>
              </mc:Choice>
              <mc:Fallback>
                <p:oleObj name="Document" r:id="rId3" imgW="7067093" imgH="60639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033463"/>
                        <a:ext cx="6405562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607050" y="4422775"/>
            <a:ext cx="3429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destructor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 flipV="1">
            <a:off x="4500563" y="4149725"/>
            <a:ext cx="1106487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Base Classes and Derived Classes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Base class typically represents a larger set of objects than derived classes.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effectLst/>
              </a:rPr>
              <a:t>Example</a:t>
            </a:r>
            <a:r>
              <a:rPr lang="en-US" sz="2400" dirty="0" smtClean="0">
                <a:effectLst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	Base class: 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vehicle</a:t>
            </a:r>
            <a:endParaRPr lang="en-US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Lucida Console" pitchFamily="49" charset="0"/>
              </a:rPr>
              <a:t>		</a:t>
            </a:r>
            <a:r>
              <a:rPr lang="en-US" sz="2400" dirty="0" smtClean="0">
                <a:effectLst/>
              </a:rPr>
              <a:t>Includes cars, trucks, boats, bicycles, etc.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 Derived class: 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Lucida Console" pitchFamily="49" charset="0"/>
              </a:rPr>
              <a:t>		</a:t>
            </a: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effectLst/>
                <a:latin typeface="Lucida Console" pitchFamily="49" charset="0"/>
              </a:rPr>
              <a:t> </a:t>
            </a:r>
            <a:r>
              <a:rPr lang="en-US" sz="2400" dirty="0" smtClean="0">
                <a:effectLst/>
              </a:rPr>
              <a:t>smaller, more-specific subset of vehicles</a:t>
            </a:r>
          </a:p>
          <a:p>
            <a:pPr>
              <a:defRPr/>
            </a:pPr>
            <a:r>
              <a:rPr lang="en-US" dirty="0" smtClean="0">
                <a:effectLst/>
              </a:rPr>
              <a:t>Inheritance relationships form treelike hierarchical structures (i.e.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a class hierarchy</a:t>
            </a:r>
            <a:r>
              <a:rPr lang="en-US" dirty="0" smtClean="0">
                <a:effectLst/>
              </a:rPr>
              <a:t>).</a:t>
            </a:r>
          </a:p>
        </p:txBody>
      </p:sp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47700" y="941388"/>
          <a:ext cx="6011863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Document" r:id="rId3" imgW="7078494" imgH="6484976" progId="Word.Document.8">
                  <p:embed/>
                </p:oleObj>
              </mc:Choice>
              <mc:Fallback>
                <p:oleObj name="Document" r:id="rId3" imgW="7078494" imgH="648497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41388"/>
                        <a:ext cx="6011863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72188" y="4527550"/>
            <a:ext cx="30003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and destructor output messages to demonstrate function call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order.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 flipV="1">
            <a:off x="5429250" y="4214812"/>
            <a:ext cx="642938" cy="31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5292079" y="5357813"/>
            <a:ext cx="780108" cy="1594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53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58825" y="1092200"/>
          <a:ext cx="6118225" cy="54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Document" r:id="rId3" imgW="7056048" imgH="6273920" progId="Word.Document.8">
                  <p:embed/>
                </p:oleObj>
              </mc:Choice>
              <mc:Fallback>
                <p:oleObj name="Document" r:id="rId3" imgW="7056048" imgH="6273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092200"/>
                        <a:ext cx="6118225" cy="54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95288" y="1447800"/>
          <a:ext cx="8532812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Document" r:id="rId3" imgW="7067093" imgH="4071518" progId="Word.Document.8">
                  <p:embed/>
                </p:oleObj>
              </mc:Choice>
              <mc:Fallback>
                <p:oleObj name="Document" r:id="rId3" imgW="7067093" imgH="40715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47800"/>
                        <a:ext cx="8532812" cy="492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90500" y="1219200"/>
          <a:ext cx="70373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Document" r:id="rId3" imgW="7074123" imgH="4584057" progId="Word.Document.8">
                  <p:embed/>
                </p:oleObj>
              </mc:Choice>
              <mc:Fallback>
                <p:oleObj name="Document" r:id="rId3" imgW="7074123" imgH="45840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219200"/>
                        <a:ext cx="70373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430838" y="1981200"/>
            <a:ext cx="33051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 goes in and out of scope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immediately.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3554411" y="2273300"/>
            <a:ext cx="1876426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154611" y="5257800"/>
            <a:ext cx="48006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Instantiate two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objects to demonstrate order of derived-class and base-class constructor/destructor function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calls.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 flipV="1">
            <a:off x="2868613" y="4267200"/>
            <a:ext cx="1295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 flipV="1">
            <a:off x="2868613" y="5029200"/>
            <a:ext cx="1295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2553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  <p:bldP spid="110599" grpId="0" animBg="1"/>
      <p:bldP spid="110600" grpId="0" animBg="1"/>
      <p:bldP spid="11060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18643"/>
              </p:ext>
            </p:extLst>
          </p:nvPr>
        </p:nvGraphicFramePr>
        <p:xfrm>
          <a:off x="0" y="973980"/>
          <a:ext cx="6588125" cy="57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Document" r:id="rId3" imgW="7046703" imgH="6183505" progId="Word.Document.8">
                  <p:embed/>
                </p:oleObj>
              </mc:Choice>
              <mc:Fallback>
                <p:oleObj name="Document" r:id="rId3" imgW="7046703" imgH="618350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3980"/>
                        <a:ext cx="6588125" cy="576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787900" y="1773238"/>
            <a:ext cx="41910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called for object in block; destructor called immediately as execution leaves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scope.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2725982" y="1196973"/>
            <a:ext cx="2061918" cy="9937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 flipV="1">
            <a:off x="2532463" y="2060848"/>
            <a:ext cx="2255436" cy="1299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191000" y="5157788"/>
            <a:ext cx="4000500" cy="10795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Base-class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executes first when instantiating derived-class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 flipV="1">
            <a:off x="2673228" y="5133976"/>
            <a:ext cx="1517772" cy="563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4419600" y="3938588"/>
            <a:ext cx="4572000" cy="107791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Derived-class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body executes after base-class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CommissionEmployee’s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finishes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execution.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 flipV="1">
            <a:off x="3238500" y="3944084"/>
            <a:ext cx="1181100" cy="4210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648200" y="2947988"/>
            <a:ext cx="4343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Base-class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executes first when instantiating derived-class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H="1" flipV="1">
            <a:off x="2532461" y="3068958"/>
            <a:ext cx="2115738" cy="2965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Constructors and Destructors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94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9697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7086600" y="1109663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Outline</a:t>
            </a:r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0" y="957263"/>
          <a:ext cx="7048500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Document" r:id="rId3" imgW="7046703" imgH="5641737" progId="Word.Document.8">
                  <p:embed/>
                </p:oleObj>
              </mc:Choice>
              <mc:Fallback>
                <p:oleObj name="Document" r:id="rId3" imgW="7046703" imgH="564173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7263"/>
                        <a:ext cx="7048500" cy="564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343400" y="1338263"/>
            <a:ext cx="4572000" cy="107791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Derived-class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body executes after base-class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CommissionEmployee’s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 finishes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execution.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 flipV="1">
            <a:off x="3505200" y="1414463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876800" y="2633663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Destructors for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 called in reverse order of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 flipV="1">
            <a:off x="3352800" y="2557463"/>
            <a:ext cx="1524000" cy="493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2743200" y="3051175"/>
            <a:ext cx="2133600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029200" y="4386263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Destructors for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 called in reverse order of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constructors.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 flipV="1">
            <a:off x="3377916" y="4520651"/>
            <a:ext cx="1651284" cy="2831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H="1">
            <a:off x="2667000" y="4803775"/>
            <a:ext cx="2362200" cy="72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604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47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 txBox="1">
            <a:spLocks noGrp="1" noChangeArrowheads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ED812E-2845-48A5-B909-D6CC7304304E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86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86BC9C-5C40-44EF-A138-F52DC61CAC73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86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Review of Inheritance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0728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Base Classes and Derived Classes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Five Examples of Base Class and Derived Class Relationships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Focused on the distinctions in using public, private and protected data members and public get/set member 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Elements that are not inherited by derived classes</a:t>
            </a:r>
            <a:r>
              <a:rPr lang="en-US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Order of execution </a:t>
            </a:r>
            <a:r>
              <a:rPr lang="en-US" dirty="0" smtClean="0">
                <a:effectLst/>
              </a:rPr>
              <a:t>of constructors and destructors in inheritance hierarchy chains.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95513" y="6410151"/>
            <a:ext cx="5113337" cy="403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12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/>
              <a:t>Fig. 20.2</a:t>
            </a:r>
            <a:r>
              <a:rPr lang="en-US" sz="3200" dirty="0" smtClean="0">
                <a:latin typeface="Goudy Sans Medium" pitchFamily="34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Inheritance Hierarchy for University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CommunityMember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1685" name="Picture 3" descr="AAEMYR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2050613"/>
            <a:ext cx="2297832" cy="73031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</a:rPr>
              <a:t>Arrows represent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990033"/>
                </a:solidFill>
              </a:rPr>
              <a:t>a</a:t>
            </a:r>
            <a:r>
              <a:rPr lang="en-US" sz="1800" dirty="0" smtClean="0">
                <a:solidFill>
                  <a:srgbClr val="990033"/>
                </a:solidFill>
              </a:rPr>
              <a:t>n </a:t>
            </a:r>
            <a:r>
              <a:rPr lang="en-US" sz="1800" dirty="0" smtClean="0"/>
              <a:t>is-a </a:t>
            </a:r>
            <a:r>
              <a:rPr lang="en-US" sz="1800" dirty="0" smtClean="0">
                <a:solidFill>
                  <a:srgbClr val="990033"/>
                </a:solidFill>
              </a:rPr>
              <a:t>relationship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693368" y="2415770"/>
            <a:ext cx="1014536" cy="7712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44452" y="2780928"/>
            <a:ext cx="1014536" cy="122413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6170</TotalTime>
  <Words>2287</Words>
  <Application>Microsoft Office PowerPoint</Application>
  <PresentationFormat>On-screen Show (4:3)</PresentationFormat>
  <Paragraphs>441</Paragraphs>
  <Slides>86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Revised_Master</vt:lpstr>
      <vt:lpstr>Document</vt:lpstr>
      <vt:lpstr> C++ Inheritance </vt:lpstr>
      <vt:lpstr>Inheritance</vt:lpstr>
      <vt:lpstr>Introduction</vt:lpstr>
      <vt:lpstr>Introduction</vt:lpstr>
      <vt:lpstr>Introduction</vt:lpstr>
      <vt:lpstr>Software Engineering Observation 23.1</vt:lpstr>
      <vt:lpstr>C++ Abstractions</vt:lpstr>
      <vt:lpstr>Base Classes and Derived Classes</vt:lpstr>
      <vt:lpstr>Fig. 20.2 Inheritance Hierarchy for University CommunityMember</vt:lpstr>
      <vt:lpstr>Base Classes and Derived Classes</vt:lpstr>
      <vt:lpstr>protected Members</vt:lpstr>
      <vt:lpstr>Five Examples of Base Class  and Derived Class Relationships</vt:lpstr>
      <vt:lpstr>PowerPoint Presentation</vt:lpstr>
      <vt:lpstr>Example 1: CommissionEmployee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BasePlusCommissionEmployee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Engineering Observation 23.4</vt:lpstr>
      <vt:lpstr>Example 3: a CommissionEmployee-BasePlusCommissionEmployee Inheritance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20.5 Constructors and Destructors in Derived Classes </vt:lpstr>
      <vt:lpstr>Software Engineering Observation 20.7</vt:lpstr>
      <vt:lpstr> Constructors and Destructors in Derived Classes</vt:lpstr>
      <vt:lpstr>Software Engineering Observation 23.8</vt:lpstr>
      <vt:lpstr>Software Engineering Observation 23.8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Inheritance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215</cp:revision>
  <dcterms:created xsi:type="dcterms:W3CDTF">2004-01-21T20:05:10Z</dcterms:created>
  <dcterms:modified xsi:type="dcterms:W3CDTF">2014-10-09T12:44:07Z</dcterms:modified>
</cp:coreProperties>
</file>