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3" r:id="rId3"/>
    <p:sldId id="392" r:id="rId4"/>
    <p:sldId id="375" r:id="rId5"/>
    <p:sldId id="374" r:id="rId6"/>
    <p:sldId id="376" r:id="rId7"/>
    <p:sldId id="377" r:id="rId8"/>
    <p:sldId id="378" r:id="rId9"/>
    <p:sldId id="379" r:id="rId10"/>
    <p:sldId id="417" r:id="rId11"/>
    <p:sldId id="418" r:id="rId12"/>
    <p:sldId id="419" r:id="rId13"/>
    <p:sldId id="420" r:id="rId14"/>
    <p:sldId id="381" r:id="rId15"/>
    <p:sldId id="383" r:id="rId16"/>
    <p:sldId id="384" r:id="rId17"/>
    <p:sldId id="385" r:id="rId18"/>
    <p:sldId id="386" r:id="rId19"/>
    <p:sldId id="387" r:id="rId20"/>
    <p:sldId id="388" r:id="rId21"/>
    <p:sldId id="390" r:id="rId22"/>
    <p:sldId id="391" r:id="rId23"/>
    <p:sldId id="393" r:id="rId24"/>
    <p:sldId id="394" r:id="rId25"/>
    <p:sldId id="395" r:id="rId26"/>
    <p:sldId id="404" r:id="rId27"/>
    <p:sldId id="396" r:id="rId28"/>
    <p:sldId id="397" r:id="rId29"/>
    <p:sldId id="398" r:id="rId30"/>
    <p:sldId id="399" r:id="rId31"/>
    <p:sldId id="400" r:id="rId32"/>
    <p:sldId id="421" r:id="rId33"/>
    <p:sldId id="405" r:id="rId34"/>
    <p:sldId id="423" r:id="rId35"/>
    <p:sldId id="422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008000"/>
    <a:srgbClr val="0000FF"/>
    <a:srgbClr val="990033"/>
    <a:srgbClr val="003366"/>
    <a:srgbClr val="CC0000"/>
    <a:srgbClr val="33CC33"/>
    <a:srgbClr val="99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1301" y="29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A4618AD-DA8F-4089-8BD7-C1DA0CBB728F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120A333-9C72-4EE2-8E93-13481926D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0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11BD598-1705-4571-8DFC-E7ADA0D3C5AB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7B2F5C5-6BA7-4D84-B42E-E0BEE8FB8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54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endParaRPr lang="en-US" alt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0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6BD0-12AA-4CD8-AB0B-7FF0295A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4A66-02DA-4170-B76F-52668C98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598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C0F178E-C237-4E5F-A5BD-6A67C3B3D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2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D972118-6385-40F6-8568-A9039E6AE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7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BDE3-7C24-462E-A9D3-5B38CAAB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6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13E80-5B32-49F3-ADE9-CD2F75DAD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8B44-F317-4EBB-9A3A-47E34568C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  <a:cs typeface="Consolas" panose="020B0609020204030204" pitchFamily="49" charset="0"/>
              </a:defRPr>
            </a:lvl1pPr>
          </a:lstStyle>
          <a:p>
            <a:pPr>
              <a:defRPr/>
            </a:pPr>
            <a:fld id="{FAEFFBBB-4991-4F00-A67A-90E1529ED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696B-F12C-45D8-93EA-506DD6C9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</a:t>
            </a:r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FF03-E65F-4324-9730-FFA968A1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Systems Programming      Introduction to C++</a:t>
            </a: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4BED5CC-78AD-4005-AEE4-D9ED57458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557338"/>
            <a:ext cx="8208963" cy="2952750"/>
          </a:xfrm>
        </p:spPr>
        <p:txBody>
          <a:bodyPr/>
          <a:lstStyle/>
          <a:p>
            <a:pPr>
              <a:defRPr/>
            </a:pPr>
            <a:r>
              <a:rPr lang="en-US" sz="4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C++</a:t>
            </a:r>
            <a:endParaRPr lang="en-US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62400" y="5857875"/>
            <a:ext cx="4953000" cy="576263"/>
          </a:xfrm>
          <a:prstGeom prst="rect">
            <a:avLst/>
          </a:prstGeom>
        </p:spPr>
        <p:txBody>
          <a:bodyPr/>
          <a:lstStyle/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en-US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slides15_Page_1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0" y="1117873"/>
            <a:ext cx="9648056" cy="51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84213" y="-100013"/>
            <a:ext cx="10225088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15.2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C++ Standard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Library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929" y="587752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slides15_Page_1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4" y="1052736"/>
            <a:ext cx="9144000" cy="52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84213" y="-100013"/>
            <a:ext cx="10225088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15.2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C++ Standard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Library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929" y="587752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slides15_Page_1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8" y="1052736"/>
            <a:ext cx="9144000" cy="51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84213" y="-100013"/>
            <a:ext cx="10225088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15.2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C++ Standard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Library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929" y="587752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slides15_Page_1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8" y="1124744"/>
            <a:ext cx="9144000" cy="51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84213" y="-100013"/>
            <a:ext cx="10225088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15.2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C++ Standard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Library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929" y="587752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DAC856-461C-42E5-9DB1-D4F5546C863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15.6 Inline Functions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Inline functions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 smtClean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Reduce function call overhead—especially for small functions.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Qualifier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inline</a:t>
            </a:r>
            <a:r>
              <a:rPr lang="en-US" sz="2000" dirty="0" smtClean="0">
                <a:effectLst/>
              </a:rPr>
              <a:t> before a function’s return type in the function definition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/>
              <a:t>“Advises” the compiler to generate a copy of the function’s code in place (when appropriate) to avoid a function call. 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Trade-off of inline functions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/>
              <a:t>Multiple copies of the function code are inserted in the program (often making the program larger).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The compiler can ignore the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inline</a:t>
            </a:r>
            <a:r>
              <a:rPr lang="en-US" sz="2000" dirty="0" smtClean="0">
                <a:effectLst/>
              </a:rPr>
              <a:t> qualifier and typically does so for all but the smallest functions.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>
              <a:effectLst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83E35F-E0B3-49A5-B381-E37AA2FF57C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179388" y="1312863"/>
          <a:ext cx="7056437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Document" r:id="rId3" imgW="7059168" imgH="4349496" progId="Word.Document.8">
                  <p:embed/>
                </p:oleObj>
              </mc:Choice>
              <mc:Fallback>
                <p:oleObj name="Document" r:id="rId3" imgW="7059168" imgH="43494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12863"/>
                        <a:ext cx="7056437" cy="434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714875" y="2428875"/>
            <a:ext cx="2643188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inline</a:t>
            </a: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qualifier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900113" y="2571750"/>
            <a:ext cx="3814762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643563" y="3789363"/>
            <a:ext cx="3441700" cy="1077912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Complete function definition so the compiler knows how to expand a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cube</a:t>
            </a:r>
            <a:r>
              <a:rPr lang="en-US" altLang="en-US" sz="16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call into its inlined code</a:t>
            </a:r>
            <a:r>
              <a:rPr lang="en-US" altLang="en-US" sz="1600" b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3851275" y="36449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400" b="1">
                <a:solidFill>
                  <a:schemeClr val="bg1"/>
                </a:solidFill>
              </a:rPr>
              <a:t>Another Simple C++ Program</a:t>
            </a:r>
          </a:p>
        </p:txBody>
      </p:sp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00313" y="1928813"/>
            <a:ext cx="4572000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using</a:t>
            </a:r>
            <a:r>
              <a:rPr lang="en-US" altLang="en-US" sz="160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n-US" sz="1600">
                <a:solidFill>
                  <a:srgbClr val="990033"/>
                </a:solidFill>
                <a:latin typeface="Courier New" pitchFamily="49" charset="0"/>
                <a:cs typeface="Times New Roman" pitchFamily="18" charset="0"/>
              </a:rPr>
              <a:t>avoids repeating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std::</a:t>
            </a:r>
            <a:endParaRPr lang="en-US" altLang="en-US" sz="1600" b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1928813" y="2143125"/>
            <a:ext cx="5715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3BAD70-7339-4E20-A2DF-649EC2B99AD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5364" name="Object 2"/>
          <p:cNvGraphicFramePr>
            <a:graphicFrameLocks/>
          </p:cNvGraphicFramePr>
          <p:nvPr/>
        </p:nvGraphicFramePr>
        <p:xfrm>
          <a:off x="0" y="1500188"/>
          <a:ext cx="7061200" cy="441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Document" r:id="rId3" imgW="7062810" imgH="4399487" progId="Word.Document.8">
                  <p:embed/>
                </p:oleObj>
              </mc:Choice>
              <mc:Fallback>
                <p:oleObj name="Document" r:id="rId3" imgW="7062810" imgH="439948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7061200" cy="441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14938" y="3716338"/>
            <a:ext cx="3749675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cube</a:t>
            </a: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call that could be inlined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 flipV="1">
            <a:off x="4500563" y="3284538"/>
            <a:ext cx="6429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400" b="1">
                <a:solidFill>
                  <a:schemeClr val="bg1"/>
                </a:solidFill>
              </a:rPr>
              <a:t>Another Simple C++ Program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BA0A43-71A4-428F-A901-B6E25F8475B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6388" name="Object 2"/>
          <p:cNvGraphicFramePr>
            <a:graphicFrameLocks noGrp="1" noChangeAspect="1"/>
          </p:cNvGraphicFramePr>
          <p:nvPr>
            <p:ph/>
          </p:nvPr>
        </p:nvGraphicFramePr>
        <p:xfrm>
          <a:off x="1300163" y="1614488"/>
          <a:ext cx="651827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Document" r:id="rId3" imgW="6432838" imgH="2473834" progId="Word.Document.8">
                  <p:embed/>
                </p:oleObj>
              </mc:Choice>
              <mc:Fallback>
                <p:oleObj name="Document" r:id="rId3" imgW="6432838" imgH="2473834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1614488"/>
                        <a:ext cx="6518275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3363" y="-26988"/>
            <a:ext cx="89106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Fig. 18.4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chemeClr val="bg1"/>
                </a:solidFill>
              </a:rPr>
              <a:t>C++ keywords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0BE51B-D543-4401-B8EB-02820C2B9EA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17412" name="Object 2"/>
          <p:cNvGraphicFramePr>
            <a:graphicFrameLocks noGrp="1" noChangeAspect="1"/>
          </p:cNvGraphicFramePr>
          <p:nvPr>
            <p:ph/>
          </p:nvPr>
        </p:nvGraphicFramePr>
        <p:xfrm>
          <a:off x="1400175" y="1609725"/>
          <a:ext cx="634047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3" imgW="6264462" imgH="2947509" progId="Word.Document.8">
                  <p:embed/>
                </p:oleObj>
              </mc:Choice>
              <mc:Fallback>
                <p:oleObj name="Document" r:id="rId3" imgW="6264462" imgH="2947509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609725"/>
                        <a:ext cx="6340475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33363" y="-26988"/>
            <a:ext cx="89106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Fig. 18.4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chemeClr val="bg1"/>
                </a:solidFill>
              </a:rPr>
              <a:t>C++ keywords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BAFBC7-529D-4C46-823F-05BE5E96E76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15.6 Inline Functions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800600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</a:t>
            </a:r>
            <a:r>
              <a:rPr lang="en-US" sz="2800" dirty="0" smtClean="0">
                <a:effectLst/>
              </a:rPr>
              <a:t> statements help eliminate the need to repeat the namespace prefix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500" dirty="0" smtClean="0">
                <a:effectLst/>
              </a:rPr>
              <a:t>Ex: 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std::</a:t>
            </a:r>
            <a:r>
              <a:rPr lang="en-US" sz="2500" dirty="0" smtClean="0">
                <a:effectLst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800" dirty="0" smtClean="0">
                <a:effectLst/>
              </a:rPr>
              <a:t> statement’s condition evaluates to either 0 (false) or nonzero (true)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500" dirty="0" smtClean="0">
                <a:effectLst/>
              </a:rPr>
              <a:t>Type </a:t>
            </a:r>
            <a:r>
              <a:rPr lang="en-US" sz="25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bool</a:t>
            </a:r>
            <a:r>
              <a:rPr lang="en-US" sz="2500" dirty="0" smtClean="0">
                <a:effectLst/>
              </a:rPr>
              <a:t> represents </a:t>
            </a:r>
            <a:r>
              <a:rPr lang="en-US" sz="2500" dirty="0" err="1" smtClean="0">
                <a:effectLst/>
              </a:rPr>
              <a:t>boolean</a:t>
            </a:r>
            <a:r>
              <a:rPr lang="en-US" sz="2500" dirty="0" smtClean="0">
                <a:effectLst/>
              </a:rPr>
              <a:t> (true/false) values.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en-US" sz="2000" dirty="0" smtClean="0"/>
              <a:t>The two possible values of a </a:t>
            </a:r>
            <a:r>
              <a:rPr lang="en-US" sz="2000" dirty="0" err="1" smtClean="0">
                <a:solidFill>
                  <a:srgbClr val="0000FF"/>
                </a:solidFill>
              </a:rPr>
              <a:t>bool</a:t>
            </a:r>
            <a:r>
              <a:rPr lang="en-US" sz="2000" dirty="0" smtClean="0"/>
              <a:t> are the keywords </a:t>
            </a:r>
            <a:r>
              <a:rPr lang="en-US" sz="2000" dirty="0" smtClean="0">
                <a:solidFill>
                  <a:srgbClr val="0000FF"/>
                </a:solidFill>
              </a:rPr>
              <a:t>true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00FF"/>
                </a:solidFill>
              </a:rPr>
              <a:t>false.</a:t>
            </a:r>
            <a:r>
              <a:rPr lang="en-US" sz="2000" dirty="0" smtClean="0"/>
              <a:t> </a:t>
            </a:r>
          </a:p>
          <a:p>
            <a:pPr lvl="3" algn="just">
              <a:lnSpc>
                <a:spcPct val="90000"/>
              </a:lnSpc>
              <a:defRPr/>
            </a:pPr>
            <a:r>
              <a:rPr lang="en-US" sz="1800" dirty="0" smtClean="0"/>
              <a:t>When true and false are converted to integers, they become the values 1 and 0, respectively.</a:t>
            </a:r>
          </a:p>
          <a:p>
            <a:pPr lvl="3" algn="just">
              <a:lnSpc>
                <a:spcPct val="90000"/>
              </a:lnSpc>
              <a:defRPr/>
            </a:pPr>
            <a:r>
              <a:rPr lang="en-US" sz="1800" dirty="0" smtClean="0"/>
              <a:t>When non-</a:t>
            </a:r>
            <a:r>
              <a:rPr lang="en-US" sz="1800" dirty="0" err="1" smtClean="0"/>
              <a:t>boolean</a:t>
            </a:r>
            <a:r>
              <a:rPr lang="en-US" sz="1800" dirty="0" smtClean="0"/>
              <a:t> values are converted to type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bool</a:t>
            </a:r>
            <a:r>
              <a:rPr lang="en-US" sz="1800" dirty="0" smtClean="0"/>
              <a:t>, non-zero values become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true,</a:t>
            </a:r>
            <a:r>
              <a:rPr lang="en-US" sz="1800" dirty="0" smtClean="0"/>
              <a:t> and zero or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null</a:t>
            </a:r>
            <a:r>
              <a:rPr lang="en-US" sz="1800" dirty="0" smtClean="0"/>
              <a:t> pointer values become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false.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79F677-BBAD-41C3-B23A-CF014866E8F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3B1A5C-22F8-42E9-9F97-791C855E148A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2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Introduction to C++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Syntax differences between C and C++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A Simple C++ Example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C++ Input/Output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C++ Libraries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C++ Header Files 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Another Simple C++ Example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Inline Functions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Call by Reference in C++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References and Reference Parameters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DA6477-EDDD-4622-91DE-ADA7C508BA0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0"/>
            <a:ext cx="10080626" cy="908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15.7 References and Reference 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052513"/>
            <a:ext cx="8229601" cy="5111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Reference Parameter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An alias for its corresponding argument in a function call.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effectLst/>
              </a:rPr>
              <a:t> placed after the parameter type in the function prototype and function header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Example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&amp;count</a:t>
            </a:r>
            <a:r>
              <a:rPr lang="en-US" dirty="0" smtClean="0"/>
              <a:t> in a function header</a:t>
            </a:r>
          </a:p>
          <a:p>
            <a:pPr lvl="3">
              <a:defRPr/>
            </a:pPr>
            <a:r>
              <a:rPr lang="en-US" dirty="0" smtClean="0"/>
              <a:t>Pronounced as “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count</a:t>
            </a:r>
            <a:r>
              <a:rPr lang="en-US" dirty="0" smtClean="0"/>
              <a:t> is a reference to an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Parameter name in the called function  body actually refers to the original variable in the calling function.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CA6E1-F53E-402E-8DC6-E76C1E982C9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242888" y="882650"/>
          <a:ext cx="7056437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Document" r:id="rId3" imgW="7059168" imgH="5644896" progId="Word.Document.8">
                  <p:embed/>
                </p:oleObj>
              </mc:Choice>
              <mc:Fallback>
                <p:oleObj name="Document" r:id="rId3" imgW="7059168" imgH="56448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882650"/>
                        <a:ext cx="7056437" cy="564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357688" y="1492250"/>
            <a:ext cx="3929062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illustrating pass-by-value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2376488" y="172085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814888" y="2787650"/>
            <a:ext cx="3757612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illustrating pass-by-reference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 flipV="1">
            <a:off x="3000375" y="257175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 flipV="1">
            <a:off x="2833688" y="4616450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2757488" y="499745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043488" y="4692650"/>
            <a:ext cx="3100387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Variable is simply mentioned by name in both function calls 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white">
          <a:xfrm>
            <a:off x="-107950" y="115888"/>
            <a:ext cx="94329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 by Reference and Call by Value in C++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1D4B25-D902-4017-89BE-727615841BE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336550" y="1441450"/>
          <a:ext cx="7056438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Document" r:id="rId3" imgW="7062810" imgH="4508907" progId="Word.Document.8">
                  <p:embed/>
                </p:oleObj>
              </mc:Choice>
              <mc:Fallback>
                <p:oleObj name="Document" r:id="rId3" imgW="7062810" imgH="450890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441450"/>
                        <a:ext cx="7056438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37150" y="2090738"/>
            <a:ext cx="3721100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Receives copy of argument </a:t>
            </a: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in</a:t>
            </a:r>
            <a:r>
              <a:rPr lang="en-US" altLang="en-US" sz="1600" b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sz="1600">
                <a:solidFill>
                  <a:srgbClr val="0000FF"/>
                </a:solidFill>
                <a:latin typeface="Lucida Console" pitchFamily="49" charset="0"/>
                <a:ea typeface="Times New Roman" pitchFamily="18" charset="0"/>
                <a:cs typeface="AGaramond" pitchFamily="18" charset="0"/>
              </a:rPr>
              <a:t>main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3308350" y="22145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214938" y="3651250"/>
            <a:ext cx="3821112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Receives reference to argument in </a:t>
            </a:r>
            <a:r>
              <a:rPr lang="en-US" altLang="en-US" sz="1600">
                <a:solidFill>
                  <a:srgbClr val="0000FF"/>
                </a:solidFill>
                <a:latin typeface="Lucida Console" pitchFamily="49" charset="0"/>
                <a:cs typeface="Times New Roman" pitchFamily="18" charset="0"/>
              </a:rPr>
              <a:t>main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 flipV="1">
            <a:off x="4070350" y="3727450"/>
            <a:ext cx="107315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832350" y="4794250"/>
            <a:ext cx="3168650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Modifies variable in </a:t>
            </a:r>
            <a:r>
              <a:rPr lang="en-US" altLang="en-US" sz="1600">
                <a:solidFill>
                  <a:srgbClr val="0000FF"/>
                </a:solidFill>
                <a:latin typeface="Lucida Console" pitchFamily="49" charset="0"/>
                <a:cs typeface="Times New Roman" pitchFamily="18" charset="0"/>
              </a:rPr>
              <a:t>main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2851150" y="418465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white">
          <a:xfrm>
            <a:off x="-107950" y="115888"/>
            <a:ext cx="94329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 by Reference and Call by Value in C++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1" grpId="0" animBg="1"/>
      <p:bldP spid="41992" grpId="0" animBg="1"/>
      <p:bldP spid="41993" grpId="0" animBg="1"/>
      <p:bldP spid="419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DC79C8-A76E-4A3E-8CF0-5A1B5B60818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913" y="1052513"/>
            <a:ext cx="8504237" cy="5256212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References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are used as aliases for other variables within a function.</a:t>
            </a:r>
          </a:p>
          <a:p>
            <a:pPr lvl="2">
              <a:defRPr/>
            </a:pPr>
            <a:r>
              <a:rPr lang="en-US" sz="2000" dirty="0" smtClean="0"/>
              <a:t>All operations supposedly performed on the alias (i.e., the reference) are actually performed on the original variable.</a:t>
            </a:r>
          </a:p>
          <a:p>
            <a:pPr lvl="2">
              <a:defRPr/>
            </a:pPr>
            <a:r>
              <a:rPr lang="en-US" sz="2000" dirty="0" smtClean="0"/>
              <a:t>An alias is simply another name for the original variable.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993300"/>
                </a:solidFill>
              </a:rPr>
              <a:t>Must be initialized in their declarations</a:t>
            </a:r>
            <a:r>
              <a:rPr lang="en-US" sz="2000" dirty="0" smtClean="0"/>
              <a:t>.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It cannot be reassigned afterward.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Example</a:t>
            </a:r>
          </a:p>
          <a:p>
            <a:pPr lvl="2">
              <a:defRPr/>
            </a:pP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count = 1;</a:t>
            </a:r>
            <a:b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cRef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count;</a:t>
            </a:r>
            <a:b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cRef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++;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Increments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count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through alias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cRef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115888"/>
            <a:ext cx="9432926" cy="792162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15.7 References and Reference Parameters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09660-02E2-4960-8344-85EDC210D2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315913" y="1187450"/>
          <a:ext cx="7056437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Document" r:id="rId3" imgW="7062810" imgH="4618327" progId="Word.Document.8">
                  <p:embed/>
                </p:oleObj>
              </mc:Choice>
              <mc:Fallback>
                <p:oleObj name="Document" r:id="rId3" imgW="7062810" imgH="461832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187450"/>
                        <a:ext cx="7056437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049713" y="2406650"/>
            <a:ext cx="3379787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Creating a reference as an alias to another variable in the function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1839913" y="271145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649913" y="3549650"/>
            <a:ext cx="3065462" cy="338138"/>
          </a:xfrm>
          <a:prstGeom prst="rect">
            <a:avLst/>
          </a:prstGeom>
          <a:solidFill>
            <a:srgbClr val="F0F5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Assign </a:t>
            </a:r>
            <a:r>
              <a:rPr lang="en-US" altLang="en-US" sz="1600">
                <a:solidFill>
                  <a:srgbClr val="990033"/>
                </a:solidFill>
                <a:latin typeface="Courier New" pitchFamily="49" charset="0"/>
                <a:cs typeface="Times New Roman" pitchFamily="18" charset="0"/>
              </a:rPr>
              <a:t>7</a:t>
            </a: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x</a:t>
            </a: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through alias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y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1382713" y="3778250"/>
            <a:ext cx="426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white">
          <a:xfrm>
            <a:off x="0" y="0"/>
            <a:ext cx="8964613" cy="908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600" b="1">
                <a:solidFill>
                  <a:schemeClr val="bg1"/>
                </a:solidFill>
              </a:rPr>
              <a:t>References and Reference Parameters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32F007-11CF-4E3E-BF85-F60E09C717A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287338" y="1049338"/>
          <a:ext cx="6084887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Document" r:id="rId3" imgW="7078494" imgH="6281071" progId="Word.Document.8">
                  <p:embed/>
                </p:oleObj>
              </mc:Choice>
              <mc:Fallback>
                <p:oleObj name="Document" r:id="rId3" imgW="7078494" imgH="628107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049338"/>
                        <a:ext cx="6084887" cy="540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2633663" y="2181225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000500" y="2000250"/>
            <a:ext cx="2427288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Uninitialized reference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white">
          <a:xfrm>
            <a:off x="0" y="0"/>
            <a:ext cx="8964613" cy="908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600" b="1">
                <a:solidFill>
                  <a:schemeClr val="bg1"/>
                </a:solidFill>
              </a:rPr>
              <a:t>References and Reference Parameters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26EB6-2A12-403F-97FF-3D4BFEFC202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792163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    References 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15900" y="1052513"/>
            <a:ext cx="8748713" cy="4464050"/>
          </a:xfrm>
          <a:prstGeom prst="rect">
            <a:avLst/>
          </a:prstGeom>
          <a:solidFill>
            <a:srgbClr val="66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// Three ways in C++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#include &lt;stdio.h&gt;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int main ()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{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int y = 8;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int &amp;yref = y;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int *yptr = &amp;y;</a:t>
            </a:r>
          </a:p>
          <a:p>
            <a:pPr algn="l"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printf(" 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y  = %d\n using ref y  = %d\n using pointer y  = %d\n",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y, yref, *yptr);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return 0;</a:t>
            </a:r>
          </a:p>
          <a:p>
            <a:pPr algn="l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}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530600" y="4429125"/>
            <a:ext cx="5327650" cy="16557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$ g++ -o ref ref.cpp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$ ./ref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 y  = 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 using ref y  = 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 using pointer y  = 8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498975" y="1125538"/>
            <a:ext cx="4321175" cy="2663825"/>
          </a:xfrm>
          <a:prstGeom prst="rect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226175" y="2422525"/>
            <a:ext cx="2376488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081713" y="1198563"/>
            <a:ext cx="2376487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accent1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498975" y="2278063"/>
            <a:ext cx="1943100" cy="431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425950" y="2638425"/>
            <a:ext cx="1943100" cy="431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yref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924300" y="1125538"/>
            <a:ext cx="1943100" cy="57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yptr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7378700" y="1414463"/>
            <a:ext cx="0" cy="100647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  <p:bldP spid="56329" grpId="0"/>
      <p:bldP spid="56330" grpId="0"/>
      <p:bldP spid="56331" grpId="0"/>
      <p:bldP spid="56331" grpId="1"/>
      <p:bldP spid="563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E360F-F70A-49F6-9345-43CC872272B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08050"/>
          </a:xfrm>
        </p:spPr>
        <p:txBody>
          <a:bodyPr/>
          <a:lstStyle/>
          <a:p>
            <a:r>
              <a:rPr lang="en-US" altLang="en-US" sz="3600" smtClean="0">
                <a:effectLst/>
              </a:rPr>
              <a:t>References and Reference Parameters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01000" cy="49831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Returning a reference from a function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Functions can return references to variables.</a:t>
            </a:r>
          </a:p>
          <a:p>
            <a:pPr lvl="2">
              <a:defRPr/>
            </a:pPr>
            <a:r>
              <a:rPr lang="en-US" dirty="0" smtClean="0"/>
              <a:t>Should only be used when the variable is </a:t>
            </a:r>
            <a:r>
              <a:rPr lang="en-US" dirty="0" smtClean="0">
                <a:solidFill>
                  <a:srgbClr val="0000FF"/>
                </a:solidFill>
              </a:rPr>
              <a:t>static.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 Dangling reference</a:t>
            </a:r>
          </a:p>
          <a:p>
            <a:pPr lvl="2">
              <a:defRPr/>
            </a:pPr>
            <a:r>
              <a:rPr lang="en-US" dirty="0" smtClean="0"/>
              <a:t>Returning a reference to an automatic variable</a:t>
            </a:r>
          </a:p>
          <a:p>
            <a:pPr lvl="3">
              <a:defRPr/>
            </a:pPr>
            <a:r>
              <a:rPr lang="en-US" dirty="0" smtClean="0">
                <a:solidFill>
                  <a:srgbClr val="993300"/>
                </a:solidFill>
                <a:latin typeface="+mn-lt"/>
              </a:rPr>
              <a:t>That variable no longer exists after the function ends</a:t>
            </a:r>
            <a:r>
              <a:rPr lang="en-US" dirty="0" smtClean="0">
                <a:latin typeface="+mn-lt"/>
              </a:rPr>
              <a:t>.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1E925-293B-4090-B4ED-04F7D6FF0F5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15.9 Default Arguments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Default argument</a:t>
            </a:r>
          </a:p>
          <a:p>
            <a:pPr lvl="1"/>
            <a:r>
              <a:rPr lang="en-US" altLang="en-US" smtClean="0">
                <a:effectLst/>
              </a:rPr>
              <a:t>A default value to be passed to a parameter.</a:t>
            </a:r>
          </a:p>
          <a:p>
            <a:pPr lvl="2"/>
            <a:r>
              <a:rPr lang="en-US" altLang="en-US" smtClean="0"/>
              <a:t>Used when the function call does not specify an argument for that parameter.</a:t>
            </a:r>
          </a:p>
          <a:p>
            <a:pPr lvl="1"/>
            <a:r>
              <a:rPr lang="en-US" altLang="en-US" smtClean="0">
                <a:effectLst/>
              </a:rPr>
              <a:t>Must be the rightmost argument(s) in a function’s parameter list.</a:t>
            </a:r>
          </a:p>
          <a:p>
            <a:pPr lvl="1"/>
            <a:r>
              <a:rPr lang="en-US" altLang="en-US" smtClean="0">
                <a:effectLst/>
              </a:rPr>
              <a:t>Should be specified with the first occurrence of the function name.</a:t>
            </a:r>
          </a:p>
          <a:p>
            <a:pPr lvl="2"/>
            <a:r>
              <a:rPr lang="en-US" altLang="en-US" smtClean="0"/>
              <a:t>Typically in the function prototype.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D6282-420E-444D-8422-6EDBD32D3BB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0" y="981075"/>
          <a:ext cx="6192838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Document" r:id="rId3" imgW="7059168" imgH="6065520" progId="Word.Document.8">
                  <p:embed/>
                </p:oleObj>
              </mc:Choice>
              <mc:Fallback>
                <p:oleObj name="Document" r:id="rId3" imgW="7059168" imgH="6065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6192838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Line 5"/>
          <p:cNvSpPr>
            <a:spLocks noChangeShapeType="1"/>
          </p:cNvSpPr>
          <p:nvPr/>
        </p:nvSpPr>
        <p:spPr bwMode="auto">
          <a:xfrm flipH="1" flipV="1">
            <a:off x="2484438" y="2492375"/>
            <a:ext cx="3355975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840413" y="2795588"/>
            <a:ext cx="2374900" cy="347662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Default arguments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4787900" y="249237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 flipV="1">
            <a:off x="3635375" y="2492375"/>
            <a:ext cx="22050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4572000" y="3357563"/>
            <a:ext cx="8572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500688" y="3587750"/>
            <a:ext cx="3571875" cy="341313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Calling function with no arguments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4500563" y="4076700"/>
            <a:ext cx="85725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500688" y="4162425"/>
            <a:ext cx="3429000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Calling function with one argument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 flipV="1">
            <a:off x="4716463" y="4868863"/>
            <a:ext cx="85883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500688" y="4908550"/>
            <a:ext cx="3414712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Calling function with two arguments</a:t>
            </a: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 flipV="1">
            <a:off x="4643438" y="5661025"/>
            <a:ext cx="7858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429250" y="5746750"/>
            <a:ext cx="3562350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Calling function with three arguments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1349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Default Arguments</a:t>
            </a:r>
          </a:p>
        </p:txBody>
      </p:sp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08100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1" grpId="0" animBg="1"/>
      <p:bldP spid="50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95EBD-C184-4068-B5F2-3F82B51395C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C8D88FA-C2C7-4C03-853F-7FAED93FBEB8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3</a:t>
            </a:fld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Introduction to C++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Default Arguments</a:t>
            </a:r>
            <a:endParaRPr lang="en-US" sz="3600" dirty="0" smtClean="0">
              <a:solidFill>
                <a:srgbClr val="B3B366"/>
              </a:solidFill>
              <a:effectLst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 smtClean="0">
                <a:effectLst/>
              </a:rPr>
              <a:t>Unary Scope Resolution Operator</a:t>
            </a:r>
          </a:p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Function Overloading</a:t>
            </a:r>
          </a:p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Function Templates</a:t>
            </a:r>
          </a:p>
          <a:p>
            <a:pPr>
              <a:defRPr/>
            </a:pPr>
            <a:endParaRPr lang="en-US" sz="3600" dirty="0" smtClean="0">
              <a:solidFill>
                <a:srgbClr val="B3B366"/>
              </a:solidFill>
              <a:effectLst/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1B1B14-74D6-4EC3-9413-B1CDD797B06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260350" y="1638300"/>
          <a:ext cx="7050088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Document" r:id="rId3" imgW="7067093" imgH="3436620" progId="Word.Document.8">
                  <p:embed/>
                </p:oleObj>
              </mc:Choice>
              <mc:Fallback>
                <p:oleObj name="Document" r:id="rId3" imgW="7067093" imgH="34366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638300"/>
                        <a:ext cx="7050088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Line 5"/>
          <p:cNvSpPr>
            <a:spLocks noChangeShapeType="1"/>
          </p:cNvSpPr>
          <p:nvPr/>
        </p:nvSpPr>
        <p:spPr bwMode="auto">
          <a:xfrm flipH="1" flipV="1">
            <a:off x="3841750" y="24003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786188" y="3270250"/>
            <a:ext cx="5235575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Note that default arguments were specified in the function prototype, so they are not specified in the function </a:t>
            </a:r>
            <a:r>
              <a:rPr lang="en-US" alt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header.</a:t>
            </a:r>
            <a:endParaRPr lang="en-US" altLang="en-US" sz="1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349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Default Arguments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ED0815-5CF3-4314-A5E9-5F0A66F5AD5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9432925" cy="792162"/>
          </a:xfrm>
        </p:spPr>
        <p:txBody>
          <a:bodyPr/>
          <a:lstStyle/>
          <a:p>
            <a:r>
              <a:rPr lang="en-US" altLang="en-US" sz="3600" dirty="0" smtClean="0">
                <a:effectLst/>
              </a:rPr>
              <a:t>15.10 Unary Scope Resolution Operator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Unary scope resolution operator (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::</a:t>
            </a:r>
            <a:r>
              <a:rPr lang="en-US" smtClean="0">
                <a:effectLst/>
              </a:rPr>
              <a:t>)</a:t>
            </a:r>
          </a:p>
          <a:p>
            <a:pPr lvl="1">
              <a:defRPr/>
            </a:pPr>
            <a:r>
              <a:rPr lang="en-US" smtClean="0">
                <a:effectLst/>
              </a:rPr>
              <a:t>Used to access a global variable when a local variable of the same name is in scope.</a:t>
            </a:r>
          </a:p>
          <a:p>
            <a:pPr lvl="1">
              <a:defRPr/>
            </a:pPr>
            <a:r>
              <a:rPr lang="en-US" smtClean="0">
                <a:effectLst/>
              </a:rPr>
              <a:t>Cannot be used to access a local variable of the same name in an outer block.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 descr="slides15_Page_45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6" y="1086098"/>
            <a:ext cx="8891464" cy="52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white">
          <a:xfrm>
            <a:off x="-180975" y="115888"/>
            <a:ext cx="9432925" cy="792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600" b="1" dirty="0" smtClean="0">
                <a:solidFill>
                  <a:schemeClr val="bg1"/>
                </a:solidFill>
              </a:rPr>
              <a:t>15.10 </a:t>
            </a:r>
            <a:r>
              <a:rPr lang="en-US" altLang="en-US" sz="3600" b="1" dirty="0">
                <a:solidFill>
                  <a:schemeClr val="bg1"/>
                </a:solidFill>
              </a:rPr>
              <a:t>Unary Scope Resolution Operator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929" y="587752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49997" y="4212952"/>
            <a:ext cx="3500438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Unary scope resolution operator used to access global variable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number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H="1" flipV="1">
            <a:off x="5508104" y="3861048"/>
            <a:ext cx="792112" cy="35190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64676E-66C0-409A-B8C3-3CDDC87D4F1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15.11 Function Overloading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052513"/>
            <a:ext cx="843597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Overloaded functions</a:t>
            </a:r>
          </a:p>
          <a:p>
            <a:pPr lvl="1"/>
            <a:r>
              <a:rPr lang="en-US" altLang="en-US" smtClean="0">
                <a:effectLst/>
              </a:rPr>
              <a:t>Overloaded functions have</a:t>
            </a:r>
          </a:p>
          <a:p>
            <a:pPr lvl="2"/>
            <a:r>
              <a:rPr lang="en-US" altLang="en-US" smtClean="0"/>
              <a:t>The same name</a:t>
            </a:r>
          </a:p>
          <a:p>
            <a:pPr lvl="2"/>
            <a:r>
              <a:rPr lang="en-US" altLang="en-US" smtClean="0"/>
              <a:t>But different sets of parameters</a:t>
            </a:r>
          </a:p>
          <a:p>
            <a:pPr lvl="1"/>
            <a:r>
              <a:rPr lang="en-US" altLang="en-US" smtClean="0">
                <a:effectLst/>
              </a:rPr>
              <a:t>Compiler selects proper function to execute based on number, types and order of arguments in the function call.</a:t>
            </a:r>
          </a:p>
          <a:p>
            <a:pPr lvl="1"/>
            <a:r>
              <a:rPr lang="en-US" altLang="en-US" smtClean="0">
                <a:effectLst/>
              </a:rPr>
              <a:t>Commonly used to create several functions of the same name that perform similar tasks, but on different data types.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slides15_Page_5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1158106"/>
            <a:ext cx="8676456" cy="51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16557"/>
            <a:ext cx="8785225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altLang="en-US" sz="4000" kern="0" smtClean="0">
                <a:effectLst/>
              </a:rPr>
              <a:t>Function Overloading</a:t>
            </a:r>
            <a:endParaRPr lang="en-US" altLang="en-US" sz="4000" kern="0" dirty="0" smtClean="0"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06405" y="2348880"/>
            <a:ext cx="2886075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Defining a</a:t>
            </a:r>
            <a:r>
              <a:rPr lang="en-US" altLang="en-US" sz="16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square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altLang="en-US" sz="16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23928" y="2644155"/>
            <a:ext cx="20824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38254" y="3558530"/>
            <a:ext cx="327025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Defining a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square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 for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double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37053" y="3853805"/>
            <a:ext cx="1701201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slides15_Page_5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1628800"/>
            <a:ext cx="8532440" cy="435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16557"/>
            <a:ext cx="8785225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altLang="en-US" sz="4000" kern="0" smtClean="0">
                <a:effectLst/>
              </a:rPr>
              <a:t>Function Overloading</a:t>
            </a:r>
            <a:endParaRPr lang="en-US" altLang="en-US" sz="4000" kern="0" dirty="0" smtClean="0">
              <a:effectLst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76056" y="4005064"/>
            <a:ext cx="31369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Output confirms that the proper function was called in each </a:t>
            </a:r>
            <a:r>
              <a:rPr lang="en-US" alt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case.</a:t>
            </a:r>
            <a:endParaRPr lang="en-US" altLang="en-US" sz="1600" dirty="0">
              <a:solidFill>
                <a:srgbClr val="800000"/>
              </a:solidFill>
              <a:latin typeface="Lucida Console" pitchFamily="49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491880" y="3429000"/>
            <a:ext cx="1584177" cy="8681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6CA43-2F18-43EE-80D7-875FF5B028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FBBC29-D16A-4670-A759-48B1B60B6067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ffectLst/>
              </a:rPr>
              <a:t>Constructor overload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class </a:t>
            </a:r>
            <a:r>
              <a:rPr lang="en-US" altLang="en-US" sz="1800" dirty="0" err="1" smtClean="0">
                <a:effectLst/>
              </a:rPr>
              <a:t>Listnode</a:t>
            </a:r>
            <a:endParaRPr lang="en-US" altLang="en-US" sz="1800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err="1" smtClean="0">
                <a:effectLst/>
              </a:rPr>
              <a:t>Listnode</a:t>
            </a:r>
            <a:r>
              <a:rPr lang="en-US" altLang="en-US" sz="1800" dirty="0" smtClean="0">
                <a:effectLst/>
              </a:rPr>
              <a:t>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	link = NULL;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err="1" smtClean="0">
                <a:effectLst/>
              </a:rPr>
              <a:t>Listnode</a:t>
            </a:r>
            <a:r>
              <a:rPr lang="en-US" altLang="en-US" sz="1800" dirty="0" smtClean="0">
                <a:effectLst/>
              </a:rPr>
              <a:t>( string word)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	 link = NULL;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	 </a:t>
            </a:r>
            <a:r>
              <a:rPr lang="en-US" altLang="en-US" sz="1800" dirty="0" err="1" smtClean="0">
                <a:effectLst/>
              </a:rPr>
              <a:t>lword</a:t>
            </a:r>
            <a:r>
              <a:rPr lang="en-US" altLang="en-US" sz="1800" dirty="0" smtClean="0">
                <a:effectLst/>
              </a:rPr>
              <a:t> = word;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Private: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	</a:t>
            </a:r>
            <a:r>
              <a:rPr lang="en-US" altLang="en-US" sz="1800" dirty="0" err="1" smtClean="0">
                <a:effectLst/>
              </a:rPr>
              <a:t>Listnode</a:t>
            </a:r>
            <a:r>
              <a:rPr lang="en-US" altLang="en-US" sz="1800" dirty="0" smtClean="0">
                <a:effectLst/>
              </a:rPr>
              <a:t>* link;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  string   </a:t>
            </a:r>
            <a:r>
              <a:rPr lang="en-US" altLang="en-US" sz="1800" dirty="0" err="1" smtClean="0">
                <a:effectLst/>
              </a:rPr>
              <a:t>lword</a:t>
            </a:r>
            <a:r>
              <a:rPr lang="en-US" altLang="en-US" sz="1800" dirty="0" smtClean="0">
                <a:effectLst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>
                <a:effectLst/>
              </a:rPr>
              <a:t>};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27984" y="2082552"/>
            <a:ext cx="3168352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Provides more than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800000"/>
                </a:solidFill>
              </a:rPr>
              <a:t>o</a:t>
            </a:r>
            <a:r>
              <a:rPr lang="en-US" sz="2000" b="1" dirty="0" smtClean="0">
                <a:solidFill>
                  <a:srgbClr val="800000"/>
                </a:solidFill>
              </a:rPr>
              <a:t>ne choice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 bwMode="auto">
          <a:xfrm flipH="1" flipV="1">
            <a:off x="1907704" y="1988840"/>
            <a:ext cx="2520280" cy="5509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" idx="1"/>
          </p:cNvCxnSpPr>
          <p:nvPr/>
        </p:nvCxnSpPr>
        <p:spPr bwMode="auto">
          <a:xfrm flipH="1">
            <a:off x="3167844" y="2539752"/>
            <a:ext cx="1260140" cy="457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4B90E2-AF1B-4964-8469-AA4139F7D9C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15.12 Function Templates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95400"/>
            <a:ext cx="8362950" cy="48006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A more compact and convenient form of overloading.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Identical program logic and operations for each data type. 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Function template definition 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Written by programmer once.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Essentially defines a whole family of overloaded functions.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Begins with the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 </a:t>
            </a:r>
            <a:r>
              <a:rPr lang="en-US" sz="2000" dirty="0" smtClean="0">
                <a:effectLst/>
              </a:rPr>
              <a:t>keyword.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Contains a template parameter list of formal type and the parameters for the function template are enclosed in angle brackets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&lt;&gt;</a:t>
            </a:r>
            <a:r>
              <a:rPr lang="en-US" sz="2000" dirty="0" smtClean="0">
                <a:effectLst/>
              </a:rPr>
              <a:t>).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Formal type parameters</a:t>
            </a:r>
          </a:p>
          <a:p>
            <a:pPr lvl="2">
              <a:defRPr/>
            </a:pPr>
            <a:r>
              <a:rPr lang="en-US" sz="2000" dirty="0" smtClean="0"/>
              <a:t>Preceded by keyword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sz="2000" dirty="0" smtClean="0"/>
              <a:t> or keyword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.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smtClean="0"/>
              <a:t>Placeholders for fundamental types or user-defined types.</a:t>
            </a:r>
          </a:p>
          <a:p>
            <a:pPr>
              <a:defRPr/>
            </a:pPr>
            <a:endParaRPr lang="en-US" sz="2000" dirty="0" smtClean="0">
              <a:effectLst/>
            </a:endParaRP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949950"/>
            <a:ext cx="29384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FC36C0-41FF-450A-B912-55F77CFF161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15.12 Function Templates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Function-template specializations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Generated automatically by the compiler to handle each type of call to the function template.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Example for function template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en-US" sz="2400" dirty="0" smtClean="0">
                <a:effectLst/>
              </a:rPr>
              <a:t> with type parameter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</a:t>
            </a:r>
            <a:r>
              <a:rPr lang="en-US" sz="2400" dirty="0" smtClean="0">
                <a:effectLst/>
              </a:rPr>
              <a:t>called with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sz="2400" dirty="0" smtClean="0">
                <a:effectLst/>
              </a:rPr>
              <a:t> arguments</a:t>
            </a:r>
          </a:p>
          <a:p>
            <a:pPr lvl="2">
              <a:defRPr/>
            </a:pPr>
            <a:r>
              <a:rPr lang="en-US" dirty="0" smtClean="0"/>
              <a:t>Compiler detects 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en-US" dirty="0" smtClean="0"/>
              <a:t> invocation in the program code.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dirty="0" smtClean="0"/>
              <a:t> is substituted for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throughout the template definition.</a:t>
            </a:r>
          </a:p>
          <a:p>
            <a:pPr lvl="2">
              <a:defRPr/>
            </a:pPr>
            <a:r>
              <a:rPr lang="en-US" dirty="0" smtClean="0"/>
              <a:t>This produces function-template specialization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max&lt;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949950"/>
            <a:ext cx="29384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DA97-32E8-45CE-9191-F1B6702FDDC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32030"/>
              </p:ext>
            </p:extLst>
          </p:nvPr>
        </p:nvGraphicFramePr>
        <p:xfrm>
          <a:off x="506413" y="1676400"/>
          <a:ext cx="7056437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Document" r:id="rId3" imgW="7062810" imgH="4129535" progId="Word.Document.8">
                  <p:embed/>
                </p:oleObj>
              </mc:Choice>
              <mc:Fallback>
                <p:oleObj name="Document" r:id="rId3" imgW="7062810" imgH="41295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676400"/>
                        <a:ext cx="7056437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17488" y="79375"/>
            <a:ext cx="8675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Function Template Example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292080" y="2204864"/>
            <a:ext cx="3009107" cy="707886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Using formal type parameter </a:t>
            </a:r>
            <a:r>
              <a:rPr lang="en-US" altLang="en-US" sz="1600" dirty="0" smtClean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T</a:t>
            </a:r>
            <a:endParaRPr lang="en-US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place of data type</a:t>
            </a:r>
            <a:r>
              <a:rPr lang="en-US" altLang="en-US" sz="1600" dirty="0">
                <a:solidFill>
                  <a:srgbClr val="800000"/>
                </a:solidFill>
                <a:latin typeface="Lucida Console" pitchFamily="49" charset="0"/>
                <a:cs typeface="Times New Roman" pitchFamily="18" charset="0"/>
              </a:rPr>
              <a:t> </a:t>
            </a:r>
          </a:p>
        </p:txBody>
      </p:sp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769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92078" y="1268760"/>
            <a:ext cx="3009107" cy="5847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Note:  This begins C++ style of using headers different from C</a:t>
            </a:r>
            <a:endParaRPr lang="en-US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10" idx="1"/>
          </p:cNvCxnSpPr>
          <p:nvPr/>
        </p:nvCxnSpPr>
        <p:spPr bwMode="auto">
          <a:xfrm flipH="1">
            <a:off x="2987824" y="1561148"/>
            <a:ext cx="2304254" cy="2116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187624" y="2708920"/>
            <a:ext cx="4104454" cy="3096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979712" y="2276872"/>
            <a:ext cx="3312367" cy="28193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EEF5-7CB0-4301-8DFB-B8FCB4F1118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541EED9-6D2A-4EB6-8B50-315959BC41F6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4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Introduction to C++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C++ was developed by Bjarne Stroustrup at Bell Laboratories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Originally called “C with classes”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The name C++ includes C’s increment operator (++) </a:t>
            </a:r>
          </a:p>
          <a:p>
            <a:pPr lvl="2">
              <a:lnSpc>
                <a:spcPct val="90000"/>
              </a:lnSpc>
              <a:defRPr/>
            </a:pPr>
            <a:r>
              <a:rPr lang="en-US" smtClean="0"/>
              <a:t>Indicate that C++ is an enhanced version of C 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C++ programs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Built from pieces called </a:t>
            </a:r>
            <a:r>
              <a:rPr lang="en-US" sz="24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classes</a:t>
            </a:r>
            <a:r>
              <a:rPr lang="en-US" sz="2400" smtClean="0">
                <a:effectLst/>
              </a:rPr>
              <a:t> and </a:t>
            </a:r>
            <a:r>
              <a:rPr lang="en-US" sz="24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functions.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C++ Standard Library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Rich collections of existing classes and functions</a:t>
            </a:r>
            <a:endParaRPr lang="en-US" sz="2400" smtClean="0"/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49B866-9BE2-401A-AD72-9F1E34DE07D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6286"/>
            <a:ext cx="8785225" cy="769441"/>
          </a:xfrm>
        </p:spPr>
        <p:txBody>
          <a:bodyPr>
            <a:spAutoFit/>
          </a:bodyPr>
          <a:lstStyle/>
          <a:p>
            <a:r>
              <a:rPr lang="en-US" altLang="en-US" sz="4000" dirty="0" smtClean="0">
                <a:effectLst/>
              </a:rPr>
              <a:t>Common Programming Error 15.11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618413" cy="354012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Not placing keyword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</a:t>
            </a:r>
            <a:r>
              <a:rPr lang="en-US" dirty="0" smtClean="0">
                <a:effectLst/>
              </a:rPr>
              <a:t> or keyword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dirty="0" smtClean="0">
                <a:effectLst/>
              </a:rPr>
              <a:t> before every formal type parameter of a function template (e.g., writing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 class S, T &gt;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/>
              </a:rPr>
              <a:t>instead of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 class S, class T &gt; </a:t>
            </a:r>
            <a:r>
              <a:rPr lang="en-US" dirty="0" smtClean="0">
                <a:effectLst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/>
              </a:rPr>
              <a:t>is a syntax error.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769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821CA-642A-463D-B59C-24FA922565B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23850" y="1006475"/>
          <a:ext cx="6624638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Document" r:id="rId3" imgW="7059168" imgH="5852160" progId="Word.Document.8">
                  <p:embed/>
                </p:oleObj>
              </mc:Choice>
              <mc:Fallback>
                <p:oleObj name="Document" r:id="rId3" imgW="7059168" imgH="5852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06475"/>
                        <a:ext cx="6624638" cy="549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Line 5"/>
          <p:cNvSpPr>
            <a:spLocks noChangeShapeType="1"/>
          </p:cNvSpPr>
          <p:nvPr/>
        </p:nvSpPr>
        <p:spPr bwMode="auto">
          <a:xfrm flipH="1" flipV="1">
            <a:off x="3419475" y="5013325"/>
            <a:ext cx="98425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500563" y="5013325"/>
            <a:ext cx="4286250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Invoking</a:t>
            </a:r>
            <a:r>
              <a:rPr lang="en-US" alt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maximum</a:t>
            </a:r>
            <a:r>
              <a:rPr lang="en-US" alt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alt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arguments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1438" y="44450"/>
            <a:ext cx="89646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Function Template Example 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769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EA9FC8-1EE4-4D7D-9CD8-4C5009756BD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282575" y="1206500"/>
          <a:ext cx="7061200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Document" r:id="rId3" imgW="7062810" imgH="5058528" progId="Word.Document.8">
                  <p:embed/>
                </p:oleObj>
              </mc:Choice>
              <mc:Fallback>
                <p:oleObj name="Document" r:id="rId3" imgW="7062810" imgH="505852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06500"/>
                        <a:ext cx="7061200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Line 5"/>
          <p:cNvSpPr>
            <a:spLocks noChangeShapeType="1"/>
          </p:cNvSpPr>
          <p:nvPr/>
        </p:nvSpPr>
        <p:spPr bwMode="auto">
          <a:xfrm flipH="1" flipV="1">
            <a:off x="3348038" y="1844675"/>
            <a:ext cx="15843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073650" y="2060575"/>
            <a:ext cx="39624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Invoking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maximum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double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arguments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 flipV="1">
            <a:off x="3940175" y="4025900"/>
            <a:ext cx="159385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083175" y="4025900"/>
            <a:ext cx="38100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Invoking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maximum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char</a:t>
            </a:r>
            <a:r>
              <a:rPr lang="en-US" altLang="en-US" sz="1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arguments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1438" y="44450"/>
            <a:ext cx="89646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Function Template Example </a:t>
            </a: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769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5" grpId="0" animBg="1"/>
      <p:bldP spid="686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79F677-BBAD-41C3-B23A-CF014866E8F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3B1A5C-22F8-42E9-9F97-791C855E148A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43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Review of Introduction to C++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Syntax differences </a:t>
            </a:r>
            <a:r>
              <a:rPr lang="en-US" dirty="0" smtClean="0"/>
              <a:t>between C and C++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 Simple C++ Example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C++ </a:t>
            </a:r>
            <a:r>
              <a:rPr lang="en-US" dirty="0" err="1" smtClean="0"/>
              <a:t>Input/Output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C++ Libraries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C++ Header Files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Another Simple C++ Example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Inline Functions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Call by Reference </a:t>
            </a:r>
            <a:r>
              <a:rPr lang="en-US" dirty="0" smtClean="0"/>
              <a:t>in C++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References and Reference Parameters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95EBD-C184-4068-B5F2-3F82B51395C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C8D88FA-C2C7-4C03-853F-7FAED93FBEB8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rPr>
              <a:pPr>
                <a:defRPr/>
              </a:pPr>
              <a:t>44</a:t>
            </a:fld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Review of Introduction to C++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501392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Default Arguments</a:t>
            </a:r>
            <a:endParaRPr lang="en-US" sz="3600" dirty="0" smtClean="0">
              <a:solidFill>
                <a:srgbClr val="B3B366"/>
              </a:solidFill>
              <a:effectLst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800000"/>
                </a:solidFill>
                <a:effectLst/>
              </a:rPr>
              <a:t>Unary Scope Resolution Operator</a:t>
            </a:r>
          </a:p>
          <a:p>
            <a:pPr>
              <a:defRPr/>
            </a:pPr>
            <a:r>
              <a:rPr lang="en-US" sz="3600" dirty="0" smtClean="0">
                <a:solidFill>
                  <a:srgbClr val="800000"/>
                </a:solidFill>
                <a:effectLst/>
                <a:cs typeface="Times New Roman" pitchFamily="18" charset="0"/>
              </a:rPr>
              <a:t>Function Overloading</a:t>
            </a:r>
          </a:p>
          <a:p>
            <a:pPr>
              <a:defRPr/>
            </a:pPr>
            <a:r>
              <a:rPr lang="en-US" sz="3600" dirty="0" smtClean="0">
                <a:solidFill>
                  <a:srgbClr val="800000"/>
                </a:solidFill>
                <a:effectLst/>
                <a:cs typeface="Times New Roman" pitchFamily="18" charset="0"/>
              </a:rPr>
              <a:t>Function Templates</a:t>
            </a: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rgbClr val="008000"/>
                </a:solidFill>
                <a:effectLst/>
                <a:cs typeface="Times New Roman" pitchFamily="18" charset="0"/>
              </a:rPr>
              <a:t>Note – I skipped Class template vector! (Read if interested and okay to use vectors in your programs).</a:t>
            </a:r>
          </a:p>
          <a:p>
            <a:pPr>
              <a:defRPr/>
            </a:pPr>
            <a:endParaRPr lang="en-US" sz="3600" dirty="0" smtClean="0">
              <a:solidFill>
                <a:srgbClr val="B3B366"/>
              </a:solidFill>
              <a:effectLst/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299BBA-DAFB-44E4-AB5E-CDBE76F40FC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ffectLst/>
              </a:rPr>
              <a:t>Why use C++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95400"/>
            <a:ext cx="8507412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Many claim it is a better C because it is all of C with additions:</a:t>
            </a:r>
          </a:p>
          <a:p>
            <a:r>
              <a:rPr lang="en-US" altLang="en-US" smtClean="0">
                <a:effectLst/>
              </a:rPr>
              <a:t>Objects {and object-oriented philisophy}</a:t>
            </a:r>
          </a:p>
          <a:p>
            <a:r>
              <a:rPr lang="en-US" altLang="en-US" smtClean="0">
                <a:effectLst/>
              </a:rPr>
              <a:t>Inheritance</a:t>
            </a:r>
          </a:p>
          <a:p>
            <a:r>
              <a:rPr lang="en-US" altLang="en-US" smtClean="0">
                <a:effectLst/>
              </a:rPr>
              <a:t>Polymorphism</a:t>
            </a:r>
          </a:p>
          <a:p>
            <a:r>
              <a:rPr lang="en-US" altLang="en-US" smtClean="0">
                <a:effectLst/>
              </a:rPr>
              <a:t>Exception handling</a:t>
            </a:r>
          </a:p>
          <a:p>
            <a:r>
              <a:rPr lang="en-US" altLang="en-US" smtClean="0">
                <a:effectLst/>
              </a:rPr>
              <a:t>Templates</a:t>
            </a:r>
          </a:p>
          <a:p>
            <a:endParaRPr lang="en-US" altLang="en-US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8B1C22-6B1B-4AB3-9A45-5D23394C142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ffectLst/>
              </a:rPr>
              <a:t>A Simple C++ Example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50825" y="1125538"/>
            <a:ext cx="8066088" cy="5111750"/>
          </a:xfrm>
          <a:prstGeom prst="rect">
            <a:avLst/>
          </a:prstGeom>
          <a:solidFill>
            <a:srgbClr val="66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// C++ simple example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#include &lt;iostream&gt;  //for C++ Input and Output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int main ()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int number3;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std::cout &lt;&lt; "Enter a number:";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std::cin &gt;&gt; number3;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int number2, sum;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std::cout &lt;&lt; "Enter another number:";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std::cin &gt;&gt; number2;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sum = number2 + number3;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std::cout &lt;&lt; "Sum is: " &lt;&lt; sum &lt;&lt;std::endl;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return 0;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}</a:t>
            </a:r>
          </a:p>
        </p:txBody>
      </p:sp>
      <p:sp>
        <p:nvSpPr>
          <p:cNvPr id="36954" name="Rectangle 90"/>
          <p:cNvSpPr>
            <a:spLocks noChangeArrowheads="1"/>
          </p:cNvSpPr>
          <p:nvPr/>
        </p:nvSpPr>
        <p:spPr bwMode="auto">
          <a:xfrm>
            <a:off x="3636963" y="2176236"/>
            <a:ext cx="3311525" cy="6921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standard output stream object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stream insertion operator</a:t>
            </a: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3781425" y="3457575"/>
            <a:ext cx="3311525" cy="6921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stream extraction operator</a:t>
            </a:r>
            <a:r>
              <a:rPr lang="en-US" altLang="en-US" sz="2400" b="0" dirty="0">
                <a:solidFill>
                  <a:srgbClr val="990033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standard input stream object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042988" y="2420938"/>
            <a:ext cx="2376487" cy="5032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1763713" y="2565400"/>
            <a:ext cx="1728787" cy="358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971550" y="3500438"/>
            <a:ext cx="2736850" cy="4318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1692275" y="3429000"/>
            <a:ext cx="1944688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90"/>
          <p:cNvSpPr>
            <a:spLocks noChangeArrowheads="1"/>
          </p:cNvSpPr>
          <p:nvPr/>
        </p:nvSpPr>
        <p:spPr bwMode="auto">
          <a:xfrm>
            <a:off x="5148263" y="5518150"/>
            <a:ext cx="3744912" cy="6477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stream manipulator</a:t>
            </a:r>
            <a:r>
              <a:rPr lang="en-US" altLang="en-US" sz="2400" b="0" dirty="0">
                <a:solidFill>
                  <a:srgbClr val="990033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Concatenating insertion operators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990033"/>
              </a:solidFill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 flipV="1">
            <a:off x="3132138" y="5516563"/>
            <a:ext cx="1944687" cy="3603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4572000" y="5445125"/>
            <a:ext cx="576263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0"/>
          <p:cNvSpPr>
            <a:spLocks noChangeArrowheads="1"/>
          </p:cNvSpPr>
          <p:nvPr/>
        </p:nvSpPr>
        <p:spPr bwMode="auto">
          <a:xfrm>
            <a:off x="6000750" y="1143000"/>
            <a:ext cx="2239963" cy="6207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990033"/>
                </a:solidFill>
              </a:rPr>
              <a:t>C++ style comments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2857500" y="1382713"/>
            <a:ext cx="3071813" cy="460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4860130" y="1453356"/>
            <a:ext cx="1069181" cy="17587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14313" y="1571625"/>
            <a:ext cx="2200275" cy="571500"/>
          </a:xfrm>
          <a:prstGeom prst="ellipse">
            <a:avLst/>
          </a:prstGeom>
          <a:noFill/>
          <a:ln w="25400" algn="ctr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/>
              <a:t>Introduction to C++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4" grpId="0" animBg="1"/>
      <p:bldP spid="2" grpId="0" animBg="1"/>
      <p:bldP spid="26630" grpId="0" animBg="1"/>
      <p:bldP spid="26631" grpId="0" animBg="1"/>
      <p:bldP spid="26632" grpId="0" animBg="1"/>
      <p:bldP spid="26633" grpId="0" animBg="1"/>
      <p:bldP spid="3" grpId="0" animBg="1"/>
      <p:bldP spid="26636" grpId="0" animBg="1"/>
      <p:bldP spid="2663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CC76DC-CB36-4205-8A35-871C25B4D8B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ffectLst/>
              </a:rPr>
              <a:t>A Simple C++ Program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975" cy="511175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C++ file names can have one of several extensions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Such as: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cpp</a:t>
            </a:r>
            <a:r>
              <a:rPr lang="en-US" sz="2400" dirty="0" smtClean="0">
                <a:effectLst/>
              </a:rPr>
              <a:t>, .</a:t>
            </a:r>
            <a:r>
              <a:rPr lang="en-US" sz="2400" dirty="0" err="1" smtClean="0">
                <a:effectLst/>
              </a:rPr>
              <a:t>cxx</a:t>
            </a:r>
            <a:r>
              <a:rPr lang="en-US" sz="2400" dirty="0" smtClean="0">
                <a:effectLst/>
              </a:rPr>
              <a:t> or .C (uppercase)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Commenting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 </a:t>
            </a:r>
            <a:r>
              <a:rPr lang="en-US" sz="2400" dirty="0" smtClean="0">
                <a:effectLst/>
              </a:rPr>
              <a:t>comment is a maximum of one line long.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/*…*/</a:t>
            </a:r>
            <a:r>
              <a:rPr lang="en-US" sz="2400" dirty="0" smtClean="0">
                <a:effectLst/>
              </a:rPr>
              <a:t> C-style comments can be more than one line long.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iostream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Must be included for any program that outputs data to the screen or inputs data from the keyboard using C++ style stream input/output.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C++ requires you to specify the return type, possibly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</a:t>
            </a:r>
            <a:r>
              <a:rPr lang="en-US" sz="2400" dirty="0" smtClean="0">
                <a:effectLst/>
              </a:rPr>
              <a:t>, for all functions.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Specifying a parameter list with empty parentheses is equivalent to specifying a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</a:t>
            </a:r>
            <a:r>
              <a:rPr lang="en-US" sz="2400" dirty="0" smtClean="0">
                <a:effectLst/>
              </a:rPr>
              <a:t> parameter list in C.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946EE-04E5-45CE-8FA4-E8FA4500995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Stream manipulator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std::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endl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n-US" sz="2900" dirty="0" smtClean="0">
                <a:effectLst/>
              </a:rPr>
              <a:t>Outputs a newline.</a:t>
            </a:r>
          </a:p>
          <a:p>
            <a:pPr lvl="1">
              <a:defRPr/>
            </a:pPr>
            <a:r>
              <a:rPr lang="en-US" sz="2900" dirty="0" smtClean="0">
                <a:effectLst/>
              </a:rPr>
              <a:t>Flushes the output buffer.</a:t>
            </a:r>
          </a:p>
          <a:p>
            <a:pPr>
              <a:defRPr/>
            </a:pPr>
            <a:r>
              <a:rPr lang="en-US" dirty="0" smtClean="0">
                <a:effectLst/>
              </a:rPr>
              <a:t>The notation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std::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</a:t>
            </a:r>
            <a:r>
              <a:rPr lang="en-US" dirty="0" smtClean="0">
                <a:effectLst/>
              </a:rPr>
              <a:t> specifies that we are using 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(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</a:t>
            </a:r>
            <a:r>
              <a:rPr lang="en-US" dirty="0" smtClean="0">
                <a:effectLst/>
              </a:rPr>
              <a:t> that belongs to 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“namespace” (std)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ffectLst/>
              </a:rPr>
              <a:t>A Simple C++ Program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02F98-C49C-49F4-998E-8BDA4B76ED6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/>
              </a:rPr>
              <a:t>15.5 Header Files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01000" cy="5059362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C++ Standard Library Header </a:t>
            </a:r>
            <a:r>
              <a:rPr lang="en-US" sz="2000" dirty="0">
                <a:effectLst/>
              </a:rPr>
              <a:t>F</a:t>
            </a:r>
            <a:r>
              <a:rPr lang="en-US" sz="2000" dirty="0" smtClean="0">
                <a:effectLst/>
              </a:rPr>
              <a:t>iles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Each contains a portion of the Standard Library.</a:t>
            </a:r>
          </a:p>
          <a:p>
            <a:pPr lvl="2">
              <a:defRPr/>
            </a:pPr>
            <a:r>
              <a:rPr lang="en-US" sz="2000" dirty="0" smtClean="0"/>
              <a:t>Function prototypes for the related functions</a:t>
            </a:r>
          </a:p>
          <a:p>
            <a:pPr lvl="2">
              <a:defRPr/>
            </a:pPr>
            <a:r>
              <a:rPr lang="en-US" sz="2000" dirty="0" smtClean="0"/>
              <a:t>Definitions of various class types and functions</a:t>
            </a:r>
          </a:p>
          <a:p>
            <a:pPr lvl="2">
              <a:defRPr/>
            </a:pPr>
            <a:r>
              <a:rPr lang="en-US" sz="2000" dirty="0" smtClean="0"/>
              <a:t>Constants needed by those functions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“Instruct” the compiler on how to interface with library and user-written components.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Header file names ending in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.h</a:t>
            </a:r>
          </a:p>
          <a:p>
            <a:pPr lvl="2">
              <a:defRPr/>
            </a:pPr>
            <a:r>
              <a:rPr lang="en-US" sz="2000" dirty="0" smtClean="0"/>
              <a:t>Are “old-style” header files</a:t>
            </a:r>
          </a:p>
          <a:p>
            <a:pPr lvl="2">
              <a:defRPr/>
            </a:pPr>
            <a:r>
              <a:rPr lang="en-US" sz="2000" dirty="0" smtClean="0"/>
              <a:t>Superseded by the C++ Standard Library header files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Use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#include</a:t>
            </a:r>
            <a:r>
              <a:rPr lang="en-US" sz="2000" dirty="0" smtClean="0">
                <a:effectLst/>
              </a:rPr>
              <a:t> directive to include a class in a program.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</a:t>
            </a:r>
            <a:r>
              <a:rPr lang="en-US" smtClean="0">
                <a:solidFill>
                  <a:srgbClr val="990033"/>
                </a:solidFill>
              </a:rPr>
              <a:t>Introduction to C++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5825</TotalTime>
  <Words>2081</Words>
  <Application>Microsoft Office PowerPoint</Application>
  <PresentationFormat>On-screen Show (4:3)</PresentationFormat>
  <Paragraphs>369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Revised_Master</vt:lpstr>
      <vt:lpstr>Document</vt:lpstr>
      <vt:lpstr> Introduction  to C++</vt:lpstr>
      <vt:lpstr>Introduction to C++</vt:lpstr>
      <vt:lpstr>Introduction to C++</vt:lpstr>
      <vt:lpstr>Introduction to C++</vt:lpstr>
      <vt:lpstr>Why use C++</vt:lpstr>
      <vt:lpstr>A Simple C++ Example</vt:lpstr>
      <vt:lpstr>A Simple C++ Program</vt:lpstr>
      <vt:lpstr>A Simple C++ Program</vt:lpstr>
      <vt:lpstr>15.5 Header Files</vt:lpstr>
      <vt:lpstr>PowerPoint Presentation</vt:lpstr>
      <vt:lpstr>PowerPoint Presentation</vt:lpstr>
      <vt:lpstr>PowerPoint Presentation</vt:lpstr>
      <vt:lpstr>PowerPoint Presentation</vt:lpstr>
      <vt:lpstr>15.6 Inline Functions</vt:lpstr>
      <vt:lpstr>PowerPoint Presentation</vt:lpstr>
      <vt:lpstr>PowerPoint Presentation</vt:lpstr>
      <vt:lpstr>PowerPoint Presentation</vt:lpstr>
      <vt:lpstr>PowerPoint Presentation</vt:lpstr>
      <vt:lpstr>15.6 Inline Functions (Cont.)</vt:lpstr>
      <vt:lpstr>15.7 References and Reference Parameters</vt:lpstr>
      <vt:lpstr>PowerPoint Presentation</vt:lpstr>
      <vt:lpstr>PowerPoint Presentation</vt:lpstr>
      <vt:lpstr>15.7 References and Reference Parameters</vt:lpstr>
      <vt:lpstr>PowerPoint Presentation</vt:lpstr>
      <vt:lpstr>PowerPoint Presentation</vt:lpstr>
      <vt:lpstr>    References </vt:lpstr>
      <vt:lpstr>References and Reference Parameters</vt:lpstr>
      <vt:lpstr>15.9 Default Arguments</vt:lpstr>
      <vt:lpstr>PowerPoint Presentation</vt:lpstr>
      <vt:lpstr>PowerPoint Presentation</vt:lpstr>
      <vt:lpstr>15.10 Unary Scope Resolution Operator</vt:lpstr>
      <vt:lpstr>PowerPoint Presentation</vt:lpstr>
      <vt:lpstr>15.11 Function Overloading</vt:lpstr>
      <vt:lpstr>PowerPoint Presentation</vt:lpstr>
      <vt:lpstr>PowerPoint Presentation</vt:lpstr>
      <vt:lpstr>Constructor overload</vt:lpstr>
      <vt:lpstr>15.12 Function Templates</vt:lpstr>
      <vt:lpstr>15.12 Function Templates</vt:lpstr>
      <vt:lpstr>PowerPoint Presentation</vt:lpstr>
      <vt:lpstr>Common Programming Error 15.11</vt:lpstr>
      <vt:lpstr>PowerPoint Presentation</vt:lpstr>
      <vt:lpstr>PowerPoint Presentation</vt:lpstr>
      <vt:lpstr>Review of Introduction to C++</vt:lpstr>
      <vt:lpstr>Review of Introduction to C++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Robert E. Kinicki</dc:creator>
  <cp:lastModifiedBy>Professor Kinicki</cp:lastModifiedBy>
  <cp:revision>203</cp:revision>
  <dcterms:created xsi:type="dcterms:W3CDTF">2004-01-21T20:05:10Z</dcterms:created>
  <dcterms:modified xsi:type="dcterms:W3CDTF">2014-09-25T21:21:25Z</dcterms:modified>
</cp:coreProperties>
</file>