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256" r:id="rId2"/>
    <p:sldId id="373" r:id="rId3"/>
    <p:sldId id="395" r:id="rId4"/>
    <p:sldId id="378" r:id="rId5"/>
    <p:sldId id="388" r:id="rId6"/>
    <p:sldId id="385" r:id="rId7"/>
    <p:sldId id="387" r:id="rId8"/>
    <p:sldId id="374" r:id="rId9"/>
    <p:sldId id="375" r:id="rId10"/>
    <p:sldId id="376" r:id="rId11"/>
    <p:sldId id="377" r:id="rId12"/>
    <p:sldId id="389" r:id="rId13"/>
    <p:sldId id="380" r:id="rId14"/>
    <p:sldId id="390" r:id="rId15"/>
    <p:sldId id="382" r:id="rId16"/>
    <p:sldId id="394" r:id="rId17"/>
    <p:sldId id="391" r:id="rId18"/>
    <p:sldId id="396" r:id="rId19"/>
    <p:sldId id="392" r:id="rId20"/>
    <p:sldId id="397" r:id="rId21"/>
    <p:sldId id="398" r:id="rId22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FF"/>
    <a:srgbClr val="003366"/>
    <a:srgbClr val="CC0000"/>
    <a:srgbClr val="008000"/>
    <a:srgbClr val="33CC33"/>
    <a:srgbClr val="9900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6" d="100"/>
          <a:sy n="66" d="100"/>
        </p:scale>
        <p:origin x="-1421" y="-6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4EF0263-F382-445E-886D-D882AEA6522A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5862825-FB7C-4B5E-968E-3A8A096FA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13C9F702-B01D-4E79-806E-6CEC7863642D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881D3149-F743-478E-9648-7E8C8977C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1393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798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</a:t>
            </a:r>
            <a:r>
              <a:rPr lang="en-US" dirty="0" smtClean="0"/>
              <a:t>Introduction to C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94DD72CD-C9C0-437B-AE4B-F9C4F8BC45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</a:t>
            </a:r>
            <a:r>
              <a:rPr lang="en-US" dirty="0" smtClean="0"/>
              <a:t>Introduction to C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BBAE612-F16E-44A5-96C3-318B4CAA65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5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</a:t>
            </a:r>
            <a:r>
              <a:rPr lang="en-US" dirty="0" smtClean="0"/>
              <a:t>Introduction to C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</a:t>
            </a:r>
            <a:r>
              <a:rPr lang="en-US" dirty="0" smtClean="0"/>
              <a:t>Introduction to C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C2F0CFD3-D78E-42ED-9042-63D7E55267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6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</a:t>
            </a:r>
            <a:r>
              <a:rPr lang="en-US" dirty="0" smtClean="0"/>
              <a:t>Introduction to C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5780D6A-3A82-4E2B-A10E-D24A35EF58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5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</a:t>
            </a:r>
            <a:r>
              <a:rPr lang="en-US" dirty="0" smtClean="0"/>
              <a:t>Introduction to C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B1F8140-6629-43B6-AA02-08E3414133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0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</a:t>
            </a:r>
            <a:r>
              <a:rPr lang="en-US" dirty="0" smtClean="0"/>
              <a:t>Introduction to C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6AC71A8-399C-4704-B1D7-21237F6BC3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5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</a:t>
            </a:r>
            <a:r>
              <a:rPr lang="en-US" dirty="0" smtClean="0"/>
              <a:t>Introduction to C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2A1192F-87CA-458E-9260-41E4941FBB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3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</a:t>
            </a:r>
            <a:r>
              <a:rPr lang="en-US" dirty="0" smtClean="0"/>
              <a:t>Introduction to C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C615290-967B-41FF-9848-9B344D1DC7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6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</a:t>
            </a:r>
            <a:r>
              <a:rPr lang="en-US" dirty="0" smtClean="0"/>
              <a:t>Introduction to C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27139C23-C9CE-4AD8-8E53-0B30A22022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4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23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Systems Programming    Introduction to C</a:t>
            </a: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D5FFF35E-4790-4678-921D-7CAF9B894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772394"/>
            <a:ext cx="8208963" cy="295275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</a:t>
            </a: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962400" y="5949081"/>
            <a:ext cx="4953000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</a:t>
            </a:r>
            <a:r>
              <a:rPr lang="en-US" b="1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Programming Concepts</a:t>
            </a:r>
            <a:endParaRPr lang="en-US" b="1" kern="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47813" y="1341438"/>
          <a:ext cx="70612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4" imgW="7062810" imgH="3537082" progId="Word.Document.8">
                  <p:embed/>
                </p:oleObj>
              </mc:Choice>
              <mc:Fallback>
                <p:oleObj name="Document" r:id="rId4" imgW="7062810" imgH="353708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341438"/>
                        <a:ext cx="7061200" cy="353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2081213" y="79375"/>
            <a:ext cx="4722812" cy="79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4400" b="1" dirty="0" err="1">
                <a:solidFill>
                  <a:schemeClr val="bg1"/>
                </a:solidFill>
              </a:rPr>
              <a:t>sizeof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Operator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95513" y="5157788"/>
            <a:ext cx="4225925" cy="769937"/>
          </a:xfrm>
          <a:prstGeom prst="rect">
            <a:avLst/>
          </a:prstGeom>
          <a:noFill/>
          <a:ln w="25400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</a:rPr>
              <a:t>Figure  7.17 (part 1)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A1192F-87CA-458E-9260-41E4941FBB7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79450" y="857250"/>
          <a:ext cx="6950075" cy="564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Document" r:id="rId4" imgW="7062810" imgH="5892138" progId="Word.Document.8">
                  <p:embed/>
                </p:oleObj>
              </mc:Choice>
              <mc:Fallback>
                <p:oleObj name="Document" r:id="rId4" imgW="7062810" imgH="589213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857250"/>
                        <a:ext cx="6950075" cy="564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2081213" y="-26988"/>
            <a:ext cx="4722812" cy="79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4400" b="1" dirty="0" err="1">
                <a:solidFill>
                  <a:schemeClr val="bg1"/>
                </a:solidFill>
              </a:rPr>
              <a:t>sizeof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Operator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6659563" y="1196975"/>
            <a:ext cx="2160587" cy="1223963"/>
          </a:xfrm>
          <a:prstGeom prst="rect">
            <a:avLst/>
          </a:prstGeom>
          <a:noFill/>
          <a:ln w="2540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990033"/>
                </a:solidFill>
              </a:rPr>
              <a:t>Figure  7.17</a:t>
            </a:r>
          </a:p>
          <a:p>
            <a:r>
              <a:rPr lang="en-US">
                <a:solidFill>
                  <a:srgbClr val="990033"/>
                </a:solidFill>
              </a:rPr>
              <a:t> (part 2)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588125" y="3501032"/>
            <a:ext cx="2376488" cy="2808288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/>
              <a:t>char 1</a:t>
            </a:r>
          </a:p>
          <a:p>
            <a:pPr algn="l"/>
            <a:r>
              <a:rPr lang="en-US" sz="2000"/>
              <a:t>short 2</a:t>
            </a:r>
          </a:p>
          <a:p>
            <a:pPr algn="l"/>
            <a:r>
              <a:rPr lang="en-US" sz="2000"/>
              <a:t>int 4</a:t>
            </a:r>
          </a:p>
          <a:p>
            <a:pPr algn="l"/>
            <a:r>
              <a:rPr lang="en-US" sz="2000"/>
              <a:t>long 4</a:t>
            </a:r>
          </a:p>
          <a:p>
            <a:pPr algn="l"/>
            <a:r>
              <a:rPr lang="en-US" sz="2000"/>
              <a:t>long long 8</a:t>
            </a:r>
          </a:p>
          <a:p>
            <a:pPr algn="l"/>
            <a:r>
              <a:rPr lang="en-US" sz="2000"/>
              <a:t>float 4</a:t>
            </a:r>
          </a:p>
          <a:p>
            <a:pPr algn="l"/>
            <a:r>
              <a:rPr lang="en-US" sz="2000"/>
              <a:t>double 8</a:t>
            </a:r>
          </a:p>
          <a:p>
            <a:pPr algn="l"/>
            <a:r>
              <a:rPr lang="en-US" sz="2000"/>
              <a:t>long double 12</a:t>
            </a:r>
          </a:p>
          <a:p>
            <a:pPr algn="l"/>
            <a:endParaRPr lang="en-US" sz="200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538913" y="2924944"/>
            <a:ext cx="2570162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from typelen.c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A1192F-87CA-458E-9260-41E4941FBB7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Conditional Testing for </a:t>
            </a:r>
            <a:r>
              <a:rPr lang="en-US" sz="4000" smtClean="0">
                <a:solidFill>
                  <a:srgbClr val="0000FF"/>
                </a:solidFill>
                <a:effectLst/>
              </a:rPr>
              <a:t>‘True’</a:t>
            </a:r>
            <a:endParaRPr lang="en-US" sz="4000" smtClean="0">
              <a:effectLst/>
            </a:endParaRPr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050925"/>
            <a:ext cx="8229600" cy="5114925"/>
          </a:xfrm>
          <a:solidFill>
            <a:srgbClr val="66FFFF"/>
          </a:solidFill>
          <a:ln w="25400" cap="flat" algn="ctr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/* check to see what conditional does with negative integers */</a:t>
            </a:r>
          </a:p>
          <a:p>
            <a:pPr>
              <a:lnSpc>
                <a:spcPct val="80000"/>
              </a:lnSpc>
            </a:pPr>
            <a:endParaRPr lang="en-US" sz="16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>
                <a:effectLst/>
              </a:rPr>
              <a:t>int</a:t>
            </a:r>
            <a:r>
              <a:rPr lang="en-US" sz="1600" dirty="0" smtClean="0">
                <a:effectLst/>
              </a:rPr>
              <a:t>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</a:t>
            </a:r>
            <a:r>
              <a:rPr lang="en-US" sz="1600" dirty="0" err="1" smtClean="0">
                <a:effectLst/>
              </a:rPr>
              <a:t>int</a:t>
            </a:r>
            <a:r>
              <a:rPr lang="en-US" sz="1600" dirty="0" smtClean="0">
                <a:effectLst/>
              </a:rPr>
              <a:t> i = 0;      // zero is the </a:t>
            </a:r>
            <a:r>
              <a:rPr lang="en-US" sz="1600" dirty="0" smtClean="0">
                <a:solidFill>
                  <a:srgbClr val="990033"/>
                </a:solidFill>
                <a:effectLst/>
              </a:rPr>
              <a:t>only</a:t>
            </a:r>
            <a:r>
              <a:rPr lang="en-US" sz="1600" dirty="0" smtClean="0">
                <a:effectLst/>
              </a:rPr>
              <a:t> value for false in 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if (i) </a:t>
            </a:r>
            <a:r>
              <a:rPr lang="en-US" sz="1600" dirty="0" err="1" smtClean="0">
                <a:effectLst/>
              </a:rPr>
              <a:t>printf</a:t>
            </a:r>
            <a:r>
              <a:rPr lang="en-US" sz="1600" dirty="0" smtClean="0">
                <a:effectLst/>
              </a:rPr>
              <a:t>("%d = true\n",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  else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      </a:t>
            </a:r>
            <a:r>
              <a:rPr lang="en-US" sz="1600" dirty="0" err="1" smtClean="0">
                <a:effectLst/>
              </a:rPr>
              <a:t>printf</a:t>
            </a:r>
            <a:r>
              <a:rPr lang="en-US" sz="1600" dirty="0" smtClean="0">
                <a:effectLst/>
              </a:rPr>
              <a:t>("%d = false\n",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i = 4;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if (i) </a:t>
            </a:r>
            <a:r>
              <a:rPr lang="en-US" sz="1600" dirty="0" err="1" smtClean="0">
                <a:effectLst/>
              </a:rPr>
              <a:t>printf</a:t>
            </a:r>
            <a:r>
              <a:rPr lang="en-US" sz="1600" dirty="0" smtClean="0">
                <a:effectLst/>
              </a:rPr>
              <a:t>("Positive integer %d = true\n",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  else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     </a:t>
            </a:r>
            <a:r>
              <a:rPr lang="en-US" sz="1600" dirty="0" err="1" smtClean="0">
                <a:effectLst/>
              </a:rPr>
              <a:t>printf</a:t>
            </a:r>
            <a:r>
              <a:rPr lang="en-US" sz="1600" dirty="0" smtClean="0">
                <a:effectLst/>
              </a:rPr>
              <a:t>("Positive integer %d = false\n",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i = -4;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if (i) </a:t>
            </a:r>
            <a:r>
              <a:rPr lang="en-US" sz="1600" dirty="0" err="1" smtClean="0">
                <a:effectLst/>
              </a:rPr>
              <a:t>printf</a:t>
            </a:r>
            <a:r>
              <a:rPr lang="en-US" sz="1600" dirty="0" smtClean="0">
                <a:effectLst/>
              </a:rPr>
              <a:t>("Negative integer %d = true\n",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  else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    </a:t>
            </a:r>
            <a:r>
              <a:rPr lang="en-US" sz="1600" dirty="0" err="1" smtClean="0">
                <a:effectLst/>
              </a:rPr>
              <a:t>printf</a:t>
            </a:r>
            <a:r>
              <a:rPr lang="en-US" sz="1600" dirty="0" smtClean="0">
                <a:effectLst/>
              </a:rPr>
              <a:t>("Negative integer %d = false\n",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}</a:t>
            </a:r>
          </a:p>
          <a:p>
            <a:pPr>
              <a:lnSpc>
                <a:spcPct val="80000"/>
              </a:lnSpc>
            </a:pPr>
            <a:endParaRPr lang="en-US" sz="16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effectLst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220072" y="2349996"/>
            <a:ext cx="3852614" cy="19431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$./a.out</a:t>
            </a:r>
          </a:p>
          <a:p>
            <a:pPr algn="l"/>
            <a:r>
              <a:rPr lang="da-DK"/>
              <a:t>0 = false</a:t>
            </a:r>
          </a:p>
          <a:p>
            <a:pPr algn="l"/>
            <a:r>
              <a:rPr lang="da-DK"/>
              <a:t>Positive integer 4 = true</a:t>
            </a:r>
          </a:p>
          <a:p>
            <a:pPr algn="l"/>
            <a:r>
              <a:rPr lang="da-DK"/>
              <a:t>Negative integer -4 = true</a:t>
            </a:r>
          </a:p>
          <a:p>
            <a:pPr algn="l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79388" y="1125538"/>
            <a:ext cx="6985000" cy="5040312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/>
              <a:t>#define SIZE 5</a:t>
            </a:r>
          </a:p>
          <a:p>
            <a:pPr algn="l"/>
            <a:r>
              <a:rPr lang="en-US" sz="2000" b="1"/>
              <a:t>int main ()</a:t>
            </a:r>
          </a:p>
          <a:p>
            <a:pPr algn="l"/>
            <a:r>
              <a:rPr lang="en-US" sz="2000" b="1"/>
              <a:t>{</a:t>
            </a:r>
          </a:p>
          <a:p>
            <a:pPr algn="l"/>
            <a:r>
              <a:rPr lang="en-US" sz="2000" b="1"/>
              <a:t>  int i, start, finish;</a:t>
            </a:r>
          </a:p>
          <a:p>
            <a:pPr algn="l"/>
            <a:r>
              <a:rPr lang="en-US" sz="2000" b="1"/>
              <a:t>  float celsius;</a:t>
            </a:r>
          </a:p>
          <a:p>
            <a:pPr algn="l"/>
            <a:endParaRPr lang="en-US" sz="2000" b="1"/>
          </a:p>
          <a:p>
            <a:pPr algn="l"/>
            <a:r>
              <a:rPr lang="en-US" sz="2000" b="1"/>
              <a:t>  scanf("%d", &amp;start);</a:t>
            </a:r>
          </a:p>
          <a:p>
            <a:pPr algn="l"/>
            <a:r>
              <a:rPr lang="en-US" sz="2000" b="1"/>
              <a:t>  finish = start + SIZE;</a:t>
            </a:r>
          </a:p>
          <a:p>
            <a:pPr algn="l"/>
            <a:r>
              <a:rPr lang="en-US" sz="2000" b="1"/>
              <a:t>  for (i=start; i&lt;finish; i++)</a:t>
            </a:r>
          </a:p>
          <a:p>
            <a:pPr algn="l"/>
            <a:r>
              <a:rPr lang="en-US" sz="2000" b="1"/>
              <a:t>  {</a:t>
            </a:r>
          </a:p>
          <a:p>
            <a:pPr algn="l"/>
            <a:r>
              <a:rPr lang="en-US" sz="2000" b="1"/>
              <a:t>    celsius = (5.0/9.0)* (i - 32.0);</a:t>
            </a:r>
          </a:p>
          <a:p>
            <a:pPr algn="l"/>
            <a:r>
              <a:rPr lang="en-US" sz="2000" b="1"/>
              <a:t>    printf("%3d %6.1f\n", i, celsius);</a:t>
            </a:r>
          </a:p>
          <a:p>
            <a:pPr algn="l"/>
            <a:r>
              <a:rPr lang="en-US" sz="2000" b="1"/>
              <a:t>  }</a:t>
            </a:r>
          </a:p>
          <a:p>
            <a:pPr algn="l"/>
            <a:r>
              <a:rPr lang="en-US" sz="2000" b="1"/>
              <a:t>  return 0;</a:t>
            </a:r>
          </a:p>
          <a:p>
            <a:pPr algn="l"/>
            <a:r>
              <a:rPr lang="en-US" sz="2000" b="1"/>
              <a:t>}</a:t>
            </a:r>
          </a:p>
          <a:p>
            <a:pPr algn="l"/>
            <a:endParaRPr lang="en-US" sz="2000"/>
          </a:p>
        </p:txBody>
      </p:sp>
      <p:sp>
        <p:nvSpPr>
          <p:cNvPr id="17413" name="Rectangle 8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mtClean="0">
                <a:effectLst/>
              </a:rPr>
              <a:t>Another C Program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283075" y="1196752"/>
            <a:ext cx="3817938" cy="35937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preprocessor directive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2555875" y="1341438"/>
            <a:ext cx="1728788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354513" y="2276475"/>
            <a:ext cx="3817937" cy="50323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scanf needs the address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2627313" y="2565400"/>
            <a:ext cx="1657350" cy="4318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4641850" y="3141663"/>
            <a:ext cx="3817938" cy="50323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use of define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3419475" y="3357563"/>
            <a:ext cx="1223963" cy="71437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AC71A8-399C-4704-B1D7-21237F6BC32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/>
      <p:bldP spid="26635" grpId="0" animBg="1"/>
      <p:bldP spid="26636" grpId="0" animBg="1"/>
      <p:bldP spid="26637" grpId="0" animBg="1"/>
      <p:bldP spid="26638" grpId="0" animBg="1"/>
      <p:bldP spid="266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179388" y="1125538"/>
            <a:ext cx="6985000" cy="5040312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/>
              <a:t>#define SIZE 5</a:t>
            </a:r>
          </a:p>
          <a:p>
            <a:pPr algn="l"/>
            <a:r>
              <a:rPr lang="en-US" sz="2000" b="1"/>
              <a:t>int main ()</a:t>
            </a:r>
          </a:p>
          <a:p>
            <a:pPr algn="l"/>
            <a:r>
              <a:rPr lang="en-US" sz="2000" b="1"/>
              <a:t>{</a:t>
            </a:r>
          </a:p>
          <a:p>
            <a:pPr algn="l"/>
            <a:r>
              <a:rPr lang="en-US" sz="2000" b="1"/>
              <a:t>  int i, start, finish;</a:t>
            </a:r>
          </a:p>
          <a:p>
            <a:pPr algn="l"/>
            <a:r>
              <a:rPr lang="en-US" sz="2000" b="1"/>
              <a:t>  float celsius;</a:t>
            </a:r>
          </a:p>
          <a:p>
            <a:pPr algn="l"/>
            <a:endParaRPr lang="en-US" sz="2000" b="1"/>
          </a:p>
          <a:p>
            <a:pPr algn="l"/>
            <a:r>
              <a:rPr lang="en-US" sz="2000" b="1"/>
              <a:t>  scanf("%d", &amp;start);</a:t>
            </a:r>
          </a:p>
          <a:p>
            <a:pPr algn="l"/>
            <a:r>
              <a:rPr lang="en-US" sz="2000" b="1"/>
              <a:t>  finish = start + SIZE;</a:t>
            </a:r>
          </a:p>
          <a:p>
            <a:pPr algn="l"/>
            <a:r>
              <a:rPr lang="en-US" sz="2000" b="1"/>
              <a:t>  for (i=start; i&lt;finish; i++)</a:t>
            </a:r>
          </a:p>
          <a:p>
            <a:pPr algn="l"/>
            <a:r>
              <a:rPr lang="en-US" sz="2000" b="1"/>
              <a:t>  {</a:t>
            </a:r>
          </a:p>
          <a:p>
            <a:pPr algn="l"/>
            <a:r>
              <a:rPr lang="en-US" sz="2000" b="1"/>
              <a:t>    celsius = (5.0/9.0)* (i - 32.0);</a:t>
            </a:r>
          </a:p>
          <a:p>
            <a:pPr algn="l"/>
            <a:r>
              <a:rPr lang="en-US" sz="2000" b="1"/>
              <a:t>    printf("%3d %6.1f\n", i, celsius);</a:t>
            </a:r>
          </a:p>
          <a:p>
            <a:pPr algn="l"/>
            <a:r>
              <a:rPr lang="en-US" sz="2000" b="1"/>
              <a:t>  }</a:t>
            </a:r>
          </a:p>
          <a:p>
            <a:pPr algn="l"/>
            <a:r>
              <a:rPr lang="en-US" sz="2000" b="1"/>
              <a:t>  return 0;</a:t>
            </a:r>
          </a:p>
          <a:p>
            <a:pPr algn="l"/>
            <a:r>
              <a:rPr lang="en-US" sz="2000" b="1"/>
              <a:t>}</a:t>
            </a:r>
          </a:p>
          <a:p>
            <a:pPr algn="l"/>
            <a:endParaRPr lang="en-US" sz="200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mtClean="0">
                <a:effectLst/>
              </a:rPr>
              <a:t>Another C Program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283075" y="1197571"/>
            <a:ext cx="3817938" cy="50323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initial value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1763713" y="1449189"/>
            <a:ext cx="2520950" cy="2267149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4354513" y="2276475"/>
            <a:ext cx="3817937" cy="50323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continue to loop if </a:t>
            </a:r>
            <a:r>
              <a:rPr lang="en-US">
                <a:solidFill>
                  <a:srgbClr val="0000FF"/>
                </a:solidFill>
              </a:rPr>
              <a:t>True</a:t>
            </a:r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2700338" y="2565400"/>
            <a:ext cx="1655762" cy="10795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5002213" y="4005263"/>
            <a:ext cx="3817937" cy="50323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after each </a:t>
            </a:r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 flipV="1">
            <a:off x="3492500" y="3933825"/>
            <a:ext cx="1439863" cy="287338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AC71A8-399C-4704-B1D7-21237F6BC32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179388" y="1125538"/>
            <a:ext cx="6985000" cy="5040312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/>
              <a:t>#define SIZE 5</a:t>
            </a:r>
          </a:p>
          <a:p>
            <a:pPr algn="l"/>
            <a:r>
              <a:rPr lang="en-US" sz="2000" b="1"/>
              <a:t>int main ()</a:t>
            </a:r>
          </a:p>
          <a:p>
            <a:pPr algn="l"/>
            <a:r>
              <a:rPr lang="en-US" sz="2000" b="1"/>
              <a:t>{</a:t>
            </a:r>
          </a:p>
          <a:p>
            <a:pPr algn="l"/>
            <a:r>
              <a:rPr lang="en-US" sz="2000" b="1"/>
              <a:t>  int i, start, finish;</a:t>
            </a:r>
          </a:p>
          <a:p>
            <a:pPr algn="l"/>
            <a:r>
              <a:rPr lang="en-US" sz="2000" b="1"/>
              <a:t>  float celsius;</a:t>
            </a:r>
          </a:p>
          <a:p>
            <a:pPr algn="l"/>
            <a:endParaRPr lang="en-US" sz="2000" b="1"/>
          </a:p>
          <a:p>
            <a:pPr algn="l"/>
            <a:r>
              <a:rPr lang="en-US" sz="2000" b="1"/>
              <a:t>  scanf("%d", &amp;start);</a:t>
            </a:r>
          </a:p>
          <a:p>
            <a:pPr algn="l"/>
            <a:r>
              <a:rPr lang="en-US" sz="2000" b="1"/>
              <a:t>  finish = start + SIZE;</a:t>
            </a:r>
          </a:p>
          <a:p>
            <a:pPr algn="l"/>
            <a:r>
              <a:rPr lang="en-US" sz="2000" b="1"/>
              <a:t>  for (i=start; i&lt;finish; i++)</a:t>
            </a:r>
          </a:p>
          <a:p>
            <a:pPr algn="l"/>
            <a:r>
              <a:rPr lang="en-US" sz="2000" b="1"/>
              <a:t>  {</a:t>
            </a:r>
          </a:p>
          <a:p>
            <a:pPr algn="l"/>
            <a:r>
              <a:rPr lang="en-US" sz="2000" b="1"/>
              <a:t>    celsius = (5.0/9.0)* (i - 32.0);</a:t>
            </a:r>
          </a:p>
          <a:p>
            <a:pPr algn="l"/>
            <a:r>
              <a:rPr lang="en-US" sz="2000" b="1"/>
              <a:t>    printf("%3d %6.1f\n", i, celsius);</a:t>
            </a:r>
          </a:p>
          <a:p>
            <a:pPr algn="l"/>
            <a:r>
              <a:rPr lang="en-US" sz="2000" b="1"/>
              <a:t>  }</a:t>
            </a:r>
          </a:p>
          <a:p>
            <a:pPr algn="l"/>
            <a:r>
              <a:rPr lang="en-US" sz="2000" b="1"/>
              <a:t>  return 0;</a:t>
            </a:r>
          </a:p>
          <a:p>
            <a:pPr algn="l"/>
            <a:r>
              <a:rPr lang="en-US" sz="2000" b="1"/>
              <a:t>}</a:t>
            </a:r>
          </a:p>
          <a:p>
            <a:pPr algn="l"/>
            <a:endParaRPr lang="en-US" sz="200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mtClean="0">
                <a:effectLst/>
              </a:rPr>
              <a:t>Another C Program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220072" y="2997200"/>
            <a:ext cx="1727547" cy="266382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$./a.out</a:t>
            </a:r>
          </a:p>
          <a:p>
            <a:pPr algn="l"/>
            <a:r>
              <a:rPr lang="en-US"/>
              <a:t>30</a:t>
            </a:r>
          </a:p>
          <a:p>
            <a:pPr algn="l"/>
            <a:r>
              <a:rPr lang="en-US"/>
              <a:t> 30   -1.1</a:t>
            </a:r>
          </a:p>
          <a:p>
            <a:pPr algn="l"/>
            <a:r>
              <a:rPr lang="en-US"/>
              <a:t> 31   -0.6</a:t>
            </a:r>
          </a:p>
          <a:p>
            <a:pPr algn="l"/>
            <a:r>
              <a:rPr lang="en-US"/>
              <a:t> 32    0.0</a:t>
            </a:r>
          </a:p>
          <a:p>
            <a:pPr algn="l"/>
            <a:r>
              <a:rPr lang="en-US"/>
              <a:t> 33    0.6</a:t>
            </a:r>
          </a:p>
          <a:p>
            <a:pPr algn="l"/>
            <a:r>
              <a:rPr lang="en-US"/>
              <a:t> 34    1.1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000500" y="1568450"/>
            <a:ext cx="3817938" cy="50323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example of ‘promotion’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H="1">
            <a:off x="3635375" y="2205038"/>
            <a:ext cx="865188" cy="2087562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AC71A8-399C-4704-B1D7-21237F6BC32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Other C Topics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4608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en-US" dirty="0" smtClean="0">
                <a:effectLst/>
              </a:rPr>
              <a:t>Increment and decrement operators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dirty="0" smtClean="0">
                <a:effectLst/>
              </a:rPr>
              <a:t>Casting operator 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(</a:t>
            </a:r>
            <a:r>
              <a:rPr lang="en-US" i="1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i="1" dirty="0" smtClean="0">
                <a:effectLst/>
                <a:latin typeface="Courier New" pitchFamily="49" charset="0"/>
              </a:rPr>
              <a:t>type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)</a:t>
            </a:r>
            <a:endParaRPr lang="en-US" dirty="0" smtClean="0">
              <a:effectLst/>
            </a:endParaRP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dirty="0" smtClean="0">
                <a:effectLst/>
              </a:rPr>
              <a:t>Operator precedence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dirty="0" smtClean="0">
                <a:solidFill>
                  <a:srgbClr val="990033"/>
                </a:solidFill>
                <a:effectLst/>
              </a:rPr>
              <a:t>Danger</a:t>
            </a:r>
            <a:r>
              <a:rPr lang="en-US" dirty="0" smtClean="0">
                <a:effectLst/>
              </a:rPr>
              <a:t> – mistake in the value of the assignment operator</a:t>
            </a:r>
            <a:endParaRPr lang="en-US" dirty="0" smtClean="0">
              <a:solidFill>
                <a:srgbClr val="0000FF"/>
              </a:solidFill>
              <a:effectLst/>
            </a:endParaRPr>
          </a:p>
          <a:p>
            <a:r>
              <a:rPr lang="en-US" dirty="0" smtClean="0">
                <a:effectLst/>
              </a:rPr>
              <a:t>Variable scope</a:t>
            </a:r>
          </a:p>
          <a:p>
            <a:r>
              <a:rPr lang="en-US" dirty="0" smtClean="0">
                <a:solidFill>
                  <a:srgbClr val="0000FF"/>
                </a:solidFill>
                <a:effectLst/>
              </a:rPr>
              <a:t>Switch</a:t>
            </a:r>
          </a:p>
          <a:p>
            <a:r>
              <a:rPr lang="en-US" dirty="0" smtClean="0">
                <a:effectLst/>
              </a:rPr>
              <a:t>Conditional operator 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?:</a:t>
            </a:r>
          </a:p>
          <a:p>
            <a:endParaRPr lang="en-US" dirty="0" smtClean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292080" y="3861048"/>
            <a:ext cx="2736304" cy="64807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cover later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 bwMode="auto">
          <a:xfrm flipH="1">
            <a:off x="2483768" y="4185084"/>
            <a:ext cx="2808312" cy="684076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5076056" y="4383274"/>
            <a:ext cx="1512168" cy="773918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cs typeface="Times New Roman" pitchFamily="18" charset="0"/>
              </a:rPr>
              <a:t>Increment and Decrement </a:t>
            </a:r>
            <a:r>
              <a:rPr lang="en-US" sz="3200" dirty="0">
                <a:cs typeface="Times New Roman" pitchFamily="18" charset="0"/>
              </a:rPr>
              <a:t>O</a:t>
            </a:r>
            <a:r>
              <a:rPr lang="en-US" sz="3200" dirty="0" smtClean="0">
                <a:cs typeface="Times New Roman" pitchFamily="18" charset="0"/>
              </a:rPr>
              <a:t>perators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effectLst/>
            </a:endParaRP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250825" y="1141413"/>
          <a:ext cx="8893175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6939951" imgH="2444441" progId="Word.Document.8">
                  <p:embed/>
                </p:oleObj>
              </mc:Choice>
              <mc:Fallback>
                <p:oleObj name="Document" r:id="rId4" imgW="6939951" imgH="2444441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41413"/>
                        <a:ext cx="8893175" cy="380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23850" y="4902200"/>
            <a:ext cx="8496300" cy="1263650"/>
          </a:xfrm>
          <a:prstGeom prst="rect">
            <a:avLst/>
          </a:prstGeom>
          <a:noFill/>
          <a:ln w="25400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tIns="0" anchor="ctr"/>
          <a:lstStyle/>
          <a:p>
            <a:pPr>
              <a:lnSpc>
                <a:spcPct val="110000"/>
              </a:lnSpc>
              <a:defRPr/>
            </a:pPr>
            <a:r>
              <a:rPr lang="en-US" sz="32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Fig. 3.12 </a:t>
            </a:r>
            <a:br>
              <a:rPr lang="en-US" sz="32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Increment and decrement operators</a:t>
            </a:r>
            <a:r>
              <a:rPr lang="en-US" sz="4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/>
              </a:rPr>
              <a:t>C</a:t>
            </a:r>
            <a:r>
              <a:rPr lang="en-US" sz="4000" dirty="0" smtClean="0">
                <a:effectLst/>
              </a:rPr>
              <a:t>asting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3800"/>
            <a:ext cx="8229600" cy="504348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Cast is a unary operator.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Cast is often useful when an iteration index is used in mixed type arithmetic.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Later, it will be important to make sure arguments passed are properly matched between called and calling routines.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effectLst/>
              </a:rPr>
              <a:t>Example: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effectLst/>
              </a:rPr>
              <a:t>		</a:t>
            </a:r>
            <a:r>
              <a:rPr lang="en-US" sz="2400" dirty="0" err="1" smtClean="0">
                <a:effectLst/>
              </a:rPr>
              <a:t>int</a:t>
            </a:r>
            <a:r>
              <a:rPr lang="en-US" sz="2400" dirty="0" smtClean="0">
                <a:effectLst/>
              </a:rPr>
              <a:t> total, count;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effectLst/>
              </a:rPr>
              <a:t>		</a:t>
            </a:r>
            <a:r>
              <a:rPr lang="en-US" sz="2400" dirty="0" smtClean="0">
                <a:effectLst/>
              </a:rPr>
              <a:t>float average;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effectLst/>
              </a:rPr>
              <a:t>		</a:t>
            </a:r>
            <a:r>
              <a:rPr lang="en-US" sz="2400" dirty="0" smtClean="0">
                <a:effectLst/>
              </a:rPr>
              <a:t>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	average = (float) total / count;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When in doubt, be conservative and use cast to be sure!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Fig 4.16 Operator Precedence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95288" y="1052513"/>
          <a:ext cx="7848600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Document" r:id="rId3" imgW="6823854" imgH="4937150" progId="Word.Document.8">
                  <p:embed/>
                </p:oleObj>
              </mc:Choice>
              <mc:Fallback>
                <p:oleObj name="Document" r:id="rId3" imgW="6823854" imgH="4937150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052513"/>
                        <a:ext cx="7848600" cy="547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Line 7"/>
          <p:cNvSpPr>
            <a:spLocks noChangeShapeType="1"/>
          </p:cNvSpPr>
          <p:nvPr/>
        </p:nvSpPr>
        <p:spPr bwMode="auto">
          <a:xfrm flipH="1" flipV="1">
            <a:off x="4356100" y="2349500"/>
            <a:ext cx="576263" cy="142875"/>
          </a:xfrm>
          <a:prstGeom prst="line">
            <a:avLst/>
          </a:prstGeom>
          <a:noFill/>
          <a:ln w="3175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5003800" y="2349500"/>
            <a:ext cx="2736850" cy="2857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  <a:r>
              <a:rPr lang="en-US" sz="1800"/>
              <a:t>cast</a:t>
            </a:r>
            <a:endParaRPr 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3276600" y="2997200"/>
            <a:ext cx="2736850" cy="2857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  <a:r>
              <a:rPr lang="en-US" sz="1800"/>
              <a:t>arithmetic</a:t>
            </a:r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flipH="1" flipV="1">
            <a:off x="2195513" y="2997200"/>
            <a:ext cx="1008062" cy="144463"/>
          </a:xfrm>
          <a:prstGeom prst="line">
            <a:avLst/>
          </a:prstGeom>
          <a:noFill/>
          <a:ln w="3175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395288" y="2420938"/>
            <a:ext cx="1778000" cy="914400"/>
          </a:xfrm>
          <a:prstGeom prst="ellipse">
            <a:avLst/>
          </a:prstGeom>
          <a:noFill/>
          <a:ln w="31750" algn="ctr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179388" y="3357563"/>
            <a:ext cx="2232025" cy="792162"/>
          </a:xfrm>
          <a:prstGeom prst="ellips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3203575" y="3860800"/>
            <a:ext cx="2736850" cy="2857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  <a:r>
              <a:rPr lang="en-US" sz="1800"/>
              <a:t>boolean</a:t>
            </a:r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 flipH="1" flipV="1">
            <a:off x="2484438" y="3789363"/>
            <a:ext cx="647700" cy="215900"/>
          </a:xfrm>
          <a:prstGeom prst="line">
            <a:avLst/>
          </a:prstGeom>
          <a:noFill/>
          <a:ln w="3175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Oval 17"/>
          <p:cNvSpPr>
            <a:spLocks noChangeArrowheads="1"/>
          </p:cNvSpPr>
          <p:nvPr/>
        </p:nvSpPr>
        <p:spPr bwMode="auto">
          <a:xfrm>
            <a:off x="179388" y="4221163"/>
            <a:ext cx="1778000" cy="914400"/>
          </a:xfrm>
          <a:prstGeom prst="ellipse">
            <a:avLst/>
          </a:prstGeom>
          <a:noFill/>
          <a:ln w="31750" algn="ctr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3275013" y="4652963"/>
            <a:ext cx="2736850" cy="2857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  <a:r>
              <a:rPr lang="en-US" sz="1800"/>
              <a:t>logical</a:t>
            </a:r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H="1" flipV="1">
            <a:off x="2051050" y="4652963"/>
            <a:ext cx="1225550" cy="144462"/>
          </a:xfrm>
          <a:prstGeom prst="line">
            <a:avLst/>
          </a:prstGeom>
          <a:noFill/>
          <a:ln w="3175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nimBg="1"/>
      <p:bldP spid="43017" grpId="0" animBg="1"/>
      <p:bldP spid="43019" grpId="0" animBg="1"/>
      <p:bldP spid="43020" grpId="0" animBg="1"/>
      <p:bldP spid="43021" grpId="0" animBg="1"/>
      <p:bldP spid="43022" grpId="0" animBg="1"/>
      <p:bldP spid="43023" grpId="0" animBg="1"/>
      <p:bldP spid="43024" grpId="0" animBg="1"/>
      <p:bldP spid="43025" grpId="0" animBg="1"/>
      <p:bldP spid="43026" grpId="0" animBg="1"/>
      <p:bldP spid="430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Introduction to C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2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A simple C Program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Variable Declarations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printf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 )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Compiling and Running a C Program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Sizeof</a:t>
            </a:r>
            <a:r>
              <a:rPr lang="en-US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/>
              <a:t>Program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#include</a:t>
            </a:r>
            <a:endParaRPr lang="en-US" sz="2400" dirty="0" smtClean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What is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True</a:t>
            </a:r>
            <a:r>
              <a:rPr lang="en-US" sz="2800" dirty="0" smtClean="0"/>
              <a:t> in C?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  <a:r>
              <a:rPr lang="en-US" sz="2400" dirty="0" smtClean="0"/>
              <a:t> example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Another C Program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#define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scanf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 )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Value of Assignment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970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ffectLst/>
              </a:rPr>
              <a:t>The value of assignment is the same as the contents deposited into the variable type on the left.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990033"/>
                </a:solidFill>
                <a:effectLst/>
              </a:rPr>
              <a:t>Note: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solidFill>
                  <a:srgbClr val="990033"/>
                </a:solidFill>
                <a:effectLst/>
              </a:rPr>
              <a:t>There are several potential dangers here – especially when the programmer creates new types!!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bg2"/>
                </a:solidFill>
                <a:effectLst/>
              </a:rPr>
              <a:t>Bad Examples </a:t>
            </a:r>
            <a:r>
              <a:rPr lang="en-US" dirty="0" smtClean="0">
                <a:solidFill>
                  <a:schemeClr val="bg2"/>
                </a:solidFill>
                <a:effectLst/>
              </a:rPr>
              <a:t>(for now):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bg2"/>
                </a:solidFill>
                <a:effectLst/>
              </a:rPr>
              <a:t>		</a:t>
            </a:r>
            <a:r>
              <a:rPr lang="en-US" dirty="0" smtClean="0">
                <a:effectLst/>
              </a:rPr>
              <a:t>if ( i = 0 )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effectLst/>
              </a:rPr>
              <a:t>     if ( i = 4 )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bg2"/>
                </a:solidFill>
                <a:effectLst/>
              </a:rPr>
              <a:t>What is the problem ??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643438" y="4292600"/>
            <a:ext cx="365125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3200" b="1">
                <a:solidFill>
                  <a:srgbClr val="0000FF"/>
                </a:solidFill>
              </a:rPr>
              <a:t>if ( i == 0)</a:t>
            </a:r>
          </a:p>
          <a:p>
            <a:r>
              <a:rPr lang="en-US" sz="3200" b="1">
                <a:solidFill>
                  <a:srgbClr val="0000FF"/>
                </a:solidFill>
              </a:rPr>
              <a:t>if ( i == 4)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Review of Introduction to C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052513"/>
            <a:ext cx="8697912" cy="57340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This presentation covers many important C topics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quickly</a:t>
            </a:r>
            <a:r>
              <a:rPr lang="en-US" sz="2800" dirty="0" smtClean="0">
                <a:effectLst/>
              </a:rPr>
              <a:t> including: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990033"/>
                </a:solidFill>
                <a:effectLst/>
              </a:rPr>
              <a:t>Declaration of variable types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 smtClean="0"/>
              <a:t>memory allocation by type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 smtClean="0"/>
              <a:t>The address of a variable </a:t>
            </a:r>
            <a:r>
              <a:rPr lang="en-US" sz="2000" dirty="0" smtClean="0">
                <a:solidFill>
                  <a:srgbClr val="990033"/>
                </a:solidFill>
              </a:rPr>
              <a:t>&amp;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printf</a:t>
            </a: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 ) </a:t>
            </a:r>
            <a:r>
              <a:rPr lang="en-US" sz="2400" dirty="0" smtClean="0">
                <a:solidFill>
                  <a:srgbClr val="990033"/>
                </a:solidFill>
              </a:rPr>
              <a:t>, </a:t>
            </a:r>
            <a:r>
              <a:rPr lang="en-US" sz="2400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scanf</a:t>
            </a: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 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990033"/>
                </a:solidFill>
              </a:rPr>
              <a:t>C arithmetic (operators, precedence, casting, promotion, assignment value)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990033"/>
                </a:solidFill>
              </a:rPr>
              <a:t>C </a:t>
            </a:r>
            <a:r>
              <a:rPr lang="en-US" sz="2400" dirty="0" err="1" smtClean="0">
                <a:solidFill>
                  <a:srgbClr val="990033"/>
                </a:solidFill>
              </a:rPr>
              <a:t>booleans</a:t>
            </a:r>
            <a:r>
              <a:rPr lang="en-US" sz="2400" dirty="0" smtClean="0">
                <a:solidFill>
                  <a:srgbClr val="990033"/>
                </a:solidFill>
              </a:rPr>
              <a:t> (true and false)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/>
              <a:t>Preprocessor directives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#define, #include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effectLst/>
              </a:rPr>
              <a:t>You are now ready to due lab 1 and once we cover functions everyone should be able to due Program 1.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Introduction to C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Another C Program (continued)</a:t>
            </a:r>
          </a:p>
          <a:p>
            <a:pPr lvl="1">
              <a:defRPr/>
            </a:pPr>
            <a:r>
              <a:rPr lang="en-US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loop</a:t>
            </a:r>
            <a:endParaRPr lang="en-US" smtClean="0"/>
          </a:p>
          <a:p>
            <a:pPr lvl="1">
              <a:defRPr/>
            </a:pPr>
            <a:r>
              <a:rPr lang="en-US" smtClean="0"/>
              <a:t>Promotion</a:t>
            </a:r>
          </a:p>
          <a:p>
            <a:pPr>
              <a:defRPr/>
            </a:pPr>
            <a:r>
              <a:rPr lang="en-US" smtClean="0"/>
              <a:t>Other C topics</a:t>
            </a:r>
          </a:p>
          <a:p>
            <a:pPr lvl="1">
              <a:defRPr/>
            </a:pPr>
            <a:r>
              <a:rPr lang="en-US" smtClean="0"/>
              <a:t>Increment and Decrement Operators</a:t>
            </a:r>
          </a:p>
          <a:p>
            <a:pPr lvl="1">
              <a:defRPr/>
            </a:pPr>
            <a:r>
              <a:rPr lang="en-US" smtClean="0"/>
              <a:t>Casting</a:t>
            </a:r>
          </a:p>
          <a:p>
            <a:pPr lvl="1">
              <a:defRPr/>
            </a:pPr>
            <a:r>
              <a:rPr lang="en-US" smtClean="0"/>
              <a:t>Operator Precedence</a:t>
            </a:r>
          </a:p>
          <a:p>
            <a:pPr lvl="1">
              <a:defRPr/>
            </a:pPr>
            <a:r>
              <a:rPr lang="en-US" smtClean="0"/>
              <a:t>Value of Assignment Operator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A1192F-87CA-458E-9260-41E4941FBB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Variables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dirty="0" smtClean="0">
                <a:effectLst/>
              </a:rPr>
              <a:t>Variable names correspond to memory locations in memory. Every variable has a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type</a:t>
            </a:r>
            <a:r>
              <a:rPr lang="en-US" dirty="0" smtClean="0">
                <a:effectLst/>
              </a:rPr>
              <a:t>, a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name </a:t>
            </a:r>
            <a:r>
              <a:rPr lang="en-US" dirty="0" smtClean="0">
                <a:effectLst/>
              </a:rPr>
              <a:t>and a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value.</a:t>
            </a:r>
          </a:p>
          <a:p>
            <a:endParaRPr lang="en-US" dirty="0" smtClean="0">
              <a:solidFill>
                <a:srgbClr val="0000FF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	 </a:t>
            </a:r>
            <a:r>
              <a:rPr lang="en-US" dirty="0" err="1" smtClean="0">
                <a:effectLst/>
              </a:rPr>
              <a:t>int</a:t>
            </a:r>
            <a:r>
              <a:rPr lang="en-US" dirty="0" smtClean="0">
                <a:effectLst/>
              </a:rPr>
              <a:t> i;            i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	 i = 4;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		   </a:t>
            </a:r>
            <a:r>
              <a:rPr lang="en-US" dirty="0" smtClean="0">
                <a:solidFill>
                  <a:srgbClr val="008000"/>
                </a:solidFill>
                <a:effectLst/>
              </a:rPr>
              <a:t>32212242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0000FF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FF"/>
                </a:solidFill>
                <a:effectLst/>
              </a:rPr>
              <a:t>   (</a:t>
            </a:r>
            <a:r>
              <a:rPr lang="en-US" i="1" dirty="0" smtClean="0">
                <a:solidFill>
                  <a:srgbClr val="0000FF"/>
                </a:solidFill>
                <a:effectLst/>
                <a:latin typeface="Tahoma" pitchFamily="34" charset="0"/>
              </a:rPr>
              <a:t>the address of i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)</a:t>
            </a:r>
            <a:r>
              <a:rPr lang="en-US" dirty="0" smtClean="0">
                <a:effectLst/>
              </a:rPr>
              <a:t> 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&amp;i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4716463" y="4509120"/>
            <a:ext cx="3001962" cy="771525"/>
          </a:xfrm>
          <a:prstGeom prst="rect">
            <a:avLst/>
          </a:prstGeom>
          <a:solidFill>
            <a:srgbClr val="CCFF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4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4283968" y="3933056"/>
            <a:ext cx="1583432" cy="864096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2915816" y="3986860"/>
            <a:ext cx="936104" cy="666276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4140200" y="4941168"/>
            <a:ext cx="5762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1367630" y="4941094"/>
            <a:ext cx="540544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1" grpId="1" animBg="1"/>
      <p:bldP spid="24582" grpId="0" animBg="1"/>
      <p:bldP spid="245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printf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Two components of </a:t>
            </a:r>
            <a:r>
              <a:rPr lang="en-US" dirty="0" err="1" smtClean="0">
                <a:solidFill>
                  <a:srgbClr val="0000FF"/>
                </a:solidFill>
                <a:effectLst/>
              </a:rPr>
              <a:t>printf</a:t>
            </a:r>
            <a:r>
              <a:rPr lang="en-US" dirty="0" smtClean="0">
                <a:effectLst/>
              </a:rPr>
              <a:t> statement:</a:t>
            </a:r>
          </a:p>
          <a:p>
            <a:pPr lvl="1"/>
            <a:r>
              <a:rPr lang="en-US" dirty="0" smtClean="0">
                <a:effectLst/>
              </a:rPr>
              <a:t>Formatting template {within quotes}</a:t>
            </a:r>
          </a:p>
          <a:p>
            <a:pPr lvl="1"/>
            <a:r>
              <a:rPr lang="en-US" dirty="0" smtClean="0">
                <a:effectLst/>
              </a:rPr>
              <a:t>Argument list – variables separated by commas.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1331913" y="1196975"/>
            <a:ext cx="5976937" cy="2303463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int main()</a:t>
            </a:r>
          </a:p>
          <a:p>
            <a:pPr algn="l"/>
            <a:r>
              <a:rPr lang="en-US"/>
              <a:t>{</a:t>
            </a:r>
          </a:p>
          <a:p>
            <a:pPr algn="l"/>
            <a:r>
              <a:rPr lang="en-US"/>
              <a:t>    …</a:t>
            </a:r>
          </a:p>
          <a:p>
            <a:pPr algn="l"/>
            <a:r>
              <a:rPr lang="en-US"/>
              <a:t>    printf(“%d  %c\n”, i , ch);</a:t>
            </a:r>
          </a:p>
          <a:p>
            <a:pPr algn="l"/>
            <a:r>
              <a:rPr lang="en-US"/>
              <a:t>}</a:t>
            </a:r>
          </a:p>
          <a:p>
            <a:pPr algn="l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printf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139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 smtClean="0">
              <a:effectLst/>
            </a:endParaRPr>
          </a:p>
          <a:p>
            <a:pPr>
              <a:lnSpc>
                <a:spcPct val="80000"/>
              </a:lnSpc>
            </a:pPr>
            <a:endParaRPr lang="en-US" sz="2800" dirty="0" smtClean="0">
              <a:effectLst/>
            </a:endParaRPr>
          </a:p>
          <a:p>
            <a:pPr>
              <a:lnSpc>
                <a:spcPct val="80000"/>
              </a:lnSpc>
            </a:pPr>
            <a:endParaRPr lang="en-US" sz="2800" dirty="0" smtClean="0">
              <a:effectLst/>
            </a:endParaRPr>
          </a:p>
          <a:p>
            <a:pPr>
              <a:lnSpc>
                <a:spcPct val="80000"/>
              </a:lnSpc>
            </a:pPr>
            <a:endParaRPr lang="en-US" sz="28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Formatting </a:t>
            </a:r>
            <a:r>
              <a:rPr lang="en-US" sz="2800" dirty="0" smtClean="0">
                <a:effectLst/>
              </a:rPr>
              <a:t>template: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effectLst/>
              </a:rPr>
              <a:t>Argument list matches up with ‘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%</a:t>
            </a:r>
            <a:r>
              <a:rPr lang="en-US" sz="2800" dirty="0" smtClean="0">
                <a:effectLst/>
              </a:rPr>
              <a:t>’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effectLst/>
              </a:rPr>
              <a:t>Some of the argument types: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  <a:effectLst/>
              </a:rPr>
              <a:t>%d</a:t>
            </a:r>
            <a:r>
              <a:rPr lang="en-US" sz="2400" dirty="0" smtClean="0">
                <a:effectLst/>
              </a:rPr>
              <a:t> integers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  <a:effectLst/>
              </a:rPr>
              <a:t>%f</a:t>
            </a:r>
            <a:r>
              <a:rPr lang="en-US" sz="2400" dirty="0" smtClean="0">
                <a:effectLst/>
              </a:rPr>
              <a:t> floating-point numbers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  <a:effectLst/>
              </a:rPr>
              <a:t>%c</a:t>
            </a:r>
            <a:r>
              <a:rPr lang="en-US" sz="2400" dirty="0" smtClean="0">
                <a:effectLst/>
              </a:rPr>
              <a:t> characters</a:t>
            </a:r>
          </a:p>
          <a:p>
            <a:pPr lvl="1">
              <a:lnSpc>
                <a:spcPct val="80000"/>
              </a:lnSpc>
            </a:pPr>
            <a:endParaRPr lang="en-US" sz="2400" dirty="0" smtClean="0">
              <a:effectLst/>
            </a:endParaRP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1331913" y="1125538"/>
            <a:ext cx="5976937" cy="2303462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int main()</a:t>
            </a:r>
          </a:p>
          <a:p>
            <a:pPr algn="l"/>
            <a:r>
              <a:rPr lang="en-US"/>
              <a:t>{</a:t>
            </a:r>
          </a:p>
          <a:p>
            <a:pPr algn="l"/>
            <a:r>
              <a:rPr lang="en-US"/>
              <a:t>    …</a:t>
            </a:r>
          </a:p>
          <a:p>
            <a:pPr algn="l"/>
            <a:r>
              <a:rPr lang="en-US"/>
              <a:t>    printf(“%d  %f %c\n”, i , fvar, ch);</a:t>
            </a:r>
          </a:p>
          <a:p>
            <a:pPr algn="l"/>
            <a:endParaRPr lang="en-US"/>
          </a:p>
          <a:p>
            <a:pPr algn="l"/>
            <a:r>
              <a:rPr lang="en-US"/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printf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1124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>
              <a:effectLst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effectLst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effectLst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Width </a:t>
            </a:r>
            <a:r>
              <a:rPr lang="en-US" sz="2800" dirty="0" smtClean="0">
                <a:effectLst/>
              </a:rPr>
              <a:t>of variable printing: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%4d</a:t>
            </a:r>
            <a:r>
              <a:rPr lang="en-US" sz="2800" dirty="0" smtClean="0">
                <a:effectLst/>
              </a:rPr>
              <a:t> – decimal integers at least 4 digits wide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%5f</a:t>
            </a:r>
            <a:r>
              <a:rPr lang="en-US" sz="2800" dirty="0" smtClean="0">
                <a:effectLst/>
              </a:rPr>
              <a:t> – floating point at least 5 digits wide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%6.2f</a:t>
            </a:r>
            <a:r>
              <a:rPr lang="en-US" sz="2800" dirty="0" smtClean="0">
                <a:effectLst/>
              </a:rPr>
              <a:t> – floating point at least 6 digits wide with at least 2 after the decimal point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effectLst/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258888" y="1125538"/>
            <a:ext cx="6696075" cy="2374900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int main()</a:t>
            </a:r>
          </a:p>
          <a:p>
            <a:pPr algn="l"/>
            <a:r>
              <a:rPr lang="en-US"/>
              <a:t>{</a:t>
            </a:r>
          </a:p>
          <a:p>
            <a:pPr algn="l"/>
            <a:r>
              <a:rPr lang="en-US"/>
              <a:t>    …</a:t>
            </a:r>
          </a:p>
          <a:p>
            <a:pPr algn="l"/>
            <a:r>
              <a:rPr lang="en-US"/>
              <a:t>    printf(“%4d %5f %6.2f\n”, i, fvar, f2var);</a:t>
            </a:r>
          </a:p>
          <a:p>
            <a:pPr algn="l"/>
            <a:endParaRPr lang="en-US"/>
          </a:p>
          <a:p>
            <a:pPr algn="l"/>
            <a:r>
              <a:rPr lang="en-US"/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A Simple C Program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/* Example of a simple C Program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#include &lt;</a:t>
            </a:r>
            <a:r>
              <a:rPr lang="en-US" sz="2400" dirty="0" err="1" smtClean="0">
                <a:effectLst/>
              </a:rPr>
              <a:t>stdio.h</a:t>
            </a:r>
            <a:r>
              <a:rPr lang="en-US" sz="2400" dirty="0" smtClean="0">
                <a:effectLst/>
              </a:rPr>
              <a:t>&gt;</a:t>
            </a:r>
            <a:endParaRPr lang="en-US" sz="2400" dirty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 smtClean="0">
                <a:effectLst/>
              </a:rPr>
              <a:t>int</a:t>
            </a:r>
            <a:r>
              <a:rPr lang="en-US" sz="2400" dirty="0" smtClean="0">
                <a:effectLst/>
              </a:rPr>
              <a:t> main</a:t>
            </a:r>
            <a:r>
              <a:rPr lang="en-US" sz="2400" dirty="0" smtClean="0">
                <a:effectLst/>
              </a:rPr>
              <a:t>()</a:t>
            </a: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{                                 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  </a:t>
            </a:r>
            <a:r>
              <a:rPr lang="en-US" sz="2400" dirty="0" err="1" smtClean="0">
                <a:effectLst/>
              </a:rPr>
              <a:t>int</a:t>
            </a:r>
            <a:r>
              <a:rPr lang="en-US" sz="2400" dirty="0" smtClean="0">
                <a:effectLst/>
              </a:rPr>
              <a:t> i;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  char c, s;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  i = 2303;                     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  c = 'C';			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  s = 'S';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  </a:t>
            </a:r>
            <a:r>
              <a:rPr lang="en-US" sz="2400" dirty="0" err="1" smtClean="0">
                <a:effectLst/>
              </a:rPr>
              <a:t>printf</a:t>
            </a:r>
            <a:r>
              <a:rPr lang="en-US" sz="2400" dirty="0" smtClean="0">
                <a:effectLst/>
              </a:rPr>
              <a:t>("\</a:t>
            </a:r>
            <a:r>
              <a:rPr lang="en-US" sz="2400" dirty="0" err="1" smtClean="0">
                <a:effectLst/>
              </a:rPr>
              <a:t>nHello</a:t>
            </a:r>
            <a:r>
              <a:rPr lang="en-US" sz="2400" dirty="0" smtClean="0">
                <a:effectLst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  </a:t>
            </a:r>
            <a:r>
              <a:rPr lang="en-US" sz="2400" dirty="0" err="1" smtClean="0">
                <a:effectLst/>
              </a:rPr>
              <a:t>printf</a:t>
            </a:r>
            <a:r>
              <a:rPr lang="en-US" sz="2400" dirty="0" smtClean="0">
                <a:effectLst/>
              </a:rPr>
              <a:t>(" %</a:t>
            </a:r>
            <a:r>
              <a:rPr lang="en-US" sz="2400" dirty="0" err="1" smtClean="0">
                <a:effectLst/>
              </a:rPr>
              <a:t>c%c</a:t>
            </a:r>
            <a:r>
              <a:rPr lang="en-US" sz="2400" dirty="0" smtClean="0">
                <a:effectLst/>
              </a:rPr>
              <a:t>  %d Students!!\n", c, s, 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}</a:t>
            </a: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5292725" y="2349500"/>
            <a:ext cx="1778000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0000FF"/>
                </a:solidFill>
              </a:rPr>
              <a:t>2303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5292725" y="2854325"/>
            <a:ext cx="565150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5286375" y="3357563"/>
            <a:ext cx="571500" cy="503237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4716463" y="2781300"/>
            <a:ext cx="7921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b="1"/>
              <a:t>c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072188" y="3230563"/>
            <a:ext cx="30035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600" b="1" i="1">
                <a:solidFill>
                  <a:srgbClr val="800000"/>
                </a:solidFill>
                <a:latin typeface="Tahoma" pitchFamily="34" charset="0"/>
              </a:rPr>
              <a:t>Type declarations specify</a:t>
            </a:r>
          </a:p>
          <a:p>
            <a:r>
              <a:rPr lang="en-US" sz="1600" b="1" i="1">
                <a:solidFill>
                  <a:srgbClr val="800000"/>
                </a:solidFill>
                <a:latin typeface="Tahoma" pitchFamily="34" charset="0"/>
              </a:rPr>
              <a:t>memory sizes</a:t>
            </a:r>
            <a:r>
              <a:rPr lang="en-US" sz="1600" i="1">
                <a:latin typeface="Tahoma" pitchFamily="34" charset="0"/>
              </a:rPr>
              <a:t> </a:t>
            </a:r>
          </a:p>
          <a:p>
            <a:endParaRPr lang="en-US" sz="1600" b="1" i="1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 flipV="1">
            <a:off x="5940425" y="2997200"/>
            <a:ext cx="287338" cy="28733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0"/>
          <p:cNvSpPr>
            <a:spLocks noChangeArrowheads="1"/>
          </p:cNvSpPr>
          <p:nvPr/>
        </p:nvSpPr>
        <p:spPr bwMode="auto">
          <a:xfrm>
            <a:off x="6143625" y="2935288"/>
            <a:ext cx="300355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i="1">
              <a:latin typeface="Tahoma" pitchFamily="34" charset="0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 flipV="1">
            <a:off x="6215062" y="1500188"/>
            <a:ext cx="855662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6464994" y="1268760"/>
            <a:ext cx="30035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600" b="1" i="1" dirty="0">
                <a:solidFill>
                  <a:srgbClr val="800000"/>
                </a:solidFill>
                <a:latin typeface="Tahoma" pitchFamily="34" charset="0"/>
              </a:rPr>
              <a:t>Comments in C</a:t>
            </a:r>
            <a:endParaRPr lang="en-US" sz="1600" i="1" dirty="0">
              <a:latin typeface="Tahoma" pitchFamily="34" charset="0"/>
            </a:endParaRPr>
          </a:p>
          <a:p>
            <a:endParaRPr lang="en-US" sz="1600" b="1" i="1" dirty="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H="1" flipV="1">
            <a:off x="3635894" y="1844824"/>
            <a:ext cx="956891" cy="446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4592786" y="1658938"/>
            <a:ext cx="3003550" cy="329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 i="1" dirty="0" smtClean="0">
              <a:solidFill>
                <a:srgbClr val="800000"/>
              </a:solidFill>
              <a:latin typeface="Tahoma" pitchFamily="34" charset="0"/>
            </a:endParaRPr>
          </a:p>
          <a:p>
            <a:r>
              <a:rPr lang="en-US" sz="1600" b="1" i="1" dirty="0">
                <a:solidFill>
                  <a:srgbClr val="800000"/>
                </a:solidFill>
                <a:latin typeface="Tahoma" pitchFamily="34" charset="0"/>
              </a:rPr>
              <a:t>P</a:t>
            </a:r>
            <a:r>
              <a:rPr lang="en-US" sz="1600" b="1" i="1" dirty="0" smtClean="0">
                <a:solidFill>
                  <a:srgbClr val="800000"/>
                </a:solidFill>
                <a:latin typeface="Tahoma" pitchFamily="34" charset="0"/>
              </a:rPr>
              <a:t>reprocessor  directive</a:t>
            </a:r>
            <a:endParaRPr lang="en-US" sz="1600" i="1" dirty="0">
              <a:latin typeface="Tahoma" pitchFamily="34" charset="0"/>
            </a:endParaRPr>
          </a:p>
          <a:p>
            <a:endParaRPr lang="en-US" sz="1600" b="1" i="1" dirty="0">
              <a:solidFill>
                <a:srgbClr val="8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 animBg="1"/>
      <p:bldP spid="14" grpId="0" animBg="1"/>
      <p:bldP spid="15" grpId="0"/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Compiling and Running simple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%ls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simple.c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%gcc simple.c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%ls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a.out simple.c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%./a.out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Hello CS  2303 Students!!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%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572892" y="1125538"/>
            <a:ext cx="4319588" cy="2879725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 dirty="0">
                <a:latin typeface="Courier New" pitchFamily="49" charset="0"/>
              </a:rPr>
              <a:t>  Alternate Version</a:t>
            </a:r>
          </a:p>
          <a:p>
            <a:pPr algn="l"/>
            <a:r>
              <a:rPr lang="en-US" b="1" dirty="0"/>
              <a:t>%</a:t>
            </a:r>
            <a:r>
              <a:rPr lang="en-US" b="1" dirty="0" err="1"/>
              <a:t>ls</a:t>
            </a:r>
            <a:endParaRPr lang="en-US" b="1" dirty="0"/>
          </a:p>
          <a:p>
            <a:pPr algn="l"/>
            <a:r>
              <a:rPr lang="en-US" b="1" dirty="0" err="1"/>
              <a:t>simple.c</a:t>
            </a:r>
            <a:endParaRPr lang="en-US" b="1" dirty="0"/>
          </a:p>
          <a:p>
            <a:pPr algn="l"/>
            <a:r>
              <a:rPr lang="en-US" b="1" dirty="0"/>
              <a:t>%</a:t>
            </a:r>
            <a:r>
              <a:rPr lang="en-US" b="1" dirty="0" err="1"/>
              <a:t>gcc</a:t>
            </a:r>
            <a:r>
              <a:rPr lang="en-US" b="1" dirty="0"/>
              <a:t> –o simple </a:t>
            </a:r>
            <a:r>
              <a:rPr lang="en-US" b="1" dirty="0" err="1"/>
              <a:t>simple.c</a:t>
            </a:r>
            <a:endParaRPr lang="en-US" b="1" dirty="0"/>
          </a:p>
          <a:p>
            <a:pPr algn="l"/>
            <a:r>
              <a:rPr lang="en-US" b="1" dirty="0"/>
              <a:t>%</a:t>
            </a:r>
            <a:r>
              <a:rPr lang="en-US" b="1" dirty="0" err="1"/>
              <a:t>ls</a:t>
            </a:r>
            <a:endParaRPr lang="en-US" b="1" dirty="0"/>
          </a:p>
          <a:p>
            <a:pPr algn="l"/>
            <a:r>
              <a:rPr lang="en-US" b="1" dirty="0"/>
              <a:t>simple </a:t>
            </a:r>
            <a:r>
              <a:rPr lang="en-US" b="1" dirty="0" err="1"/>
              <a:t>simple.c</a:t>
            </a:r>
            <a:endParaRPr lang="en-US" b="1" dirty="0"/>
          </a:p>
          <a:p>
            <a:pPr algn="l"/>
            <a:r>
              <a:rPr lang="en-US" b="1" dirty="0"/>
              <a:t>%./simple</a:t>
            </a:r>
          </a:p>
          <a:p>
            <a:pPr algn="l"/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</a:t>
            </a:r>
            <a:r>
              <a:rPr lang="en-US" smtClean="0"/>
              <a:t>Introduction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07933A-675D-4518-9598-E4D06786C6A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5436</TotalTime>
  <Words>1176</Words>
  <Application>Microsoft Office PowerPoint</Application>
  <PresentationFormat>On-screen Show (4:3)</PresentationFormat>
  <Paragraphs>309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Revised_Master</vt:lpstr>
      <vt:lpstr>Document</vt:lpstr>
      <vt:lpstr> Introduction to C </vt:lpstr>
      <vt:lpstr>Introduction to C</vt:lpstr>
      <vt:lpstr>Introduction to C</vt:lpstr>
      <vt:lpstr>Variables</vt:lpstr>
      <vt:lpstr>printf</vt:lpstr>
      <vt:lpstr>printf</vt:lpstr>
      <vt:lpstr>printf</vt:lpstr>
      <vt:lpstr>A Simple C Program</vt:lpstr>
      <vt:lpstr>Compiling and Running simple</vt:lpstr>
      <vt:lpstr>PowerPoint Presentation</vt:lpstr>
      <vt:lpstr>PowerPoint Presentation</vt:lpstr>
      <vt:lpstr>Conditional Testing for ‘True’</vt:lpstr>
      <vt:lpstr>Another C Program</vt:lpstr>
      <vt:lpstr>Another C Program</vt:lpstr>
      <vt:lpstr>Another C Program</vt:lpstr>
      <vt:lpstr>Other C Topics</vt:lpstr>
      <vt:lpstr>Increment and Decrement Operators</vt:lpstr>
      <vt:lpstr>Casting</vt:lpstr>
      <vt:lpstr>Fig 4.16 Operator Precedence</vt:lpstr>
      <vt:lpstr>Value of Assignment</vt:lpstr>
      <vt:lpstr>Review of Introduction to C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CS2303</dc:title>
  <dc:creator>Robert E Kinicki</dc:creator>
  <cp:lastModifiedBy>Professor Kinicki</cp:lastModifiedBy>
  <cp:revision>201</cp:revision>
  <dcterms:created xsi:type="dcterms:W3CDTF">2004-01-21T20:05:10Z</dcterms:created>
  <dcterms:modified xsi:type="dcterms:W3CDTF">2014-08-11T14:34:41Z</dcterms:modified>
</cp:coreProperties>
</file>