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0"/>
  </p:notesMasterIdLst>
  <p:handoutMasterIdLst>
    <p:handoutMasterId r:id="rId51"/>
  </p:handoutMasterIdLst>
  <p:sldIdLst>
    <p:sldId id="256" r:id="rId2"/>
    <p:sldId id="373" r:id="rId3"/>
    <p:sldId id="375" r:id="rId4"/>
    <p:sldId id="376" r:id="rId5"/>
    <p:sldId id="377" r:id="rId6"/>
    <p:sldId id="378" r:id="rId7"/>
    <p:sldId id="379" r:id="rId8"/>
    <p:sldId id="380" r:id="rId9"/>
    <p:sldId id="381" r:id="rId10"/>
    <p:sldId id="382" r:id="rId11"/>
    <p:sldId id="418" r:id="rId12"/>
    <p:sldId id="419" r:id="rId13"/>
    <p:sldId id="420" r:id="rId14"/>
    <p:sldId id="421" r:id="rId15"/>
    <p:sldId id="422" r:id="rId16"/>
    <p:sldId id="423" r:id="rId17"/>
    <p:sldId id="383" r:id="rId18"/>
    <p:sldId id="384" r:id="rId19"/>
    <p:sldId id="385"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400" r:id="rId33"/>
    <p:sldId id="401" r:id="rId34"/>
    <p:sldId id="402" r:id="rId35"/>
    <p:sldId id="403" r:id="rId36"/>
    <p:sldId id="404" r:id="rId37"/>
    <p:sldId id="405" r:id="rId38"/>
    <p:sldId id="406" r:id="rId39"/>
    <p:sldId id="407" r:id="rId40"/>
    <p:sldId id="408" r:id="rId41"/>
    <p:sldId id="409" r:id="rId42"/>
    <p:sldId id="410" r:id="rId43"/>
    <p:sldId id="413" r:id="rId44"/>
    <p:sldId id="414" r:id="rId45"/>
    <p:sldId id="415" r:id="rId46"/>
    <p:sldId id="416" r:id="rId47"/>
    <p:sldId id="417" r:id="rId48"/>
    <p:sldId id="412" r:id="rId49"/>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008000"/>
    <a:srgbClr val="990033"/>
    <a:srgbClr val="003366"/>
    <a:srgbClr val="CC0000"/>
    <a:srgbClr val="33CC33"/>
    <a:srgbClr val="9900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4" d="100"/>
          <a:sy n="64" d="100"/>
        </p:scale>
        <p:origin x="-542" y="-6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1E0EEE9F-A026-4BD1-B960-64F4FC168756}" type="datetime1">
              <a:rPr lang="en-US"/>
              <a:pPr>
                <a:defRPr/>
              </a:pPr>
              <a:t>9/29/2014</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952266B7-2CB0-431A-8032-0B79DF79D388}" type="slidenum">
              <a:rPr lang="en-US"/>
              <a:pPr>
                <a:defRPr/>
              </a:pPr>
              <a:t>‹#›</a:t>
            </a:fld>
            <a:endParaRPr lang="en-US"/>
          </a:p>
        </p:txBody>
      </p:sp>
    </p:spTree>
    <p:extLst>
      <p:ext uri="{BB962C8B-B14F-4D97-AF65-F5344CB8AC3E}">
        <p14:creationId xmlns:p14="http://schemas.microsoft.com/office/powerpoint/2010/main" val="686259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407B9681-3317-47B1-B245-A5DDE9B2B9B0}" type="datetime1">
              <a:rPr lang="en-US"/>
              <a:pPr>
                <a:defRPr/>
              </a:pPr>
              <a:t>9/29/2014</a:t>
            </a:fld>
            <a:endParaRPr lang="en-US"/>
          </a:p>
        </p:txBody>
      </p:sp>
      <p:sp>
        <p:nvSpPr>
          <p:cNvPr id="4608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532A72A8-619B-495A-BC9D-B78EC1399308}" type="slidenum">
              <a:rPr lang="en-US"/>
              <a:pPr>
                <a:defRPr/>
              </a:pPr>
              <a:t>‹#›</a:t>
            </a:fld>
            <a:endParaRPr lang="en-US"/>
          </a:p>
        </p:txBody>
      </p:sp>
    </p:spTree>
    <p:extLst>
      <p:ext uri="{BB962C8B-B14F-4D97-AF65-F5344CB8AC3E}">
        <p14:creationId xmlns:p14="http://schemas.microsoft.com/office/powerpoint/2010/main" val="316438497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Comic Sans MS" pitchFamily="66" charset="0"/>
              </a:defRPr>
            </a:lvl1pPr>
          </a:lstStyle>
          <a:p>
            <a:pPr>
              <a:defRPr/>
            </a:pPr>
            <a:endParaRPr lang="en-US"/>
          </a:p>
        </p:txBody>
      </p:sp>
    </p:spTree>
    <p:extLst>
      <p:ext uri="{BB962C8B-B14F-4D97-AF65-F5344CB8AC3E}">
        <p14:creationId xmlns:p14="http://schemas.microsoft.com/office/powerpoint/2010/main" val="231999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Systems Programming        C++ Classes</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88F22FA6-5E3E-431A-835D-C0AC1EB4716A}" type="slidenum">
              <a:rPr lang="en-US"/>
              <a:pPr>
                <a:defRPr/>
              </a:pPr>
              <a:t>‹#›</a:t>
            </a:fld>
            <a:endParaRPr lang="en-US"/>
          </a:p>
        </p:txBody>
      </p:sp>
    </p:spTree>
    <p:extLst>
      <p:ext uri="{BB962C8B-B14F-4D97-AF65-F5344CB8AC3E}">
        <p14:creationId xmlns:p14="http://schemas.microsoft.com/office/powerpoint/2010/main" val="226183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Systems Programming        C++ Classes</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A7F97919-7406-4157-B8A0-9D055CC5EA62}" type="slidenum">
              <a:rPr lang="en-US"/>
              <a:pPr>
                <a:defRPr/>
              </a:pPr>
              <a:t>‹#›</a:t>
            </a:fld>
            <a:endParaRPr lang="en-US"/>
          </a:p>
        </p:txBody>
      </p:sp>
    </p:spTree>
    <p:extLst>
      <p:ext uri="{BB962C8B-B14F-4D97-AF65-F5344CB8AC3E}">
        <p14:creationId xmlns:p14="http://schemas.microsoft.com/office/powerpoint/2010/main" val="390804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0F07757E-DBAF-4446-A119-94837C680D95}" type="slidenum">
              <a:rPr lang="en-US"/>
              <a:pPr>
                <a:defRPr/>
              </a:pPr>
              <a:t>‹#›</a:t>
            </a:fld>
            <a:endParaRPr lang="en-US"/>
          </a:p>
        </p:txBody>
      </p:sp>
      <p:sp>
        <p:nvSpPr>
          <p:cNvPr id="6" name="Rectangle 4"/>
          <p:cNvSpPr>
            <a:spLocks noGrp="1" noChangeArrowheads="1"/>
          </p:cNvSpPr>
          <p:nvPr>
            <p:ph type="ftr" sz="quarter" idx="3"/>
          </p:nvPr>
        </p:nvSpPr>
        <p:spPr bwMode="auto">
          <a:xfrm>
            <a:off x="2266975" y="6410325"/>
            <a:ext cx="5113337" cy="403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rgbClr val="800000"/>
                </a:solidFill>
                <a:effectLst>
                  <a:outerShdw blurRad="38100" dist="38100" dir="2700000" algn="tl">
                    <a:srgbClr val="000000"/>
                  </a:outerShdw>
                </a:effectLst>
                <a:cs typeface="Courier New" pitchFamily="49" charset="0"/>
              </a:defRPr>
            </a:lvl1pPr>
          </a:lstStyle>
          <a:p>
            <a:pPr>
              <a:defRPr/>
            </a:pPr>
            <a:r>
              <a:rPr lang="en-US" dirty="0" smtClean="0">
                <a:solidFill>
                  <a:schemeClr val="tx1"/>
                </a:solidFill>
              </a:rPr>
              <a:t>Systems Programming        </a:t>
            </a:r>
            <a:r>
              <a:rPr lang="en-US" dirty="0" smtClean="0"/>
              <a:t>C++ Classes</a:t>
            </a:r>
            <a:endParaRPr lang="en-US" dirty="0"/>
          </a:p>
        </p:txBody>
      </p:sp>
    </p:spTree>
    <p:extLst>
      <p:ext uri="{BB962C8B-B14F-4D97-AF65-F5344CB8AC3E}">
        <p14:creationId xmlns:p14="http://schemas.microsoft.com/office/powerpoint/2010/main" val="350116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Systems Programming        C++ Classes</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0ED904B7-1A66-4381-B004-BAC5A8054A72}" type="slidenum">
              <a:rPr lang="en-US"/>
              <a:pPr>
                <a:defRPr/>
              </a:pPr>
              <a:t>‹#›</a:t>
            </a:fld>
            <a:endParaRPr lang="en-US"/>
          </a:p>
        </p:txBody>
      </p:sp>
    </p:spTree>
    <p:extLst>
      <p:ext uri="{BB962C8B-B14F-4D97-AF65-F5344CB8AC3E}">
        <p14:creationId xmlns:p14="http://schemas.microsoft.com/office/powerpoint/2010/main" val="200566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9DB36BF6-B21E-4242-B48A-2B499F38E41A}" type="slidenum">
              <a:rPr lang="en-US"/>
              <a:pPr>
                <a:defRPr/>
              </a:pPr>
              <a:t>‹#›</a:t>
            </a:fld>
            <a:endParaRPr lang="en-US"/>
          </a:p>
        </p:txBody>
      </p:sp>
      <p:sp>
        <p:nvSpPr>
          <p:cNvPr id="7" name="Rectangle 4"/>
          <p:cNvSpPr>
            <a:spLocks noGrp="1" noChangeArrowheads="1"/>
          </p:cNvSpPr>
          <p:nvPr>
            <p:ph type="ftr" sz="quarter" idx="3"/>
          </p:nvPr>
        </p:nvSpPr>
        <p:spPr bwMode="auto">
          <a:xfrm>
            <a:off x="2266975" y="6410325"/>
            <a:ext cx="5113337" cy="403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rgbClr val="800000"/>
                </a:solidFill>
                <a:effectLst>
                  <a:outerShdw blurRad="38100" dist="38100" dir="2700000" algn="tl">
                    <a:srgbClr val="000000"/>
                  </a:outerShdw>
                </a:effectLst>
                <a:cs typeface="Courier New" pitchFamily="49" charset="0"/>
              </a:defRPr>
            </a:lvl1pPr>
          </a:lstStyle>
          <a:p>
            <a:pPr>
              <a:defRPr/>
            </a:pPr>
            <a:r>
              <a:rPr lang="en-US" dirty="0" smtClean="0">
                <a:solidFill>
                  <a:schemeClr val="tx1"/>
                </a:solidFill>
              </a:rPr>
              <a:t>Systems Programming        </a:t>
            </a:r>
            <a:r>
              <a:rPr lang="en-US" dirty="0" smtClean="0"/>
              <a:t>C++ Classes</a:t>
            </a:r>
            <a:endParaRPr lang="en-US" dirty="0"/>
          </a:p>
        </p:txBody>
      </p:sp>
    </p:spTree>
    <p:extLst>
      <p:ext uri="{BB962C8B-B14F-4D97-AF65-F5344CB8AC3E}">
        <p14:creationId xmlns:p14="http://schemas.microsoft.com/office/powerpoint/2010/main" val="262063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45F21E53-BABF-40A2-A440-AEFC882073CC}" type="slidenum">
              <a:rPr lang="en-US"/>
              <a:pPr>
                <a:defRPr/>
              </a:pPr>
              <a:t>‹#›</a:t>
            </a:fld>
            <a:endParaRPr lang="en-US"/>
          </a:p>
        </p:txBody>
      </p:sp>
      <p:sp>
        <p:nvSpPr>
          <p:cNvPr id="9" name="Rectangle 4"/>
          <p:cNvSpPr>
            <a:spLocks noGrp="1" noChangeArrowheads="1"/>
          </p:cNvSpPr>
          <p:nvPr>
            <p:ph type="ftr" sz="quarter" idx="12"/>
          </p:nvPr>
        </p:nvSpPr>
        <p:spPr bwMode="auto">
          <a:xfrm>
            <a:off x="2266975" y="6410325"/>
            <a:ext cx="5113337" cy="403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rgbClr val="800000"/>
                </a:solidFill>
                <a:effectLst>
                  <a:outerShdw blurRad="38100" dist="38100" dir="2700000" algn="tl">
                    <a:srgbClr val="000000"/>
                  </a:outerShdw>
                </a:effectLst>
                <a:cs typeface="Courier New" pitchFamily="49" charset="0"/>
              </a:defRPr>
            </a:lvl1pPr>
          </a:lstStyle>
          <a:p>
            <a:pPr>
              <a:defRPr/>
            </a:pPr>
            <a:r>
              <a:rPr lang="en-US" dirty="0" smtClean="0">
                <a:solidFill>
                  <a:schemeClr val="tx1"/>
                </a:solidFill>
              </a:rPr>
              <a:t>Systems Programming        </a:t>
            </a:r>
            <a:r>
              <a:rPr lang="en-US" dirty="0" smtClean="0"/>
              <a:t>C++ Classes</a:t>
            </a:r>
            <a:endParaRPr lang="en-US" dirty="0"/>
          </a:p>
        </p:txBody>
      </p:sp>
    </p:spTree>
    <p:extLst>
      <p:ext uri="{BB962C8B-B14F-4D97-AF65-F5344CB8AC3E}">
        <p14:creationId xmlns:p14="http://schemas.microsoft.com/office/powerpoint/2010/main" val="86394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28707638-6A66-4FCF-A27E-A5464F428851}" type="slidenum">
              <a:rPr lang="en-US"/>
              <a:pPr>
                <a:defRPr/>
              </a:pPr>
              <a:t>‹#›</a:t>
            </a:fld>
            <a:endParaRPr lang="en-US"/>
          </a:p>
        </p:txBody>
      </p:sp>
      <p:sp>
        <p:nvSpPr>
          <p:cNvPr id="5" name="Footer Placeholder 4"/>
          <p:cNvSpPr>
            <a:spLocks noGrp="1" noChangeArrowheads="1"/>
          </p:cNvSpPr>
          <p:nvPr>
            <p:ph type="ftr" sz="quarter" idx="3"/>
          </p:nvPr>
        </p:nvSpPr>
        <p:spPr bwMode="auto">
          <a:xfrm>
            <a:off x="2266975" y="6410325"/>
            <a:ext cx="5113337" cy="403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rgbClr val="800000"/>
                </a:solidFill>
                <a:effectLst>
                  <a:outerShdw blurRad="38100" dist="38100" dir="2700000" algn="tl">
                    <a:srgbClr val="000000"/>
                  </a:outerShdw>
                </a:effectLst>
                <a:cs typeface="Courier New" pitchFamily="49" charset="0"/>
              </a:defRPr>
            </a:lvl1pPr>
          </a:lstStyle>
          <a:p>
            <a:pPr>
              <a:defRPr/>
            </a:pPr>
            <a:r>
              <a:rPr lang="en-US" dirty="0" smtClean="0">
                <a:solidFill>
                  <a:schemeClr val="tx1"/>
                </a:solidFill>
              </a:rPr>
              <a:t>Systems Programming        </a:t>
            </a:r>
            <a:r>
              <a:rPr lang="en-US" dirty="0" smtClean="0"/>
              <a:t>C++ Classes</a:t>
            </a:r>
            <a:endParaRPr lang="en-US" dirty="0"/>
          </a:p>
        </p:txBody>
      </p:sp>
    </p:spTree>
    <p:extLst>
      <p:ext uri="{BB962C8B-B14F-4D97-AF65-F5344CB8AC3E}">
        <p14:creationId xmlns:p14="http://schemas.microsoft.com/office/powerpoint/2010/main" val="213938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0"/>
          <p:cNvSpPr>
            <a:spLocks noGrp="1" noChangeArrowheads="1"/>
          </p:cNvSpPr>
          <p:nvPr>
            <p:ph type="sldNum" sz="quarter" idx="11"/>
          </p:nvPr>
        </p:nvSpPr>
        <p:spPr>
          <a:ln/>
        </p:spPr>
        <p:txBody>
          <a:bodyPr/>
          <a:lstStyle>
            <a:lvl1pPr>
              <a:defRPr/>
            </a:lvl1pPr>
          </a:lstStyle>
          <a:p>
            <a:pPr>
              <a:defRPr/>
            </a:pPr>
            <a:fld id="{6F1BC5CF-918B-45EC-8313-E6DB599E44FF}" type="slidenum">
              <a:rPr lang="en-US"/>
              <a:pPr>
                <a:defRPr/>
              </a:pPr>
              <a:t>‹#›</a:t>
            </a:fld>
            <a:endParaRPr lang="en-US"/>
          </a:p>
        </p:txBody>
      </p:sp>
      <p:sp>
        <p:nvSpPr>
          <p:cNvPr id="4" name="Rectangle 4"/>
          <p:cNvSpPr>
            <a:spLocks noGrp="1" noChangeArrowheads="1"/>
          </p:cNvSpPr>
          <p:nvPr>
            <p:ph type="ftr" sz="quarter" idx="3"/>
          </p:nvPr>
        </p:nvSpPr>
        <p:spPr bwMode="auto">
          <a:xfrm>
            <a:off x="2266975" y="6410325"/>
            <a:ext cx="5113337" cy="403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rgbClr val="800000"/>
                </a:solidFill>
                <a:effectLst>
                  <a:outerShdw blurRad="38100" dist="38100" dir="2700000" algn="tl">
                    <a:srgbClr val="000000"/>
                  </a:outerShdw>
                </a:effectLst>
                <a:cs typeface="Courier New" pitchFamily="49" charset="0"/>
              </a:defRPr>
            </a:lvl1pPr>
          </a:lstStyle>
          <a:p>
            <a:pPr>
              <a:defRPr/>
            </a:pPr>
            <a:r>
              <a:rPr lang="en-US" dirty="0" smtClean="0">
                <a:solidFill>
                  <a:schemeClr val="tx1"/>
                </a:solidFill>
              </a:rPr>
              <a:t>Systems Programming        </a:t>
            </a:r>
            <a:r>
              <a:rPr lang="en-US" dirty="0" smtClean="0"/>
              <a:t>C++ Classes</a:t>
            </a:r>
            <a:endParaRPr lang="en-US" dirty="0"/>
          </a:p>
        </p:txBody>
      </p:sp>
    </p:spTree>
    <p:extLst>
      <p:ext uri="{BB962C8B-B14F-4D97-AF65-F5344CB8AC3E}">
        <p14:creationId xmlns:p14="http://schemas.microsoft.com/office/powerpoint/2010/main" val="215312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10"/>
          <p:cNvSpPr>
            <a:spLocks noGrp="1" noChangeArrowheads="1"/>
          </p:cNvSpPr>
          <p:nvPr>
            <p:ph type="sldNum" sz="quarter" idx="11"/>
          </p:nvPr>
        </p:nvSpPr>
        <p:spPr>
          <a:ln/>
        </p:spPr>
        <p:txBody>
          <a:bodyPr/>
          <a:lstStyle>
            <a:lvl1pPr>
              <a:defRPr/>
            </a:lvl1pPr>
          </a:lstStyle>
          <a:p>
            <a:pPr>
              <a:defRPr/>
            </a:pPr>
            <a:fld id="{13F2E4B0-ADB0-4D8B-807D-70B6E2DD84F9}" type="slidenum">
              <a:rPr lang="en-US"/>
              <a:pPr>
                <a:defRPr/>
              </a:pPr>
              <a:t>‹#›</a:t>
            </a:fld>
            <a:endParaRPr lang="en-US"/>
          </a:p>
        </p:txBody>
      </p:sp>
      <p:sp>
        <p:nvSpPr>
          <p:cNvPr id="7" name="Rectangle 4"/>
          <p:cNvSpPr>
            <a:spLocks noGrp="1" noChangeArrowheads="1"/>
          </p:cNvSpPr>
          <p:nvPr>
            <p:ph type="ftr" sz="quarter" idx="3"/>
          </p:nvPr>
        </p:nvSpPr>
        <p:spPr bwMode="auto">
          <a:xfrm>
            <a:off x="2266975" y="6410325"/>
            <a:ext cx="5113337" cy="403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rgbClr val="800000"/>
                </a:solidFill>
                <a:effectLst>
                  <a:outerShdw blurRad="38100" dist="38100" dir="2700000" algn="tl">
                    <a:srgbClr val="000000"/>
                  </a:outerShdw>
                </a:effectLst>
                <a:cs typeface="Courier New" pitchFamily="49" charset="0"/>
              </a:defRPr>
            </a:lvl1pPr>
          </a:lstStyle>
          <a:p>
            <a:pPr>
              <a:defRPr/>
            </a:pPr>
            <a:r>
              <a:rPr lang="en-US" dirty="0" smtClean="0">
                <a:solidFill>
                  <a:schemeClr val="tx1"/>
                </a:solidFill>
              </a:rPr>
              <a:t>Systems Programming        </a:t>
            </a:r>
            <a:r>
              <a:rPr lang="en-US" dirty="0" smtClean="0"/>
              <a:t>C++ Classes</a:t>
            </a:r>
            <a:endParaRPr lang="en-US" dirty="0"/>
          </a:p>
        </p:txBody>
      </p:sp>
    </p:spTree>
    <p:extLst>
      <p:ext uri="{BB962C8B-B14F-4D97-AF65-F5344CB8AC3E}">
        <p14:creationId xmlns:p14="http://schemas.microsoft.com/office/powerpoint/2010/main" val="411937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Systems Programming        C++ Classes</a:t>
            </a: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A359CED4-1BE2-4E7A-83F5-0EA79C6C8403}" type="slidenum">
              <a:rPr lang="en-US"/>
              <a:pPr>
                <a:defRPr/>
              </a:pPr>
              <a:t>‹#›</a:t>
            </a:fld>
            <a:endParaRPr lang="en-US"/>
          </a:p>
        </p:txBody>
      </p:sp>
    </p:spTree>
    <p:extLst>
      <p:ext uri="{BB962C8B-B14F-4D97-AF65-F5344CB8AC3E}">
        <p14:creationId xmlns:p14="http://schemas.microsoft.com/office/powerpoint/2010/main" val="394985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21507" name="Picture 3" descr="Picture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Grp="1" noChangeArrowheads="1"/>
          </p:cNvSpPr>
          <p:nvPr>
            <p:ph type="ftr" sz="quarter" idx="3"/>
          </p:nvPr>
        </p:nvSpPr>
        <p:spPr bwMode="auto">
          <a:xfrm>
            <a:off x="2266975" y="6410325"/>
            <a:ext cx="5113337" cy="403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rgbClr val="800000"/>
                </a:solidFill>
                <a:effectLst>
                  <a:outerShdw blurRad="38100" dist="38100" dir="2700000" algn="tl">
                    <a:srgbClr val="000000"/>
                  </a:outerShdw>
                </a:effectLst>
                <a:cs typeface="Courier New" pitchFamily="49" charset="0"/>
              </a:defRPr>
            </a:lvl1pPr>
          </a:lstStyle>
          <a:p>
            <a:pPr>
              <a:defRPr/>
            </a:pPr>
            <a:r>
              <a:rPr lang="en-US" dirty="0" smtClean="0">
                <a:solidFill>
                  <a:schemeClr val="tx1"/>
                </a:solidFill>
              </a:rPr>
              <a:t>Systems Programming        </a:t>
            </a:r>
            <a:r>
              <a:rPr lang="en-US" dirty="0" smtClean="0"/>
              <a:t>C++ Classes</a:t>
            </a:r>
            <a:endParaRPr lang="en-US" dirty="0"/>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anose="030F0702030302020204" pitchFamily="66" charset="0"/>
                <a:cs typeface="Courier New" pitchFamily="49" charset="0"/>
              </a:defRPr>
            </a:lvl1pPr>
          </a:lstStyle>
          <a:p>
            <a:pPr>
              <a:defRPr/>
            </a:pPr>
            <a:fld id="{429ED927-A211-46A1-B743-41C3080277F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1"/>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sz="2000"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png"/><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png"/><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png"/><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png"/><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png"/><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png"/><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png"/><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png"/><Relationship Id="rId4" Type="http://schemas.openxmlformats.org/officeDocument/2006/relationships/image" Target="../media/image24.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png"/><Relationship Id="rId4" Type="http://schemas.openxmlformats.org/officeDocument/2006/relationships/image" Target="../media/image25.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png"/><Relationship Id="rId4" Type="http://schemas.openxmlformats.org/officeDocument/2006/relationships/image" Target="../media/image26.emf"/></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png"/><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png"/><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png"/><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700213"/>
            <a:ext cx="8208963" cy="2952750"/>
          </a:xfrm>
        </p:spPr>
        <p:txBody>
          <a:bodyPr/>
          <a:lstStyle/>
          <a:p>
            <a:pPr>
              <a:defRPr/>
            </a:pPr>
            <a:r>
              <a:rPr lang="en-US" sz="4400" i="1" smtClean="0">
                <a:solidFill>
                  <a:srgbClr val="0033CC"/>
                </a:solidFill>
                <a:effectLst>
                  <a:outerShdw blurRad="38100" dist="38100" dir="2700000" algn="tl">
                    <a:srgbClr val="000000"/>
                  </a:outerShdw>
                </a:effectLst>
              </a:rPr>
              <a:t/>
            </a:r>
            <a:br>
              <a:rPr lang="en-US" sz="4400" i="1" smtClean="0">
                <a:solidFill>
                  <a:srgbClr val="0033CC"/>
                </a:solidFill>
                <a:effectLst>
                  <a:outerShdw blurRad="38100" dist="38100" dir="2700000" algn="tl">
                    <a:srgbClr val="000000"/>
                  </a:outerShdw>
                </a:effectLst>
              </a:rPr>
            </a:br>
            <a:r>
              <a:rPr lang="en-US" sz="6000" i="1" smtClean="0">
                <a:solidFill>
                  <a:srgbClr val="0033CC"/>
                </a:solidFill>
                <a:effectLst>
                  <a:outerShdw blurRad="38100" dist="38100" dir="2700000" algn="tl">
                    <a:srgbClr val="000000"/>
                  </a:outerShdw>
                </a:effectLst>
              </a:rPr>
              <a:t>More</a:t>
            </a:r>
            <a:br>
              <a:rPr lang="en-US" sz="6000" i="1" smtClean="0">
                <a:solidFill>
                  <a:srgbClr val="0033CC"/>
                </a:solidFill>
                <a:effectLst>
                  <a:outerShdw blurRad="38100" dist="38100" dir="2700000" algn="tl">
                    <a:srgbClr val="000000"/>
                  </a:outerShdw>
                </a:effectLst>
              </a:rPr>
            </a:br>
            <a:r>
              <a:rPr lang="en-US" sz="6000" i="1" smtClean="0">
                <a:solidFill>
                  <a:srgbClr val="0033CC"/>
                </a:solidFill>
                <a:effectLst>
                  <a:outerShdw blurRad="38100" dist="38100" dir="2700000" algn="tl">
                    <a:srgbClr val="000000"/>
                  </a:outerShdw>
                </a:effectLst>
              </a:rPr>
              <a:t>C++ Classes</a:t>
            </a:r>
            <a:br>
              <a:rPr lang="en-US" sz="6000" i="1" smtClean="0">
                <a:solidFill>
                  <a:srgbClr val="0033CC"/>
                </a:solidFill>
                <a:effectLst>
                  <a:outerShdw blurRad="38100" dist="38100" dir="2700000" algn="tl">
                    <a:srgbClr val="000000"/>
                  </a:outerShdw>
                </a:effectLst>
              </a:rPr>
            </a:br>
            <a:endParaRPr lang="en-US" sz="6000" smtClean="0">
              <a:solidFill>
                <a:srgbClr val="0033CC"/>
              </a:solidFill>
              <a:effectLst>
                <a:outerShdw blurRad="38100" dist="38100" dir="2700000" algn="tl">
                  <a:srgbClr val="000000"/>
                </a:outerShdw>
              </a:effectLst>
            </a:endParaRPr>
          </a:p>
        </p:txBody>
      </p:sp>
      <p:sp>
        <p:nvSpPr>
          <p:cNvPr id="3" name="Rectangle 5"/>
          <p:cNvSpPr txBox="1">
            <a:spLocks noChangeArrowheads="1"/>
          </p:cNvSpPr>
          <p:nvPr/>
        </p:nvSpPr>
        <p:spPr>
          <a:xfrm>
            <a:off x="3962400" y="5857875"/>
            <a:ext cx="4953000" cy="576263"/>
          </a:xfrm>
          <a:prstGeom prst="rect">
            <a:avLst/>
          </a:prstGeom>
        </p:spPr>
        <p:txBody>
          <a:bodyPr/>
          <a:lstStyle/>
          <a:p>
            <a:pPr marL="225425" indent="-225425">
              <a:spcBef>
                <a:spcPct val="20000"/>
              </a:spcBef>
              <a:buClr>
                <a:schemeClr val="tx1"/>
              </a:buClr>
              <a:buSzPct val="50000"/>
              <a:defRPr/>
            </a:pPr>
            <a:r>
              <a:rPr lang="en-US" b="1" kern="0" dirty="0">
                <a:solidFill>
                  <a:srgbClr val="800000"/>
                </a:solidFill>
                <a:effectLst>
                  <a:outerShdw blurRad="38100" dist="38100" dir="2700000" algn="tl">
                    <a:srgbClr val="000000"/>
                  </a:outerShdw>
                </a:effectLst>
              </a:rPr>
              <a:t>Systems Programming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sz="4000" dirty="0" smtClean="0">
                <a:effectLst/>
              </a:rPr>
              <a:t>20.2</a:t>
            </a:r>
            <a:r>
              <a:rPr lang="en-US" dirty="0" smtClean="0">
                <a:effectLst/>
              </a:rPr>
              <a:t> Time Class Case Study</a:t>
            </a:r>
          </a:p>
        </p:txBody>
      </p:sp>
      <p:sp>
        <p:nvSpPr>
          <p:cNvPr id="34819" name="Rectangle 3"/>
          <p:cNvSpPr>
            <a:spLocks noGrp="1" noChangeArrowheads="1"/>
          </p:cNvSpPr>
          <p:nvPr>
            <p:ph type="body" idx="1"/>
          </p:nvPr>
        </p:nvSpPr>
        <p:spPr/>
        <p:txBody>
          <a:bodyPr/>
          <a:lstStyle/>
          <a:p>
            <a:pPr>
              <a:defRPr/>
            </a:pPr>
            <a:r>
              <a:rPr lang="en-US" smtClean="0">
                <a:effectLst/>
              </a:rPr>
              <a:t>Parameterized stream manipulator </a:t>
            </a:r>
            <a:r>
              <a:rPr lang="en-US" smtClean="0">
                <a:solidFill>
                  <a:srgbClr val="0000FF"/>
                </a:solidFill>
                <a:effectLst>
                  <a:outerShdw blurRad="38100" dist="38100" dir="2700000" algn="tl">
                    <a:srgbClr val="000000"/>
                  </a:outerShdw>
                </a:effectLst>
              </a:rPr>
              <a:t>setfill</a:t>
            </a:r>
            <a:r>
              <a:rPr lang="en-US" smtClean="0">
                <a:effectLst/>
              </a:rPr>
              <a:t> </a:t>
            </a:r>
          </a:p>
          <a:p>
            <a:pPr lvl="1">
              <a:defRPr/>
            </a:pPr>
            <a:r>
              <a:rPr lang="en-US" smtClean="0">
                <a:effectLst/>
              </a:rPr>
              <a:t>Specifies the fill character</a:t>
            </a:r>
          </a:p>
          <a:p>
            <a:pPr lvl="2">
              <a:defRPr/>
            </a:pPr>
            <a:r>
              <a:rPr lang="en-US" smtClean="0"/>
              <a:t>Which is displayed when an output field wider than the number of digits in the output value. </a:t>
            </a:r>
          </a:p>
          <a:p>
            <a:pPr lvl="2">
              <a:defRPr/>
            </a:pPr>
            <a:r>
              <a:rPr lang="en-US" smtClean="0"/>
              <a:t>By default, fill characters appear to the left of the digits in the number.</a:t>
            </a:r>
          </a:p>
          <a:p>
            <a:pPr lvl="1">
              <a:defRPr/>
            </a:pPr>
            <a:r>
              <a:rPr lang="en-US" smtClean="0">
                <a:solidFill>
                  <a:srgbClr val="0000FF"/>
                </a:solidFill>
                <a:effectLst>
                  <a:outerShdw blurRad="38100" dist="38100" dir="2700000" algn="tl">
                    <a:srgbClr val="000000"/>
                  </a:outerShdw>
                </a:effectLst>
              </a:rPr>
              <a:t>setfill</a:t>
            </a:r>
            <a:r>
              <a:rPr lang="en-US" smtClean="0">
                <a:effectLst/>
              </a:rPr>
              <a:t> is a “sticky” setting</a:t>
            </a:r>
          </a:p>
          <a:p>
            <a:pPr lvl="2">
              <a:defRPr/>
            </a:pPr>
            <a:r>
              <a:rPr lang="en-US" smtClean="0"/>
              <a:t>Applies for all subsequent values that are displayed in fields wider than the value being displayed.</a:t>
            </a:r>
          </a:p>
        </p:txBody>
      </p:sp>
      <p:pic>
        <p:nvPicPr>
          <p:cNvPr id="276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ch09imageslides_Page_10.pn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1124744"/>
            <a:ext cx="9144000" cy="500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a:defRPr/>
            </a:pPr>
            <a:r>
              <a:rPr lang="en-US" sz="4000" kern="0" dirty="0" smtClean="0">
                <a:effectLst/>
              </a:rPr>
              <a:t>Time Class Case Study </a:t>
            </a:r>
            <a:r>
              <a:rPr lang="en-US" sz="4000" kern="0" dirty="0" smtClean="0">
                <a:solidFill>
                  <a:srgbClr val="0000FF"/>
                </a:solidFill>
                <a:effectLst/>
              </a:rPr>
              <a:t>v2</a:t>
            </a:r>
            <a:endParaRPr lang="en-US" sz="4000" kern="0" dirty="0" smtClean="0">
              <a:effectLst/>
            </a:endParaRP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5" name="Slide Number Placeholder 4"/>
          <p:cNvSpPr>
            <a:spLocks noGrp="1"/>
          </p:cNvSpPr>
          <p:nvPr>
            <p:ph type="sldNum" sz="quarter" idx="11"/>
          </p:nvPr>
        </p:nvSpPr>
        <p:spPr/>
        <p:txBody>
          <a:bodyPr/>
          <a:lstStyle/>
          <a:p>
            <a:pPr>
              <a:defRPr/>
            </a:pPr>
            <a:fld id="{6F1BC5CF-918B-45EC-8313-E6DB599E44FF}" type="slidenum">
              <a:rPr lang="en-US" smtClean="0"/>
              <a:pPr>
                <a:defRPr/>
              </a:pPr>
              <a:t>11</a:t>
            </a:fld>
            <a:endParaRPr lang="en-US"/>
          </a:p>
        </p:txBody>
      </p:sp>
      <p:sp>
        <p:nvSpPr>
          <p:cNvPr id="6" name="Rectangle 5"/>
          <p:cNvSpPr/>
          <p:nvPr/>
        </p:nvSpPr>
        <p:spPr bwMode="auto">
          <a:xfrm>
            <a:off x="7308304" y="1196752"/>
            <a:ext cx="1512168" cy="792088"/>
          </a:xfrm>
          <a:prstGeom prst="rect">
            <a:avLst/>
          </a:prstGeom>
          <a:noFill/>
          <a:ln w="25400"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800000"/>
                </a:solidFill>
                <a:effectLst/>
                <a:latin typeface="Comic Sans MS" pitchFamily="66" charset="0"/>
              </a:rPr>
              <a:t>Header  for</a:t>
            </a:r>
          </a:p>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800000"/>
                </a:solidFill>
                <a:effectLst/>
                <a:latin typeface="Comic Sans MS" pitchFamily="66" charset="0"/>
              </a:rPr>
              <a:t> handling </a:t>
            </a:r>
          </a:p>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800000"/>
                </a:solidFill>
                <a:effectLst/>
                <a:latin typeface="Comic Sans MS" pitchFamily="66" charset="0"/>
              </a:rPr>
              <a:t>exceptions</a:t>
            </a:r>
          </a:p>
        </p:txBody>
      </p:sp>
      <p:cxnSp>
        <p:nvCxnSpPr>
          <p:cNvPr id="8" name="Straight Arrow Connector 7"/>
          <p:cNvCxnSpPr>
            <a:stCxn id="6" idx="1"/>
          </p:cNvCxnSpPr>
          <p:nvPr/>
        </p:nvCxnSpPr>
        <p:spPr bwMode="auto">
          <a:xfrm flipH="1">
            <a:off x="2555776" y="1592796"/>
            <a:ext cx="4752528" cy="540060"/>
          </a:xfrm>
          <a:prstGeom prst="straightConnector1">
            <a:avLst/>
          </a:prstGeom>
          <a:noFill/>
          <a:ln w="25400" cap="flat" cmpd="sng" algn="ctr">
            <a:solidFill>
              <a:schemeClr val="tx1"/>
            </a:solidFill>
            <a:prstDash val="solid"/>
            <a:round/>
            <a:headEnd type="none" w="med" len="med"/>
            <a:tailEnd type="arrow"/>
          </a:ln>
          <a:effectLst/>
        </p:spPr>
      </p:cxnSp>
      <p:sp>
        <p:nvSpPr>
          <p:cNvPr id="10" name="Footer Placeholder 3"/>
          <p:cNvSpPr txBox="1">
            <a:spLocks/>
          </p:cNvSpPr>
          <p:nvPr/>
        </p:nvSpPr>
        <p:spPr bwMode="auto">
          <a:xfrm>
            <a:off x="3419872" y="5805512"/>
            <a:ext cx="5616575" cy="431800"/>
          </a:xfrm>
          <a:prstGeom prst="rect">
            <a:avLst/>
          </a:prstGeom>
          <a:noFill/>
          <a:ln w="9525">
            <a:noFill/>
            <a:miter lim="800000"/>
            <a:headEnd/>
            <a:tailEnd/>
          </a:ln>
          <a:effectLst/>
        </p:spPr>
        <p:txBody>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anose="030F0702030302020204"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r>
              <a:rPr lang="en-US" dirty="0" smtClean="0"/>
              <a:t>Copyright © Pearson, Inc. 2013. All Rights Reserved.</a:t>
            </a:r>
            <a:endParaRPr lang="en-US" dirty="0"/>
          </a:p>
        </p:txBody>
      </p:sp>
    </p:spTree>
    <p:extLst>
      <p:ext uri="{BB962C8B-B14F-4D97-AF65-F5344CB8AC3E}">
        <p14:creationId xmlns:p14="http://schemas.microsoft.com/office/powerpoint/2010/main" val="400270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h09imageslides_Page_11.pn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23528" y="90530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a:defRPr/>
            </a:pPr>
            <a:r>
              <a:rPr lang="en-US" sz="4000" kern="0" dirty="0" smtClean="0">
                <a:effectLst/>
              </a:rPr>
              <a:t>Time Class Case Study </a:t>
            </a:r>
            <a:r>
              <a:rPr lang="en-US" sz="4000" kern="0" dirty="0" smtClean="0">
                <a:solidFill>
                  <a:srgbClr val="0000FF"/>
                </a:solidFill>
                <a:effectLst/>
              </a:rPr>
              <a:t>v2</a:t>
            </a:r>
            <a:endParaRPr lang="en-US" sz="4000" kern="0" dirty="0" smtClean="0">
              <a:effectLst/>
            </a:endParaRP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5" name="Slide Number Placeholder 4"/>
          <p:cNvSpPr>
            <a:spLocks noGrp="1"/>
          </p:cNvSpPr>
          <p:nvPr>
            <p:ph type="sldNum" sz="quarter" idx="11"/>
          </p:nvPr>
        </p:nvSpPr>
        <p:spPr/>
        <p:txBody>
          <a:bodyPr/>
          <a:lstStyle/>
          <a:p>
            <a:pPr>
              <a:defRPr/>
            </a:pPr>
            <a:fld id="{6F1BC5CF-918B-45EC-8313-E6DB599E44FF}" type="slidenum">
              <a:rPr lang="en-US" smtClean="0"/>
              <a:pPr>
                <a:defRPr/>
              </a:pPr>
              <a:t>12</a:t>
            </a:fld>
            <a:endParaRPr lang="en-US"/>
          </a:p>
        </p:txBody>
      </p:sp>
      <p:sp>
        <p:nvSpPr>
          <p:cNvPr id="8" name="Rectangle 7"/>
          <p:cNvSpPr/>
          <p:nvPr/>
        </p:nvSpPr>
        <p:spPr bwMode="auto">
          <a:xfrm>
            <a:off x="7113984" y="2492896"/>
            <a:ext cx="1490464" cy="457200"/>
          </a:xfrm>
          <a:prstGeom prst="rect">
            <a:avLst/>
          </a:prstGeom>
          <a:noFill/>
          <a:ln w="25400"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smtClean="0">
                <a:solidFill>
                  <a:srgbClr val="800000"/>
                </a:solidFill>
              </a:rPr>
              <a:t>throw</a:t>
            </a:r>
            <a:endParaRPr kumimoji="0" lang="en-US" sz="1600" b="0" i="0" u="none" strike="noStrike" cap="none" normalizeH="0" baseline="0" dirty="0" smtClean="0">
              <a:ln>
                <a:noFill/>
              </a:ln>
              <a:solidFill>
                <a:srgbClr val="800000"/>
              </a:solidFill>
              <a:effectLst/>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800000"/>
                </a:solidFill>
                <a:effectLst/>
                <a:latin typeface="Comic Sans MS" pitchFamily="66" charset="0"/>
              </a:rPr>
              <a:t> exception</a:t>
            </a:r>
          </a:p>
        </p:txBody>
      </p:sp>
      <p:cxnSp>
        <p:nvCxnSpPr>
          <p:cNvPr id="9" name="Straight Arrow Connector 8"/>
          <p:cNvCxnSpPr/>
          <p:nvPr/>
        </p:nvCxnSpPr>
        <p:spPr bwMode="auto">
          <a:xfrm flipH="1">
            <a:off x="3059833" y="2721496"/>
            <a:ext cx="4054151" cy="720080"/>
          </a:xfrm>
          <a:prstGeom prst="straightConnector1">
            <a:avLst/>
          </a:prstGeom>
          <a:noFill/>
          <a:ln w="25400" cap="flat" cmpd="sng" algn="ctr">
            <a:solidFill>
              <a:schemeClr val="tx1"/>
            </a:solidFill>
            <a:prstDash val="solid"/>
            <a:round/>
            <a:headEnd type="none" w="med" len="med"/>
            <a:tailEnd type="arrow"/>
          </a:ln>
          <a:effectLst/>
        </p:spPr>
      </p:cxnSp>
      <p:sp>
        <p:nvSpPr>
          <p:cNvPr id="11" name="Footer Placeholder 3"/>
          <p:cNvSpPr txBox="1">
            <a:spLocks/>
          </p:cNvSpPr>
          <p:nvPr/>
        </p:nvSpPr>
        <p:spPr bwMode="auto">
          <a:xfrm>
            <a:off x="3419872" y="5805512"/>
            <a:ext cx="5616575" cy="431800"/>
          </a:xfrm>
          <a:prstGeom prst="rect">
            <a:avLst/>
          </a:prstGeom>
          <a:noFill/>
          <a:ln w="9525">
            <a:noFill/>
            <a:miter lim="800000"/>
            <a:headEnd/>
            <a:tailEnd/>
          </a:ln>
          <a:effectLst/>
        </p:spPr>
        <p:txBody>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anose="030F0702030302020204"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r>
              <a:rPr lang="en-US" dirty="0" smtClean="0"/>
              <a:t>Copyright © Pearson, Inc. 2013. All Rights Reserved.</a:t>
            </a:r>
            <a:endParaRPr lang="en-US" dirty="0"/>
          </a:p>
        </p:txBody>
      </p:sp>
    </p:spTree>
    <p:extLst>
      <p:ext uri="{BB962C8B-B14F-4D97-AF65-F5344CB8AC3E}">
        <p14:creationId xmlns:p14="http://schemas.microsoft.com/office/powerpoint/2010/main" val="17406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ch09imageslides_Page_12.pn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a:defRPr/>
            </a:pPr>
            <a:r>
              <a:rPr lang="en-US" sz="4000" kern="0" dirty="0" smtClean="0">
                <a:effectLst/>
              </a:rPr>
              <a:t>Time Class Case Study </a:t>
            </a:r>
            <a:r>
              <a:rPr lang="en-US" sz="4000" kern="0" dirty="0" smtClean="0">
                <a:solidFill>
                  <a:srgbClr val="0000FF"/>
                </a:solidFill>
                <a:effectLst/>
              </a:rPr>
              <a:t>v2</a:t>
            </a:r>
            <a:endParaRPr lang="en-US" sz="4000" kern="0" dirty="0" smtClean="0">
              <a:effectLst/>
            </a:endParaRP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5" name="Slide Number Placeholder 4"/>
          <p:cNvSpPr>
            <a:spLocks noGrp="1"/>
          </p:cNvSpPr>
          <p:nvPr>
            <p:ph type="sldNum" sz="quarter" idx="11"/>
          </p:nvPr>
        </p:nvSpPr>
        <p:spPr/>
        <p:txBody>
          <a:bodyPr/>
          <a:lstStyle/>
          <a:p>
            <a:pPr>
              <a:defRPr/>
            </a:pPr>
            <a:fld id="{6F1BC5CF-918B-45EC-8313-E6DB599E44FF}" type="slidenum">
              <a:rPr lang="en-US" smtClean="0"/>
              <a:pPr>
                <a:defRPr/>
              </a:pPr>
              <a:t>13</a:t>
            </a:fld>
            <a:endParaRPr lang="en-US"/>
          </a:p>
        </p:txBody>
      </p:sp>
      <p:sp>
        <p:nvSpPr>
          <p:cNvPr id="7" name="Footer Placeholder 3"/>
          <p:cNvSpPr txBox="1">
            <a:spLocks/>
          </p:cNvSpPr>
          <p:nvPr/>
        </p:nvSpPr>
        <p:spPr bwMode="auto">
          <a:xfrm>
            <a:off x="3419872" y="5805512"/>
            <a:ext cx="5616575" cy="431800"/>
          </a:xfrm>
          <a:prstGeom prst="rect">
            <a:avLst/>
          </a:prstGeom>
          <a:noFill/>
          <a:ln w="9525">
            <a:noFill/>
            <a:miter lim="800000"/>
            <a:headEnd/>
            <a:tailEnd/>
          </a:ln>
          <a:effectLst/>
        </p:spPr>
        <p:txBody>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anose="030F0702030302020204"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r>
              <a:rPr lang="en-US" dirty="0" smtClean="0"/>
              <a:t>Copyright © Pearson, Inc. 2013. All Rights Reserved.</a:t>
            </a:r>
            <a:endParaRPr lang="en-US" dirty="0"/>
          </a:p>
        </p:txBody>
      </p:sp>
    </p:spTree>
    <p:extLst>
      <p:ext uri="{BB962C8B-B14F-4D97-AF65-F5344CB8AC3E}">
        <p14:creationId xmlns:p14="http://schemas.microsoft.com/office/powerpoint/2010/main" val="2107500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ch09imageslides_Page_21.pn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a:defRPr/>
            </a:pPr>
            <a:r>
              <a:rPr lang="en-US" sz="4000" kern="0" dirty="0" smtClean="0">
                <a:effectLst/>
              </a:rPr>
              <a:t>Time Class Case Study </a:t>
            </a:r>
            <a:r>
              <a:rPr lang="en-US" sz="4000" kern="0" dirty="0" smtClean="0">
                <a:solidFill>
                  <a:srgbClr val="0000FF"/>
                </a:solidFill>
                <a:effectLst/>
              </a:rPr>
              <a:t>v2</a:t>
            </a:r>
            <a:endParaRPr lang="en-US" sz="4000" kern="0" dirty="0" smtClean="0">
              <a:effectLst/>
            </a:endParaRP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5" name="Slide Number Placeholder 4"/>
          <p:cNvSpPr>
            <a:spLocks noGrp="1"/>
          </p:cNvSpPr>
          <p:nvPr>
            <p:ph type="sldNum" sz="quarter" idx="11"/>
          </p:nvPr>
        </p:nvSpPr>
        <p:spPr/>
        <p:txBody>
          <a:bodyPr/>
          <a:lstStyle/>
          <a:p>
            <a:pPr>
              <a:defRPr/>
            </a:pPr>
            <a:fld id="{6F1BC5CF-918B-45EC-8313-E6DB599E44FF}" type="slidenum">
              <a:rPr lang="en-US" smtClean="0"/>
              <a:pPr>
                <a:defRPr/>
              </a:pPr>
              <a:t>14</a:t>
            </a:fld>
            <a:endParaRPr lang="en-US"/>
          </a:p>
        </p:txBody>
      </p:sp>
      <p:sp>
        <p:nvSpPr>
          <p:cNvPr id="7" name="Footer Placeholder 3"/>
          <p:cNvSpPr txBox="1">
            <a:spLocks/>
          </p:cNvSpPr>
          <p:nvPr/>
        </p:nvSpPr>
        <p:spPr bwMode="auto">
          <a:xfrm>
            <a:off x="3419872" y="5805512"/>
            <a:ext cx="5616575" cy="431800"/>
          </a:xfrm>
          <a:prstGeom prst="rect">
            <a:avLst/>
          </a:prstGeom>
          <a:noFill/>
          <a:ln w="9525">
            <a:noFill/>
            <a:miter lim="800000"/>
            <a:headEnd/>
            <a:tailEnd/>
          </a:ln>
          <a:effectLst/>
        </p:spPr>
        <p:txBody>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anose="030F0702030302020204"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r>
              <a:rPr lang="en-US" dirty="0" smtClean="0"/>
              <a:t>Copyright © Pearson, Inc. 2013. All Rights Reserved.</a:t>
            </a:r>
            <a:endParaRPr lang="en-US" dirty="0"/>
          </a:p>
        </p:txBody>
      </p:sp>
    </p:spTree>
    <p:extLst>
      <p:ext uri="{BB962C8B-B14F-4D97-AF65-F5344CB8AC3E}">
        <p14:creationId xmlns:p14="http://schemas.microsoft.com/office/powerpoint/2010/main" val="1391640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ch09imageslides_Page_22.pn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a:defRPr/>
            </a:pPr>
            <a:r>
              <a:rPr lang="en-US" sz="4000" kern="0" dirty="0" smtClean="0">
                <a:effectLst/>
              </a:rPr>
              <a:t>Time Class Case Study </a:t>
            </a:r>
            <a:r>
              <a:rPr lang="en-US" sz="4000" kern="0" dirty="0" smtClean="0">
                <a:solidFill>
                  <a:srgbClr val="0000FF"/>
                </a:solidFill>
                <a:effectLst/>
              </a:rPr>
              <a:t>v2</a:t>
            </a:r>
            <a:endParaRPr lang="en-US" sz="4000" kern="0" dirty="0" smtClean="0">
              <a:effectLst/>
            </a:endParaRP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5" name="Slide Number Placeholder 4"/>
          <p:cNvSpPr>
            <a:spLocks noGrp="1"/>
          </p:cNvSpPr>
          <p:nvPr>
            <p:ph type="sldNum" sz="quarter" idx="11"/>
          </p:nvPr>
        </p:nvSpPr>
        <p:spPr/>
        <p:txBody>
          <a:bodyPr/>
          <a:lstStyle/>
          <a:p>
            <a:pPr>
              <a:defRPr/>
            </a:pPr>
            <a:fld id="{6F1BC5CF-918B-45EC-8313-E6DB599E44FF}" type="slidenum">
              <a:rPr lang="en-US" smtClean="0"/>
              <a:pPr>
                <a:defRPr/>
              </a:pPr>
              <a:t>15</a:t>
            </a:fld>
            <a:endParaRPr lang="en-US"/>
          </a:p>
        </p:txBody>
      </p:sp>
      <p:sp>
        <p:nvSpPr>
          <p:cNvPr id="6" name="Oval 5"/>
          <p:cNvSpPr/>
          <p:nvPr/>
        </p:nvSpPr>
        <p:spPr bwMode="auto">
          <a:xfrm>
            <a:off x="683568" y="1484784"/>
            <a:ext cx="5400600" cy="2714600"/>
          </a:xfrm>
          <a:prstGeom prst="ellipse">
            <a:avLst/>
          </a:prstGeom>
          <a:noFill/>
          <a:ln w="25400" cap="flat" cmpd="sng" algn="ctr">
            <a:solidFill>
              <a:srgbClr val="9900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9" name="Footer Placeholder 3"/>
          <p:cNvSpPr txBox="1">
            <a:spLocks/>
          </p:cNvSpPr>
          <p:nvPr/>
        </p:nvSpPr>
        <p:spPr bwMode="auto">
          <a:xfrm>
            <a:off x="3572272" y="5957912"/>
            <a:ext cx="5616575" cy="431800"/>
          </a:xfrm>
          <a:prstGeom prst="rect">
            <a:avLst/>
          </a:prstGeom>
          <a:noFill/>
          <a:ln w="9525">
            <a:noFill/>
            <a:miter lim="800000"/>
            <a:headEnd/>
            <a:tailEnd/>
          </a:ln>
          <a:effectLst/>
        </p:spPr>
        <p:txBody>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anose="030F0702030302020204"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r>
              <a:rPr lang="en-US" dirty="0" smtClean="0"/>
              <a:t>Copyright © Pearson, Inc. 2013. All Rights Reserved.</a:t>
            </a:r>
            <a:endParaRPr lang="en-US" dirty="0"/>
          </a:p>
        </p:txBody>
      </p:sp>
    </p:spTree>
    <p:extLst>
      <p:ext uri="{BB962C8B-B14F-4D97-AF65-F5344CB8AC3E}">
        <p14:creationId xmlns:p14="http://schemas.microsoft.com/office/powerpoint/2010/main" val="41048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ch09imageslides_Page_23.pn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a:defRPr/>
            </a:pPr>
            <a:r>
              <a:rPr lang="en-US" sz="4000" kern="0" dirty="0" smtClean="0">
                <a:effectLst/>
              </a:rPr>
              <a:t>Time Class Case Study </a:t>
            </a:r>
            <a:r>
              <a:rPr lang="en-US" sz="4000" kern="0" dirty="0" smtClean="0">
                <a:solidFill>
                  <a:srgbClr val="0000FF"/>
                </a:solidFill>
                <a:effectLst/>
              </a:rPr>
              <a:t>v2</a:t>
            </a:r>
            <a:endParaRPr lang="en-US" sz="4000" kern="0" dirty="0" smtClean="0">
              <a:effectLst/>
            </a:endParaRP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5" name="Slide Number Placeholder 4"/>
          <p:cNvSpPr>
            <a:spLocks noGrp="1"/>
          </p:cNvSpPr>
          <p:nvPr>
            <p:ph type="sldNum" sz="quarter" idx="11"/>
          </p:nvPr>
        </p:nvSpPr>
        <p:spPr/>
        <p:txBody>
          <a:bodyPr/>
          <a:lstStyle/>
          <a:p>
            <a:pPr>
              <a:defRPr/>
            </a:pPr>
            <a:fld id="{6F1BC5CF-918B-45EC-8313-E6DB599E44FF}" type="slidenum">
              <a:rPr lang="en-US" smtClean="0"/>
              <a:pPr>
                <a:defRPr/>
              </a:pPr>
              <a:t>16</a:t>
            </a:fld>
            <a:endParaRPr lang="en-US"/>
          </a:p>
        </p:txBody>
      </p:sp>
      <p:sp>
        <p:nvSpPr>
          <p:cNvPr id="7" name="Footer Placeholder 3"/>
          <p:cNvSpPr txBox="1">
            <a:spLocks/>
          </p:cNvSpPr>
          <p:nvPr/>
        </p:nvSpPr>
        <p:spPr bwMode="auto">
          <a:xfrm>
            <a:off x="3419872" y="5805512"/>
            <a:ext cx="5616575" cy="431800"/>
          </a:xfrm>
          <a:prstGeom prst="rect">
            <a:avLst/>
          </a:prstGeom>
          <a:noFill/>
          <a:ln w="9525">
            <a:noFill/>
            <a:miter lim="800000"/>
            <a:headEnd/>
            <a:tailEnd/>
          </a:ln>
          <a:effectLst/>
        </p:spPr>
        <p:txBody>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anose="030F0702030302020204"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r>
              <a:rPr lang="en-US" dirty="0" smtClean="0"/>
              <a:t>Copyright © Pearson, Inc. 2013. All Rights Reserved.</a:t>
            </a:r>
            <a:endParaRPr lang="en-US" dirty="0"/>
          </a:p>
        </p:txBody>
      </p:sp>
    </p:spTree>
    <p:extLst>
      <p:ext uri="{BB962C8B-B14F-4D97-AF65-F5344CB8AC3E}">
        <p14:creationId xmlns:p14="http://schemas.microsoft.com/office/powerpoint/2010/main" val="2389623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dirty="0" smtClean="0">
                <a:effectLst/>
              </a:rPr>
              <a:t> Time Class Case Study</a:t>
            </a:r>
          </a:p>
        </p:txBody>
      </p:sp>
      <p:sp>
        <p:nvSpPr>
          <p:cNvPr id="28677" name="Rectangle 3"/>
          <p:cNvSpPr>
            <a:spLocks noGrp="1" noChangeArrowheads="1"/>
          </p:cNvSpPr>
          <p:nvPr>
            <p:ph type="body" idx="1"/>
          </p:nvPr>
        </p:nvSpPr>
        <p:spPr>
          <a:xfrm>
            <a:off x="539750" y="1125538"/>
            <a:ext cx="8001000" cy="4967287"/>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altLang="en-US" sz="2400" dirty="0" smtClean="0">
                <a:effectLst/>
              </a:rPr>
              <a:t>Member functions declared in a class definition but defined outside that class definition </a:t>
            </a:r>
          </a:p>
          <a:p>
            <a:pPr lvl="1">
              <a:lnSpc>
                <a:spcPct val="90000"/>
              </a:lnSpc>
            </a:pPr>
            <a:r>
              <a:rPr lang="en-US" altLang="en-US" sz="2400" dirty="0" smtClean="0">
                <a:effectLst/>
              </a:rPr>
              <a:t>Are still within the class’s scope.</a:t>
            </a:r>
          </a:p>
          <a:p>
            <a:pPr lvl="1">
              <a:lnSpc>
                <a:spcPct val="90000"/>
              </a:lnSpc>
            </a:pPr>
            <a:r>
              <a:rPr lang="en-US" altLang="en-US" sz="2400" dirty="0" smtClean="0">
                <a:effectLst/>
              </a:rPr>
              <a:t>Are known only to other members of the class unless referred to via:</a:t>
            </a:r>
          </a:p>
          <a:p>
            <a:pPr lvl="2">
              <a:lnSpc>
                <a:spcPct val="90000"/>
              </a:lnSpc>
            </a:pPr>
            <a:r>
              <a:rPr lang="en-US" altLang="en-US" dirty="0" smtClean="0"/>
              <a:t>Object of the class</a:t>
            </a:r>
          </a:p>
          <a:p>
            <a:pPr lvl="2">
              <a:lnSpc>
                <a:spcPct val="90000"/>
              </a:lnSpc>
            </a:pPr>
            <a:r>
              <a:rPr lang="en-US" altLang="en-US" dirty="0" smtClean="0"/>
              <a:t>Reference to an object of the class</a:t>
            </a:r>
          </a:p>
          <a:p>
            <a:pPr lvl="2">
              <a:lnSpc>
                <a:spcPct val="90000"/>
              </a:lnSpc>
            </a:pPr>
            <a:r>
              <a:rPr lang="en-US" altLang="en-US" dirty="0" smtClean="0"/>
              <a:t>Pointer to an object of the class</a:t>
            </a:r>
          </a:p>
          <a:p>
            <a:pPr lvl="2">
              <a:lnSpc>
                <a:spcPct val="90000"/>
              </a:lnSpc>
            </a:pPr>
            <a:r>
              <a:rPr lang="en-US" altLang="en-US" dirty="0" smtClean="0"/>
              <a:t>Binary scope resolution operator</a:t>
            </a:r>
          </a:p>
          <a:p>
            <a:pPr>
              <a:lnSpc>
                <a:spcPct val="90000"/>
              </a:lnSpc>
            </a:pPr>
            <a:r>
              <a:rPr lang="en-US" altLang="en-US" sz="2400" dirty="0" smtClean="0">
                <a:effectLst/>
              </a:rPr>
              <a:t>Member function defined in the body of a class definition</a:t>
            </a:r>
          </a:p>
          <a:p>
            <a:pPr lvl="1">
              <a:lnSpc>
                <a:spcPct val="90000"/>
              </a:lnSpc>
            </a:pPr>
            <a:r>
              <a:rPr lang="en-US" altLang="en-US" sz="2400" dirty="0" smtClean="0">
                <a:effectLst/>
              </a:rPr>
              <a:t>C++ compiler attempts to inline calls to the member function.</a:t>
            </a:r>
          </a:p>
        </p:txBody>
      </p:sp>
      <p:pic>
        <p:nvPicPr>
          <p:cNvPr id="28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smtClean="0">
                <a:effectLst/>
              </a:rPr>
              <a:t> Time Class Case Study</a:t>
            </a:r>
          </a:p>
        </p:txBody>
      </p:sp>
      <p:sp>
        <p:nvSpPr>
          <p:cNvPr id="36867" name="Rectangle 3"/>
          <p:cNvSpPr>
            <a:spLocks noGrp="1" noChangeArrowheads="1"/>
          </p:cNvSpPr>
          <p:nvPr>
            <p:ph type="body" idx="1"/>
          </p:nvPr>
        </p:nvSpPr>
        <p:spPr>
          <a:xfrm>
            <a:off x="685800" y="1341438"/>
            <a:ext cx="8001000" cy="4967287"/>
          </a:xfrm>
        </p:spPr>
        <p:txBody>
          <a:bodyPr/>
          <a:lstStyle/>
          <a:p>
            <a:pPr>
              <a:defRPr/>
            </a:pPr>
            <a:r>
              <a:rPr lang="en-US" dirty="0" smtClean="0">
                <a:effectLst/>
              </a:rPr>
              <a:t>Using class </a:t>
            </a:r>
            <a:r>
              <a:rPr lang="en-US" dirty="0" smtClean="0">
                <a:solidFill>
                  <a:srgbClr val="0000FF"/>
                </a:solidFill>
                <a:effectLst>
                  <a:outerShdw blurRad="38100" dist="38100" dir="2700000" algn="tl">
                    <a:srgbClr val="000000"/>
                  </a:outerShdw>
                </a:effectLst>
              </a:rPr>
              <a:t>Time</a:t>
            </a:r>
          </a:p>
          <a:p>
            <a:pPr lvl="1">
              <a:defRPr/>
            </a:pPr>
            <a:r>
              <a:rPr lang="en-US" dirty="0" smtClean="0">
                <a:effectLst/>
              </a:rPr>
              <a:t>Once class </a:t>
            </a:r>
            <a:r>
              <a:rPr lang="en-US" dirty="0" smtClean="0">
                <a:solidFill>
                  <a:srgbClr val="0000FF"/>
                </a:solidFill>
                <a:effectLst>
                  <a:outerShdw blurRad="38100" dist="38100" dir="2700000" algn="tl">
                    <a:srgbClr val="000000">
                      <a:alpha val="43137"/>
                    </a:srgbClr>
                  </a:outerShdw>
                </a:effectLst>
              </a:rPr>
              <a:t>Time</a:t>
            </a:r>
            <a:r>
              <a:rPr lang="en-US" dirty="0" smtClean="0">
                <a:effectLst/>
              </a:rPr>
              <a:t> has been defined, it can be used in declarations:</a:t>
            </a:r>
          </a:p>
          <a:p>
            <a:pPr lvl="2">
              <a:defRPr/>
            </a:pPr>
            <a:r>
              <a:rPr lang="en-US" sz="2800" dirty="0" smtClean="0">
                <a:solidFill>
                  <a:srgbClr val="0000FF"/>
                </a:solidFill>
                <a:effectLst>
                  <a:outerShdw blurRad="38100" dist="38100" dir="2700000" algn="tl">
                    <a:srgbClr val="000000"/>
                  </a:outerShdw>
                </a:effectLst>
              </a:rPr>
              <a:t>Time sunset;</a:t>
            </a:r>
          </a:p>
          <a:p>
            <a:pPr lvl="2">
              <a:defRPr/>
            </a:pPr>
            <a:r>
              <a:rPr lang="en-US" sz="2800" dirty="0" smtClean="0">
                <a:solidFill>
                  <a:srgbClr val="0000FF"/>
                </a:solidFill>
                <a:effectLst>
                  <a:outerShdw blurRad="38100" dist="38100" dir="2700000" algn="tl">
                    <a:srgbClr val="000000"/>
                  </a:outerShdw>
                </a:effectLst>
              </a:rPr>
              <a:t>Time </a:t>
            </a:r>
            <a:r>
              <a:rPr lang="en-US" sz="2800" dirty="0" err="1" smtClean="0">
                <a:solidFill>
                  <a:srgbClr val="0000FF"/>
                </a:solidFill>
                <a:effectLst>
                  <a:outerShdw blurRad="38100" dist="38100" dir="2700000" algn="tl">
                    <a:srgbClr val="000000"/>
                  </a:outerShdw>
                </a:effectLst>
              </a:rPr>
              <a:t>arrayOfTimes</a:t>
            </a:r>
            <a:r>
              <a:rPr lang="en-US" sz="2800" dirty="0" smtClean="0">
                <a:solidFill>
                  <a:srgbClr val="0000FF"/>
                </a:solidFill>
                <a:effectLst>
                  <a:outerShdw blurRad="38100" dist="38100" dir="2700000" algn="tl">
                    <a:srgbClr val="000000"/>
                  </a:outerShdw>
                </a:effectLst>
              </a:rPr>
              <a:t>[ 5 ];</a:t>
            </a:r>
          </a:p>
          <a:p>
            <a:pPr lvl="2">
              <a:defRPr/>
            </a:pPr>
            <a:r>
              <a:rPr lang="en-US" sz="2800" dirty="0" smtClean="0">
                <a:solidFill>
                  <a:srgbClr val="0000FF"/>
                </a:solidFill>
                <a:effectLst>
                  <a:outerShdw blurRad="38100" dist="38100" dir="2700000" algn="tl">
                    <a:srgbClr val="000000"/>
                  </a:outerShdw>
                </a:effectLst>
              </a:rPr>
              <a:t>Time &amp;</a:t>
            </a:r>
            <a:r>
              <a:rPr lang="en-US" sz="2800" dirty="0" err="1" smtClean="0">
                <a:solidFill>
                  <a:srgbClr val="0000FF"/>
                </a:solidFill>
                <a:effectLst>
                  <a:outerShdw blurRad="38100" dist="38100" dir="2700000" algn="tl">
                    <a:srgbClr val="000000"/>
                  </a:outerShdw>
                </a:effectLst>
              </a:rPr>
              <a:t>dinnerTime</a:t>
            </a:r>
            <a:r>
              <a:rPr lang="en-US" sz="2800" dirty="0" smtClean="0">
                <a:solidFill>
                  <a:srgbClr val="0000FF"/>
                </a:solidFill>
                <a:effectLst>
                  <a:outerShdw blurRad="38100" dist="38100" dir="2700000" algn="tl">
                    <a:srgbClr val="000000"/>
                  </a:outerShdw>
                </a:effectLst>
              </a:rPr>
              <a:t> = sunset;</a:t>
            </a:r>
          </a:p>
          <a:p>
            <a:pPr lvl="2">
              <a:defRPr/>
            </a:pPr>
            <a:r>
              <a:rPr lang="en-US" sz="2800" dirty="0" smtClean="0">
                <a:solidFill>
                  <a:srgbClr val="0000FF"/>
                </a:solidFill>
                <a:effectLst>
                  <a:outerShdw blurRad="38100" dist="38100" dir="2700000" algn="tl">
                    <a:srgbClr val="000000"/>
                  </a:outerShdw>
                </a:effectLst>
              </a:rPr>
              <a:t>Time *</a:t>
            </a:r>
            <a:r>
              <a:rPr lang="en-US" sz="2800" dirty="0" err="1" smtClean="0">
                <a:solidFill>
                  <a:srgbClr val="0000FF"/>
                </a:solidFill>
                <a:effectLst>
                  <a:outerShdw blurRad="38100" dist="38100" dir="2700000" algn="tl">
                    <a:srgbClr val="000000"/>
                  </a:outerShdw>
                </a:effectLst>
              </a:rPr>
              <a:t>timePtr</a:t>
            </a:r>
            <a:r>
              <a:rPr lang="en-US" sz="2800" dirty="0" smtClean="0">
                <a:solidFill>
                  <a:srgbClr val="0000FF"/>
                </a:solidFill>
                <a:effectLst>
                  <a:outerShdw blurRad="38100" dist="38100" dir="2700000" algn="tl">
                    <a:srgbClr val="000000"/>
                  </a:outerShdw>
                </a:effectLst>
              </a:rPr>
              <a:t> = &amp;</a:t>
            </a:r>
            <a:r>
              <a:rPr lang="en-US" sz="2800" dirty="0" err="1" smtClean="0">
                <a:solidFill>
                  <a:srgbClr val="0000FF"/>
                </a:solidFill>
                <a:effectLst>
                  <a:outerShdw blurRad="38100" dist="38100" dir="2700000" algn="tl">
                    <a:srgbClr val="000000"/>
                  </a:outerShdw>
                </a:effectLst>
              </a:rPr>
              <a:t>dinnerTime</a:t>
            </a:r>
            <a:r>
              <a:rPr lang="en-US" sz="2800" dirty="0" smtClean="0">
                <a:solidFill>
                  <a:srgbClr val="0000FF"/>
                </a:solidFill>
                <a:effectLst>
                  <a:outerShdw blurRad="38100" dist="38100" dir="2700000" algn="tl">
                    <a:srgbClr val="000000"/>
                  </a:outerShdw>
                </a:effectLst>
              </a:rPr>
              <a:t>;</a:t>
            </a:r>
          </a:p>
        </p:txBody>
      </p:sp>
      <p:pic>
        <p:nvPicPr>
          <p:cNvPr id="297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7800" y="114300"/>
            <a:ext cx="8785225" cy="635000"/>
          </a:xfrm>
          <a:effectLst>
            <a:outerShdw dist="17961" dir="2700000" algn="ctr" rotWithShape="0">
              <a:schemeClr val="bg2"/>
            </a:outerShdw>
          </a:effectLst>
        </p:spPr>
        <p:txBody>
          <a:bodyPr/>
          <a:lstStyle/>
          <a:p>
            <a:pPr>
              <a:defRPr/>
            </a:pPr>
            <a:r>
              <a:rPr lang="en-US" sz="4000" dirty="0" smtClean="0">
                <a:effectLst/>
                <a:cs typeface="Times New Roman" pitchFamily="18" charset="0"/>
              </a:rPr>
              <a:t>Performance Tip </a:t>
            </a:r>
            <a:r>
              <a:rPr lang="en-US" sz="4000" dirty="0" smtClean="0">
                <a:effectLst/>
              </a:rPr>
              <a:t>17</a:t>
            </a:r>
            <a:r>
              <a:rPr lang="en-US" sz="4000" dirty="0" smtClean="0">
                <a:effectLst/>
                <a:cs typeface="Times New Roman" pitchFamily="18" charset="0"/>
              </a:rPr>
              <a:t>.2</a:t>
            </a:r>
          </a:p>
        </p:txBody>
      </p:sp>
      <p:sp>
        <p:nvSpPr>
          <p:cNvPr id="37891" name="Rectangle 3"/>
          <p:cNvSpPr>
            <a:spLocks noGrp="1" noChangeArrowheads="1"/>
          </p:cNvSpPr>
          <p:nvPr>
            <p:ph type="body" idx="1"/>
          </p:nvPr>
        </p:nvSpPr>
        <p:spPr>
          <a:xfrm>
            <a:off x="468313" y="1182688"/>
            <a:ext cx="8447087" cy="4894262"/>
          </a:xfrm>
        </p:spPr>
        <p:txBody>
          <a:bodyPr>
            <a:spAutoFit/>
          </a:bodyPr>
          <a:lstStyle/>
          <a:p>
            <a:pPr>
              <a:defRPr/>
            </a:pPr>
            <a:r>
              <a:rPr lang="en-US" sz="2400" dirty="0" smtClean="0">
                <a:effectLst/>
                <a:cs typeface="Times New Roman" pitchFamily="18" charset="0"/>
              </a:rPr>
              <a:t>Objects contain only data, so objects are much smaller than if they also contained member functions. Applying operator </a:t>
            </a:r>
            <a:r>
              <a:rPr lang="en-US" sz="2400" dirty="0" err="1" smtClean="0">
                <a:solidFill>
                  <a:srgbClr val="0000FF"/>
                </a:solidFill>
                <a:effectLst>
                  <a:outerShdw blurRad="38100" dist="38100" dir="2700000" algn="tl">
                    <a:srgbClr val="000000"/>
                  </a:outerShdw>
                </a:effectLst>
                <a:cs typeface="Times New Roman" pitchFamily="18" charset="0"/>
              </a:rPr>
              <a:t>sizeof</a:t>
            </a:r>
            <a:r>
              <a:rPr lang="en-US" sz="2400" dirty="0" smtClean="0">
                <a:effectLst/>
                <a:cs typeface="Times New Roman" pitchFamily="18" charset="0"/>
              </a:rPr>
              <a:t> to a class name or to an object of that class will report only the size of the class’s data members. The compiler creates </a:t>
            </a:r>
            <a:r>
              <a:rPr lang="en-US" sz="2400" dirty="0" smtClean="0">
                <a:solidFill>
                  <a:srgbClr val="800000"/>
                </a:solidFill>
                <a:effectLst/>
                <a:cs typeface="Times New Roman" pitchFamily="18" charset="0"/>
              </a:rPr>
              <a:t>one copy (only) </a:t>
            </a:r>
            <a:r>
              <a:rPr lang="en-US" sz="2400" dirty="0" smtClean="0">
                <a:effectLst/>
                <a:cs typeface="Times New Roman" pitchFamily="18" charset="0"/>
              </a:rPr>
              <a:t>of the member functions separate from all objects of the class. All objects of the class share this one copy. Each object, of course, needs its own copy of the class’s data, because the data can vary among the objects. The function code is </a:t>
            </a:r>
            <a:r>
              <a:rPr lang="en-US" sz="2400" dirty="0" err="1" smtClean="0">
                <a:effectLst/>
                <a:cs typeface="Times New Roman" pitchFamily="18" charset="0"/>
              </a:rPr>
              <a:t>nonmodifiable</a:t>
            </a:r>
            <a:r>
              <a:rPr lang="en-US" sz="2400" dirty="0" smtClean="0">
                <a:effectLst/>
                <a:cs typeface="Times New Roman" pitchFamily="18" charset="0"/>
              </a:rPr>
              <a:t> (also called </a:t>
            </a:r>
            <a:r>
              <a:rPr lang="en-US" sz="2400" dirty="0" smtClean="0">
                <a:solidFill>
                  <a:srgbClr val="0000FF"/>
                </a:solidFill>
                <a:effectLst>
                  <a:outerShdw blurRad="38100" dist="38100" dir="2700000" algn="tl">
                    <a:srgbClr val="000000"/>
                  </a:outerShdw>
                </a:effectLst>
                <a:cs typeface="Times New Roman" pitchFamily="18" charset="0"/>
              </a:rPr>
              <a:t>reentrant code</a:t>
            </a:r>
            <a:r>
              <a:rPr lang="en-US" sz="2400" dirty="0" smtClean="0">
                <a:effectLst/>
                <a:cs typeface="Times New Roman" pitchFamily="18" charset="0"/>
              </a:rPr>
              <a:t> or </a:t>
            </a:r>
            <a:r>
              <a:rPr lang="en-US" sz="2400" dirty="0" smtClean="0">
                <a:solidFill>
                  <a:srgbClr val="0000FF"/>
                </a:solidFill>
                <a:effectLst>
                  <a:outerShdw blurRad="38100" dist="38100" dir="2700000" algn="tl">
                    <a:srgbClr val="000000"/>
                  </a:outerShdw>
                </a:effectLst>
                <a:cs typeface="Times New Roman" pitchFamily="18" charset="0"/>
              </a:rPr>
              <a:t>pure procedure</a:t>
            </a:r>
            <a:r>
              <a:rPr lang="en-US" sz="2400" dirty="0" smtClean="0">
                <a:effectLst/>
                <a:cs typeface="Times New Roman" pitchFamily="18" charset="0"/>
              </a:rPr>
              <a:t>) and, hence, can be shared among all objects of one class.</a:t>
            </a:r>
            <a:endParaRPr lang="en-US" sz="2400" i="1" dirty="0" smtClean="0">
              <a:effectLst/>
            </a:endParaRPr>
          </a:p>
        </p:txBody>
      </p:sp>
      <p:pic>
        <p:nvPicPr>
          <p:cNvPr id="307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a:defRPr/>
            </a:pPr>
            <a:r>
              <a:rPr lang="en-US" sz="4000" smtClean="0"/>
              <a:t>C++  Classes</a:t>
            </a:r>
          </a:p>
        </p:txBody>
      </p:sp>
      <p:sp>
        <p:nvSpPr>
          <p:cNvPr id="306179" name="Rectangle 3"/>
          <p:cNvSpPr>
            <a:spLocks noGrp="1" noChangeArrowheads="1"/>
          </p:cNvSpPr>
          <p:nvPr>
            <p:ph type="body" idx="1"/>
          </p:nvPr>
        </p:nvSpPr>
        <p:spPr>
          <a:xfrm>
            <a:off x="457200" y="1196752"/>
            <a:ext cx="8229600" cy="4800600"/>
          </a:xfrm>
        </p:spPr>
        <p:txBody>
          <a:bodyPr/>
          <a:lstStyle/>
          <a:p>
            <a:pPr>
              <a:defRPr/>
            </a:pPr>
            <a:r>
              <a:rPr lang="en-US" dirty="0" smtClean="0"/>
              <a:t>Preprocessor Wrapper</a:t>
            </a:r>
          </a:p>
          <a:p>
            <a:pPr>
              <a:defRPr/>
            </a:pPr>
            <a:r>
              <a:rPr lang="en-US" dirty="0" smtClean="0"/>
              <a:t>Time Class Case Study</a:t>
            </a:r>
          </a:p>
          <a:p>
            <a:pPr lvl="1">
              <a:defRPr/>
            </a:pPr>
            <a:r>
              <a:rPr lang="en-US" dirty="0" smtClean="0"/>
              <a:t>Two versions (old and new)</a:t>
            </a:r>
          </a:p>
          <a:p>
            <a:pPr>
              <a:defRPr/>
            </a:pPr>
            <a:r>
              <a:rPr lang="en-US" dirty="0" smtClean="0"/>
              <a:t>Class Scope and Assessing Class Members</a:t>
            </a:r>
          </a:p>
          <a:p>
            <a:pPr lvl="1">
              <a:defRPr/>
            </a:pPr>
            <a:r>
              <a:rPr lang="en-US" dirty="0" smtClean="0"/>
              <a:t>Using handles to access class members</a:t>
            </a:r>
          </a:p>
          <a:p>
            <a:pPr>
              <a:defRPr/>
            </a:pPr>
            <a:r>
              <a:rPr lang="en-US" dirty="0" smtClean="0"/>
              <a:t>Access and Utility Functions</a:t>
            </a:r>
          </a:p>
          <a:p>
            <a:pPr>
              <a:defRPr/>
            </a:pPr>
            <a:r>
              <a:rPr lang="en-US" dirty="0" smtClean="0"/>
              <a:t>Destructors</a:t>
            </a:r>
          </a:p>
          <a:p>
            <a:pPr>
              <a:defRPr/>
            </a:pPr>
            <a:r>
              <a:rPr lang="en-US" dirty="0" smtClean="0"/>
              <a:t>Calling Constructors and Destructors</a:t>
            </a: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z="3600" dirty="0" smtClean="0">
                <a:effectLst/>
              </a:rPr>
              <a:t>17.3 Class Scope and</a:t>
            </a:r>
            <a:br>
              <a:rPr lang="en-US" sz="3600" dirty="0" smtClean="0">
                <a:effectLst/>
              </a:rPr>
            </a:br>
            <a:r>
              <a:rPr lang="en-US" sz="3600" dirty="0" smtClean="0">
                <a:effectLst/>
              </a:rPr>
              <a:t>Accessing Class Members</a:t>
            </a:r>
          </a:p>
        </p:txBody>
      </p:sp>
      <p:sp>
        <p:nvSpPr>
          <p:cNvPr id="317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rPr>
              <a:t>Class scope contains</a:t>
            </a:r>
          </a:p>
          <a:p>
            <a:pPr lvl="1"/>
            <a:r>
              <a:rPr lang="en-US" altLang="en-US" smtClean="0">
                <a:effectLst/>
              </a:rPr>
              <a:t>Data members</a:t>
            </a:r>
          </a:p>
          <a:p>
            <a:pPr lvl="2"/>
            <a:r>
              <a:rPr lang="en-US" altLang="en-US" smtClean="0"/>
              <a:t>Variables declared in the class definition. </a:t>
            </a:r>
          </a:p>
          <a:p>
            <a:pPr lvl="1"/>
            <a:r>
              <a:rPr lang="en-US" altLang="en-US" smtClean="0">
                <a:effectLst/>
              </a:rPr>
              <a:t>Member functions</a:t>
            </a:r>
          </a:p>
          <a:p>
            <a:pPr lvl="2"/>
            <a:r>
              <a:rPr lang="en-US" altLang="en-US" smtClean="0"/>
              <a:t>Functions declared in the class definition. </a:t>
            </a:r>
          </a:p>
          <a:p>
            <a:r>
              <a:rPr lang="en-US" altLang="en-US" smtClean="0">
                <a:effectLst/>
              </a:rPr>
              <a:t>Nonmember functions are defined at file scope.</a:t>
            </a:r>
          </a:p>
        </p:txBody>
      </p:sp>
      <p:pic>
        <p:nvPicPr>
          <p:cNvPr id="317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80975" y="0"/>
            <a:ext cx="9648825" cy="908050"/>
          </a:xfrm>
        </p:spPr>
        <p:txBody>
          <a:bodyPr/>
          <a:lstStyle/>
          <a:p>
            <a:pPr>
              <a:defRPr/>
            </a:pPr>
            <a:r>
              <a:rPr lang="en-US" sz="3200" smtClean="0">
                <a:effectLst/>
              </a:rPr>
              <a:t>Class Scope and Accessing Class Members</a:t>
            </a:r>
          </a:p>
        </p:txBody>
      </p:sp>
      <p:sp>
        <p:nvSpPr>
          <p:cNvPr id="40963" name="Rectangle 3"/>
          <p:cNvSpPr>
            <a:spLocks noGrp="1" noChangeArrowheads="1"/>
          </p:cNvSpPr>
          <p:nvPr>
            <p:ph type="body" idx="1"/>
          </p:nvPr>
        </p:nvSpPr>
        <p:spPr/>
        <p:txBody>
          <a:bodyPr/>
          <a:lstStyle/>
          <a:p>
            <a:pPr>
              <a:defRPr/>
            </a:pPr>
            <a:r>
              <a:rPr lang="en-US" dirty="0" smtClean="0">
                <a:effectLst/>
              </a:rPr>
              <a:t>Within a class’s scope</a:t>
            </a:r>
          </a:p>
          <a:p>
            <a:pPr lvl="1">
              <a:defRPr/>
            </a:pPr>
            <a:r>
              <a:rPr lang="en-US" dirty="0" smtClean="0">
                <a:effectLst/>
              </a:rPr>
              <a:t>Class members are accessible by all member functions.</a:t>
            </a:r>
          </a:p>
          <a:p>
            <a:pPr>
              <a:defRPr/>
            </a:pPr>
            <a:r>
              <a:rPr lang="en-US" dirty="0" smtClean="0">
                <a:effectLst/>
              </a:rPr>
              <a:t>Outside a class’s scope</a:t>
            </a:r>
          </a:p>
          <a:p>
            <a:pPr lvl="1">
              <a:defRPr/>
            </a:pPr>
            <a:r>
              <a:rPr lang="en-US" dirty="0" smtClean="0">
                <a:solidFill>
                  <a:srgbClr val="0000FF"/>
                </a:solidFill>
                <a:effectLst>
                  <a:outerShdw blurRad="38100" dist="38100" dir="2700000" algn="tl">
                    <a:srgbClr val="000000"/>
                  </a:outerShdw>
                </a:effectLst>
              </a:rPr>
              <a:t>public</a:t>
            </a:r>
            <a:r>
              <a:rPr lang="en-US" dirty="0" smtClean="0">
                <a:effectLst/>
              </a:rPr>
              <a:t> class members are referenced through a </a:t>
            </a:r>
            <a:r>
              <a:rPr lang="en-US" dirty="0" smtClean="0">
                <a:solidFill>
                  <a:srgbClr val="008000"/>
                </a:solidFill>
                <a:effectLst>
                  <a:outerShdw blurRad="38100" dist="38100" dir="2700000" algn="tl">
                    <a:srgbClr val="000000"/>
                  </a:outerShdw>
                </a:effectLst>
              </a:rPr>
              <a:t>handle:</a:t>
            </a:r>
          </a:p>
          <a:p>
            <a:pPr lvl="2">
              <a:defRPr/>
            </a:pPr>
            <a:r>
              <a:rPr lang="en-US" dirty="0" smtClean="0"/>
              <a:t>An object name</a:t>
            </a:r>
          </a:p>
          <a:p>
            <a:pPr lvl="2">
              <a:defRPr/>
            </a:pPr>
            <a:r>
              <a:rPr lang="en-US" dirty="0" smtClean="0"/>
              <a:t>A reference to an object</a:t>
            </a:r>
          </a:p>
          <a:p>
            <a:pPr lvl="2">
              <a:defRPr/>
            </a:pPr>
            <a:r>
              <a:rPr lang="en-US" dirty="0" smtClean="0"/>
              <a:t>A pointer to an object.</a:t>
            </a:r>
          </a:p>
        </p:txBody>
      </p:sp>
      <p:pic>
        <p:nvPicPr>
          <p:cNvPr id="327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8964613" cy="908050"/>
          </a:xfrm>
        </p:spPr>
        <p:txBody>
          <a:bodyPr/>
          <a:lstStyle/>
          <a:p>
            <a:pPr>
              <a:defRPr/>
            </a:pPr>
            <a:r>
              <a:rPr lang="en-US" sz="3200" smtClean="0">
                <a:effectLst/>
              </a:rPr>
              <a:t>Class Scope and Accessing Class Members</a:t>
            </a:r>
          </a:p>
        </p:txBody>
      </p:sp>
      <p:sp>
        <p:nvSpPr>
          <p:cNvPr id="41987" name="Rectangle 3"/>
          <p:cNvSpPr>
            <a:spLocks noGrp="1" noChangeArrowheads="1"/>
          </p:cNvSpPr>
          <p:nvPr>
            <p:ph type="body" idx="1"/>
          </p:nvPr>
        </p:nvSpPr>
        <p:spPr>
          <a:xfrm>
            <a:off x="457200" y="1125538"/>
            <a:ext cx="8229600" cy="4800600"/>
          </a:xfrm>
        </p:spPr>
        <p:txBody>
          <a:bodyPr/>
          <a:lstStyle/>
          <a:p>
            <a:pPr>
              <a:defRPr/>
            </a:pPr>
            <a:r>
              <a:rPr lang="en-US" sz="2400" dirty="0" smtClean="0">
                <a:effectLst/>
              </a:rPr>
              <a:t>Variables declared in a member function </a:t>
            </a:r>
          </a:p>
          <a:p>
            <a:pPr lvl="1">
              <a:defRPr/>
            </a:pPr>
            <a:r>
              <a:rPr lang="en-US" sz="2400" dirty="0" smtClean="0">
                <a:effectLst/>
              </a:rPr>
              <a:t>Have block scope.</a:t>
            </a:r>
          </a:p>
          <a:p>
            <a:pPr lvl="1">
              <a:defRPr/>
            </a:pPr>
            <a:r>
              <a:rPr lang="en-US" sz="2400" smtClean="0">
                <a:effectLst/>
              </a:rPr>
              <a:t>Are known </a:t>
            </a:r>
            <a:r>
              <a:rPr lang="en-US" sz="2400" dirty="0" smtClean="0">
                <a:effectLst/>
              </a:rPr>
              <a:t>only to that function.</a:t>
            </a:r>
          </a:p>
          <a:p>
            <a:pPr>
              <a:defRPr/>
            </a:pPr>
            <a:r>
              <a:rPr lang="en-US" sz="2400" dirty="0" smtClean="0">
                <a:effectLst/>
              </a:rPr>
              <a:t>Hiding a class-scope variable</a:t>
            </a:r>
          </a:p>
          <a:p>
            <a:pPr lvl="1">
              <a:defRPr/>
            </a:pPr>
            <a:r>
              <a:rPr lang="en-US" sz="2400" dirty="0" smtClean="0">
                <a:effectLst/>
              </a:rPr>
              <a:t>In a member function, define a variable with the same name as a variable with class scope.</a:t>
            </a:r>
          </a:p>
          <a:p>
            <a:pPr lvl="1">
              <a:defRPr/>
            </a:pPr>
            <a:r>
              <a:rPr lang="en-US" sz="2400" dirty="0" smtClean="0">
                <a:effectLst/>
              </a:rPr>
              <a:t>Such a hidden variable can be accessed by preceding the name with the class name followed by the scope resolution operator (</a:t>
            </a:r>
            <a:r>
              <a:rPr lang="en-US" sz="2400" dirty="0" smtClean="0">
                <a:solidFill>
                  <a:srgbClr val="0000FF"/>
                </a:solidFill>
                <a:effectLst>
                  <a:outerShdw blurRad="38100" dist="38100" dir="2700000" algn="tl">
                    <a:srgbClr val="000000"/>
                  </a:outerShdw>
                </a:effectLst>
                <a:latin typeface="Lucida Console" pitchFamily="49" charset="0"/>
              </a:rPr>
              <a:t>::</a:t>
            </a:r>
            <a:r>
              <a:rPr lang="en-US" sz="2400" dirty="0" smtClean="0">
                <a:effectLst/>
              </a:rPr>
              <a:t>)</a:t>
            </a:r>
          </a:p>
        </p:txBody>
      </p:sp>
      <p:pic>
        <p:nvPicPr>
          <p:cNvPr id="337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z="3200" smtClean="0">
                <a:effectLst/>
              </a:rPr>
              <a:t>Class Scope and Accessing Class Members</a:t>
            </a:r>
          </a:p>
        </p:txBody>
      </p:sp>
      <p:sp>
        <p:nvSpPr>
          <p:cNvPr id="43011" name="Rectangle 3"/>
          <p:cNvSpPr>
            <a:spLocks noGrp="1" noChangeArrowheads="1"/>
          </p:cNvSpPr>
          <p:nvPr>
            <p:ph type="body" idx="1"/>
          </p:nvPr>
        </p:nvSpPr>
        <p:spPr/>
        <p:txBody>
          <a:bodyPr/>
          <a:lstStyle/>
          <a:p>
            <a:pPr>
              <a:defRPr/>
            </a:pPr>
            <a:r>
              <a:rPr lang="en-US" smtClean="0">
                <a:effectLst/>
              </a:rPr>
              <a:t>Dot member selection operator (</a:t>
            </a:r>
            <a:r>
              <a:rPr lang="en-US" smtClean="0">
                <a:solidFill>
                  <a:srgbClr val="0000FF"/>
                </a:solidFill>
                <a:effectLst>
                  <a:outerShdw blurRad="38100" dist="38100" dir="2700000" algn="tl">
                    <a:srgbClr val="000000"/>
                  </a:outerShdw>
                </a:effectLst>
                <a:latin typeface="Lucida Console" pitchFamily="49" charset="0"/>
              </a:rPr>
              <a:t>.</a:t>
            </a:r>
            <a:r>
              <a:rPr lang="en-US" smtClean="0">
                <a:effectLst/>
              </a:rPr>
              <a:t>) </a:t>
            </a:r>
          </a:p>
          <a:p>
            <a:pPr lvl="1">
              <a:defRPr/>
            </a:pPr>
            <a:r>
              <a:rPr lang="en-US" smtClean="0">
                <a:effectLst/>
              </a:rPr>
              <a:t>Accesses the object’s members.</a:t>
            </a:r>
          </a:p>
          <a:p>
            <a:pPr lvl="1">
              <a:defRPr/>
            </a:pPr>
            <a:r>
              <a:rPr lang="en-US" smtClean="0">
                <a:effectLst/>
              </a:rPr>
              <a:t>Used with an object’s name or with a reference to an object.</a:t>
            </a:r>
          </a:p>
          <a:p>
            <a:pPr>
              <a:defRPr/>
            </a:pPr>
            <a:r>
              <a:rPr lang="en-US" smtClean="0">
                <a:effectLst/>
              </a:rPr>
              <a:t>Arrow member selection operator (</a:t>
            </a:r>
            <a:r>
              <a:rPr lang="en-US" smtClean="0">
                <a:solidFill>
                  <a:srgbClr val="0000FF"/>
                </a:solidFill>
                <a:effectLst>
                  <a:outerShdw blurRad="38100" dist="38100" dir="2700000" algn="tl">
                    <a:srgbClr val="000000"/>
                  </a:outerShdw>
                </a:effectLst>
                <a:latin typeface="Lucida Console" pitchFamily="49" charset="0"/>
              </a:rPr>
              <a:t>-&gt;</a:t>
            </a:r>
            <a:r>
              <a:rPr lang="en-US" smtClean="0">
                <a:effectLst/>
              </a:rPr>
              <a:t>)</a:t>
            </a:r>
          </a:p>
          <a:p>
            <a:pPr lvl="1">
              <a:defRPr/>
            </a:pPr>
            <a:r>
              <a:rPr lang="en-US" smtClean="0">
                <a:effectLst/>
              </a:rPr>
              <a:t>Accesses the object’s members.</a:t>
            </a:r>
          </a:p>
          <a:p>
            <a:pPr lvl="1">
              <a:defRPr/>
            </a:pPr>
            <a:r>
              <a:rPr lang="en-US" smtClean="0">
                <a:effectLst/>
              </a:rPr>
              <a:t>Used with a pointer to an object.</a:t>
            </a:r>
          </a:p>
        </p:txBody>
      </p:sp>
      <p:pic>
        <p:nvPicPr>
          <p:cNvPr id="348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323850" y="941388"/>
          <a:ext cx="6499225" cy="5440362"/>
        </p:xfrm>
        <a:graphic>
          <a:graphicData uri="http://schemas.openxmlformats.org/presentationml/2006/ole">
            <mc:AlternateContent xmlns:mc="http://schemas.openxmlformats.org/markup-compatibility/2006">
              <mc:Choice xmlns:v="urn:schemas-microsoft-com:vml" Requires="v">
                <p:oleObj spid="_x0000_s6162" name="Document" r:id="rId3" imgW="7078494" imgH="5925138" progId="Word.Document.8">
                  <p:embed/>
                </p:oleObj>
              </mc:Choice>
              <mc:Fallback>
                <p:oleObj name="Document" r:id="rId3" imgW="7078494" imgH="592513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941388"/>
                        <a:ext cx="6499225" cy="544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7" name="Rectangle 5"/>
          <p:cNvSpPr>
            <a:spLocks noChangeArrowheads="1"/>
          </p:cNvSpPr>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anchor="ctr"/>
          <a:lstStyle/>
          <a:p>
            <a:pPr>
              <a:lnSpc>
                <a:spcPct val="110000"/>
              </a:lnSpc>
              <a:defRPr/>
            </a:pPr>
            <a:r>
              <a:rPr lang="en-US" sz="3200" b="1">
                <a:solidFill>
                  <a:schemeClr val="bg1"/>
                </a:solidFill>
              </a:rPr>
              <a:t>Using Handles to Access Class Members</a:t>
            </a:r>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4"/>
          <p:cNvGraphicFramePr>
            <a:graphicFrameLocks noChangeAspect="1"/>
          </p:cNvGraphicFramePr>
          <p:nvPr/>
        </p:nvGraphicFramePr>
        <p:xfrm>
          <a:off x="417513" y="1057275"/>
          <a:ext cx="7037387" cy="5324475"/>
        </p:xfrm>
        <a:graphic>
          <a:graphicData uri="http://schemas.openxmlformats.org/presentationml/2006/ole">
            <mc:AlternateContent xmlns:mc="http://schemas.openxmlformats.org/markup-compatibility/2006">
              <mc:Choice xmlns:v="urn:schemas-microsoft-com:vml" Requires="v">
                <p:oleObj spid="_x0000_s7195" name="Document" r:id="rId3" imgW="7074123" imgH="5345729" progId="Word.Document.8">
                  <p:embed/>
                </p:oleObj>
              </mc:Choice>
              <mc:Fallback>
                <p:oleObj name="Document" r:id="rId3" imgW="7074123" imgH="5345729"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1057275"/>
                        <a:ext cx="7037387" cy="532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1" name="Text Box 5"/>
          <p:cNvSpPr txBox="1">
            <a:spLocks noChangeArrowheads="1"/>
          </p:cNvSpPr>
          <p:nvPr/>
        </p:nvSpPr>
        <p:spPr bwMode="auto">
          <a:xfrm>
            <a:off x="2627313" y="2352675"/>
            <a:ext cx="5302250"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Using the dot member selection operator with an object</a:t>
            </a:r>
            <a:endParaRPr lang="en-US" altLang="en-US" sz="1600" b="1">
              <a:solidFill>
                <a:srgbClr val="990033"/>
              </a:solidFill>
              <a:latin typeface="Lucida Console" pitchFamily="49" charset="0"/>
              <a:cs typeface="Times New Roman" pitchFamily="18" charset="0"/>
            </a:endParaRPr>
          </a:p>
        </p:txBody>
      </p:sp>
      <p:sp>
        <p:nvSpPr>
          <p:cNvPr id="45062" name="Line 6"/>
          <p:cNvSpPr>
            <a:spLocks noChangeShapeType="1"/>
          </p:cNvSpPr>
          <p:nvPr/>
        </p:nvSpPr>
        <p:spPr bwMode="auto">
          <a:xfrm flipH="1">
            <a:off x="1685925" y="2505075"/>
            <a:ext cx="941388" cy="2524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5063" name="Line 7"/>
          <p:cNvSpPr>
            <a:spLocks noChangeShapeType="1"/>
          </p:cNvSpPr>
          <p:nvPr/>
        </p:nvSpPr>
        <p:spPr bwMode="auto">
          <a:xfrm flipH="1">
            <a:off x="1636713" y="2505075"/>
            <a:ext cx="990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5064" name="Text Box 8"/>
          <p:cNvSpPr txBox="1">
            <a:spLocks noChangeArrowheads="1"/>
          </p:cNvSpPr>
          <p:nvPr/>
        </p:nvSpPr>
        <p:spPr bwMode="auto">
          <a:xfrm>
            <a:off x="2855913" y="3190875"/>
            <a:ext cx="5430837"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Using the dot member selection operator with a reference</a:t>
            </a:r>
            <a:endParaRPr lang="en-US" altLang="en-US" sz="1600" b="1">
              <a:solidFill>
                <a:srgbClr val="990033"/>
              </a:solidFill>
              <a:latin typeface="Lucida Console" pitchFamily="49" charset="0"/>
              <a:cs typeface="Times New Roman" pitchFamily="18" charset="0"/>
            </a:endParaRPr>
          </a:p>
        </p:txBody>
      </p:sp>
      <p:sp>
        <p:nvSpPr>
          <p:cNvPr id="45065" name="Line 9"/>
          <p:cNvSpPr>
            <a:spLocks noChangeShapeType="1"/>
          </p:cNvSpPr>
          <p:nvPr/>
        </p:nvSpPr>
        <p:spPr bwMode="auto">
          <a:xfrm flipH="1">
            <a:off x="1993900" y="3343275"/>
            <a:ext cx="862013" cy="2206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5066" name="Line 10"/>
          <p:cNvSpPr>
            <a:spLocks noChangeShapeType="1"/>
          </p:cNvSpPr>
          <p:nvPr/>
        </p:nvSpPr>
        <p:spPr bwMode="auto">
          <a:xfrm flipH="1">
            <a:off x="1865313" y="3343275"/>
            <a:ext cx="990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5067" name="Text Box 11"/>
          <p:cNvSpPr txBox="1">
            <a:spLocks noChangeArrowheads="1"/>
          </p:cNvSpPr>
          <p:nvPr/>
        </p:nvSpPr>
        <p:spPr bwMode="auto">
          <a:xfrm>
            <a:off x="2932113" y="3952875"/>
            <a:ext cx="5568950"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Using the arrow member selection operator with a pointer</a:t>
            </a:r>
          </a:p>
        </p:txBody>
      </p:sp>
      <p:sp>
        <p:nvSpPr>
          <p:cNvPr id="45068" name="Line 12"/>
          <p:cNvSpPr>
            <a:spLocks noChangeShapeType="1"/>
          </p:cNvSpPr>
          <p:nvPr/>
        </p:nvSpPr>
        <p:spPr bwMode="auto">
          <a:xfrm flipH="1">
            <a:off x="1993900" y="4105275"/>
            <a:ext cx="938213"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5069" name="Line 13"/>
          <p:cNvSpPr>
            <a:spLocks noChangeShapeType="1"/>
          </p:cNvSpPr>
          <p:nvPr/>
        </p:nvSpPr>
        <p:spPr bwMode="auto">
          <a:xfrm flipH="1">
            <a:off x="1941513" y="4105275"/>
            <a:ext cx="990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5070" name="Rectangle 14"/>
          <p:cNvSpPr>
            <a:spLocks noChangeArrowheads="1"/>
          </p:cNvSpPr>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anchor="ctr"/>
          <a:lstStyle/>
          <a:p>
            <a:pPr>
              <a:lnSpc>
                <a:spcPct val="110000"/>
              </a:lnSpc>
              <a:defRPr/>
            </a:pPr>
            <a:r>
              <a:rPr lang="en-US" sz="3200" b="1">
                <a:solidFill>
                  <a:schemeClr val="bg1"/>
                </a:solidFill>
              </a:rPr>
              <a:t>Using Handles to Access Class Members</a:t>
            </a:r>
          </a:p>
        </p:txBody>
      </p:sp>
      <p:pic>
        <p:nvPicPr>
          <p:cNvPr id="718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subTnLst>
                                    <p:set>
                                      <p:cBhvr override="childStyle">
                                        <p:cTn dur="1" fill="hold" display="0" masterRel="nextClick" afterEffect="1"/>
                                        <p:tgtEl>
                                          <p:spTgt spid="4506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45062"/>
                                        </p:tgtEl>
                                        <p:attrNameLst>
                                          <p:attrName>style.visibility</p:attrName>
                                        </p:attrNameLst>
                                      </p:cBhvr>
                                      <p:to>
                                        <p:strVal val="visible"/>
                                      </p:to>
                                    </p:set>
                                  </p:childTnLst>
                                  <p:subTnLst>
                                    <p:set>
                                      <p:cBhvr override="childStyle">
                                        <p:cTn dur="1" fill="hold" display="0" masterRel="nextClick" afterEffect="1"/>
                                        <p:tgtEl>
                                          <p:spTgt spid="4506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45063"/>
                                        </p:tgtEl>
                                        <p:attrNameLst>
                                          <p:attrName>style.visibility</p:attrName>
                                        </p:attrNameLst>
                                      </p:cBhvr>
                                      <p:to>
                                        <p:strVal val="visible"/>
                                      </p:to>
                                    </p:set>
                                  </p:childTnLst>
                                  <p:subTnLst>
                                    <p:set>
                                      <p:cBhvr override="childStyle">
                                        <p:cTn dur="1" fill="hold" display="0" masterRel="nextClick" afterEffect="1"/>
                                        <p:tgtEl>
                                          <p:spTgt spid="4506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4"/>
                                        </p:tgtEl>
                                        <p:attrNameLst>
                                          <p:attrName>style.visibility</p:attrName>
                                        </p:attrNameLst>
                                      </p:cBhvr>
                                      <p:to>
                                        <p:strVal val="visible"/>
                                      </p:to>
                                    </p:set>
                                  </p:childTnLst>
                                  <p:subTnLst>
                                    <p:set>
                                      <p:cBhvr override="childStyle">
                                        <p:cTn dur="1" fill="hold" display="0" masterRel="nextClick" afterEffect="1"/>
                                        <p:tgtEl>
                                          <p:spTgt spid="45064"/>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45065"/>
                                        </p:tgtEl>
                                        <p:attrNameLst>
                                          <p:attrName>style.visibility</p:attrName>
                                        </p:attrNameLst>
                                      </p:cBhvr>
                                      <p:to>
                                        <p:strVal val="visible"/>
                                      </p:to>
                                    </p:set>
                                  </p:childTnLst>
                                  <p:subTnLst>
                                    <p:set>
                                      <p:cBhvr override="childStyle">
                                        <p:cTn dur="1" fill="hold" display="0" masterRel="nextClick" afterEffect="1"/>
                                        <p:tgtEl>
                                          <p:spTgt spid="45065"/>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45066"/>
                                        </p:tgtEl>
                                        <p:attrNameLst>
                                          <p:attrName>style.visibility</p:attrName>
                                        </p:attrNameLst>
                                      </p:cBhvr>
                                      <p:to>
                                        <p:strVal val="visible"/>
                                      </p:to>
                                    </p:set>
                                  </p:childTnLst>
                                  <p:subTnLst>
                                    <p:set>
                                      <p:cBhvr override="childStyle">
                                        <p:cTn dur="1" fill="hold" display="0" masterRel="nextClick" afterEffect="1"/>
                                        <p:tgtEl>
                                          <p:spTgt spid="4506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67"/>
                                        </p:tgtEl>
                                        <p:attrNameLst>
                                          <p:attrName>style.visibility</p:attrName>
                                        </p:attrNameLst>
                                      </p:cBhvr>
                                      <p:to>
                                        <p:strVal val="visible"/>
                                      </p:to>
                                    </p:set>
                                  </p:childTnLst>
                                  <p:subTnLst>
                                    <p:set>
                                      <p:cBhvr override="childStyle">
                                        <p:cTn dur="1" fill="hold" display="0" masterRel="nextClick" afterEffect="1"/>
                                        <p:tgtEl>
                                          <p:spTgt spid="45067"/>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45068"/>
                                        </p:tgtEl>
                                        <p:attrNameLst>
                                          <p:attrName>style.visibility</p:attrName>
                                        </p:attrNameLst>
                                      </p:cBhvr>
                                      <p:to>
                                        <p:strVal val="visible"/>
                                      </p:to>
                                    </p:set>
                                  </p:childTnLst>
                                  <p:subTnLst>
                                    <p:set>
                                      <p:cBhvr override="childStyle">
                                        <p:cTn dur="1" fill="hold" display="0" masterRel="nextClick" afterEffect="1"/>
                                        <p:tgtEl>
                                          <p:spTgt spid="45068"/>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45069"/>
                                        </p:tgtEl>
                                        <p:attrNameLst>
                                          <p:attrName>style.visibility</p:attrName>
                                        </p:attrNameLst>
                                      </p:cBhvr>
                                      <p:to>
                                        <p:strVal val="visible"/>
                                      </p:to>
                                    </p:set>
                                  </p:childTnLst>
                                  <p:subTnLst>
                                    <p:set>
                                      <p:cBhvr override="childStyle">
                                        <p:cTn dur="1" fill="hold" display="0" masterRel="nextClick" afterEffect="1"/>
                                        <p:tgtEl>
                                          <p:spTgt spid="4506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45064" grpId="0" animBg="1"/>
      <p:bldP spid="45065" grpId="0" animBg="1"/>
      <p:bldP spid="45066" grpId="0" animBg="1"/>
      <p:bldP spid="45067" grpId="0" animBg="1"/>
      <p:bldP spid="45068" grpId="0" animBg="1"/>
      <p:bldP spid="450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4463" y="0"/>
            <a:ext cx="8964612" cy="908050"/>
          </a:xfrm>
        </p:spPr>
        <p:txBody>
          <a:bodyPr/>
          <a:lstStyle/>
          <a:p>
            <a:pPr>
              <a:defRPr/>
            </a:pPr>
            <a:r>
              <a:rPr lang="en-US" sz="3200" dirty="0" smtClean="0">
                <a:effectLst/>
              </a:rPr>
              <a:t>17.5 Access and Utility Functions</a:t>
            </a:r>
          </a:p>
        </p:txBody>
      </p:sp>
      <p:sp>
        <p:nvSpPr>
          <p:cNvPr id="46083" name="Rectangle 3"/>
          <p:cNvSpPr>
            <a:spLocks noGrp="1" noChangeArrowheads="1"/>
          </p:cNvSpPr>
          <p:nvPr>
            <p:ph type="body" idx="1"/>
          </p:nvPr>
        </p:nvSpPr>
        <p:spPr>
          <a:xfrm>
            <a:off x="323850" y="1125538"/>
            <a:ext cx="8001000" cy="4852987"/>
          </a:xfrm>
        </p:spPr>
        <p:txBody>
          <a:bodyPr/>
          <a:lstStyle/>
          <a:p>
            <a:pPr>
              <a:defRPr/>
            </a:pPr>
            <a:r>
              <a:rPr lang="en-US" sz="2000" dirty="0" smtClean="0">
                <a:effectLst/>
              </a:rPr>
              <a:t>Access functions</a:t>
            </a:r>
          </a:p>
          <a:p>
            <a:pPr lvl="1">
              <a:defRPr/>
            </a:pPr>
            <a:r>
              <a:rPr lang="en-US" sz="2000" dirty="0" smtClean="0">
                <a:effectLst/>
              </a:rPr>
              <a:t>Can read or display data.</a:t>
            </a:r>
          </a:p>
          <a:p>
            <a:pPr lvl="1">
              <a:defRPr/>
            </a:pPr>
            <a:r>
              <a:rPr lang="en-US" sz="2000" dirty="0" smtClean="0">
                <a:effectLst/>
              </a:rPr>
              <a:t>Can test the truth or falsity of conditions.</a:t>
            </a:r>
          </a:p>
          <a:p>
            <a:pPr lvl="2">
              <a:defRPr/>
            </a:pPr>
            <a:r>
              <a:rPr lang="en-US" sz="2000" dirty="0" smtClean="0"/>
              <a:t>Such functions are often called </a:t>
            </a:r>
            <a:r>
              <a:rPr lang="en-US" sz="2000" dirty="0" smtClean="0">
                <a:solidFill>
                  <a:srgbClr val="008000"/>
                </a:solidFill>
                <a:effectLst>
                  <a:outerShdw blurRad="38100" dist="38100" dir="2700000" algn="tl">
                    <a:srgbClr val="000000"/>
                  </a:outerShdw>
                </a:effectLst>
              </a:rPr>
              <a:t>predicate functions.</a:t>
            </a:r>
          </a:p>
          <a:p>
            <a:pPr lvl="2">
              <a:defRPr/>
            </a:pPr>
            <a:r>
              <a:rPr lang="en-US" sz="2000" dirty="0" smtClean="0"/>
              <a:t>For example, </a:t>
            </a:r>
            <a:r>
              <a:rPr lang="en-US" sz="2000" dirty="0" err="1" smtClean="0">
                <a:solidFill>
                  <a:srgbClr val="008000"/>
                </a:solidFill>
                <a:effectLst>
                  <a:outerShdw blurRad="38100" dist="38100" dir="2700000" algn="tl">
                    <a:srgbClr val="000000"/>
                  </a:outerShdw>
                </a:effectLst>
              </a:rPr>
              <a:t>isEmpty</a:t>
            </a:r>
            <a:r>
              <a:rPr lang="en-US" sz="2000" dirty="0" smtClean="0"/>
              <a:t> function for a class capable of holding many objects.</a:t>
            </a:r>
          </a:p>
          <a:p>
            <a:pPr lvl="2">
              <a:defRPr/>
            </a:pPr>
            <a:r>
              <a:rPr lang="en-US" sz="2000" dirty="0" smtClean="0"/>
              <a:t>Namely, a </a:t>
            </a:r>
            <a:r>
              <a:rPr lang="en-US" sz="2000" dirty="0" smtClean="0">
                <a:solidFill>
                  <a:srgbClr val="008000"/>
                </a:solidFill>
                <a:effectLst>
                  <a:outerShdw blurRad="38100" dist="38100" dir="2700000" algn="tl">
                    <a:srgbClr val="000000"/>
                  </a:outerShdw>
                </a:effectLst>
              </a:rPr>
              <a:t>container class</a:t>
            </a:r>
            <a:r>
              <a:rPr lang="en-US" sz="2000" dirty="0" smtClean="0"/>
              <a:t> holding many objects such as a linked list, stack or queue.</a:t>
            </a:r>
          </a:p>
          <a:p>
            <a:pPr>
              <a:defRPr/>
            </a:pPr>
            <a:r>
              <a:rPr lang="en-US" sz="2000" dirty="0" smtClean="0">
                <a:effectLst/>
              </a:rPr>
              <a:t>Utility functions (also called </a:t>
            </a:r>
            <a:r>
              <a:rPr lang="en-US" sz="2000" dirty="0" smtClean="0">
                <a:solidFill>
                  <a:srgbClr val="008000"/>
                </a:solidFill>
                <a:effectLst>
                  <a:outerShdw blurRad="38100" dist="38100" dir="2700000" algn="tl">
                    <a:srgbClr val="000000"/>
                  </a:outerShdw>
                </a:effectLst>
              </a:rPr>
              <a:t>helper functions</a:t>
            </a:r>
            <a:r>
              <a:rPr lang="en-US" sz="2000" dirty="0" smtClean="0">
                <a:effectLst/>
              </a:rPr>
              <a:t>)</a:t>
            </a:r>
          </a:p>
          <a:p>
            <a:pPr lvl="1">
              <a:defRPr/>
            </a:pPr>
            <a:r>
              <a:rPr lang="en-US" sz="2000" dirty="0" smtClean="0">
                <a:solidFill>
                  <a:srgbClr val="0000FF"/>
                </a:solidFill>
                <a:effectLst>
                  <a:outerShdw blurRad="38100" dist="38100" dir="2700000" algn="tl">
                    <a:srgbClr val="000000"/>
                  </a:outerShdw>
                </a:effectLst>
              </a:rPr>
              <a:t>private</a:t>
            </a:r>
            <a:r>
              <a:rPr lang="en-US" sz="2000" dirty="0" smtClean="0">
                <a:effectLst/>
              </a:rPr>
              <a:t> member functions that support the operation of the class’s </a:t>
            </a:r>
            <a:r>
              <a:rPr lang="en-US" sz="2000" dirty="0" smtClean="0">
                <a:solidFill>
                  <a:srgbClr val="0000FF"/>
                </a:solidFill>
                <a:effectLst>
                  <a:outerShdw blurRad="38100" dist="38100" dir="2700000" algn="tl">
                    <a:srgbClr val="000000"/>
                  </a:outerShdw>
                </a:effectLst>
              </a:rPr>
              <a:t>public</a:t>
            </a:r>
            <a:r>
              <a:rPr lang="en-US" sz="2000" dirty="0" smtClean="0">
                <a:effectLst/>
              </a:rPr>
              <a:t> member functions.</a:t>
            </a:r>
          </a:p>
          <a:p>
            <a:pPr lvl="1">
              <a:defRPr/>
            </a:pPr>
            <a:r>
              <a:rPr lang="en-US" sz="2000" dirty="0" smtClean="0">
                <a:effectLst/>
              </a:rPr>
              <a:t>Not part of a class’s </a:t>
            </a:r>
            <a:r>
              <a:rPr lang="en-US" sz="2000" dirty="0" smtClean="0">
                <a:solidFill>
                  <a:srgbClr val="0000FF"/>
                </a:solidFill>
                <a:effectLst>
                  <a:outerShdw blurRad="38100" dist="38100" dir="2700000" algn="tl">
                    <a:srgbClr val="000000">
                      <a:alpha val="43137"/>
                    </a:srgbClr>
                  </a:outerShdw>
                </a:effectLst>
              </a:rPr>
              <a:t>public</a:t>
            </a:r>
            <a:r>
              <a:rPr lang="en-US" sz="2000" dirty="0" smtClean="0">
                <a:solidFill>
                  <a:srgbClr val="0000FF"/>
                </a:solidFill>
                <a:effectLst/>
              </a:rPr>
              <a:t> </a:t>
            </a:r>
            <a:r>
              <a:rPr lang="en-US" sz="2000" dirty="0" smtClean="0">
                <a:effectLst/>
              </a:rPr>
              <a:t>interface</a:t>
            </a:r>
          </a:p>
          <a:p>
            <a:pPr lvl="2">
              <a:defRPr/>
            </a:pPr>
            <a:r>
              <a:rPr lang="en-US" sz="2000" dirty="0" smtClean="0"/>
              <a:t>Not intended to be used by clients of a class.</a:t>
            </a:r>
          </a:p>
        </p:txBody>
      </p:sp>
      <p:pic>
        <p:nvPicPr>
          <p:cNvPr id="358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p:cNvGraphicFramePr>
          <p:nvPr/>
        </p:nvGraphicFramePr>
        <p:xfrm>
          <a:off x="214313" y="1428750"/>
          <a:ext cx="7075487" cy="4516438"/>
        </p:xfrm>
        <a:graphic>
          <a:graphicData uri="http://schemas.openxmlformats.org/presentationml/2006/ole">
            <mc:AlternateContent xmlns:mc="http://schemas.openxmlformats.org/markup-compatibility/2006">
              <mc:Choice xmlns:v="urn:schemas-microsoft-com:vml" Requires="v">
                <p:oleObj spid="_x0000_s8212" name="Document" r:id="rId3" imgW="7078494" imgH="4521579" progId="Word.Document.8">
                  <p:embed/>
                </p:oleObj>
              </mc:Choice>
              <mc:Fallback>
                <p:oleObj name="Document" r:id="rId3" imgW="7078494" imgH="4521579"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428750"/>
                        <a:ext cx="7075487"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9" name="Text Box 5"/>
          <p:cNvSpPr txBox="1">
            <a:spLocks noChangeArrowheads="1"/>
          </p:cNvSpPr>
          <p:nvPr/>
        </p:nvSpPr>
        <p:spPr bwMode="auto">
          <a:xfrm>
            <a:off x="5143500" y="4214813"/>
            <a:ext cx="3929063" cy="338137"/>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Prototype for a </a:t>
            </a:r>
            <a:r>
              <a:rPr lang="en-US" altLang="en-US" sz="1600" b="1">
                <a:solidFill>
                  <a:srgbClr val="0000FF"/>
                </a:solidFill>
                <a:latin typeface="Courier New" pitchFamily="49" charset="0"/>
                <a:cs typeface="Times New Roman" pitchFamily="18" charset="0"/>
              </a:rPr>
              <a:t>private</a:t>
            </a:r>
            <a:r>
              <a:rPr lang="en-US" altLang="en-US" sz="1600" b="1">
                <a:solidFill>
                  <a:srgbClr val="990033"/>
                </a:solidFill>
                <a:latin typeface="Times New Roman" pitchFamily="18" charset="0"/>
                <a:cs typeface="Times New Roman" pitchFamily="18" charset="0"/>
              </a:rPr>
              <a:t> utility function</a:t>
            </a:r>
          </a:p>
        </p:txBody>
      </p:sp>
      <p:sp>
        <p:nvSpPr>
          <p:cNvPr id="47110" name="Line 6"/>
          <p:cNvSpPr>
            <a:spLocks noChangeShapeType="1"/>
          </p:cNvSpPr>
          <p:nvPr/>
        </p:nvSpPr>
        <p:spPr bwMode="auto">
          <a:xfrm flipH="1">
            <a:off x="2997200" y="4429125"/>
            <a:ext cx="2003425" cy="27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199" name="Rectangle 8"/>
          <p:cNvSpPr>
            <a:spLocks noChangeArrowheads="1"/>
          </p:cNvSpPr>
          <p:nvPr/>
        </p:nvSpPr>
        <p:spPr bwMode="auto">
          <a:xfrm>
            <a:off x="-107950" y="1952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3600" b="1">
                <a:solidFill>
                  <a:schemeClr val="bg1"/>
                </a:solidFill>
              </a:rPr>
              <a:t>Access and Utility Functions Example</a:t>
            </a:r>
          </a:p>
        </p:txBody>
      </p:sp>
      <p:pic>
        <p:nvPicPr>
          <p:cNvPr id="820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subTnLst>
                                    <p:set>
                                      <p:cBhvr override="childStyle">
                                        <p:cTn dur="1" fill="hold" display="0" masterRel="nextClick" afterEffect="1"/>
                                        <p:tgtEl>
                                          <p:spTgt spid="4710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47110"/>
                                        </p:tgtEl>
                                        <p:attrNameLst>
                                          <p:attrName>style.visibility</p:attrName>
                                        </p:attrNameLst>
                                      </p:cBhvr>
                                      <p:to>
                                        <p:strVal val="visible"/>
                                      </p:to>
                                    </p:set>
                                  </p:childTnLst>
                                  <p:subTnLst>
                                    <p:set>
                                      <p:cBhvr override="childStyle">
                                        <p:cTn dur="1" fill="hold" display="0" masterRel="nextClick" afterEffect="1"/>
                                        <p:tgtEl>
                                          <p:spTgt spid="471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4"/>
          <p:cNvGraphicFramePr>
            <a:graphicFrameLocks noChangeAspect="1"/>
          </p:cNvGraphicFramePr>
          <p:nvPr/>
        </p:nvGraphicFramePr>
        <p:xfrm>
          <a:off x="144463" y="1089025"/>
          <a:ext cx="8172450" cy="5222875"/>
        </p:xfrm>
        <a:graphic>
          <a:graphicData uri="http://schemas.openxmlformats.org/presentationml/2006/ole">
            <mc:AlternateContent xmlns:mc="http://schemas.openxmlformats.org/markup-compatibility/2006">
              <mc:Choice xmlns:v="urn:schemas-microsoft-com:vml" Requires="v">
                <p:oleObj spid="_x0000_s9234" name="Document" r:id="rId3" imgW="7078494" imgH="4521579" progId="Word.Document.8">
                  <p:embed/>
                </p:oleObj>
              </mc:Choice>
              <mc:Fallback>
                <p:oleObj name="Document" r:id="rId3" imgW="7078494" imgH="4521579"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089025"/>
                        <a:ext cx="8172450" cy="522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Rectangle 5"/>
          <p:cNvSpPr>
            <a:spLocks noChangeArrowheads="1"/>
          </p:cNvSpPr>
          <p:nvPr/>
        </p:nvSpPr>
        <p:spPr bwMode="auto">
          <a:xfrm>
            <a:off x="-107950" y="1952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3600" b="1">
                <a:solidFill>
                  <a:schemeClr val="bg1"/>
                </a:solidFill>
              </a:rPr>
              <a:t>Access and Utility Functions Example</a:t>
            </a:r>
          </a:p>
        </p:txBody>
      </p:sp>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160338" y="1125538"/>
          <a:ext cx="7075487" cy="5210175"/>
        </p:xfrm>
        <a:graphic>
          <a:graphicData uri="http://schemas.openxmlformats.org/presentationml/2006/ole">
            <mc:AlternateContent xmlns:mc="http://schemas.openxmlformats.org/markup-compatibility/2006">
              <mc:Choice xmlns:v="urn:schemas-microsoft-com:vml" Requires="v">
                <p:oleObj spid="_x0000_s10258" name="Document" r:id="rId3" imgW="7078146" imgH="5216016" progId="Word.Document.8">
                  <p:embed/>
                </p:oleObj>
              </mc:Choice>
              <mc:Fallback>
                <p:oleObj name="Document" r:id="rId3" imgW="7078146" imgH="521601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1125538"/>
                        <a:ext cx="7075487"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Rectangle 5"/>
          <p:cNvSpPr>
            <a:spLocks noChangeArrowheads="1"/>
          </p:cNvSpPr>
          <p:nvPr/>
        </p:nvSpPr>
        <p:spPr bwMode="auto">
          <a:xfrm>
            <a:off x="-107950" y="1952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3600" b="1">
                <a:solidFill>
                  <a:schemeClr val="bg1"/>
                </a:solidFill>
              </a:rPr>
              <a:t>Access and Utility Functions Example</a:t>
            </a:r>
          </a:p>
        </p:txBody>
      </p:sp>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mtClean="0">
                <a:effectLst/>
              </a:rPr>
              <a:t>20.2 Preprocesor Wrappers</a:t>
            </a:r>
          </a:p>
        </p:txBody>
      </p:sp>
      <p:sp>
        <p:nvSpPr>
          <p:cNvPr id="24579" name="Rectangle 3"/>
          <p:cNvSpPr>
            <a:spLocks noGrp="1" noChangeArrowheads="1"/>
          </p:cNvSpPr>
          <p:nvPr>
            <p:ph type="body" idx="1"/>
          </p:nvPr>
        </p:nvSpPr>
        <p:spPr>
          <a:xfrm>
            <a:off x="685800" y="1341438"/>
            <a:ext cx="8001000" cy="5159375"/>
          </a:xfrm>
        </p:spPr>
        <p:txBody>
          <a:bodyPr/>
          <a:lstStyle/>
          <a:p>
            <a:pPr>
              <a:lnSpc>
                <a:spcPct val="90000"/>
              </a:lnSpc>
              <a:defRPr/>
            </a:pPr>
            <a:r>
              <a:rPr lang="en-US" sz="2000" dirty="0" smtClean="0">
                <a:effectLst/>
              </a:rPr>
              <a:t>Prevent code from being included more than once.</a:t>
            </a:r>
          </a:p>
          <a:p>
            <a:pPr lvl="1">
              <a:lnSpc>
                <a:spcPct val="90000"/>
              </a:lnSpc>
              <a:defRPr/>
            </a:pPr>
            <a:r>
              <a:rPr lang="en-US" sz="2000" dirty="0" smtClean="0">
                <a:solidFill>
                  <a:srgbClr val="0000FF"/>
                </a:solidFill>
                <a:effectLst>
                  <a:outerShdw blurRad="38100" dist="38100" dir="2700000" algn="tl">
                    <a:srgbClr val="000000"/>
                  </a:outerShdw>
                </a:effectLst>
              </a:rPr>
              <a:t>#</a:t>
            </a:r>
            <a:r>
              <a:rPr lang="en-US" sz="2000" dirty="0" err="1" smtClean="0">
                <a:solidFill>
                  <a:srgbClr val="0000FF"/>
                </a:solidFill>
                <a:effectLst>
                  <a:outerShdw blurRad="38100" dist="38100" dir="2700000" algn="tl">
                    <a:srgbClr val="000000"/>
                  </a:outerShdw>
                </a:effectLst>
              </a:rPr>
              <a:t>ifndef</a:t>
            </a:r>
            <a:r>
              <a:rPr lang="en-US" sz="2000" dirty="0" smtClean="0">
                <a:effectLst/>
              </a:rPr>
              <a:t> – “if not defined”</a:t>
            </a:r>
          </a:p>
          <a:p>
            <a:pPr lvl="2">
              <a:lnSpc>
                <a:spcPct val="90000"/>
              </a:lnSpc>
              <a:defRPr/>
            </a:pPr>
            <a:r>
              <a:rPr lang="en-US" sz="2000" dirty="0" smtClean="0"/>
              <a:t>Skip this code if it has been included already</a:t>
            </a:r>
          </a:p>
          <a:p>
            <a:pPr lvl="1">
              <a:lnSpc>
                <a:spcPct val="90000"/>
              </a:lnSpc>
              <a:defRPr/>
            </a:pPr>
            <a:r>
              <a:rPr lang="en-US" sz="2000" dirty="0" smtClean="0">
                <a:solidFill>
                  <a:srgbClr val="0000FF"/>
                </a:solidFill>
                <a:effectLst>
                  <a:outerShdw blurRad="38100" dist="38100" dir="2700000" algn="tl">
                    <a:srgbClr val="000000"/>
                  </a:outerShdw>
                </a:effectLst>
              </a:rPr>
              <a:t>#define</a:t>
            </a:r>
          </a:p>
          <a:p>
            <a:pPr lvl="2">
              <a:lnSpc>
                <a:spcPct val="90000"/>
              </a:lnSpc>
              <a:defRPr/>
            </a:pPr>
            <a:r>
              <a:rPr lang="en-US" sz="2000" dirty="0" smtClean="0"/>
              <a:t>Define a name so this code will not be included again</a:t>
            </a:r>
          </a:p>
          <a:p>
            <a:pPr lvl="1">
              <a:lnSpc>
                <a:spcPct val="90000"/>
              </a:lnSpc>
              <a:defRPr/>
            </a:pPr>
            <a:r>
              <a:rPr lang="en-US" sz="2000" dirty="0" smtClean="0">
                <a:solidFill>
                  <a:srgbClr val="0000FF"/>
                </a:solidFill>
                <a:effectLst>
                  <a:outerShdw blurRad="38100" dist="38100" dir="2700000" algn="tl">
                    <a:srgbClr val="000000"/>
                  </a:outerShdw>
                </a:effectLst>
              </a:rPr>
              <a:t>#</a:t>
            </a:r>
            <a:r>
              <a:rPr lang="en-US" sz="2000" dirty="0" err="1" smtClean="0">
                <a:solidFill>
                  <a:srgbClr val="0000FF"/>
                </a:solidFill>
                <a:effectLst>
                  <a:outerShdw blurRad="38100" dist="38100" dir="2700000" algn="tl">
                    <a:srgbClr val="000000"/>
                  </a:outerShdw>
                </a:effectLst>
              </a:rPr>
              <a:t>endif</a:t>
            </a:r>
            <a:r>
              <a:rPr lang="en-US" sz="2000" dirty="0" smtClean="0">
                <a:effectLst/>
              </a:rPr>
              <a:t> </a:t>
            </a:r>
          </a:p>
          <a:p>
            <a:pPr>
              <a:lnSpc>
                <a:spcPct val="90000"/>
              </a:lnSpc>
              <a:defRPr/>
            </a:pPr>
            <a:r>
              <a:rPr lang="en-US" sz="2000" dirty="0" smtClean="0">
                <a:effectLst/>
              </a:rPr>
              <a:t>If the header has been included previously</a:t>
            </a:r>
          </a:p>
          <a:p>
            <a:pPr lvl="1">
              <a:lnSpc>
                <a:spcPct val="90000"/>
              </a:lnSpc>
              <a:defRPr/>
            </a:pPr>
            <a:r>
              <a:rPr lang="en-US" sz="2000" dirty="0" smtClean="0">
                <a:effectLst/>
              </a:rPr>
              <a:t>Name is defined already and the header file is not included again.</a:t>
            </a:r>
          </a:p>
          <a:p>
            <a:pPr>
              <a:lnSpc>
                <a:spcPct val="90000"/>
              </a:lnSpc>
              <a:defRPr/>
            </a:pPr>
            <a:r>
              <a:rPr lang="en-US" sz="2000" dirty="0" smtClean="0">
                <a:effectLst/>
              </a:rPr>
              <a:t>Prevents multiple-definition errors</a:t>
            </a:r>
          </a:p>
          <a:p>
            <a:pPr>
              <a:lnSpc>
                <a:spcPct val="90000"/>
              </a:lnSpc>
              <a:defRPr/>
            </a:pPr>
            <a:r>
              <a:rPr lang="en-US" sz="2000" dirty="0" smtClean="0">
                <a:effectLst/>
              </a:rPr>
              <a:t>Example</a:t>
            </a:r>
          </a:p>
          <a:p>
            <a:pPr lvl="1">
              <a:lnSpc>
                <a:spcPct val="90000"/>
              </a:lnSpc>
              <a:defRPr/>
            </a:pPr>
            <a:r>
              <a:rPr lang="en-US" sz="2000" dirty="0" smtClean="0">
                <a:solidFill>
                  <a:srgbClr val="0000FF"/>
                </a:solidFill>
                <a:effectLst>
                  <a:outerShdw blurRad="38100" dist="38100" dir="2700000" algn="tl">
                    <a:srgbClr val="000000"/>
                  </a:outerShdw>
                </a:effectLst>
              </a:rPr>
              <a:t>#</a:t>
            </a:r>
            <a:r>
              <a:rPr lang="en-US" sz="2000" dirty="0" err="1" smtClean="0">
                <a:solidFill>
                  <a:srgbClr val="0000FF"/>
                </a:solidFill>
                <a:effectLst>
                  <a:outerShdw blurRad="38100" dist="38100" dir="2700000" algn="tl">
                    <a:srgbClr val="000000"/>
                  </a:outerShdw>
                </a:effectLst>
              </a:rPr>
              <a:t>ifndef</a:t>
            </a:r>
            <a:r>
              <a:rPr lang="en-US" sz="2000" dirty="0" smtClean="0">
                <a:solidFill>
                  <a:srgbClr val="0000FF"/>
                </a:solidFill>
                <a:effectLst>
                  <a:outerShdw blurRad="38100" dist="38100" dir="2700000" algn="tl">
                    <a:srgbClr val="000000"/>
                  </a:outerShdw>
                </a:effectLst>
              </a:rPr>
              <a:t> TIME_H</a:t>
            </a:r>
            <a:br>
              <a:rPr lang="en-US" sz="2000" dirty="0" smtClean="0">
                <a:solidFill>
                  <a:srgbClr val="0000FF"/>
                </a:solidFill>
                <a:effectLst>
                  <a:outerShdw blurRad="38100" dist="38100" dir="2700000" algn="tl">
                    <a:srgbClr val="000000"/>
                  </a:outerShdw>
                </a:effectLst>
              </a:rPr>
            </a:br>
            <a:r>
              <a:rPr lang="en-US" sz="2000" dirty="0" smtClean="0">
                <a:solidFill>
                  <a:srgbClr val="0000FF"/>
                </a:solidFill>
                <a:effectLst>
                  <a:outerShdw blurRad="38100" dist="38100" dir="2700000" algn="tl">
                    <a:srgbClr val="000000"/>
                  </a:outerShdw>
                </a:effectLst>
              </a:rPr>
              <a:t>#define TIME_H</a:t>
            </a:r>
            <a:br>
              <a:rPr lang="en-US" sz="2000" dirty="0" smtClean="0">
                <a:solidFill>
                  <a:srgbClr val="0000FF"/>
                </a:solidFill>
                <a:effectLst>
                  <a:outerShdw blurRad="38100" dist="38100" dir="2700000" algn="tl">
                    <a:srgbClr val="000000"/>
                  </a:outerShdw>
                </a:effectLst>
              </a:rPr>
            </a:br>
            <a:r>
              <a:rPr lang="en-US" sz="2000" dirty="0" smtClean="0">
                <a:solidFill>
                  <a:srgbClr val="0000FF"/>
                </a:solidFill>
                <a:effectLst>
                  <a:outerShdw blurRad="38100" dist="38100" dir="2700000" algn="tl">
                    <a:srgbClr val="000000"/>
                  </a:outerShdw>
                </a:effectLst>
              </a:rPr>
              <a:t>… // code</a:t>
            </a:r>
            <a:br>
              <a:rPr lang="en-US" sz="2000" dirty="0" smtClean="0">
                <a:solidFill>
                  <a:srgbClr val="0000FF"/>
                </a:solidFill>
                <a:effectLst>
                  <a:outerShdw blurRad="38100" dist="38100" dir="2700000" algn="tl">
                    <a:srgbClr val="000000"/>
                  </a:outerShdw>
                </a:effectLst>
              </a:rPr>
            </a:br>
            <a:r>
              <a:rPr lang="en-US" sz="2000" dirty="0" smtClean="0">
                <a:solidFill>
                  <a:srgbClr val="0000FF"/>
                </a:solidFill>
                <a:effectLst>
                  <a:outerShdw blurRad="38100" dist="38100" dir="2700000" algn="tl">
                    <a:srgbClr val="000000"/>
                  </a:outerShdw>
                </a:effectLst>
              </a:rPr>
              <a:t>#</a:t>
            </a:r>
            <a:r>
              <a:rPr lang="en-US" sz="2000" dirty="0" err="1" smtClean="0">
                <a:solidFill>
                  <a:srgbClr val="0000FF"/>
                </a:solidFill>
                <a:effectLst>
                  <a:outerShdw blurRad="38100" dist="38100" dir="2700000" algn="tl">
                    <a:srgbClr val="000000"/>
                  </a:outerShdw>
                </a:effectLst>
              </a:rPr>
              <a:t>endif</a:t>
            </a:r>
            <a:endParaRPr lang="en-US" sz="2000" dirty="0" smtClean="0">
              <a:solidFill>
                <a:srgbClr val="0000FF"/>
              </a:solidFill>
              <a:effectLst>
                <a:outerShdw blurRad="38100" dist="38100" dir="2700000" algn="tl">
                  <a:srgbClr val="000000"/>
                </a:outerShdw>
              </a:effectLst>
            </a:endParaRPr>
          </a:p>
        </p:txBody>
      </p:sp>
      <p:pic>
        <p:nvPicPr>
          <p:cNvPr id="256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nvGraphicFramePr>
        <p:xfrm>
          <a:off x="315913" y="1289050"/>
          <a:ext cx="7075487" cy="4516438"/>
        </p:xfrm>
        <a:graphic>
          <a:graphicData uri="http://schemas.openxmlformats.org/presentationml/2006/ole">
            <mc:AlternateContent xmlns:mc="http://schemas.openxmlformats.org/markup-compatibility/2006">
              <mc:Choice xmlns:v="urn:schemas-microsoft-com:vml" Requires="v">
                <p:oleObj spid="_x0000_s11286" name="Document" r:id="rId3" imgW="7074123" imgH="4513572" progId="Word.Document.8">
                  <p:embed/>
                </p:oleObj>
              </mc:Choice>
              <mc:Fallback>
                <p:oleObj name="Document" r:id="rId3" imgW="7074123" imgH="451357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1289050"/>
                        <a:ext cx="7075487"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1" name="Text Box 5"/>
          <p:cNvSpPr txBox="1">
            <a:spLocks noChangeArrowheads="1"/>
          </p:cNvSpPr>
          <p:nvPr/>
        </p:nvSpPr>
        <p:spPr bwMode="auto">
          <a:xfrm>
            <a:off x="4849813" y="2030413"/>
            <a:ext cx="3651250" cy="338137"/>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Calling a </a:t>
            </a:r>
            <a:r>
              <a:rPr lang="en-US" altLang="en-US" sz="1600" b="1">
                <a:solidFill>
                  <a:srgbClr val="0000FF"/>
                </a:solidFill>
                <a:latin typeface="Lucida Console" pitchFamily="49" charset="0"/>
                <a:cs typeface="Times New Roman" pitchFamily="18" charset="0"/>
              </a:rPr>
              <a:t>private</a:t>
            </a:r>
            <a:r>
              <a:rPr lang="en-US" altLang="en-US" sz="1600" b="1">
                <a:solidFill>
                  <a:srgbClr val="0000FF"/>
                </a:solidFill>
                <a:latin typeface="Times New Roman" pitchFamily="18" charset="0"/>
                <a:cs typeface="Times New Roman" pitchFamily="18" charset="0"/>
              </a:rPr>
              <a:t> </a:t>
            </a:r>
            <a:r>
              <a:rPr lang="en-US" altLang="en-US" sz="1600" b="1">
                <a:solidFill>
                  <a:srgbClr val="990033"/>
                </a:solidFill>
                <a:latin typeface="Times New Roman" pitchFamily="18" charset="0"/>
                <a:cs typeface="Times New Roman" pitchFamily="18" charset="0"/>
              </a:rPr>
              <a:t>utility function</a:t>
            </a:r>
          </a:p>
        </p:txBody>
      </p:sp>
      <p:sp>
        <p:nvSpPr>
          <p:cNvPr id="50182" name="Line 6"/>
          <p:cNvSpPr>
            <a:spLocks noChangeShapeType="1"/>
          </p:cNvSpPr>
          <p:nvPr/>
        </p:nvSpPr>
        <p:spPr bwMode="auto">
          <a:xfrm flipH="1">
            <a:off x="2928938" y="2182813"/>
            <a:ext cx="1920875" cy="538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0183" name="Text Box 7"/>
          <p:cNvSpPr txBox="1">
            <a:spLocks noChangeArrowheads="1"/>
          </p:cNvSpPr>
          <p:nvPr/>
        </p:nvSpPr>
        <p:spPr bwMode="auto">
          <a:xfrm>
            <a:off x="4849813" y="3835400"/>
            <a:ext cx="3865562"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Definition of a </a:t>
            </a:r>
            <a:r>
              <a:rPr lang="en-US" altLang="en-US" sz="1600" b="1">
                <a:solidFill>
                  <a:srgbClr val="0000FF"/>
                </a:solidFill>
                <a:latin typeface="Lucida Console" pitchFamily="49" charset="0"/>
                <a:cs typeface="Times New Roman" pitchFamily="18" charset="0"/>
              </a:rPr>
              <a:t>private</a:t>
            </a:r>
            <a:r>
              <a:rPr lang="en-US" altLang="en-US" sz="1600">
                <a:latin typeface="Times New Roman" pitchFamily="18" charset="0"/>
                <a:cs typeface="Times New Roman" pitchFamily="18" charset="0"/>
              </a:rPr>
              <a:t> </a:t>
            </a:r>
            <a:r>
              <a:rPr lang="en-US" altLang="en-US" sz="1600" b="1">
                <a:solidFill>
                  <a:srgbClr val="990033"/>
                </a:solidFill>
                <a:latin typeface="Times New Roman" pitchFamily="18" charset="0"/>
                <a:cs typeface="Times New Roman" pitchFamily="18" charset="0"/>
              </a:rPr>
              <a:t>utility function</a:t>
            </a:r>
          </a:p>
        </p:txBody>
      </p:sp>
      <p:sp>
        <p:nvSpPr>
          <p:cNvPr id="50184" name="Line 8"/>
          <p:cNvSpPr>
            <a:spLocks noChangeShapeType="1"/>
          </p:cNvSpPr>
          <p:nvPr/>
        </p:nvSpPr>
        <p:spPr bwMode="auto">
          <a:xfrm flipH="1" flipV="1">
            <a:off x="3851275" y="3719513"/>
            <a:ext cx="998538" cy="307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1273" name="Rectangle 9"/>
          <p:cNvSpPr>
            <a:spLocks noChangeArrowheads="1"/>
          </p:cNvSpPr>
          <p:nvPr/>
        </p:nvSpPr>
        <p:spPr bwMode="auto">
          <a:xfrm>
            <a:off x="-107950" y="1952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3600" b="1">
                <a:solidFill>
                  <a:schemeClr val="bg1"/>
                </a:solidFill>
              </a:rPr>
              <a:t>Access and Utility Functions Example</a:t>
            </a:r>
          </a:p>
        </p:txBody>
      </p:sp>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subTnLst>
                                    <p:set>
                                      <p:cBhvr override="childStyle">
                                        <p:cTn dur="1" fill="hold" display="0" masterRel="nextClick" afterEffect="1"/>
                                        <p:tgtEl>
                                          <p:spTgt spid="5018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0182"/>
                                        </p:tgtEl>
                                        <p:attrNameLst>
                                          <p:attrName>style.visibility</p:attrName>
                                        </p:attrNameLst>
                                      </p:cBhvr>
                                      <p:to>
                                        <p:strVal val="visible"/>
                                      </p:to>
                                    </p:set>
                                  </p:childTnLst>
                                  <p:subTnLst>
                                    <p:set>
                                      <p:cBhvr override="childStyle">
                                        <p:cTn dur="1" fill="hold" display="0" masterRel="nextClick" afterEffect="1"/>
                                        <p:tgtEl>
                                          <p:spTgt spid="5018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3"/>
                                        </p:tgtEl>
                                        <p:attrNameLst>
                                          <p:attrName>style.visibility</p:attrName>
                                        </p:attrNameLst>
                                      </p:cBhvr>
                                      <p:to>
                                        <p:strVal val="visible"/>
                                      </p:to>
                                    </p:set>
                                  </p:childTnLst>
                                  <p:subTnLst>
                                    <p:set>
                                      <p:cBhvr override="childStyle">
                                        <p:cTn dur="1" fill="hold" display="0" masterRel="nextClick" afterEffect="1"/>
                                        <p:tgtEl>
                                          <p:spTgt spid="5018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50184"/>
                                        </p:tgtEl>
                                        <p:attrNameLst>
                                          <p:attrName>style.visibility</p:attrName>
                                        </p:attrNameLst>
                                      </p:cBhvr>
                                      <p:to>
                                        <p:strVal val="visible"/>
                                      </p:to>
                                    </p:set>
                                  </p:childTnLst>
                                  <p:subTnLst>
                                    <p:set>
                                      <p:cBhvr override="childStyle">
                                        <p:cTn dur="1" fill="hold" display="0" masterRel="nextClick" afterEffect="1"/>
                                        <p:tgtEl>
                                          <p:spTgt spid="501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2" grpId="0" animBg="1"/>
      <p:bldP spid="50183" grpId="0" animBg="1"/>
      <p:bldP spid="5018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p:cNvGraphicFramePr>
            <a:graphicFrameLocks noChangeAspect="1"/>
          </p:cNvGraphicFramePr>
          <p:nvPr/>
        </p:nvGraphicFramePr>
        <p:xfrm>
          <a:off x="179388" y="981075"/>
          <a:ext cx="6243637" cy="5619750"/>
        </p:xfrm>
        <a:graphic>
          <a:graphicData uri="http://schemas.openxmlformats.org/presentationml/2006/ole">
            <mc:AlternateContent xmlns:mc="http://schemas.openxmlformats.org/markup-compatibility/2006">
              <mc:Choice xmlns:v="urn:schemas-microsoft-com:vml" Requires="v">
                <p:oleObj spid="_x0000_s12306" name="Document" r:id="rId3" imgW="7078494" imgH="6367533" progId="Word.Document.8">
                  <p:embed/>
                </p:oleObj>
              </mc:Choice>
              <mc:Fallback>
                <p:oleObj name="Document" r:id="rId3" imgW="7078494" imgH="6367533"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6243637" cy="561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3" name="Rectangle 5"/>
          <p:cNvSpPr>
            <a:spLocks noChangeArrowheads="1"/>
          </p:cNvSpPr>
          <p:nvPr/>
        </p:nvSpPr>
        <p:spPr bwMode="auto">
          <a:xfrm>
            <a:off x="-107950" y="1952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3600" b="1">
                <a:solidFill>
                  <a:schemeClr val="bg1"/>
                </a:solidFill>
              </a:rPr>
              <a:t>Access and Utility Functions Example</a:t>
            </a:r>
          </a:p>
        </p:txBody>
      </p:sp>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dirty="0" smtClean="0">
                <a:effectLst/>
              </a:rPr>
              <a:t>17.7 Destructors</a:t>
            </a:r>
          </a:p>
        </p:txBody>
      </p:sp>
      <p:sp>
        <p:nvSpPr>
          <p:cNvPr id="53251" name="Rectangle 3"/>
          <p:cNvSpPr>
            <a:spLocks noGrp="1" noChangeArrowheads="1"/>
          </p:cNvSpPr>
          <p:nvPr>
            <p:ph type="body" idx="1"/>
          </p:nvPr>
        </p:nvSpPr>
        <p:spPr>
          <a:xfrm>
            <a:off x="685800" y="1052513"/>
            <a:ext cx="8134350" cy="5256212"/>
          </a:xfrm>
        </p:spPr>
        <p:txBody>
          <a:bodyPr/>
          <a:lstStyle/>
          <a:p>
            <a:pPr>
              <a:lnSpc>
                <a:spcPct val="90000"/>
              </a:lnSpc>
              <a:defRPr/>
            </a:pPr>
            <a:r>
              <a:rPr lang="en-US" sz="2400" dirty="0" smtClean="0">
                <a:effectLst/>
              </a:rPr>
              <a:t>A special member function</a:t>
            </a:r>
          </a:p>
          <a:p>
            <a:pPr>
              <a:lnSpc>
                <a:spcPct val="90000"/>
              </a:lnSpc>
              <a:defRPr/>
            </a:pPr>
            <a:r>
              <a:rPr lang="en-US" sz="2400" dirty="0" smtClean="0">
                <a:effectLst/>
              </a:rPr>
              <a:t>The destructor name is the tilde character </a:t>
            </a:r>
            <a:r>
              <a:rPr lang="en-US" sz="2400" dirty="0" smtClean="0"/>
              <a:t>(</a:t>
            </a:r>
            <a:r>
              <a:rPr lang="en-US" sz="2400" dirty="0" smtClean="0">
                <a:solidFill>
                  <a:srgbClr val="0000FF"/>
                </a:solidFill>
                <a:effectLst>
                  <a:outerShdw blurRad="38100" dist="38100" dir="2700000" algn="tl">
                    <a:srgbClr val="000000"/>
                  </a:outerShdw>
                </a:effectLst>
                <a:latin typeface="Lucida Console" pitchFamily="49" charset="0"/>
              </a:rPr>
              <a:t>~</a:t>
            </a:r>
            <a:r>
              <a:rPr lang="en-US" sz="2400" dirty="0" smtClean="0">
                <a:effectLst/>
              </a:rPr>
              <a:t>) followed by the class name, e.g., </a:t>
            </a:r>
            <a:r>
              <a:rPr lang="en-US" sz="2400" dirty="0" smtClean="0">
                <a:solidFill>
                  <a:srgbClr val="0000FF"/>
                </a:solidFill>
                <a:effectLst>
                  <a:outerShdw blurRad="38100" dist="38100" dir="2700000" algn="tl">
                    <a:srgbClr val="000000"/>
                  </a:outerShdw>
                </a:effectLst>
                <a:latin typeface="Lucida Console" pitchFamily="49" charset="0"/>
              </a:rPr>
              <a:t>~Time</a:t>
            </a:r>
            <a:r>
              <a:rPr lang="en-US" sz="2400" dirty="0" smtClean="0">
                <a:latin typeface="Lucida Console" pitchFamily="49" charset="0"/>
              </a:rPr>
              <a:t>.</a:t>
            </a:r>
            <a:endParaRPr lang="en-US" sz="2400" dirty="0" smtClean="0"/>
          </a:p>
          <a:p>
            <a:pPr>
              <a:lnSpc>
                <a:spcPct val="90000"/>
              </a:lnSpc>
              <a:defRPr/>
            </a:pPr>
            <a:r>
              <a:rPr lang="en-US" sz="2400" dirty="0" smtClean="0">
                <a:effectLst/>
              </a:rPr>
              <a:t>Is called implicitly when an object is destroyed.</a:t>
            </a:r>
          </a:p>
          <a:p>
            <a:pPr lvl="1">
              <a:lnSpc>
                <a:spcPct val="90000"/>
              </a:lnSpc>
              <a:defRPr/>
            </a:pPr>
            <a:r>
              <a:rPr lang="en-US" sz="2400" dirty="0" smtClean="0">
                <a:effectLst/>
              </a:rPr>
              <a:t>For example, this occurs as an automatic object is destroyed when program execution leaves the scope in which that object was instantiated.</a:t>
            </a:r>
          </a:p>
          <a:p>
            <a:pPr>
              <a:lnSpc>
                <a:spcPct val="90000"/>
              </a:lnSpc>
              <a:defRPr/>
            </a:pPr>
            <a:r>
              <a:rPr lang="en-US" sz="2400" dirty="0" smtClean="0">
                <a:solidFill>
                  <a:srgbClr val="800000"/>
                </a:solidFill>
                <a:effectLst/>
              </a:rPr>
              <a:t>A destructor does not release the object’s memory.</a:t>
            </a:r>
          </a:p>
          <a:p>
            <a:pPr lvl="1">
              <a:lnSpc>
                <a:spcPct val="90000"/>
              </a:lnSpc>
              <a:defRPr/>
            </a:pPr>
            <a:r>
              <a:rPr lang="en-US" sz="2400" dirty="0" smtClean="0">
                <a:effectLst/>
              </a:rPr>
              <a:t>It performs termination housekeeping.</a:t>
            </a:r>
          </a:p>
          <a:p>
            <a:pPr lvl="1">
              <a:lnSpc>
                <a:spcPct val="90000"/>
              </a:lnSpc>
              <a:defRPr/>
            </a:pPr>
            <a:r>
              <a:rPr lang="en-US" sz="2400" dirty="0" smtClean="0">
                <a:effectLst/>
              </a:rPr>
              <a:t>The </a:t>
            </a:r>
            <a:r>
              <a:rPr lang="en-US" sz="2400" dirty="0" smtClean="0">
                <a:solidFill>
                  <a:srgbClr val="008000"/>
                </a:solidFill>
                <a:effectLst/>
              </a:rPr>
              <a:t>system reclaims the object’s memory</a:t>
            </a:r>
            <a:r>
              <a:rPr lang="en-US" sz="2400" dirty="0" smtClean="0">
                <a:effectLst/>
              </a:rPr>
              <a:t>.</a:t>
            </a:r>
          </a:p>
          <a:p>
            <a:pPr lvl="2">
              <a:lnSpc>
                <a:spcPct val="90000"/>
              </a:lnSpc>
              <a:defRPr/>
            </a:pPr>
            <a:r>
              <a:rPr lang="en-US" dirty="0" smtClean="0"/>
              <a:t>So the memory may be reused to hold new objects.</a:t>
            </a:r>
          </a:p>
        </p:txBody>
      </p:sp>
      <p:pic>
        <p:nvPicPr>
          <p:cNvPr id="368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smtClean="0">
                <a:effectLst/>
              </a:rPr>
              <a:t> Destructors</a:t>
            </a:r>
          </a:p>
        </p:txBody>
      </p:sp>
      <p:sp>
        <p:nvSpPr>
          <p:cNvPr id="34821" name="Rectangle 3"/>
          <p:cNvSpPr>
            <a:spLocks noGrp="1" noChangeArrowheads="1"/>
          </p:cNvSpPr>
          <p:nvPr>
            <p:ph type="body" idx="1"/>
          </p:nvPr>
        </p:nvSpPr>
        <p:spPr/>
        <p:txBody>
          <a:bodyPr/>
          <a:lstStyle/>
          <a:p>
            <a:pPr>
              <a:defRPr/>
            </a:pPr>
            <a:r>
              <a:rPr lang="en-US" dirty="0" smtClean="0">
                <a:effectLst/>
              </a:rPr>
              <a:t>Destructor</a:t>
            </a:r>
          </a:p>
          <a:p>
            <a:pPr lvl="1">
              <a:defRPr/>
            </a:pPr>
            <a:r>
              <a:rPr lang="en-US" dirty="0" smtClean="0">
                <a:effectLst/>
              </a:rPr>
              <a:t>Receives no parameters and returns no value.</a:t>
            </a:r>
          </a:p>
          <a:p>
            <a:pPr lvl="2">
              <a:defRPr/>
            </a:pPr>
            <a:r>
              <a:rPr lang="en-US" dirty="0" smtClean="0"/>
              <a:t>Cannot specify a return type—not even </a:t>
            </a:r>
            <a:r>
              <a:rPr lang="en-US" dirty="0" smtClean="0">
                <a:solidFill>
                  <a:srgbClr val="0000FF"/>
                </a:solidFill>
                <a:effectLst>
                  <a:outerShdw blurRad="38100" dist="38100" dir="2700000" algn="tl">
                    <a:srgbClr val="000000"/>
                  </a:outerShdw>
                </a:effectLst>
              </a:rPr>
              <a:t>void</a:t>
            </a:r>
            <a:r>
              <a:rPr lang="en-US" dirty="0" smtClean="0">
                <a:latin typeface="Lucida Console" pitchFamily="49" charset="0"/>
              </a:rPr>
              <a:t>!</a:t>
            </a:r>
          </a:p>
          <a:p>
            <a:pPr lvl="1">
              <a:defRPr/>
            </a:pPr>
            <a:r>
              <a:rPr lang="en-US" dirty="0" smtClean="0">
                <a:effectLst/>
              </a:rPr>
              <a:t>A class may have </a:t>
            </a:r>
            <a:r>
              <a:rPr lang="en-US" dirty="0" smtClean="0">
                <a:solidFill>
                  <a:srgbClr val="800000"/>
                </a:solidFill>
                <a:effectLst/>
              </a:rPr>
              <a:t>only one </a:t>
            </a:r>
            <a:r>
              <a:rPr lang="en-US" dirty="0" smtClean="0">
                <a:effectLst/>
              </a:rPr>
              <a:t>destructor.</a:t>
            </a:r>
          </a:p>
          <a:p>
            <a:pPr lvl="2">
              <a:defRPr/>
            </a:pPr>
            <a:r>
              <a:rPr lang="en-US" dirty="0" smtClean="0"/>
              <a:t>Destructor overloading is not allowed.</a:t>
            </a:r>
          </a:p>
          <a:p>
            <a:pPr lvl="1">
              <a:defRPr/>
            </a:pPr>
            <a:r>
              <a:rPr lang="en-US" dirty="0" smtClean="0">
                <a:effectLst/>
              </a:rPr>
              <a:t>If the programmer does not explicitly provide a destructor, the compiler creates an “empty” destructor.</a:t>
            </a:r>
          </a:p>
        </p:txBody>
      </p:sp>
      <p:pic>
        <p:nvPicPr>
          <p:cNvPr id="378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981075"/>
          </a:xfrm>
        </p:spPr>
        <p:txBody>
          <a:bodyPr/>
          <a:lstStyle/>
          <a:p>
            <a:pPr>
              <a:defRPr/>
            </a:pPr>
            <a:r>
              <a:rPr lang="en-US" sz="3200" dirty="0" smtClean="0">
                <a:effectLst/>
              </a:rPr>
              <a:t>17.8 Calling Constructors and Destructors</a:t>
            </a:r>
          </a:p>
        </p:txBody>
      </p:sp>
      <p:sp>
        <p:nvSpPr>
          <p:cNvPr id="38917" name="Rectangle 3"/>
          <p:cNvSpPr>
            <a:spLocks noGrp="1" noChangeArrowheads="1"/>
          </p:cNvSpPr>
          <p:nvPr>
            <p:ph type="body" idx="1"/>
          </p:nvPr>
        </p:nvSpPr>
        <p:spPr>
          <a:xfrm>
            <a:off x="457200" y="981075"/>
            <a:ext cx="8435975" cy="5400675"/>
          </a:xfrm>
          <a:noFill/>
          <a:extLst>
            <a:ext uri="{909E8E84-426E-40DD-AFC4-6F175D3DCCD1}">
              <a14:hiddenFill xmlns:a14="http://schemas.microsoft.com/office/drawing/2010/main">
                <a:solidFill>
                  <a:srgbClr val="FFFFFF"/>
                </a:solidFill>
              </a14:hiddenFill>
            </a:ext>
          </a:extLst>
        </p:spPr>
        <p:txBody>
          <a:bodyPr/>
          <a:lstStyle/>
          <a:p>
            <a:r>
              <a:rPr lang="en-US" altLang="en-US" dirty="0" smtClean="0">
                <a:effectLst/>
              </a:rPr>
              <a:t>Constructors and destructors </a:t>
            </a:r>
          </a:p>
          <a:p>
            <a:pPr lvl="1"/>
            <a:r>
              <a:rPr lang="en-US" altLang="en-US" dirty="0" smtClean="0">
                <a:effectLst/>
              </a:rPr>
              <a:t>Are called </a:t>
            </a:r>
            <a:r>
              <a:rPr lang="en-US" altLang="en-US" dirty="0" smtClean="0">
                <a:solidFill>
                  <a:srgbClr val="990033"/>
                </a:solidFill>
                <a:effectLst/>
              </a:rPr>
              <a:t>implicitly</a:t>
            </a:r>
            <a:r>
              <a:rPr lang="en-US" altLang="en-US" dirty="0" smtClean="0">
                <a:effectLst/>
              </a:rPr>
              <a:t> by the compiler.</a:t>
            </a:r>
          </a:p>
          <a:p>
            <a:pPr lvl="2"/>
            <a:r>
              <a:rPr lang="en-US" altLang="en-US" dirty="0" smtClean="0"/>
              <a:t>The order of these function calls depends on the order in which execution enters and leaves the scopes where the objects are instantiated.</a:t>
            </a:r>
          </a:p>
          <a:p>
            <a:pPr lvl="1"/>
            <a:r>
              <a:rPr lang="en-US" altLang="en-US" dirty="0" smtClean="0">
                <a:effectLst/>
              </a:rPr>
              <a:t>Generally,</a:t>
            </a:r>
          </a:p>
          <a:p>
            <a:pPr lvl="2"/>
            <a:r>
              <a:rPr lang="en-US" altLang="en-US" dirty="0" smtClean="0"/>
              <a:t>Destructor calls are made in the </a:t>
            </a:r>
            <a:r>
              <a:rPr lang="en-US" altLang="en-US" dirty="0" smtClean="0">
                <a:solidFill>
                  <a:srgbClr val="0000FF"/>
                </a:solidFill>
              </a:rPr>
              <a:t>reverse order </a:t>
            </a:r>
            <a:r>
              <a:rPr lang="en-US" altLang="en-US" dirty="0" smtClean="0"/>
              <a:t>of the corresponding constructor calls.</a:t>
            </a:r>
          </a:p>
          <a:p>
            <a:pPr lvl="1"/>
            <a:r>
              <a:rPr lang="en-US" altLang="en-US" dirty="0" smtClean="0">
                <a:effectLst/>
              </a:rPr>
              <a:t>However,</a:t>
            </a:r>
          </a:p>
          <a:p>
            <a:pPr lvl="2"/>
            <a:r>
              <a:rPr lang="en-US" altLang="en-US" dirty="0" smtClean="0"/>
              <a:t>Storage classes of objects can alter the order in which destructors are called.</a:t>
            </a:r>
          </a:p>
        </p:txBody>
      </p:sp>
      <p:pic>
        <p:nvPicPr>
          <p:cNvPr id="389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388" y="44450"/>
            <a:ext cx="8785225" cy="792163"/>
          </a:xfrm>
        </p:spPr>
        <p:txBody>
          <a:bodyPr/>
          <a:lstStyle/>
          <a:p>
            <a:pPr>
              <a:defRPr/>
            </a:pPr>
            <a:r>
              <a:rPr lang="en-US" sz="3600" smtClean="0">
                <a:effectLst/>
              </a:rPr>
              <a:t>Calling Constructors and Destructors</a:t>
            </a:r>
          </a:p>
        </p:txBody>
      </p:sp>
      <p:sp>
        <p:nvSpPr>
          <p:cNvPr id="56323" name="Rectangle 3"/>
          <p:cNvSpPr>
            <a:spLocks noGrp="1" noChangeArrowheads="1"/>
          </p:cNvSpPr>
          <p:nvPr>
            <p:ph type="body" idx="1"/>
          </p:nvPr>
        </p:nvSpPr>
        <p:spPr>
          <a:xfrm>
            <a:off x="323850" y="981075"/>
            <a:ext cx="8001000" cy="5256213"/>
          </a:xfrm>
        </p:spPr>
        <p:txBody>
          <a:bodyPr/>
          <a:lstStyle/>
          <a:p>
            <a:pPr algn="just">
              <a:lnSpc>
                <a:spcPct val="90000"/>
              </a:lnSpc>
              <a:defRPr/>
            </a:pPr>
            <a:r>
              <a:rPr lang="en-US" sz="2000" dirty="0" smtClean="0">
                <a:effectLst/>
              </a:rPr>
              <a:t>For objects defined in global scope, constructors are called before any other function (including </a:t>
            </a:r>
            <a:r>
              <a:rPr lang="en-US" sz="2000" dirty="0" smtClean="0">
                <a:solidFill>
                  <a:srgbClr val="0000FF"/>
                </a:solidFill>
                <a:effectLst>
                  <a:outerShdw blurRad="38100" dist="38100" dir="2700000" algn="tl">
                    <a:srgbClr val="000000"/>
                  </a:outerShdw>
                </a:effectLst>
              </a:rPr>
              <a:t>main</a:t>
            </a:r>
            <a:r>
              <a:rPr lang="en-US" sz="2000" dirty="0" smtClean="0">
                <a:effectLst/>
              </a:rPr>
              <a:t>) in that file begins execution.</a:t>
            </a:r>
            <a:endParaRPr lang="en-US" sz="2400" dirty="0" smtClean="0">
              <a:effectLst/>
            </a:endParaRPr>
          </a:p>
          <a:p>
            <a:pPr algn="just">
              <a:lnSpc>
                <a:spcPct val="90000"/>
              </a:lnSpc>
              <a:defRPr/>
            </a:pPr>
            <a:r>
              <a:rPr lang="en-US" sz="2000" dirty="0" smtClean="0">
                <a:effectLst/>
              </a:rPr>
              <a:t>The corresponding destructors are called when </a:t>
            </a:r>
            <a:r>
              <a:rPr lang="en-US" sz="2000" dirty="0" smtClean="0">
                <a:solidFill>
                  <a:srgbClr val="0000FF"/>
                </a:solidFill>
                <a:effectLst>
                  <a:outerShdw blurRad="38100" dist="38100" dir="2700000" algn="tl">
                    <a:srgbClr val="000000"/>
                  </a:outerShdw>
                </a:effectLst>
              </a:rPr>
              <a:t>main</a:t>
            </a:r>
            <a:r>
              <a:rPr lang="en-US" sz="2000" dirty="0" smtClean="0">
                <a:effectLst/>
              </a:rPr>
              <a:t> terminates.</a:t>
            </a:r>
          </a:p>
          <a:p>
            <a:pPr algn="just">
              <a:lnSpc>
                <a:spcPct val="90000"/>
              </a:lnSpc>
              <a:defRPr/>
            </a:pPr>
            <a:r>
              <a:rPr lang="en-US" sz="2000" dirty="0" smtClean="0">
                <a:effectLst/>
              </a:rPr>
              <a:t>The function </a:t>
            </a:r>
            <a:r>
              <a:rPr lang="en-US" sz="2000" dirty="0" smtClean="0">
                <a:solidFill>
                  <a:srgbClr val="0000FF"/>
                </a:solidFill>
                <a:effectLst>
                  <a:outerShdw blurRad="38100" dist="38100" dir="2700000" algn="tl">
                    <a:srgbClr val="000000"/>
                  </a:outerShdw>
                </a:effectLst>
              </a:rPr>
              <a:t>exit</a:t>
            </a:r>
          </a:p>
          <a:p>
            <a:pPr lvl="1" algn="just">
              <a:lnSpc>
                <a:spcPct val="90000"/>
              </a:lnSpc>
              <a:defRPr/>
            </a:pPr>
            <a:r>
              <a:rPr lang="en-US" sz="2000" dirty="0" smtClean="0">
                <a:effectLst/>
              </a:rPr>
              <a:t>Forces a program to terminate immediately.</a:t>
            </a:r>
          </a:p>
          <a:p>
            <a:pPr lvl="1" algn="just">
              <a:lnSpc>
                <a:spcPct val="90000"/>
              </a:lnSpc>
              <a:defRPr/>
            </a:pPr>
            <a:r>
              <a:rPr lang="en-US" sz="2000" dirty="0" smtClean="0">
                <a:effectLst/>
              </a:rPr>
              <a:t>Does not execute the destructors of automatic objects.</a:t>
            </a:r>
          </a:p>
          <a:p>
            <a:pPr lvl="1" algn="just">
              <a:lnSpc>
                <a:spcPct val="90000"/>
              </a:lnSpc>
              <a:defRPr/>
            </a:pPr>
            <a:r>
              <a:rPr lang="en-US" sz="2000" dirty="0" smtClean="0">
                <a:effectLst/>
              </a:rPr>
              <a:t>Is often used to terminate a program when an error is detected.</a:t>
            </a:r>
          </a:p>
          <a:p>
            <a:pPr algn="just">
              <a:lnSpc>
                <a:spcPct val="90000"/>
              </a:lnSpc>
              <a:defRPr/>
            </a:pPr>
            <a:r>
              <a:rPr lang="en-US" sz="2000" dirty="0" smtClean="0">
                <a:effectLst/>
              </a:rPr>
              <a:t>The function </a:t>
            </a:r>
            <a:r>
              <a:rPr lang="en-US" sz="2000" dirty="0" smtClean="0">
                <a:solidFill>
                  <a:srgbClr val="0000FF"/>
                </a:solidFill>
                <a:effectLst>
                  <a:outerShdw blurRad="38100" dist="38100" dir="2700000" algn="tl">
                    <a:srgbClr val="000000"/>
                  </a:outerShdw>
                </a:effectLst>
              </a:rPr>
              <a:t>abort</a:t>
            </a:r>
            <a:endParaRPr lang="en-US" sz="2800" dirty="0" smtClean="0">
              <a:effectLst/>
            </a:endParaRPr>
          </a:p>
          <a:p>
            <a:pPr lvl="1" algn="just">
              <a:lnSpc>
                <a:spcPct val="90000"/>
              </a:lnSpc>
              <a:defRPr/>
            </a:pPr>
            <a:r>
              <a:rPr lang="en-US" sz="2000" dirty="0" smtClean="0">
                <a:effectLst/>
              </a:rPr>
              <a:t>Performs similarly to function</a:t>
            </a:r>
            <a:r>
              <a:rPr lang="en-US" sz="2000" dirty="0" smtClean="0">
                <a:solidFill>
                  <a:srgbClr val="0000FF"/>
                </a:solidFill>
                <a:effectLst>
                  <a:outerShdw blurRad="38100" dist="38100" dir="2700000" algn="tl">
                    <a:srgbClr val="000000"/>
                  </a:outerShdw>
                </a:effectLst>
              </a:rPr>
              <a:t> exit</a:t>
            </a:r>
            <a:r>
              <a:rPr lang="en-US" sz="2000" dirty="0" smtClean="0">
                <a:latin typeface="Lucida Console" pitchFamily="49" charset="0"/>
              </a:rPr>
              <a:t>.</a:t>
            </a:r>
            <a:endParaRPr lang="en-US" sz="2000" dirty="0" smtClean="0">
              <a:solidFill>
                <a:srgbClr val="0000FF"/>
              </a:solidFill>
              <a:effectLst>
                <a:outerShdw blurRad="38100" dist="38100" dir="2700000" algn="tl">
                  <a:srgbClr val="000000"/>
                </a:outerShdw>
              </a:effectLst>
              <a:latin typeface="Lucida Console" pitchFamily="49" charset="0"/>
            </a:endParaRPr>
          </a:p>
          <a:p>
            <a:pPr lvl="1" algn="just">
              <a:lnSpc>
                <a:spcPct val="90000"/>
              </a:lnSpc>
              <a:defRPr/>
            </a:pPr>
            <a:r>
              <a:rPr lang="en-US" sz="2000" dirty="0" smtClean="0">
                <a:effectLst/>
              </a:rPr>
              <a:t>But it forces the program to terminate immediately without allowing the destructors of any objects to be called.</a:t>
            </a:r>
          </a:p>
          <a:p>
            <a:pPr lvl="1" algn="just">
              <a:lnSpc>
                <a:spcPct val="90000"/>
              </a:lnSpc>
              <a:defRPr/>
            </a:pPr>
            <a:r>
              <a:rPr lang="en-US" sz="2000" dirty="0" smtClean="0">
                <a:effectLst/>
              </a:rPr>
              <a:t>Usually used to indicate an abnormal termination of the program.</a:t>
            </a:r>
          </a:p>
        </p:txBody>
      </p:sp>
      <p:pic>
        <p:nvPicPr>
          <p:cNvPr id="399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73763"/>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sz="3600" smtClean="0">
                <a:effectLst/>
              </a:rPr>
              <a:t>Calling Constructors and Destructors</a:t>
            </a:r>
          </a:p>
        </p:txBody>
      </p:sp>
      <p:sp>
        <p:nvSpPr>
          <p:cNvPr id="37893" name="Rectangle 3"/>
          <p:cNvSpPr>
            <a:spLocks noGrp="1" noChangeArrowheads="1"/>
          </p:cNvSpPr>
          <p:nvPr>
            <p:ph type="body" idx="1"/>
          </p:nvPr>
        </p:nvSpPr>
        <p:spPr>
          <a:xfrm>
            <a:off x="457200" y="1052513"/>
            <a:ext cx="8229600" cy="5043487"/>
          </a:xfrm>
        </p:spPr>
        <p:txBody>
          <a:bodyPr/>
          <a:lstStyle/>
          <a:p>
            <a:pPr algn="just">
              <a:defRPr/>
            </a:pPr>
            <a:r>
              <a:rPr lang="en-US" sz="2400" dirty="0" smtClean="0">
                <a:effectLst/>
              </a:rPr>
              <a:t>For an automatic local object </a:t>
            </a:r>
          </a:p>
          <a:p>
            <a:pPr lvl="1" algn="just">
              <a:defRPr/>
            </a:pPr>
            <a:r>
              <a:rPr lang="en-US" sz="2400" dirty="0" smtClean="0">
                <a:effectLst/>
              </a:rPr>
              <a:t>A constructor is called when that object is defined.</a:t>
            </a:r>
          </a:p>
          <a:p>
            <a:pPr lvl="1" algn="just">
              <a:defRPr/>
            </a:pPr>
            <a:r>
              <a:rPr lang="en-US" sz="2400" dirty="0" smtClean="0">
                <a:effectLst/>
              </a:rPr>
              <a:t>The corresponding destructor is called when execution leaves the object’s scope. </a:t>
            </a:r>
          </a:p>
          <a:p>
            <a:pPr algn="just">
              <a:defRPr/>
            </a:pPr>
            <a:r>
              <a:rPr lang="en-US" sz="2400" dirty="0" smtClean="0">
                <a:effectLst/>
              </a:rPr>
              <a:t>For automatic objects</a:t>
            </a:r>
          </a:p>
          <a:p>
            <a:pPr lvl="1" algn="just">
              <a:defRPr/>
            </a:pPr>
            <a:r>
              <a:rPr lang="en-US" sz="2400" dirty="0" smtClean="0">
                <a:effectLst/>
              </a:rPr>
              <a:t>Constructors and destructors are called each time execution enters and leaves the scope of the object.</a:t>
            </a:r>
          </a:p>
          <a:p>
            <a:pPr lvl="1" algn="just">
              <a:defRPr/>
            </a:pPr>
            <a:r>
              <a:rPr lang="en-US" sz="2400" dirty="0" smtClean="0">
                <a:effectLst/>
              </a:rPr>
              <a:t>Automatic object destructors are not called if the program terminates with an </a:t>
            </a:r>
            <a:r>
              <a:rPr lang="en-US" sz="2400" dirty="0" smtClean="0">
                <a:solidFill>
                  <a:srgbClr val="0000FF"/>
                </a:solidFill>
                <a:effectLst>
                  <a:outerShdw blurRad="38100" dist="38100" dir="2700000" algn="tl">
                    <a:srgbClr val="000000"/>
                  </a:outerShdw>
                </a:effectLst>
              </a:rPr>
              <a:t>exit</a:t>
            </a:r>
            <a:r>
              <a:rPr lang="en-US" sz="2400" dirty="0" smtClean="0">
                <a:effectLst/>
              </a:rPr>
              <a:t> or </a:t>
            </a:r>
            <a:r>
              <a:rPr lang="en-US" sz="2400" dirty="0" smtClean="0">
                <a:solidFill>
                  <a:srgbClr val="0000FF"/>
                </a:solidFill>
                <a:effectLst>
                  <a:outerShdw blurRad="38100" dist="38100" dir="2700000" algn="tl">
                    <a:srgbClr val="000000"/>
                  </a:outerShdw>
                </a:effectLst>
              </a:rPr>
              <a:t>abort</a:t>
            </a:r>
            <a:r>
              <a:rPr lang="en-US" sz="2400" dirty="0" smtClean="0">
                <a:effectLst/>
              </a:rPr>
              <a:t> function.</a:t>
            </a:r>
          </a:p>
        </p:txBody>
      </p:sp>
      <p:pic>
        <p:nvPicPr>
          <p:cNvPr id="409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5805488"/>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en-US" sz="3600" smtClean="0">
                <a:effectLst/>
              </a:rPr>
              <a:t>Calling Constructors and Destructors</a:t>
            </a:r>
          </a:p>
        </p:txBody>
      </p:sp>
      <p:sp>
        <p:nvSpPr>
          <p:cNvPr id="58371" name="Rectangle 3"/>
          <p:cNvSpPr>
            <a:spLocks noGrp="1" noChangeArrowheads="1"/>
          </p:cNvSpPr>
          <p:nvPr>
            <p:ph type="body" idx="1"/>
          </p:nvPr>
        </p:nvSpPr>
        <p:spPr>
          <a:xfrm>
            <a:off x="468313" y="1292225"/>
            <a:ext cx="8229600" cy="4800600"/>
          </a:xfrm>
        </p:spPr>
        <p:txBody>
          <a:bodyPr/>
          <a:lstStyle/>
          <a:p>
            <a:pPr algn="just">
              <a:defRPr/>
            </a:pPr>
            <a:r>
              <a:rPr lang="en-US" sz="2400" dirty="0" smtClean="0">
                <a:effectLst/>
              </a:rPr>
              <a:t>For a </a:t>
            </a:r>
            <a:r>
              <a:rPr lang="en-US" sz="2400" dirty="0" smtClean="0">
                <a:solidFill>
                  <a:srgbClr val="0000FF"/>
                </a:solidFill>
                <a:effectLst>
                  <a:outerShdw blurRad="38100" dist="38100" dir="2700000" algn="tl">
                    <a:srgbClr val="000000"/>
                  </a:outerShdw>
                </a:effectLst>
              </a:rPr>
              <a:t>static </a:t>
            </a:r>
            <a:r>
              <a:rPr lang="en-US" sz="2400" dirty="0" smtClean="0">
                <a:effectLst/>
              </a:rPr>
              <a:t>local object</a:t>
            </a:r>
            <a:endParaRPr lang="en-US" sz="2400" dirty="0" smtClean="0">
              <a:effectLst/>
              <a:latin typeface="Lucida Console" pitchFamily="49" charset="0"/>
            </a:endParaRPr>
          </a:p>
          <a:p>
            <a:pPr lvl="1" algn="just">
              <a:defRPr/>
            </a:pPr>
            <a:r>
              <a:rPr lang="en-US" sz="2400" dirty="0" smtClean="0">
                <a:solidFill>
                  <a:srgbClr val="990033"/>
                </a:solidFill>
                <a:effectLst/>
              </a:rPr>
              <a:t>The constructor is called only once</a:t>
            </a:r>
            <a:r>
              <a:rPr lang="en-US" sz="2400" dirty="0" smtClean="0">
                <a:effectLst/>
              </a:rPr>
              <a:t> -</a:t>
            </a:r>
          </a:p>
          <a:p>
            <a:pPr lvl="2" algn="just">
              <a:defRPr/>
            </a:pPr>
            <a:r>
              <a:rPr lang="en-US" dirty="0" smtClean="0"/>
              <a:t>When execution first reaches where the object is defined.</a:t>
            </a:r>
          </a:p>
          <a:p>
            <a:pPr lvl="1" algn="just">
              <a:defRPr/>
            </a:pPr>
            <a:r>
              <a:rPr lang="en-US" sz="2400" dirty="0" smtClean="0">
                <a:effectLst/>
              </a:rPr>
              <a:t>The destructor is called when </a:t>
            </a:r>
            <a:r>
              <a:rPr lang="en-US" sz="2400" dirty="0" smtClean="0">
                <a:solidFill>
                  <a:srgbClr val="0000FF"/>
                </a:solidFill>
                <a:effectLst>
                  <a:outerShdw blurRad="38100" dist="38100" dir="2700000" algn="tl">
                    <a:srgbClr val="000000">
                      <a:alpha val="43137"/>
                    </a:srgbClr>
                  </a:outerShdw>
                </a:effectLst>
              </a:rPr>
              <a:t>main</a:t>
            </a:r>
            <a:r>
              <a:rPr lang="en-US" sz="2400" dirty="0" smtClean="0">
                <a:effectLst/>
              </a:rPr>
              <a:t> terminates or the program calls function </a:t>
            </a:r>
            <a:r>
              <a:rPr lang="en-US" sz="2400" dirty="0" smtClean="0">
                <a:solidFill>
                  <a:srgbClr val="0000FF"/>
                </a:solidFill>
                <a:effectLst>
                  <a:outerShdw blurRad="38100" dist="38100" dir="2700000" algn="tl">
                    <a:srgbClr val="000000"/>
                  </a:outerShdw>
                </a:effectLst>
              </a:rPr>
              <a:t>exit</a:t>
            </a:r>
            <a:r>
              <a:rPr lang="en-US" sz="2400" dirty="0" smtClean="0">
                <a:effectLst/>
                <a:latin typeface="Lucida Console" pitchFamily="49" charset="0"/>
              </a:rPr>
              <a:t>.</a:t>
            </a:r>
            <a:endParaRPr lang="en-US" sz="2400" dirty="0" smtClean="0">
              <a:effectLst/>
            </a:endParaRPr>
          </a:p>
          <a:p>
            <a:pPr lvl="1" algn="just">
              <a:defRPr/>
            </a:pPr>
            <a:r>
              <a:rPr lang="en-US" sz="2400" dirty="0" smtClean="0">
                <a:effectLst/>
              </a:rPr>
              <a:t>Destructors for static objects are not called if the program terminates with a call to function </a:t>
            </a:r>
            <a:r>
              <a:rPr lang="en-US" sz="2400" dirty="0" smtClean="0">
                <a:solidFill>
                  <a:srgbClr val="0000FF"/>
                </a:solidFill>
                <a:effectLst>
                  <a:outerShdw blurRad="38100" dist="38100" dir="2700000" algn="tl">
                    <a:srgbClr val="000000"/>
                  </a:outerShdw>
                </a:effectLst>
              </a:rPr>
              <a:t>abort</a:t>
            </a:r>
            <a:r>
              <a:rPr lang="en-US" dirty="0" smtClean="0">
                <a:effectLst/>
              </a:rPr>
              <a:t>.</a:t>
            </a:r>
          </a:p>
          <a:p>
            <a:pPr algn="just">
              <a:defRPr/>
            </a:pPr>
            <a:r>
              <a:rPr lang="en-US" sz="2400" dirty="0" smtClean="0">
                <a:solidFill>
                  <a:srgbClr val="0000FF"/>
                </a:solidFill>
                <a:effectLst>
                  <a:outerShdw blurRad="38100" dist="38100" dir="2700000" algn="tl">
                    <a:srgbClr val="000000">
                      <a:alpha val="43137"/>
                    </a:srgbClr>
                  </a:outerShdw>
                </a:effectLst>
              </a:rPr>
              <a:t>Global</a:t>
            </a:r>
            <a:r>
              <a:rPr lang="en-US" sz="2400" dirty="0" smtClean="0">
                <a:effectLst/>
              </a:rPr>
              <a:t> and </a:t>
            </a:r>
            <a:r>
              <a:rPr lang="en-US" sz="2400" dirty="0" smtClean="0">
                <a:solidFill>
                  <a:srgbClr val="0000FF"/>
                </a:solidFill>
                <a:effectLst>
                  <a:outerShdw blurRad="38100" dist="38100" dir="2700000" algn="tl">
                    <a:srgbClr val="000000"/>
                  </a:outerShdw>
                </a:effectLst>
              </a:rPr>
              <a:t>static</a:t>
            </a:r>
            <a:r>
              <a:rPr lang="en-US" sz="2400" dirty="0" smtClean="0">
                <a:effectLst/>
              </a:rPr>
              <a:t> objects are destroyed in the reverse order of their creation.</a:t>
            </a:r>
          </a:p>
        </p:txBody>
      </p:sp>
      <p:pic>
        <p:nvPicPr>
          <p:cNvPr id="419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5805488"/>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4"/>
          <p:cNvGraphicFramePr>
            <a:graphicFrameLocks noChangeAspect="1"/>
          </p:cNvGraphicFramePr>
          <p:nvPr/>
        </p:nvGraphicFramePr>
        <p:xfrm>
          <a:off x="233363" y="1206500"/>
          <a:ext cx="7075487" cy="4743450"/>
        </p:xfrm>
        <a:graphic>
          <a:graphicData uri="http://schemas.openxmlformats.org/presentationml/2006/ole">
            <mc:AlternateContent xmlns:mc="http://schemas.openxmlformats.org/markup-compatibility/2006">
              <mc:Choice xmlns:v="urn:schemas-microsoft-com:vml" Requires="v">
                <p:oleObj spid="_x0000_s13333" name="Document" r:id="rId3" imgW="7078494" imgH="4750341" progId="Word.Document.8">
                  <p:embed/>
                </p:oleObj>
              </mc:Choice>
              <mc:Fallback>
                <p:oleObj name="Document" r:id="rId3" imgW="7078494" imgH="475034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206500"/>
                        <a:ext cx="7075487" cy="474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7" name="Text Box 5"/>
          <p:cNvSpPr txBox="1">
            <a:spLocks noChangeArrowheads="1"/>
          </p:cNvSpPr>
          <p:nvPr/>
        </p:nvSpPr>
        <p:spPr bwMode="auto">
          <a:xfrm>
            <a:off x="4283968" y="4387006"/>
            <a:ext cx="3095625"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Prototype for destructor</a:t>
            </a:r>
          </a:p>
        </p:txBody>
      </p:sp>
      <p:sp>
        <p:nvSpPr>
          <p:cNvPr id="59398" name="Line 6"/>
          <p:cNvSpPr>
            <a:spLocks noChangeShapeType="1"/>
          </p:cNvSpPr>
          <p:nvPr/>
        </p:nvSpPr>
        <p:spPr bwMode="auto">
          <a:xfrm flipH="1" flipV="1">
            <a:off x="2500312" y="4367213"/>
            <a:ext cx="1783655" cy="188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902350"/>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20" name="Rectangle 9"/>
          <p:cNvSpPr>
            <a:spLocks noChangeArrowheads="1"/>
          </p:cNvSpPr>
          <p:nvPr/>
        </p:nvSpPr>
        <p:spPr bwMode="auto">
          <a:xfrm>
            <a:off x="1042988" y="115888"/>
            <a:ext cx="6913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4000" b="1">
                <a:solidFill>
                  <a:schemeClr val="bg1"/>
                </a:solidFill>
              </a:rPr>
              <a:t>Destructor Example</a:t>
            </a: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subTnLst>
                                    <p:set>
                                      <p:cBhvr override="childStyle">
                                        <p:cTn dur="1" fill="hold" display="0" masterRel="nextClick" afterEffect="1"/>
                                        <p:tgtEl>
                                          <p:spTgt spid="5939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9398"/>
                                        </p:tgtEl>
                                        <p:attrNameLst>
                                          <p:attrName>style.visibility</p:attrName>
                                        </p:attrNameLst>
                                      </p:cBhvr>
                                      <p:to>
                                        <p:strVal val="visible"/>
                                      </p:to>
                                    </p:set>
                                  </p:childTnLst>
                                  <p:subTnLst>
                                    <p:set>
                                      <p:cBhvr override="childStyle">
                                        <p:cTn dur="1" fill="hold" display="0" masterRel="nextClick" afterEffect="1"/>
                                        <p:tgtEl>
                                          <p:spTgt spid="593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ChangeAspect="1"/>
          </p:cNvGraphicFramePr>
          <p:nvPr/>
        </p:nvGraphicFramePr>
        <p:xfrm>
          <a:off x="217488" y="1050925"/>
          <a:ext cx="5867400" cy="5268913"/>
        </p:xfrm>
        <a:graphic>
          <a:graphicData uri="http://schemas.openxmlformats.org/presentationml/2006/ole">
            <mc:AlternateContent xmlns:mc="http://schemas.openxmlformats.org/markup-compatibility/2006">
              <mc:Choice xmlns:v="urn:schemas-microsoft-com:vml" Requires="v">
                <p:oleObj spid="_x0000_s14357" name="Document" r:id="rId3" imgW="7078494" imgH="6351681" progId="Word.Document.8">
                  <p:embed/>
                </p:oleObj>
              </mc:Choice>
              <mc:Fallback>
                <p:oleObj name="Document" r:id="rId3" imgW="7078494" imgH="635168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1050925"/>
                        <a:ext cx="5867400" cy="526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21" name="Text Box 5"/>
          <p:cNvSpPr txBox="1">
            <a:spLocks noChangeArrowheads="1"/>
          </p:cNvSpPr>
          <p:nvPr/>
        </p:nvSpPr>
        <p:spPr bwMode="auto">
          <a:xfrm>
            <a:off x="5148263" y="4162425"/>
            <a:ext cx="3067050"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Defining the class’s destructor</a:t>
            </a:r>
          </a:p>
        </p:txBody>
      </p:sp>
      <p:sp>
        <p:nvSpPr>
          <p:cNvPr id="60422" name="Line 6"/>
          <p:cNvSpPr>
            <a:spLocks noChangeShapeType="1"/>
          </p:cNvSpPr>
          <p:nvPr/>
        </p:nvSpPr>
        <p:spPr bwMode="auto">
          <a:xfrm flipH="1">
            <a:off x="3059832" y="4331494"/>
            <a:ext cx="2088431" cy="393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pic>
        <p:nvPicPr>
          <p:cNvPr id="143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805488"/>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4" name="Rectangle 8"/>
          <p:cNvSpPr>
            <a:spLocks noChangeArrowheads="1"/>
          </p:cNvSpPr>
          <p:nvPr/>
        </p:nvSpPr>
        <p:spPr bwMode="auto">
          <a:xfrm>
            <a:off x="1042988" y="115888"/>
            <a:ext cx="6913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4000" b="1">
                <a:solidFill>
                  <a:schemeClr val="bg1"/>
                </a:solidFill>
              </a:rPr>
              <a:t>Destructor Example</a:t>
            </a: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childTnLst>
                                  <p:subTnLst>
                                    <p:set>
                                      <p:cBhvr override="childStyle">
                                        <p:cTn dur="1" fill="hold" display="0" masterRel="nextClick" afterEffect="1"/>
                                        <p:tgtEl>
                                          <p:spTgt spid="6042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0422"/>
                                        </p:tgtEl>
                                        <p:attrNameLst>
                                          <p:attrName>style.visibility</p:attrName>
                                        </p:attrNameLst>
                                      </p:cBhvr>
                                      <p:to>
                                        <p:strVal val="visible"/>
                                      </p:to>
                                    </p:set>
                                  </p:childTnLst>
                                  <p:subTnLst>
                                    <p:set>
                                      <p:cBhvr override="childStyle">
                                        <p:cTn dur="1" fill="hold" display="0" masterRel="nextClick" afterEffect="1"/>
                                        <p:tgtEl>
                                          <p:spTgt spid="604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0" y="1071563"/>
          <a:ext cx="7037388" cy="4987925"/>
        </p:xfrm>
        <a:graphic>
          <a:graphicData uri="http://schemas.openxmlformats.org/presentationml/2006/ole">
            <mc:AlternateContent xmlns:mc="http://schemas.openxmlformats.org/markup-compatibility/2006">
              <mc:Choice xmlns:v="urn:schemas-microsoft-com:vml" Requires="v">
                <p:oleObj spid="_x0000_s1048" name="Document" r:id="rId3" imgW="7078494" imgH="5012608" progId="Word.Document.8">
                  <p:embed/>
                </p:oleObj>
              </mc:Choice>
              <mc:Fallback>
                <p:oleObj name="Document" r:id="rId3" imgW="7078494" imgH="501260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1563"/>
                        <a:ext cx="703738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5" name="Text Box 5"/>
          <p:cNvSpPr txBox="1">
            <a:spLocks noChangeArrowheads="1"/>
          </p:cNvSpPr>
          <p:nvPr/>
        </p:nvSpPr>
        <p:spPr bwMode="auto">
          <a:xfrm>
            <a:off x="2152650" y="2154759"/>
            <a:ext cx="6491288" cy="338137"/>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dirty="0">
                <a:solidFill>
                  <a:schemeClr val="accent2"/>
                </a:solidFill>
                <a:latin typeface="Times New Roman" pitchFamily="18" charset="0"/>
                <a:cs typeface="Times New Roman" pitchFamily="18" charset="0"/>
              </a:rPr>
              <a:t>Preprocessor directive </a:t>
            </a:r>
            <a:r>
              <a:rPr lang="en-US" altLang="en-US" sz="1600" b="1" dirty="0">
                <a:solidFill>
                  <a:srgbClr val="0000FF"/>
                </a:solidFill>
                <a:latin typeface="Courier New" pitchFamily="49" charset="0"/>
                <a:cs typeface="Times New Roman" pitchFamily="18" charset="0"/>
              </a:rPr>
              <a:t>#</a:t>
            </a:r>
            <a:r>
              <a:rPr lang="en-US" altLang="en-US" sz="1600" b="1" dirty="0" err="1">
                <a:solidFill>
                  <a:srgbClr val="0000FF"/>
                </a:solidFill>
                <a:latin typeface="Courier New" pitchFamily="49" charset="0"/>
                <a:cs typeface="Times New Roman" pitchFamily="18" charset="0"/>
              </a:rPr>
              <a:t>ifndef</a:t>
            </a:r>
            <a:r>
              <a:rPr lang="en-US" altLang="en-US" sz="1600" b="1" dirty="0">
                <a:solidFill>
                  <a:srgbClr val="0000FF"/>
                </a:solidFill>
                <a:latin typeface="Times New Roman" pitchFamily="18" charset="0"/>
                <a:cs typeface="Times New Roman" pitchFamily="18" charset="0"/>
              </a:rPr>
              <a:t> </a:t>
            </a:r>
            <a:r>
              <a:rPr lang="en-US" altLang="en-US" sz="1600" b="1" dirty="0">
                <a:solidFill>
                  <a:schemeClr val="accent2"/>
                </a:solidFill>
                <a:latin typeface="Times New Roman" pitchFamily="18" charset="0"/>
                <a:cs typeface="Times New Roman" pitchFamily="18" charset="0"/>
              </a:rPr>
              <a:t>determines whether a name is defined</a:t>
            </a:r>
            <a:endParaRPr lang="en-US" altLang="en-US" sz="1600" b="1" dirty="0">
              <a:solidFill>
                <a:schemeClr val="accent2"/>
              </a:solidFill>
              <a:latin typeface="Lucida Console" pitchFamily="49" charset="0"/>
              <a:cs typeface="Times New Roman" pitchFamily="18" charset="0"/>
            </a:endParaRPr>
          </a:p>
        </p:txBody>
      </p:sp>
      <p:sp>
        <p:nvSpPr>
          <p:cNvPr id="25606" name="Line 6"/>
          <p:cNvSpPr>
            <a:spLocks noChangeShapeType="1"/>
          </p:cNvSpPr>
          <p:nvPr/>
        </p:nvSpPr>
        <p:spPr bwMode="auto">
          <a:xfrm flipH="1" flipV="1">
            <a:off x="1643062" y="2257425"/>
            <a:ext cx="509587" cy="664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5607" name="Text Box 7"/>
          <p:cNvSpPr txBox="1">
            <a:spLocks noChangeArrowheads="1"/>
          </p:cNvSpPr>
          <p:nvPr/>
        </p:nvSpPr>
        <p:spPr bwMode="auto">
          <a:xfrm>
            <a:off x="2536825" y="2571750"/>
            <a:ext cx="6178550"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chemeClr val="accent2"/>
                </a:solidFill>
                <a:latin typeface="Times New Roman" pitchFamily="18" charset="0"/>
                <a:cs typeface="Times New Roman" pitchFamily="18" charset="0"/>
              </a:rPr>
              <a:t>Preprocessor directive</a:t>
            </a:r>
            <a:r>
              <a:rPr lang="en-US" altLang="en-US" sz="1600">
                <a:latin typeface="Times New Roman" pitchFamily="18" charset="0"/>
                <a:cs typeface="Times New Roman" pitchFamily="18" charset="0"/>
              </a:rPr>
              <a:t> </a:t>
            </a:r>
            <a:r>
              <a:rPr lang="en-US" altLang="en-US" sz="1600" b="1">
                <a:solidFill>
                  <a:srgbClr val="0000FF"/>
                </a:solidFill>
                <a:latin typeface="Courier New" pitchFamily="49" charset="0"/>
                <a:cs typeface="Times New Roman" pitchFamily="18" charset="0"/>
              </a:rPr>
              <a:t>#define</a:t>
            </a:r>
            <a:r>
              <a:rPr lang="en-US" altLang="en-US" sz="1600" b="1">
                <a:solidFill>
                  <a:srgbClr val="0000FF"/>
                </a:solidFill>
                <a:latin typeface="Times New Roman" pitchFamily="18" charset="0"/>
                <a:cs typeface="Times New Roman" pitchFamily="18" charset="0"/>
              </a:rPr>
              <a:t> </a:t>
            </a:r>
            <a:r>
              <a:rPr lang="en-US" altLang="en-US" sz="1600" b="1">
                <a:solidFill>
                  <a:schemeClr val="accent2"/>
                </a:solidFill>
                <a:latin typeface="Times New Roman" pitchFamily="18" charset="0"/>
                <a:cs typeface="Times New Roman" pitchFamily="18" charset="0"/>
              </a:rPr>
              <a:t>defines a name (e.g., </a:t>
            </a:r>
            <a:r>
              <a:rPr lang="en-US" altLang="en-US" sz="1600" b="1">
                <a:solidFill>
                  <a:srgbClr val="0000FF"/>
                </a:solidFill>
                <a:latin typeface="Courier New" pitchFamily="49" charset="0"/>
                <a:cs typeface="Times New Roman" pitchFamily="18" charset="0"/>
              </a:rPr>
              <a:t>TIME_H</a:t>
            </a:r>
            <a:r>
              <a:rPr lang="en-US" altLang="en-US" sz="1600" b="1">
                <a:latin typeface="Courier New" pitchFamily="49" charset="0"/>
                <a:cs typeface="Times New Roman" pitchFamily="18" charset="0"/>
              </a:rPr>
              <a:t> </a:t>
            </a:r>
            <a:r>
              <a:rPr lang="en-US" altLang="en-US" sz="1600" b="1">
                <a:solidFill>
                  <a:schemeClr val="accent2"/>
                </a:solidFill>
                <a:latin typeface="Times New Roman" pitchFamily="18" charset="0"/>
                <a:cs typeface="Times New Roman" pitchFamily="18" charset="0"/>
              </a:rPr>
              <a:t>)</a:t>
            </a:r>
            <a:endParaRPr lang="en-US" altLang="en-US" sz="1600" b="1">
              <a:solidFill>
                <a:schemeClr val="accent2"/>
              </a:solidFill>
              <a:latin typeface="Lucida Console" pitchFamily="49" charset="0"/>
              <a:cs typeface="Times New Roman" pitchFamily="18" charset="0"/>
            </a:endParaRPr>
          </a:p>
        </p:txBody>
      </p:sp>
      <p:sp>
        <p:nvSpPr>
          <p:cNvPr id="25608" name="Line 8"/>
          <p:cNvSpPr>
            <a:spLocks noChangeShapeType="1"/>
          </p:cNvSpPr>
          <p:nvPr/>
        </p:nvSpPr>
        <p:spPr bwMode="auto">
          <a:xfrm flipH="1" flipV="1">
            <a:off x="1655763" y="2500313"/>
            <a:ext cx="881062" cy="2405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5609" name="Text Box 9"/>
          <p:cNvSpPr txBox="1">
            <a:spLocks noChangeArrowheads="1"/>
          </p:cNvSpPr>
          <p:nvPr/>
        </p:nvSpPr>
        <p:spPr bwMode="auto">
          <a:xfrm>
            <a:off x="3611563" y="5013325"/>
            <a:ext cx="5032375" cy="584200"/>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Preprocessor directive </a:t>
            </a:r>
            <a:r>
              <a:rPr lang="en-US" altLang="en-US" sz="1600" b="1">
                <a:solidFill>
                  <a:srgbClr val="0000FF"/>
                </a:solidFill>
                <a:latin typeface="Courier New" pitchFamily="49" charset="0"/>
                <a:cs typeface="Times New Roman" pitchFamily="18" charset="0"/>
              </a:rPr>
              <a:t>#endif</a:t>
            </a:r>
            <a:r>
              <a:rPr lang="en-US" altLang="en-US" sz="1600" b="1">
                <a:solidFill>
                  <a:srgbClr val="0000FF"/>
                </a:solidFill>
                <a:latin typeface="Times New Roman" pitchFamily="18" charset="0"/>
                <a:cs typeface="Times New Roman" pitchFamily="18" charset="0"/>
              </a:rPr>
              <a:t> </a:t>
            </a:r>
            <a:r>
              <a:rPr lang="en-US" altLang="en-US" sz="1600" b="1">
                <a:solidFill>
                  <a:srgbClr val="990033"/>
                </a:solidFill>
                <a:latin typeface="Times New Roman" pitchFamily="18" charset="0"/>
                <a:cs typeface="Times New Roman" pitchFamily="18" charset="0"/>
              </a:rPr>
              <a:t>marks the end of the code that should not be included multiple times</a:t>
            </a:r>
            <a:endParaRPr lang="en-US" altLang="en-US" sz="1600" b="1">
              <a:solidFill>
                <a:srgbClr val="990033"/>
              </a:solidFill>
              <a:latin typeface="Lucida Console" pitchFamily="49" charset="0"/>
              <a:cs typeface="Times New Roman" pitchFamily="18" charset="0"/>
            </a:endParaRPr>
          </a:p>
        </p:txBody>
      </p:sp>
      <p:sp>
        <p:nvSpPr>
          <p:cNvPr id="25610" name="Line 10"/>
          <p:cNvSpPr>
            <a:spLocks noChangeShapeType="1"/>
          </p:cNvSpPr>
          <p:nvPr/>
        </p:nvSpPr>
        <p:spPr bwMode="auto">
          <a:xfrm flipH="1">
            <a:off x="827584" y="5305424"/>
            <a:ext cx="2783978" cy="4278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5611" name="Rectangle 11"/>
          <p:cNvSpPr>
            <a:spLocks noChangeArrowheads="1"/>
          </p:cNvSpPr>
          <p:nvPr/>
        </p:nvSpPr>
        <p:spPr bwMode="white">
          <a:xfrm>
            <a:off x="0" y="0"/>
            <a:ext cx="9144000" cy="908050"/>
          </a:xfrm>
          <a:prstGeom prst="rect">
            <a:avLst/>
          </a:prstGeom>
          <a:noFill/>
          <a:ln w="9525">
            <a:noFill/>
            <a:miter lim="800000"/>
            <a:headEnd/>
            <a:tailEnd/>
          </a:ln>
          <a:effectLst>
            <a:outerShdw dist="17961" dir="2700000" algn="ctr" rotWithShape="0">
              <a:schemeClr val="tx1"/>
            </a:outerShdw>
          </a:effectLst>
        </p:spPr>
        <p:txBody>
          <a:bodyPr anchor="ctr"/>
          <a:lstStyle/>
          <a:p>
            <a:pPr>
              <a:lnSpc>
                <a:spcPct val="110000"/>
              </a:lnSpc>
              <a:defRPr/>
            </a:pPr>
            <a:r>
              <a:rPr lang="en-US" sz="4000" b="1">
                <a:solidFill>
                  <a:schemeClr val="bg1"/>
                </a:solidFill>
              </a:rPr>
              <a:t>Time.h with Preprocessor Wrapper</a:t>
            </a: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subTnLst>
                                    <p:set>
                                      <p:cBhvr override="childStyle">
                                        <p:cTn dur="1" fill="hold" display="0" masterRel="nextClick" afterEffect="1"/>
                                        <p:tgtEl>
                                          <p:spTgt spid="2560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5606"/>
                                        </p:tgtEl>
                                        <p:attrNameLst>
                                          <p:attrName>style.visibility</p:attrName>
                                        </p:attrNameLst>
                                      </p:cBhvr>
                                      <p:to>
                                        <p:strVal val="visible"/>
                                      </p:to>
                                    </p:set>
                                  </p:childTnLst>
                                  <p:subTnLst>
                                    <p:set>
                                      <p:cBhvr override="childStyle">
                                        <p:cTn dur="1" fill="hold" display="0" masterRel="nextClick" afterEffect="1"/>
                                        <p:tgtEl>
                                          <p:spTgt spid="2560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7"/>
                                        </p:tgtEl>
                                        <p:attrNameLst>
                                          <p:attrName>style.visibility</p:attrName>
                                        </p:attrNameLst>
                                      </p:cBhvr>
                                      <p:to>
                                        <p:strVal val="visible"/>
                                      </p:to>
                                    </p:set>
                                  </p:childTnLst>
                                  <p:subTnLst>
                                    <p:set>
                                      <p:cBhvr override="childStyle">
                                        <p:cTn dur="1" fill="hold" display="0" masterRel="nextClick" afterEffect="1"/>
                                        <p:tgtEl>
                                          <p:spTgt spid="2560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5608"/>
                                        </p:tgtEl>
                                        <p:attrNameLst>
                                          <p:attrName>style.visibility</p:attrName>
                                        </p:attrNameLst>
                                      </p:cBhvr>
                                      <p:to>
                                        <p:strVal val="visible"/>
                                      </p:to>
                                    </p:set>
                                  </p:childTnLst>
                                  <p:subTnLst>
                                    <p:set>
                                      <p:cBhvr override="childStyle">
                                        <p:cTn dur="1" fill="hold" display="0" masterRel="nextClick" afterEffect="1"/>
                                        <p:tgtEl>
                                          <p:spTgt spid="2560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9"/>
                                        </p:tgtEl>
                                        <p:attrNameLst>
                                          <p:attrName>style.visibility</p:attrName>
                                        </p:attrNameLst>
                                      </p:cBhvr>
                                      <p:to>
                                        <p:strVal val="visible"/>
                                      </p:to>
                                    </p:set>
                                  </p:childTnLst>
                                  <p:subTnLst>
                                    <p:set>
                                      <p:cBhvr override="childStyle">
                                        <p:cTn dur="1" fill="hold" display="0" masterRel="nextClick" afterEffect="1"/>
                                        <p:tgtEl>
                                          <p:spTgt spid="25609"/>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5610"/>
                                        </p:tgtEl>
                                        <p:attrNameLst>
                                          <p:attrName>style.visibility</p:attrName>
                                        </p:attrNameLst>
                                      </p:cBhvr>
                                      <p:to>
                                        <p:strVal val="visible"/>
                                      </p:to>
                                    </p:set>
                                  </p:childTnLst>
                                  <p:subTnLst>
                                    <p:set>
                                      <p:cBhvr override="childStyle">
                                        <p:cTn dur="1" fill="hold" display="0" masterRel="nextClick" afterEffect="1"/>
                                        <p:tgtEl>
                                          <p:spTgt spid="256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animBg="1"/>
      <p:bldP spid="25607" grpId="0" animBg="1"/>
      <p:bldP spid="25608" grpId="0" animBg="1"/>
      <p:bldP spid="25609" grpId="0" animBg="1"/>
      <p:bldP spid="256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4"/>
          <p:cNvGraphicFramePr>
            <a:graphicFrameLocks noChangeAspect="1"/>
          </p:cNvGraphicFramePr>
          <p:nvPr/>
        </p:nvGraphicFramePr>
        <p:xfrm>
          <a:off x="0" y="981075"/>
          <a:ext cx="6084888" cy="5389563"/>
        </p:xfrm>
        <a:graphic>
          <a:graphicData uri="http://schemas.openxmlformats.org/presentationml/2006/ole">
            <mc:AlternateContent xmlns:mc="http://schemas.openxmlformats.org/markup-compatibility/2006">
              <mc:Choice xmlns:v="urn:schemas-microsoft-com:vml" Requires="v">
                <p:oleObj spid="_x0000_s15387" name="Document" r:id="rId3" imgW="7078494" imgH="6271344" progId="Word.Document.8">
                  <p:embed/>
                </p:oleObj>
              </mc:Choice>
              <mc:Fallback>
                <p:oleObj name="Document" r:id="rId3" imgW="7078494" imgH="6271344"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6084888"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5" name="Text Box 5"/>
          <p:cNvSpPr txBox="1">
            <a:spLocks noChangeArrowheads="1"/>
          </p:cNvSpPr>
          <p:nvPr/>
        </p:nvSpPr>
        <p:spPr bwMode="auto">
          <a:xfrm>
            <a:off x="4284663" y="3500438"/>
            <a:ext cx="3287712" cy="338137"/>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Object created outside of  </a:t>
            </a:r>
            <a:r>
              <a:rPr lang="en-US" altLang="en-US" sz="1600" b="1">
                <a:solidFill>
                  <a:srgbClr val="0000FF"/>
                </a:solidFill>
                <a:latin typeface="Courier New" pitchFamily="49" charset="0"/>
                <a:cs typeface="Times New Roman" pitchFamily="18" charset="0"/>
              </a:rPr>
              <a:t>main</a:t>
            </a:r>
          </a:p>
        </p:txBody>
      </p:sp>
      <p:sp>
        <p:nvSpPr>
          <p:cNvPr id="61446" name="Line 6"/>
          <p:cNvSpPr>
            <a:spLocks noChangeShapeType="1"/>
          </p:cNvSpPr>
          <p:nvPr/>
        </p:nvSpPr>
        <p:spPr bwMode="auto">
          <a:xfrm flipH="1" flipV="1">
            <a:off x="2411413" y="3444875"/>
            <a:ext cx="1873250" cy="200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1447" name="Line 7"/>
          <p:cNvSpPr>
            <a:spLocks noChangeShapeType="1"/>
          </p:cNvSpPr>
          <p:nvPr/>
        </p:nvSpPr>
        <p:spPr bwMode="auto">
          <a:xfrm flipH="1" flipV="1">
            <a:off x="2445544" y="4341892"/>
            <a:ext cx="3028950" cy="111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61448" name="Text Box 8"/>
          <p:cNvSpPr txBox="1">
            <a:spLocks noChangeArrowheads="1"/>
          </p:cNvSpPr>
          <p:nvPr/>
        </p:nvSpPr>
        <p:spPr bwMode="auto">
          <a:xfrm>
            <a:off x="5297488" y="4235450"/>
            <a:ext cx="3846512" cy="336550"/>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Local </a:t>
            </a:r>
            <a:r>
              <a:rPr lang="en-US" altLang="en-US" sz="1600" b="1">
                <a:solidFill>
                  <a:srgbClr val="0000FF"/>
                </a:solidFill>
                <a:latin typeface="Times New Roman" pitchFamily="18" charset="0"/>
                <a:cs typeface="Times New Roman" pitchFamily="18" charset="0"/>
              </a:rPr>
              <a:t>automatic</a:t>
            </a:r>
            <a:r>
              <a:rPr lang="en-US" altLang="en-US" sz="1600" b="1">
                <a:solidFill>
                  <a:srgbClr val="990033"/>
                </a:solidFill>
                <a:latin typeface="Times New Roman" pitchFamily="18" charset="0"/>
                <a:cs typeface="Times New Roman" pitchFamily="18" charset="0"/>
              </a:rPr>
              <a:t> object created in</a:t>
            </a:r>
            <a:r>
              <a:rPr lang="en-US" altLang="en-US" sz="1600" b="1">
                <a:solidFill>
                  <a:srgbClr val="0000FF"/>
                </a:solidFill>
                <a:latin typeface="Times New Roman" pitchFamily="18" charset="0"/>
                <a:cs typeface="Times New Roman" pitchFamily="18" charset="0"/>
              </a:rPr>
              <a:t> </a:t>
            </a:r>
            <a:r>
              <a:rPr lang="en-US" altLang="en-US" sz="1600" b="1">
                <a:solidFill>
                  <a:srgbClr val="0000FF"/>
                </a:solidFill>
                <a:latin typeface="Courier New" pitchFamily="49" charset="0"/>
                <a:cs typeface="Times New Roman" pitchFamily="18" charset="0"/>
              </a:rPr>
              <a:t>main</a:t>
            </a:r>
          </a:p>
        </p:txBody>
      </p:sp>
      <p:sp>
        <p:nvSpPr>
          <p:cNvPr id="61449" name="Line 9"/>
          <p:cNvSpPr>
            <a:spLocks noChangeShapeType="1"/>
          </p:cNvSpPr>
          <p:nvPr/>
        </p:nvSpPr>
        <p:spPr bwMode="auto">
          <a:xfrm flipH="1" flipV="1">
            <a:off x="2771775" y="4581525"/>
            <a:ext cx="2376488"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1450" name="Text Box 10"/>
          <p:cNvSpPr txBox="1">
            <a:spLocks noChangeArrowheads="1"/>
          </p:cNvSpPr>
          <p:nvPr/>
        </p:nvSpPr>
        <p:spPr bwMode="auto">
          <a:xfrm>
            <a:off x="5148263" y="4724400"/>
            <a:ext cx="3781425" cy="347663"/>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Local </a:t>
            </a:r>
            <a:r>
              <a:rPr lang="en-US" altLang="en-US" sz="1600" b="1">
                <a:solidFill>
                  <a:srgbClr val="0000FF"/>
                </a:solidFill>
                <a:latin typeface="Courier New" pitchFamily="49" charset="0"/>
                <a:cs typeface="Times New Roman" pitchFamily="18" charset="0"/>
              </a:rPr>
              <a:t>static</a:t>
            </a:r>
            <a:r>
              <a:rPr lang="en-US" altLang="en-US" sz="1600" b="1">
                <a:solidFill>
                  <a:srgbClr val="990033"/>
                </a:solidFill>
                <a:latin typeface="Times New Roman" pitchFamily="18" charset="0"/>
                <a:cs typeface="Times New Roman" pitchFamily="18" charset="0"/>
              </a:rPr>
              <a:t> object created in </a:t>
            </a:r>
            <a:r>
              <a:rPr lang="en-US" altLang="en-US" sz="1600" b="1">
                <a:solidFill>
                  <a:srgbClr val="0000FF"/>
                </a:solidFill>
                <a:latin typeface="Courier New" pitchFamily="49" charset="0"/>
                <a:cs typeface="Times New Roman" pitchFamily="18" charset="0"/>
              </a:rPr>
              <a:t>main</a:t>
            </a:r>
          </a:p>
        </p:txBody>
      </p:sp>
      <p:sp>
        <p:nvSpPr>
          <p:cNvPr id="61451" name="Line 11"/>
          <p:cNvSpPr>
            <a:spLocks noChangeShapeType="1"/>
          </p:cNvSpPr>
          <p:nvPr/>
        </p:nvSpPr>
        <p:spPr bwMode="auto">
          <a:xfrm flipH="1" flipV="1">
            <a:off x="2555875" y="5589588"/>
            <a:ext cx="2736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1452" name="Text Box 12"/>
          <p:cNvSpPr txBox="1">
            <a:spLocks noChangeArrowheads="1"/>
          </p:cNvSpPr>
          <p:nvPr/>
        </p:nvSpPr>
        <p:spPr bwMode="auto">
          <a:xfrm>
            <a:off x="5330825" y="5387975"/>
            <a:ext cx="3813175"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Local automatic object created in</a:t>
            </a:r>
            <a:r>
              <a:rPr lang="en-US" altLang="en-US" sz="1600" b="1">
                <a:solidFill>
                  <a:srgbClr val="0000FF"/>
                </a:solidFill>
                <a:latin typeface="Times New Roman" pitchFamily="18" charset="0"/>
                <a:cs typeface="Times New Roman" pitchFamily="18" charset="0"/>
              </a:rPr>
              <a:t> </a:t>
            </a:r>
            <a:r>
              <a:rPr lang="en-US" altLang="en-US" sz="1600" b="1">
                <a:solidFill>
                  <a:srgbClr val="0000FF"/>
                </a:solidFill>
                <a:latin typeface="Courier New" pitchFamily="49" charset="0"/>
                <a:cs typeface="Times New Roman" pitchFamily="18" charset="0"/>
              </a:rPr>
              <a:t>main</a:t>
            </a:r>
          </a:p>
        </p:txBody>
      </p:sp>
      <p:pic>
        <p:nvPicPr>
          <p:cNvPr id="1537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74" name="Rectangle 14"/>
          <p:cNvSpPr>
            <a:spLocks noChangeArrowheads="1"/>
          </p:cNvSpPr>
          <p:nvPr/>
        </p:nvSpPr>
        <p:spPr bwMode="auto">
          <a:xfrm>
            <a:off x="1042988" y="115888"/>
            <a:ext cx="6913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4000" b="1">
                <a:solidFill>
                  <a:schemeClr val="bg1"/>
                </a:solidFill>
              </a:rPr>
              <a:t>Destructor Example</a:t>
            </a: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childTnLst>
                                  <p:subTnLst>
                                    <p:set>
                                      <p:cBhvr override="childStyle">
                                        <p:cTn dur="1" fill="hold" display="0" masterRel="nextClick" afterEffect="1"/>
                                        <p:tgtEl>
                                          <p:spTgt spid="6144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1446"/>
                                        </p:tgtEl>
                                        <p:attrNameLst>
                                          <p:attrName>style.visibility</p:attrName>
                                        </p:attrNameLst>
                                      </p:cBhvr>
                                      <p:to>
                                        <p:strVal val="visible"/>
                                      </p:to>
                                    </p:set>
                                  </p:childTnLst>
                                  <p:subTnLst>
                                    <p:set>
                                      <p:cBhvr override="childStyle">
                                        <p:cTn dur="1" fill="hold" display="0" masterRel="nextClick" afterEffect="1"/>
                                        <p:tgtEl>
                                          <p:spTgt spid="6144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47"/>
                                        </p:tgtEl>
                                        <p:attrNameLst>
                                          <p:attrName>style.visibility</p:attrName>
                                        </p:attrNameLst>
                                      </p:cBhvr>
                                      <p:to>
                                        <p:strVal val="visible"/>
                                      </p:to>
                                    </p:set>
                                  </p:childTnLst>
                                  <p:subTnLst>
                                    <p:set>
                                      <p:cBhvr override="childStyle">
                                        <p:cTn dur="1" fill="hold" display="0" masterRel="nextClick" afterEffect="1"/>
                                        <p:tgtEl>
                                          <p:spTgt spid="6144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61448"/>
                                        </p:tgtEl>
                                        <p:attrNameLst>
                                          <p:attrName>style.visibility</p:attrName>
                                        </p:attrNameLst>
                                      </p:cBhvr>
                                      <p:to>
                                        <p:strVal val="visible"/>
                                      </p:to>
                                    </p:set>
                                  </p:childTnLst>
                                  <p:subTnLst>
                                    <p:set>
                                      <p:cBhvr override="childStyle">
                                        <p:cTn dur="1" fill="hold" display="0" masterRel="nextClick" afterEffect="1"/>
                                        <p:tgtEl>
                                          <p:spTgt spid="6144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9"/>
                                        </p:tgtEl>
                                        <p:attrNameLst>
                                          <p:attrName>style.visibility</p:attrName>
                                        </p:attrNameLst>
                                      </p:cBhvr>
                                      <p:to>
                                        <p:strVal val="visible"/>
                                      </p:to>
                                    </p:set>
                                  </p:childTnLst>
                                  <p:subTnLst>
                                    <p:set>
                                      <p:cBhvr override="childStyle">
                                        <p:cTn dur="1" fill="hold" display="0" masterRel="nextClick" afterEffect="1"/>
                                        <p:tgtEl>
                                          <p:spTgt spid="61449"/>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61450"/>
                                        </p:tgtEl>
                                        <p:attrNameLst>
                                          <p:attrName>style.visibility</p:attrName>
                                        </p:attrNameLst>
                                      </p:cBhvr>
                                      <p:to>
                                        <p:strVal val="visible"/>
                                      </p:to>
                                    </p:set>
                                  </p:childTnLst>
                                  <p:subTnLst>
                                    <p:set>
                                      <p:cBhvr override="childStyle">
                                        <p:cTn dur="1" fill="hold" display="0" masterRel="nextClick" afterEffect="1"/>
                                        <p:tgtEl>
                                          <p:spTgt spid="61450"/>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51"/>
                                        </p:tgtEl>
                                        <p:attrNameLst>
                                          <p:attrName>style.visibility</p:attrName>
                                        </p:attrNameLst>
                                      </p:cBhvr>
                                      <p:to>
                                        <p:strVal val="visible"/>
                                      </p:to>
                                    </p:set>
                                  </p:childTnLst>
                                  <p:subTnLst>
                                    <p:set>
                                      <p:cBhvr override="childStyle">
                                        <p:cTn dur="1" fill="hold" display="0" masterRel="nextClick" afterEffect="1"/>
                                        <p:tgtEl>
                                          <p:spTgt spid="61451"/>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61452"/>
                                        </p:tgtEl>
                                        <p:attrNameLst>
                                          <p:attrName>style.visibility</p:attrName>
                                        </p:attrNameLst>
                                      </p:cBhvr>
                                      <p:to>
                                        <p:strVal val="visible"/>
                                      </p:to>
                                    </p:set>
                                  </p:childTnLst>
                                  <p:subTnLst>
                                    <p:set>
                                      <p:cBhvr override="childStyle">
                                        <p:cTn dur="1" fill="hold" display="0" masterRel="nextClick" afterEffect="1"/>
                                        <p:tgtEl>
                                          <p:spTgt spid="6145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6" grpId="0" animBg="1"/>
      <p:bldP spid="61447" grpId="0" animBg="1"/>
      <p:bldP spid="61448" grpId="0" animBg="1"/>
      <p:bldP spid="61449" grpId="0" animBg="1"/>
      <p:bldP spid="61450" grpId="0" animBg="1"/>
      <p:bldP spid="61451" grpId="0" animBg="1"/>
      <p:bldP spid="614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4"/>
          <p:cNvGraphicFramePr>
            <a:graphicFrameLocks noChangeAspect="1"/>
          </p:cNvGraphicFramePr>
          <p:nvPr/>
        </p:nvGraphicFramePr>
        <p:xfrm>
          <a:off x="250825" y="2171700"/>
          <a:ext cx="7777163" cy="2698750"/>
        </p:xfrm>
        <a:graphic>
          <a:graphicData uri="http://schemas.openxmlformats.org/presentationml/2006/ole">
            <mc:AlternateContent xmlns:mc="http://schemas.openxmlformats.org/markup-compatibility/2006">
              <mc:Choice xmlns:v="urn:schemas-microsoft-com:vml" Requires="v">
                <p:oleObj spid="_x0000_s16408" name="Document" r:id="rId3" imgW="7074123" imgH="2458352" progId="Word.Document.8">
                  <p:embed/>
                </p:oleObj>
              </mc:Choice>
              <mc:Fallback>
                <p:oleObj name="Document" r:id="rId3" imgW="7074123" imgH="245835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171700"/>
                        <a:ext cx="7777163" cy="269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69" name="Line 5"/>
          <p:cNvSpPr>
            <a:spLocks noChangeShapeType="1"/>
          </p:cNvSpPr>
          <p:nvPr/>
        </p:nvSpPr>
        <p:spPr bwMode="auto">
          <a:xfrm flipH="1" flipV="1">
            <a:off x="2209800" y="3573463"/>
            <a:ext cx="27940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2470" name="Text Box 6"/>
          <p:cNvSpPr txBox="1">
            <a:spLocks noChangeArrowheads="1"/>
          </p:cNvSpPr>
          <p:nvPr/>
        </p:nvSpPr>
        <p:spPr bwMode="auto">
          <a:xfrm>
            <a:off x="4932363" y="3644900"/>
            <a:ext cx="3997325"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dirty="0">
                <a:solidFill>
                  <a:srgbClr val="990033"/>
                </a:solidFill>
                <a:latin typeface="Times New Roman" pitchFamily="18" charset="0"/>
                <a:cs typeface="Times New Roman" pitchFamily="18" charset="0"/>
              </a:rPr>
              <a:t>Local </a:t>
            </a:r>
            <a:r>
              <a:rPr lang="en-US" altLang="en-US" sz="1600" b="1" dirty="0">
                <a:solidFill>
                  <a:srgbClr val="0000FF"/>
                </a:solidFill>
                <a:latin typeface="Times New Roman" pitchFamily="18" charset="0"/>
                <a:cs typeface="Times New Roman" pitchFamily="18" charset="0"/>
              </a:rPr>
              <a:t>automatic</a:t>
            </a:r>
            <a:r>
              <a:rPr lang="en-US" altLang="en-US" sz="1600" b="1" dirty="0">
                <a:solidFill>
                  <a:srgbClr val="990033"/>
                </a:solidFill>
                <a:latin typeface="Times New Roman" pitchFamily="18" charset="0"/>
                <a:cs typeface="Times New Roman" pitchFamily="18" charset="0"/>
              </a:rPr>
              <a:t> object created in </a:t>
            </a:r>
            <a:r>
              <a:rPr lang="en-US" altLang="en-US" sz="1600" b="1" dirty="0">
                <a:solidFill>
                  <a:srgbClr val="0000FF"/>
                </a:solidFill>
                <a:latin typeface="Courier New" pitchFamily="49" charset="0"/>
                <a:cs typeface="Times New Roman" pitchFamily="18" charset="0"/>
              </a:rPr>
              <a:t>create</a:t>
            </a:r>
          </a:p>
        </p:txBody>
      </p:sp>
      <p:sp>
        <p:nvSpPr>
          <p:cNvPr id="62471" name="Line 7"/>
          <p:cNvSpPr>
            <a:spLocks noChangeShapeType="1"/>
          </p:cNvSpPr>
          <p:nvPr/>
        </p:nvSpPr>
        <p:spPr bwMode="auto">
          <a:xfrm flipH="1" flipV="1">
            <a:off x="2916238" y="3933825"/>
            <a:ext cx="2160587"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2472" name="Text Box 8"/>
          <p:cNvSpPr txBox="1">
            <a:spLocks noChangeArrowheads="1"/>
          </p:cNvSpPr>
          <p:nvPr/>
        </p:nvSpPr>
        <p:spPr bwMode="auto">
          <a:xfrm>
            <a:off x="5100638" y="4206875"/>
            <a:ext cx="3829050"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Local </a:t>
            </a:r>
            <a:r>
              <a:rPr lang="en-US" altLang="en-US" sz="1600" b="1">
                <a:solidFill>
                  <a:srgbClr val="0000FF"/>
                </a:solidFill>
                <a:latin typeface="Courier New" pitchFamily="49" charset="0"/>
                <a:cs typeface="Times New Roman" pitchFamily="18" charset="0"/>
              </a:rPr>
              <a:t>static</a:t>
            </a:r>
            <a:r>
              <a:rPr lang="en-US" altLang="en-US" sz="1600" b="1">
                <a:solidFill>
                  <a:srgbClr val="0000FF"/>
                </a:solidFill>
                <a:latin typeface="Times New Roman" pitchFamily="18" charset="0"/>
                <a:cs typeface="Times New Roman" pitchFamily="18" charset="0"/>
              </a:rPr>
              <a:t> </a:t>
            </a:r>
            <a:r>
              <a:rPr lang="en-US" altLang="en-US" sz="1600" b="1">
                <a:solidFill>
                  <a:srgbClr val="990033"/>
                </a:solidFill>
                <a:latin typeface="Times New Roman" pitchFamily="18" charset="0"/>
                <a:cs typeface="Times New Roman" pitchFamily="18" charset="0"/>
              </a:rPr>
              <a:t>object created in </a:t>
            </a:r>
            <a:r>
              <a:rPr lang="en-US" altLang="en-US" sz="1600" b="1">
                <a:solidFill>
                  <a:srgbClr val="0000FF"/>
                </a:solidFill>
                <a:latin typeface="Courier New" pitchFamily="49" charset="0"/>
                <a:ea typeface="Times New Roman" pitchFamily="18" charset="0"/>
                <a:cs typeface="AGaramond" pitchFamily="18" charset="0"/>
              </a:rPr>
              <a:t>create</a:t>
            </a:r>
          </a:p>
        </p:txBody>
      </p:sp>
      <p:sp>
        <p:nvSpPr>
          <p:cNvPr id="62473" name="Line 9"/>
          <p:cNvSpPr>
            <a:spLocks noChangeShapeType="1"/>
          </p:cNvSpPr>
          <p:nvPr/>
        </p:nvSpPr>
        <p:spPr bwMode="auto">
          <a:xfrm flipH="1" flipV="1">
            <a:off x="2339975" y="4149725"/>
            <a:ext cx="1501775" cy="6334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2474" name="Text Box 10"/>
          <p:cNvSpPr txBox="1">
            <a:spLocks noChangeArrowheads="1"/>
          </p:cNvSpPr>
          <p:nvPr/>
        </p:nvSpPr>
        <p:spPr bwMode="auto">
          <a:xfrm>
            <a:off x="3981450" y="4667250"/>
            <a:ext cx="4519613" cy="338138"/>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rgbClr val="990033"/>
                </a:solidFill>
                <a:latin typeface="Times New Roman" pitchFamily="18" charset="0"/>
                <a:cs typeface="Times New Roman" pitchFamily="18" charset="0"/>
              </a:rPr>
              <a:t>Local </a:t>
            </a:r>
            <a:r>
              <a:rPr lang="en-US" altLang="en-US" sz="1600" b="1">
                <a:solidFill>
                  <a:srgbClr val="0000FF"/>
                </a:solidFill>
                <a:latin typeface="Times New Roman" pitchFamily="18" charset="0"/>
                <a:cs typeface="Times New Roman" pitchFamily="18" charset="0"/>
              </a:rPr>
              <a:t>automatic</a:t>
            </a:r>
            <a:r>
              <a:rPr lang="en-US" altLang="en-US" sz="1600" b="1">
                <a:solidFill>
                  <a:srgbClr val="990033"/>
                </a:solidFill>
                <a:latin typeface="Times New Roman" pitchFamily="18" charset="0"/>
                <a:cs typeface="Times New Roman" pitchFamily="18" charset="0"/>
              </a:rPr>
              <a:t> object created in </a:t>
            </a:r>
            <a:r>
              <a:rPr lang="en-US" altLang="en-US" sz="1600" b="1">
                <a:solidFill>
                  <a:srgbClr val="0000FF"/>
                </a:solidFill>
                <a:latin typeface="Courier New" pitchFamily="49" charset="0"/>
                <a:cs typeface="Times New Roman" pitchFamily="18" charset="0"/>
              </a:rPr>
              <a:t>create</a:t>
            </a:r>
          </a:p>
        </p:txBody>
      </p:sp>
      <p:pic>
        <p:nvPicPr>
          <p:cNvPr id="1639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805488"/>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96" name="Rectangle 12"/>
          <p:cNvSpPr>
            <a:spLocks noChangeArrowheads="1"/>
          </p:cNvSpPr>
          <p:nvPr/>
        </p:nvSpPr>
        <p:spPr bwMode="auto">
          <a:xfrm>
            <a:off x="1042988" y="115888"/>
            <a:ext cx="6913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4000" b="1">
                <a:solidFill>
                  <a:schemeClr val="bg1"/>
                </a:solidFill>
              </a:rPr>
              <a:t>Destructor Example</a:t>
            </a: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childTnLst>
                                  <p:subTnLst>
                                    <p:set>
                                      <p:cBhvr override="childStyle">
                                        <p:cTn dur="1" fill="hold" display="0" masterRel="nextClick" afterEffect="1"/>
                                        <p:tgtEl>
                                          <p:spTgt spid="6246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2470"/>
                                        </p:tgtEl>
                                        <p:attrNameLst>
                                          <p:attrName>style.visibility</p:attrName>
                                        </p:attrNameLst>
                                      </p:cBhvr>
                                      <p:to>
                                        <p:strVal val="visible"/>
                                      </p:to>
                                    </p:set>
                                  </p:childTnLst>
                                  <p:subTnLst>
                                    <p:set>
                                      <p:cBhvr override="childStyle">
                                        <p:cTn dur="1" fill="hold" display="0" masterRel="nextClick" afterEffect="1"/>
                                        <p:tgtEl>
                                          <p:spTgt spid="6247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71"/>
                                        </p:tgtEl>
                                        <p:attrNameLst>
                                          <p:attrName>style.visibility</p:attrName>
                                        </p:attrNameLst>
                                      </p:cBhvr>
                                      <p:to>
                                        <p:strVal val="visible"/>
                                      </p:to>
                                    </p:set>
                                  </p:childTnLst>
                                  <p:subTnLst>
                                    <p:set>
                                      <p:cBhvr override="childStyle">
                                        <p:cTn dur="1" fill="hold" display="0" masterRel="nextClick" afterEffect="1"/>
                                        <p:tgtEl>
                                          <p:spTgt spid="6247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62472"/>
                                        </p:tgtEl>
                                        <p:attrNameLst>
                                          <p:attrName>style.visibility</p:attrName>
                                        </p:attrNameLst>
                                      </p:cBhvr>
                                      <p:to>
                                        <p:strVal val="visible"/>
                                      </p:to>
                                    </p:set>
                                  </p:childTnLst>
                                  <p:subTnLst>
                                    <p:set>
                                      <p:cBhvr override="childStyle">
                                        <p:cTn dur="1" fill="hold" display="0" masterRel="nextClick" afterEffect="1"/>
                                        <p:tgtEl>
                                          <p:spTgt spid="6247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73"/>
                                        </p:tgtEl>
                                        <p:attrNameLst>
                                          <p:attrName>style.visibility</p:attrName>
                                        </p:attrNameLst>
                                      </p:cBhvr>
                                      <p:to>
                                        <p:strVal val="visible"/>
                                      </p:to>
                                    </p:set>
                                  </p:childTnLst>
                                  <p:subTnLst>
                                    <p:set>
                                      <p:cBhvr override="childStyle">
                                        <p:cTn dur="1" fill="hold" display="0" masterRel="nextClick" afterEffect="1"/>
                                        <p:tgtEl>
                                          <p:spTgt spid="6247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62474"/>
                                        </p:tgtEl>
                                        <p:attrNameLst>
                                          <p:attrName>style.visibility</p:attrName>
                                        </p:attrNameLst>
                                      </p:cBhvr>
                                      <p:to>
                                        <p:strVal val="visible"/>
                                      </p:to>
                                    </p:set>
                                  </p:childTnLst>
                                  <p:subTnLst>
                                    <p:set>
                                      <p:cBhvr override="childStyle">
                                        <p:cTn dur="1" fill="hold" display="0" masterRel="nextClick" afterEffect="1"/>
                                        <p:tgtEl>
                                          <p:spTgt spid="624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70" grpId="0" animBg="1"/>
      <p:bldP spid="62471" grpId="0" animBg="1"/>
      <p:bldP spid="62472" grpId="0" animBg="1"/>
      <p:bldP spid="62473" grpId="0" animBg="1"/>
      <p:bldP spid="6247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4"/>
          <p:cNvGraphicFramePr>
            <a:graphicFrameLocks noChangeAspect="1"/>
          </p:cNvGraphicFramePr>
          <p:nvPr/>
        </p:nvGraphicFramePr>
        <p:xfrm>
          <a:off x="187325" y="1076325"/>
          <a:ext cx="7048500" cy="5016500"/>
        </p:xfrm>
        <a:graphic>
          <a:graphicData uri="http://schemas.openxmlformats.org/presentationml/2006/ole">
            <mc:AlternateContent xmlns:mc="http://schemas.openxmlformats.org/markup-compatibility/2006">
              <mc:Choice xmlns:v="urn:schemas-microsoft-com:vml" Requires="v">
                <p:oleObj spid="_x0000_s17426" name="Document" r:id="rId3" imgW="7046703" imgH="5022162" progId="Word.Document.8">
                  <p:embed/>
                </p:oleObj>
              </mc:Choice>
              <mc:Fallback>
                <p:oleObj name="Document" r:id="rId3" imgW="7046703" imgH="502216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 y="1076325"/>
                        <a:ext cx="7048500" cy="501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805488"/>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4" name="Rectangle 6"/>
          <p:cNvSpPr>
            <a:spLocks noChangeArrowheads="1"/>
          </p:cNvSpPr>
          <p:nvPr/>
        </p:nvSpPr>
        <p:spPr bwMode="auto">
          <a:xfrm>
            <a:off x="1042988" y="115888"/>
            <a:ext cx="6913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4000" b="1">
                <a:solidFill>
                  <a:schemeClr val="bg1"/>
                </a:solidFill>
              </a:rPr>
              <a:t>Destructor Example</a:t>
            </a: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p:txBody>
          <a:bodyPr/>
          <a:lstStyle/>
          <a:p>
            <a:pPr>
              <a:defRPr/>
            </a:pPr>
            <a:r>
              <a:rPr lang="en-US" sz="3200" dirty="0" smtClean="0"/>
              <a:t>17.10 </a:t>
            </a:r>
            <a:r>
              <a:rPr lang="en-US" sz="3200" dirty="0"/>
              <a:t>Default </a:t>
            </a:r>
            <a:r>
              <a:rPr lang="en-US" sz="3200" dirty="0" err="1"/>
              <a:t>Memberwise</a:t>
            </a:r>
            <a:r>
              <a:rPr lang="en-US" sz="3200" dirty="0"/>
              <a:t> Assignment</a:t>
            </a:r>
          </a:p>
        </p:txBody>
      </p:sp>
      <p:sp>
        <p:nvSpPr>
          <p:cNvPr id="1281027" name="Rectangle 3"/>
          <p:cNvSpPr>
            <a:spLocks noGrp="1" noChangeArrowheads="1"/>
          </p:cNvSpPr>
          <p:nvPr>
            <p:ph type="body" idx="1"/>
          </p:nvPr>
        </p:nvSpPr>
        <p:spPr/>
        <p:txBody>
          <a:bodyPr/>
          <a:lstStyle/>
          <a:p>
            <a:pPr>
              <a:defRPr/>
            </a:pPr>
            <a:r>
              <a:rPr lang="en-US" dirty="0"/>
              <a:t>Default </a:t>
            </a:r>
            <a:r>
              <a:rPr lang="en-US" dirty="0" err="1"/>
              <a:t>memberwise</a:t>
            </a:r>
            <a:r>
              <a:rPr lang="en-US" dirty="0"/>
              <a:t> assignment</a:t>
            </a:r>
          </a:p>
          <a:p>
            <a:pPr lvl="1">
              <a:defRPr/>
            </a:pPr>
            <a:r>
              <a:rPr lang="en-US" dirty="0"/>
              <a:t>Assignment operator (</a:t>
            </a:r>
            <a:r>
              <a:rPr lang="en-US" dirty="0">
                <a:solidFill>
                  <a:srgbClr val="0000FF"/>
                </a:solidFill>
                <a:latin typeface="Lucida Console" pitchFamily="49" charset="0"/>
              </a:rPr>
              <a:t>=</a:t>
            </a:r>
            <a:r>
              <a:rPr lang="en-US" dirty="0"/>
              <a:t>)</a:t>
            </a:r>
          </a:p>
          <a:p>
            <a:pPr lvl="2">
              <a:defRPr/>
            </a:pPr>
            <a:r>
              <a:rPr lang="en-US" dirty="0"/>
              <a:t>Can be used to assign an object to another object of the same </a:t>
            </a:r>
            <a:r>
              <a:rPr lang="en-US" dirty="0" smtClean="0"/>
              <a:t>type.</a:t>
            </a:r>
            <a:endParaRPr lang="en-US" dirty="0"/>
          </a:p>
          <a:p>
            <a:pPr lvl="3">
              <a:defRPr/>
            </a:pPr>
            <a:r>
              <a:rPr lang="en-US" dirty="0">
                <a:latin typeface="+mn-lt"/>
              </a:rPr>
              <a:t>Each data member of the right object is assigned to the same data member in the left </a:t>
            </a:r>
            <a:r>
              <a:rPr lang="en-US" dirty="0" smtClean="0">
                <a:latin typeface="+mn-lt"/>
              </a:rPr>
              <a:t>object.</a:t>
            </a:r>
            <a:endParaRPr lang="en-US" dirty="0">
              <a:latin typeface="+mn-lt"/>
            </a:endParaRPr>
          </a:p>
          <a:p>
            <a:pPr lvl="2">
              <a:defRPr/>
            </a:pPr>
            <a:r>
              <a:rPr lang="en-US" dirty="0"/>
              <a:t>Can cause serious problems when </a:t>
            </a:r>
            <a:r>
              <a:rPr lang="en-US" dirty="0">
                <a:solidFill>
                  <a:srgbClr val="990033"/>
                </a:solidFill>
                <a:effectLst>
                  <a:outerShdw blurRad="38100" dist="38100" dir="2700000" algn="tl">
                    <a:srgbClr val="000000">
                      <a:alpha val="43137"/>
                    </a:srgbClr>
                  </a:outerShdw>
                </a:effectLst>
              </a:rPr>
              <a:t>data members contain pointers to dynamically allocated </a:t>
            </a:r>
            <a:r>
              <a:rPr lang="en-US" dirty="0" smtClean="0">
                <a:solidFill>
                  <a:srgbClr val="990033"/>
                </a:solidFill>
                <a:effectLst>
                  <a:outerShdw blurRad="38100" dist="38100" dir="2700000" algn="tl">
                    <a:srgbClr val="000000">
                      <a:alpha val="43137"/>
                    </a:srgbClr>
                  </a:outerShdw>
                </a:effectLst>
              </a:rPr>
              <a:t>memory !!</a:t>
            </a:r>
            <a:endParaRPr lang="en-US" dirty="0">
              <a:solidFill>
                <a:srgbClr val="990033"/>
              </a:solidFill>
              <a:effectLst>
                <a:outerShdw blurRad="38100" dist="38100" dir="2700000" algn="tl">
                  <a:srgbClr val="000000">
                    <a:alpha val="43137"/>
                  </a:srgbClr>
                </a:outerShdw>
              </a:effectLst>
            </a:endParaRPr>
          </a:p>
        </p:txBody>
      </p:sp>
      <p:pic>
        <p:nvPicPr>
          <p:cNvPr id="430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5805488"/>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285750" y="1071563"/>
          <a:ext cx="7286625" cy="5143500"/>
        </p:xfrm>
        <a:graphic>
          <a:graphicData uri="http://schemas.openxmlformats.org/presentationml/2006/ole">
            <mc:AlternateContent xmlns:mc="http://schemas.openxmlformats.org/markup-compatibility/2006">
              <mc:Choice xmlns:v="urn:schemas-microsoft-com:vml" Requires="v">
                <p:oleObj spid="_x0000_s18452" name="Document" r:id="rId3" imgW="7078494" imgH="4981626" progId="Word.Document.8">
                  <p:embed/>
                </p:oleObj>
              </mc:Choice>
              <mc:Fallback>
                <p:oleObj name="Document" r:id="rId3" imgW="7078494" imgH="498162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071563"/>
                        <a:ext cx="7286625"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2"/>
          <p:cNvSpPr txBox="1">
            <a:spLocks noChangeArrowheads="1"/>
          </p:cNvSpPr>
          <p:nvPr/>
        </p:nvSpPr>
        <p:spPr>
          <a:xfrm>
            <a:off x="179388" y="115888"/>
            <a:ext cx="8785225" cy="792162"/>
          </a:xfrm>
          <a:prstGeom prst="rect">
            <a:avLst/>
          </a:prstGeom>
        </p:spPr>
        <p:txBody>
          <a:bodyPr/>
          <a:lstStyle/>
          <a:p>
            <a:pPr>
              <a:lnSpc>
                <a:spcPct val="110000"/>
              </a:lnSpc>
              <a:defRPr/>
            </a:pPr>
            <a:r>
              <a:rPr lang="en-US" sz="3200" b="1" kern="0" dirty="0" smtClean="0">
                <a:solidFill>
                  <a:schemeClr val="bg1"/>
                </a:solidFill>
                <a:effectLst>
                  <a:outerShdw blurRad="38100" dist="38100" dir="2700000" algn="tl">
                    <a:srgbClr val="000000"/>
                  </a:outerShdw>
                </a:effectLst>
                <a:latin typeface="+mj-lt"/>
                <a:ea typeface="+mj-ea"/>
                <a:cs typeface="+mj-cs"/>
              </a:rPr>
              <a:t>17.10 </a:t>
            </a:r>
            <a:r>
              <a:rPr lang="en-US" sz="3200" b="1" kern="0" dirty="0">
                <a:solidFill>
                  <a:schemeClr val="bg1"/>
                </a:solidFill>
                <a:effectLst>
                  <a:outerShdw blurRad="38100" dist="38100" dir="2700000" algn="tl">
                    <a:srgbClr val="000000"/>
                  </a:outerShdw>
                </a:effectLst>
                <a:latin typeface="+mj-lt"/>
                <a:ea typeface="+mj-ea"/>
                <a:cs typeface="+mj-cs"/>
              </a:rPr>
              <a:t>Default </a:t>
            </a:r>
            <a:r>
              <a:rPr lang="en-US" sz="3200" b="1" kern="0" dirty="0" err="1">
                <a:solidFill>
                  <a:schemeClr val="bg1"/>
                </a:solidFill>
                <a:effectLst>
                  <a:outerShdw blurRad="38100" dist="38100" dir="2700000" algn="tl">
                    <a:srgbClr val="000000"/>
                  </a:outerShdw>
                </a:effectLst>
                <a:latin typeface="+mj-lt"/>
                <a:ea typeface="+mj-ea"/>
                <a:cs typeface="+mj-cs"/>
              </a:rPr>
              <a:t>Memberwise</a:t>
            </a:r>
            <a:r>
              <a:rPr lang="en-US" sz="3200" b="1" kern="0" dirty="0">
                <a:solidFill>
                  <a:schemeClr val="bg1"/>
                </a:solidFill>
                <a:effectLst>
                  <a:outerShdw blurRad="38100" dist="38100" dir="2700000" algn="tl">
                    <a:srgbClr val="000000"/>
                  </a:outerShdw>
                </a:effectLst>
                <a:latin typeface="+mj-lt"/>
                <a:ea typeface="+mj-ea"/>
                <a:cs typeface="+mj-cs"/>
              </a:rPr>
              <a:t> Assignment</a:t>
            </a:r>
          </a:p>
        </p:txBody>
      </p:sp>
      <p:pic>
        <p:nvPicPr>
          <p:cNvPr id="184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805488"/>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Rectangle 28"/>
          <p:cNvSpPr>
            <a:spLocks noChangeArrowheads="1"/>
          </p:cNvSpPr>
          <p:nvPr/>
        </p:nvSpPr>
        <p:spPr bwMode="auto">
          <a:xfrm>
            <a:off x="4214813" y="3357563"/>
            <a:ext cx="4572000" cy="285750"/>
          </a:xfrm>
          <a:prstGeom prst="rect">
            <a:avLst/>
          </a:prstGeom>
          <a:noFill/>
          <a:ln w="31750" algn="ctr">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600" b="1" dirty="0">
                <a:solidFill>
                  <a:srgbClr val="990033"/>
                </a:solidFill>
                <a:latin typeface="Times New Roman" panose="02020603050405020304" pitchFamily="18" charset="0"/>
                <a:cs typeface="Times New Roman" panose="02020603050405020304" pitchFamily="18" charset="0"/>
              </a:rPr>
              <a:t>Default initialization of data members</a:t>
            </a:r>
            <a:endParaRPr lang="en-US" altLang="en-US" b="1" dirty="0">
              <a:solidFill>
                <a:srgbClr val="990033"/>
              </a:solidFill>
              <a:latin typeface="Times New Roman" panose="02020603050405020304" pitchFamily="18" charset="0"/>
              <a:cs typeface="Times New Roman" panose="02020603050405020304" pitchFamily="18" charset="0"/>
            </a:endParaRPr>
          </a:p>
        </p:txBody>
      </p:sp>
      <p:sp>
        <p:nvSpPr>
          <p:cNvPr id="11" name="Line 29"/>
          <p:cNvSpPr>
            <a:spLocks noChangeShapeType="1"/>
          </p:cNvSpPr>
          <p:nvPr/>
        </p:nvSpPr>
        <p:spPr bwMode="auto">
          <a:xfrm flipH="1">
            <a:off x="2571750" y="3500438"/>
            <a:ext cx="1500188" cy="357187"/>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260350" y="1143000"/>
          <a:ext cx="7526338" cy="5286375"/>
        </p:xfrm>
        <a:graphic>
          <a:graphicData uri="http://schemas.openxmlformats.org/presentationml/2006/ole">
            <mc:AlternateContent xmlns:mc="http://schemas.openxmlformats.org/markup-compatibility/2006">
              <mc:Choice xmlns:v="urn:schemas-microsoft-com:vml" Requires="v">
                <p:oleObj spid="_x0000_s19474" name="Document" r:id="rId3" imgW="7078494" imgH="4979104" progId="Word.Document.8">
                  <p:embed/>
                </p:oleObj>
              </mc:Choice>
              <mc:Fallback>
                <p:oleObj name="Document" r:id="rId3" imgW="7078494" imgH="497910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1143000"/>
                        <a:ext cx="7526338" cy="528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945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805488"/>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2"/>
          <p:cNvSpPr txBox="1">
            <a:spLocks noChangeArrowheads="1"/>
          </p:cNvSpPr>
          <p:nvPr/>
        </p:nvSpPr>
        <p:spPr>
          <a:xfrm>
            <a:off x="179388" y="115888"/>
            <a:ext cx="8785225" cy="792162"/>
          </a:xfrm>
          <a:prstGeom prst="rect">
            <a:avLst/>
          </a:prstGeom>
        </p:spPr>
        <p:txBody>
          <a:bodyPr/>
          <a:lstStyle/>
          <a:p>
            <a:pPr>
              <a:lnSpc>
                <a:spcPct val="110000"/>
              </a:lnSpc>
              <a:defRPr/>
            </a:pPr>
            <a:r>
              <a:rPr lang="en-US" sz="3200" b="1" kern="0" dirty="0" smtClean="0">
                <a:solidFill>
                  <a:schemeClr val="bg1"/>
                </a:solidFill>
                <a:effectLst>
                  <a:outerShdw blurRad="38100" dist="38100" dir="2700000" algn="tl">
                    <a:srgbClr val="000000"/>
                  </a:outerShdw>
                </a:effectLst>
                <a:latin typeface="+mj-lt"/>
                <a:ea typeface="+mj-ea"/>
                <a:cs typeface="+mj-cs"/>
              </a:rPr>
              <a:t>17.10 </a:t>
            </a:r>
            <a:r>
              <a:rPr lang="en-US" sz="3200" b="1" kern="0" dirty="0">
                <a:solidFill>
                  <a:schemeClr val="bg1"/>
                </a:solidFill>
                <a:effectLst>
                  <a:outerShdw blurRad="38100" dist="38100" dir="2700000" algn="tl">
                    <a:srgbClr val="000000"/>
                  </a:outerShdw>
                </a:effectLst>
                <a:latin typeface="+mj-lt"/>
                <a:ea typeface="+mj-ea"/>
                <a:cs typeface="+mj-cs"/>
              </a:rPr>
              <a:t>Default </a:t>
            </a:r>
            <a:r>
              <a:rPr lang="en-US" sz="3200" b="1" kern="0" dirty="0" err="1">
                <a:solidFill>
                  <a:schemeClr val="bg1"/>
                </a:solidFill>
                <a:effectLst>
                  <a:outerShdw blurRad="38100" dist="38100" dir="2700000" algn="tl">
                    <a:srgbClr val="000000"/>
                  </a:outerShdw>
                </a:effectLst>
                <a:latin typeface="+mj-lt"/>
                <a:ea typeface="+mj-ea"/>
                <a:cs typeface="+mj-cs"/>
              </a:rPr>
              <a:t>Memberwise</a:t>
            </a:r>
            <a:r>
              <a:rPr lang="en-US" sz="3200" b="1" kern="0" dirty="0">
                <a:solidFill>
                  <a:schemeClr val="bg1"/>
                </a:solidFill>
                <a:effectLst>
                  <a:outerShdw blurRad="38100" dist="38100" dir="2700000" algn="tl">
                    <a:srgbClr val="000000"/>
                  </a:outerShdw>
                </a:effectLst>
                <a:latin typeface="+mj-lt"/>
                <a:ea typeface="+mj-ea"/>
                <a:cs typeface="+mj-cs"/>
              </a:rPr>
              <a:t> Assignment</a:t>
            </a: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extLst>
              <p:ext uri="{D42A27DB-BD31-4B8C-83A1-F6EECF244321}">
                <p14:modId xmlns:p14="http://schemas.microsoft.com/office/powerpoint/2010/main" val="1281951750"/>
              </p:ext>
            </p:extLst>
          </p:nvPr>
        </p:nvGraphicFramePr>
        <p:xfrm>
          <a:off x="1187624" y="908050"/>
          <a:ext cx="6077133" cy="5661248"/>
        </p:xfrm>
        <a:graphic>
          <a:graphicData uri="http://schemas.openxmlformats.org/presentationml/2006/ole">
            <mc:AlternateContent xmlns:mc="http://schemas.openxmlformats.org/markup-compatibility/2006">
              <mc:Choice xmlns:v="urn:schemas-microsoft-com:vml" Requires="v">
                <p:oleObj spid="_x0000_s20502" name="Document" r:id="rId3" imgW="7078494" imgH="6603861" progId="Word.Document.8">
                  <p:embed/>
                </p:oleObj>
              </mc:Choice>
              <mc:Fallback>
                <p:oleObj name="Document" r:id="rId3" imgW="7078494" imgH="6603861"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908050"/>
                        <a:ext cx="6077133" cy="5661248"/>
                      </a:xfrm>
                      <a:prstGeom prst="rect">
                        <a:avLst/>
                      </a:prstGeom>
                      <a:noFill/>
                      <a:ln>
                        <a:noFill/>
                      </a:ln>
                      <a:effectLst/>
                    </p:spPr>
                  </p:pic>
                </p:oleObj>
              </mc:Fallback>
            </mc:AlternateContent>
          </a:graphicData>
        </a:graphic>
      </p:graphicFrame>
      <p:sp>
        <p:nvSpPr>
          <p:cNvPr id="1224710" name="Text Box 6"/>
          <p:cNvSpPr txBox="1">
            <a:spLocks noChangeArrowheads="1"/>
          </p:cNvSpPr>
          <p:nvPr/>
        </p:nvSpPr>
        <p:spPr bwMode="auto">
          <a:xfrm>
            <a:off x="5143500" y="2514600"/>
            <a:ext cx="3786188" cy="707886"/>
          </a:xfrm>
          <a:prstGeom prst="rect">
            <a:avLst/>
          </a:prstGeom>
          <a:solidFill>
            <a:srgbClr val="F0F7F7"/>
          </a:solidFill>
          <a:ln w="9525">
            <a:solidFill>
              <a:schemeClr val="tx1"/>
            </a:solidFill>
            <a:miter lim="800000"/>
            <a:headEnd/>
            <a:tailEnd/>
          </a:ln>
          <a:effectLst/>
        </p:spPr>
        <p:txBody>
          <a:bodyPr>
            <a:spAutoFit/>
          </a:bodyPr>
          <a:lstStyle/>
          <a:p>
            <a:pPr>
              <a:spcBef>
                <a:spcPct val="50000"/>
              </a:spcBef>
              <a:defRPr/>
            </a:pPr>
            <a:r>
              <a:rPr lang="en-US" sz="2000" b="1" dirty="0" err="1">
                <a:solidFill>
                  <a:srgbClr val="990033"/>
                </a:solidFill>
                <a:latin typeface="Times New Roman" panose="02020603050405020304" pitchFamily="18" charset="0"/>
                <a:cs typeface="Times New Roman" panose="02020603050405020304" pitchFamily="18" charset="0"/>
              </a:rPr>
              <a:t>memberwise</a:t>
            </a:r>
            <a:r>
              <a:rPr lang="en-US" sz="2000" b="1" dirty="0">
                <a:solidFill>
                  <a:srgbClr val="990033"/>
                </a:solidFill>
                <a:latin typeface="Times New Roman" panose="02020603050405020304" pitchFamily="18" charset="0"/>
                <a:cs typeface="Times New Roman" panose="02020603050405020304" pitchFamily="18" charset="0"/>
              </a:rPr>
              <a:t> assignment assigns data members of </a:t>
            </a:r>
            <a:r>
              <a:rPr lang="en-US" sz="2000" b="1" dirty="0">
                <a:solidFill>
                  <a:srgbClr val="0000FF"/>
                </a:solidFill>
                <a:latin typeface="Times New Roman" panose="02020603050405020304" pitchFamily="18" charset="0"/>
                <a:cs typeface="Times New Roman" panose="02020603050405020304" pitchFamily="18" charset="0"/>
              </a:rPr>
              <a:t>date1</a:t>
            </a:r>
            <a:r>
              <a:rPr lang="en-US" sz="2000" b="1" dirty="0">
                <a:solidFill>
                  <a:srgbClr val="990033"/>
                </a:solidFill>
                <a:latin typeface="Times New Roman" panose="02020603050405020304" pitchFamily="18" charset="0"/>
                <a:cs typeface="Times New Roman" panose="02020603050405020304" pitchFamily="18" charset="0"/>
              </a:rPr>
              <a:t> to </a:t>
            </a:r>
            <a:r>
              <a:rPr lang="en-US" sz="2000" b="1" dirty="0">
                <a:solidFill>
                  <a:srgbClr val="0000FF"/>
                </a:solidFill>
                <a:latin typeface="Times New Roman" panose="02020603050405020304" pitchFamily="18" charset="0"/>
                <a:cs typeface="Times New Roman" panose="02020603050405020304" pitchFamily="18" charset="0"/>
              </a:rPr>
              <a:t>date2</a:t>
            </a:r>
          </a:p>
        </p:txBody>
      </p:sp>
      <p:sp>
        <p:nvSpPr>
          <p:cNvPr id="1224711" name="Line 7"/>
          <p:cNvSpPr>
            <a:spLocks noChangeShapeType="1"/>
          </p:cNvSpPr>
          <p:nvPr/>
        </p:nvSpPr>
        <p:spPr bwMode="auto">
          <a:xfrm flipH="1">
            <a:off x="2655168" y="3214689"/>
            <a:ext cx="2345457" cy="100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224715" name="Line 11"/>
          <p:cNvSpPr>
            <a:spLocks noChangeShapeType="1"/>
          </p:cNvSpPr>
          <p:nvPr/>
        </p:nvSpPr>
        <p:spPr bwMode="auto">
          <a:xfrm flipH="1">
            <a:off x="2655168" y="4941168"/>
            <a:ext cx="3429000" cy="785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24716" name="Line 12"/>
          <p:cNvSpPr>
            <a:spLocks noChangeShapeType="1"/>
          </p:cNvSpPr>
          <p:nvPr/>
        </p:nvSpPr>
        <p:spPr bwMode="auto">
          <a:xfrm flipH="1">
            <a:off x="5143500" y="5157192"/>
            <a:ext cx="1012676" cy="8157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224714" name="Text Box 10"/>
          <p:cNvSpPr txBox="1">
            <a:spLocks noChangeArrowheads="1"/>
          </p:cNvSpPr>
          <p:nvPr/>
        </p:nvSpPr>
        <p:spPr bwMode="auto">
          <a:xfrm>
            <a:off x="6143625" y="4371975"/>
            <a:ext cx="2714625" cy="707886"/>
          </a:xfrm>
          <a:prstGeom prst="rect">
            <a:avLst/>
          </a:prstGeom>
          <a:solidFill>
            <a:srgbClr val="F0F7F7"/>
          </a:solidFill>
          <a:ln w="9525">
            <a:solidFill>
              <a:schemeClr val="tx1"/>
            </a:solidFill>
            <a:miter lim="800000"/>
            <a:headEnd/>
            <a:tailEnd/>
          </a:ln>
          <a:effectLst/>
        </p:spPr>
        <p:txBody>
          <a:bodyPr>
            <a:spAutoFit/>
          </a:bodyPr>
          <a:lstStyle/>
          <a:p>
            <a:pPr>
              <a:spcBef>
                <a:spcPct val="50000"/>
              </a:spcBef>
              <a:defRPr/>
            </a:pPr>
            <a:r>
              <a:rPr lang="en-US" sz="2000" b="1" dirty="0">
                <a:solidFill>
                  <a:srgbClr val="0000FF"/>
                </a:solidFill>
                <a:latin typeface="Times New Roman" panose="02020603050405020304" pitchFamily="18" charset="0"/>
                <a:cs typeface="Times New Roman" panose="02020603050405020304" pitchFamily="18" charset="0"/>
              </a:rPr>
              <a:t>date2</a:t>
            </a:r>
            <a:r>
              <a:rPr lang="en-US" sz="2000" dirty="0">
                <a:latin typeface="Times New Roman" panose="02020603050405020304" pitchFamily="18" charset="0"/>
                <a:cs typeface="Times New Roman" panose="02020603050405020304" pitchFamily="18" charset="0"/>
              </a:rPr>
              <a:t> </a:t>
            </a:r>
            <a:r>
              <a:rPr lang="en-US" sz="2000" b="1" dirty="0">
                <a:solidFill>
                  <a:srgbClr val="990033"/>
                </a:solidFill>
                <a:latin typeface="Times New Roman" panose="02020603050405020304" pitchFamily="18" charset="0"/>
                <a:cs typeface="Times New Roman" panose="02020603050405020304" pitchFamily="18" charset="0"/>
              </a:rPr>
              <a:t>now stores the same date as </a:t>
            </a:r>
            <a:r>
              <a:rPr lang="en-US" sz="2000" b="1" dirty="0">
                <a:solidFill>
                  <a:srgbClr val="0000FF"/>
                </a:solidFill>
                <a:latin typeface="Times New Roman" panose="02020603050405020304" pitchFamily="18" charset="0"/>
                <a:cs typeface="Times New Roman" panose="02020603050405020304" pitchFamily="18" charset="0"/>
              </a:rPr>
              <a:t>date1</a:t>
            </a:r>
            <a:r>
              <a:rPr lang="en-US" sz="2000" dirty="0">
                <a:solidFill>
                  <a:srgbClr val="0000FF"/>
                </a:solidFill>
                <a:latin typeface="Times New Roman" panose="02020603050405020304" pitchFamily="18" charset="0"/>
                <a:cs typeface="Times New Roman" panose="02020603050405020304" pitchFamily="18" charset="0"/>
              </a:rPr>
              <a:t> </a:t>
            </a:r>
          </a:p>
        </p:txBody>
      </p:sp>
      <p:pic>
        <p:nvPicPr>
          <p:cNvPr id="204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805488"/>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2"/>
          <p:cNvSpPr txBox="1">
            <a:spLocks noChangeArrowheads="1"/>
          </p:cNvSpPr>
          <p:nvPr/>
        </p:nvSpPr>
        <p:spPr>
          <a:xfrm>
            <a:off x="179388" y="115888"/>
            <a:ext cx="8785225" cy="792162"/>
          </a:xfrm>
          <a:prstGeom prst="rect">
            <a:avLst/>
          </a:prstGeom>
        </p:spPr>
        <p:txBody>
          <a:bodyPr/>
          <a:lstStyle/>
          <a:p>
            <a:pPr>
              <a:lnSpc>
                <a:spcPct val="110000"/>
              </a:lnSpc>
              <a:defRPr/>
            </a:pPr>
            <a:r>
              <a:rPr lang="en-US" sz="3200" b="1" kern="0" dirty="0" smtClean="0">
                <a:solidFill>
                  <a:schemeClr val="bg1"/>
                </a:solidFill>
                <a:effectLst>
                  <a:outerShdw blurRad="38100" dist="38100" dir="2700000" algn="tl">
                    <a:srgbClr val="000000"/>
                  </a:outerShdw>
                </a:effectLst>
                <a:latin typeface="+mj-lt"/>
                <a:ea typeface="+mj-ea"/>
                <a:cs typeface="+mj-cs"/>
              </a:rPr>
              <a:t>17.10 </a:t>
            </a:r>
            <a:r>
              <a:rPr lang="en-US" sz="3200" b="1" kern="0" dirty="0">
                <a:solidFill>
                  <a:schemeClr val="bg1"/>
                </a:solidFill>
                <a:effectLst>
                  <a:outerShdw blurRad="38100" dist="38100" dir="2700000" algn="tl">
                    <a:srgbClr val="000000"/>
                  </a:outerShdw>
                </a:effectLst>
                <a:latin typeface="+mj-lt"/>
                <a:ea typeface="+mj-ea"/>
                <a:cs typeface="+mj-cs"/>
              </a:rPr>
              <a:t>Default </a:t>
            </a:r>
            <a:r>
              <a:rPr lang="en-US" sz="3200" b="1" kern="0" dirty="0" err="1">
                <a:solidFill>
                  <a:schemeClr val="bg1"/>
                </a:solidFill>
                <a:effectLst>
                  <a:outerShdw blurRad="38100" dist="38100" dir="2700000" algn="tl">
                    <a:srgbClr val="000000"/>
                  </a:outerShdw>
                </a:effectLst>
                <a:latin typeface="+mj-lt"/>
                <a:ea typeface="+mj-ea"/>
                <a:cs typeface="+mj-cs"/>
              </a:rPr>
              <a:t>Memberwise</a:t>
            </a:r>
            <a:r>
              <a:rPr lang="en-US" sz="3200" b="1" kern="0" dirty="0">
                <a:solidFill>
                  <a:schemeClr val="bg1"/>
                </a:solidFill>
                <a:effectLst>
                  <a:outerShdw blurRad="38100" dist="38100" dir="2700000" algn="tl">
                    <a:srgbClr val="000000"/>
                  </a:outerShdw>
                </a:effectLst>
                <a:latin typeface="+mj-lt"/>
                <a:ea typeface="+mj-ea"/>
                <a:cs typeface="+mj-cs"/>
              </a:rPr>
              <a:t> Assignment</a:t>
            </a:r>
          </a:p>
        </p:txBody>
      </p:sp>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6F1BC5CF-918B-45EC-8313-E6DB599E44FF}"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4710"/>
                                        </p:tgtEl>
                                        <p:attrNameLst>
                                          <p:attrName>style.visibility</p:attrName>
                                        </p:attrNameLst>
                                      </p:cBhvr>
                                      <p:to>
                                        <p:strVal val="visible"/>
                                      </p:to>
                                    </p:set>
                                  </p:childTnLst>
                                  <p:subTnLst>
                                    <p:set>
                                      <p:cBhvr override="childStyle">
                                        <p:cTn dur="1" fill="hold" display="0" masterRel="nextClick" afterEffect="1"/>
                                        <p:tgtEl>
                                          <p:spTgt spid="122471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24711"/>
                                        </p:tgtEl>
                                        <p:attrNameLst>
                                          <p:attrName>style.visibility</p:attrName>
                                        </p:attrNameLst>
                                      </p:cBhvr>
                                      <p:to>
                                        <p:strVal val="visible"/>
                                      </p:to>
                                    </p:set>
                                  </p:childTnLst>
                                  <p:subTnLst>
                                    <p:set>
                                      <p:cBhvr override="childStyle">
                                        <p:cTn dur="1" fill="hold" display="0" masterRel="nextClick" afterEffect="1"/>
                                        <p:tgtEl>
                                          <p:spTgt spid="1224711"/>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4715"/>
                                        </p:tgtEl>
                                        <p:attrNameLst>
                                          <p:attrName>style.visibility</p:attrName>
                                        </p:attrNameLst>
                                      </p:cBhvr>
                                      <p:to>
                                        <p:strVal val="visible"/>
                                      </p:to>
                                    </p:set>
                                  </p:childTnLst>
                                  <p:subTnLst>
                                    <p:set>
                                      <p:cBhvr override="childStyle">
                                        <p:cTn dur="1" fill="hold" display="0" masterRel="nextClick" afterEffect="1"/>
                                        <p:tgtEl>
                                          <p:spTgt spid="122471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224716"/>
                                        </p:tgtEl>
                                        <p:attrNameLst>
                                          <p:attrName>style.visibility</p:attrName>
                                        </p:attrNameLst>
                                      </p:cBhvr>
                                      <p:to>
                                        <p:strVal val="visible"/>
                                      </p:to>
                                    </p:set>
                                  </p:childTnLst>
                                  <p:subTnLst>
                                    <p:set>
                                      <p:cBhvr override="childStyle">
                                        <p:cTn dur="1" fill="hold" display="0" masterRel="nextClick" afterEffect="1"/>
                                        <p:tgtEl>
                                          <p:spTgt spid="1224716"/>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224714"/>
                                        </p:tgtEl>
                                        <p:attrNameLst>
                                          <p:attrName>style.visibility</p:attrName>
                                        </p:attrNameLst>
                                      </p:cBhvr>
                                      <p:to>
                                        <p:strVal val="visible"/>
                                      </p:to>
                                    </p:set>
                                  </p:childTnLst>
                                  <p:subTnLst>
                                    <p:set>
                                      <p:cBhvr override="childStyle">
                                        <p:cTn dur="1" fill="hold" display="0" masterRel="nextClick" afterEffect="1"/>
                                        <p:tgtEl>
                                          <p:spTgt spid="12247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10" grpId="0" animBg="1"/>
      <p:bldP spid="1224711" grpId="0" animBg="1"/>
      <p:bldP spid="1224715" grpId="0" animBg="1"/>
      <p:bldP spid="1224716" grpId="0" animBg="1"/>
      <p:bldP spid="12247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p:txBody>
          <a:bodyPr/>
          <a:lstStyle/>
          <a:p>
            <a:pPr>
              <a:defRPr/>
            </a:pPr>
            <a:r>
              <a:rPr lang="en-US" sz="3200" dirty="0" smtClean="0"/>
              <a:t>17.10 </a:t>
            </a:r>
            <a:r>
              <a:rPr lang="en-US" sz="3200" dirty="0"/>
              <a:t>Default </a:t>
            </a:r>
            <a:r>
              <a:rPr lang="en-US" sz="3200" dirty="0" err="1"/>
              <a:t>Memberwise</a:t>
            </a:r>
            <a:r>
              <a:rPr lang="en-US" sz="3200" dirty="0"/>
              <a:t> Assignment </a:t>
            </a:r>
          </a:p>
        </p:txBody>
      </p:sp>
      <p:sp>
        <p:nvSpPr>
          <p:cNvPr id="1300483" name="Rectangle 3"/>
          <p:cNvSpPr>
            <a:spLocks noGrp="1" noChangeArrowheads="1"/>
          </p:cNvSpPr>
          <p:nvPr>
            <p:ph type="body" idx="1"/>
          </p:nvPr>
        </p:nvSpPr>
        <p:spPr>
          <a:xfrm>
            <a:off x="457200" y="1071563"/>
            <a:ext cx="8229600" cy="5214937"/>
          </a:xfrm>
        </p:spPr>
        <p:txBody>
          <a:bodyPr/>
          <a:lstStyle/>
          <a:p>
            <a:pPr>
              <a:defRPr/>
            </a:pPr>
            <a:r>
              <a:rPr lang="en-US" dirty="0"/>
              <a:t>Copy constructor</a:t>
            </a:r>
          </a:p>
          <a:p>
            <a:pPr lvl="1">
              <a:defRPr/>
            </a:pPr>
            <a:r>
              <a:rPr lang="en-US" sz="2400" dirty="0"/>
              <a:t>Enables </a:t>
            </a:r>
            <a:r>
              <a:rPr lang="en-US" sz="2400" dirty="0">
                <a:solidFill>
                  <a:srgbClr val="0000FF"/>
                </a:solidFill>
              </a:rPr>
              <a:t>pass-by-value</a:t>
            </a:r>
            <a:r>
              <a:rPr lang="en-US" sz="2400" dirty="0"/>
              <a:t> for objects</a:t>
            </a:r>
          </a:p>
          <a:p>
            <a:pPr lvl="2">
              <a:defRPr/>
            </a:pPr>
            <a:r>
              <a:rPr lang="en-US" dirty="0"/>
              <a:t>Used to copy original object’s values into new object to be passed to a function or returned from a function</a:t>
            </a:r>
          </a:p>
          <a:p>
            <a:pPr lvl="1">
              <a:defRPr/>
            </a:pPr>
            <a:r>
              <a:rPr lang="en-US" sz="2400" dirty="0"/>
              <a:t>Compiler provides a </a:t>
            </a:r>
            <a:r>
              <a:rPr lang="en-US" sz="2400" dirty="0">
                <a:solidFill>
                  <a:srgbClr val="008000"/>
                </a:solidFill>
              </a:rPr>
              <a:t>default copy constructor</a:t>
            </a:r>
          </a:p>
          <a:p>
            <a:pPr lvl="2">
              <a:defRPr/>
            </a:pPr>
            <a:r>
              <a:rPr lang="en-US" dirty="0"/>
              <a:t>Copies each member of the original object into the corresponding member of the new object (i.e., </a:t>
            </a:r>
            <a:r>
              <a:rPr lang="en-US" dirty="0" err="1"/>
              <a:t>memberwise</a:t>
            </a:r>
            <a:r>
              <a:rPr lang="en-US" dirty="0"/>
              <a:t> assignment</a:t>
            </a:r>
            <a:r>
              <a:rPr lang="en-US" dirty="0" smtClean="0"/>
              <a:t>).</a:t>
            </a:r>
            <a:endParaRPr lang="en-US" dirty="0"/>
          </a:p>
          <a:p>
            <a:pPr lvl="1">
              <a:defRPr/>
            </a:pPr>
            <a:r>
              <a:rPr lang="en-US" sz="2400" dirty="0" smtClean="0"/>
              <a:t>Can </a:t>
            </a:r>
            <a:r>
              <a:rPr lang="en-US" sz="2400" dirty="0"/>
              <a:t>cause serious problems when </a:t>
            </a:r>
            <a:r>
              <a:rPr lang="en-US" sz="2400" dirty="0">
                <a:solidFill>
                  <a:srgbClr val="800000"/>
                </a:solidFill>
              </a:rPr>
              <a:t>data members contain pointers to dynamically allocated </a:t>
            </a:r>
            <a:r>
              <a:rPr lang="en-US" sz="2400" dirty="0" smtClean="0">
                <a:solidFill>
                  <a:srgbClr val="800000"/>
                </a:solidFill>
              </a:rPr>
              <a:t>memory!! </a:t>
            </a:r>
            <a:endParaRPr lang="en-US" sz="2400" dirty="0">
              <a:solidFill>
                <a:srgbClr val="800000"/>
              </a:solidFill>
            </a:endParaRP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5902350"/>
            <a:ext cx="29384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idx="4294967295"/>
          </p:nvPr>
        </p:nvSpPr>
        <p:spPr/>
        <p:txBody>
          <a:bodyPr/>
          <a:lstStyle/>
          <a:p>
            <a:pPr>
              <a:defRPr/>
            </a:pPr>
            <a:r>
              <a:rPr lang="en-US" sz="4000" dirty="0" smtClean="0"/>
              <a:t>Review of More C++</a:t>
            </a:r>
          </a:p>
        </p:txBody>
      </p:sp>
      <p:sp>
        <p:nvSpPr>
          <p:cNvPr id="306179" name="Rectangle 3"/>
          <p:cNvSpPr>
            <a:spLocks noGrp="1" noChangeArrowheads="1"/>
          </p:cNvSpPr>
          <p:nvPr>
            <p:ph type="body" idx="4294967295"/>
          </p:nvPr>
        </p:nvSpPr>
        <p:spPr>
          <a:xfrm>
            <a:off x="457200" y="1057275"/>
            <a:ext cx="8186738" cy="5229225"/>
          </a:xfrm>
        </p:spPr>
        <p:txBody>
          <a:bodyPr/>
          <a:lstStyle/>
          <a:p>
            <a:pPr>
              <a:lnSpc>
                <a:spcPct val="80000"/>
              </a:lnSpc>
              <a:defRPr/>
            </a:pPr>
            <a:r>
              <a:rPr lang="en-US" sz="2000" dirty="0" smtClean="0"/>
              <a:t>Preprocessor Wrapper Example</a:t>
            </a:r>
          </a:p>
          <a:p>
            <a:pPr>
              <a:lnSpc>
                <a:spcPct val="80000"/>
              </a:lnSpc>
              <a:defRPr/>
            </a:pPr>
            <a:r>
              <a:rPr lang="en-US" sz="2000" dirty="0" smtClean="0"/>
              <a:t>Time Class Case Study</a:t>
            </a:r>
          </a:p>
          <a:p>
            <a:pPr lvl="1">
              <a:lnSpc>
                <a:spcPct val="80000"/>
              </a:lnSpc>
              <a:defRPr/>
            </a:pPr>
            <a:r>
              <a:rPr lang="en-US" sz="1800" dirty="0" err="1" smtClean="0"/>
              <a:t>Setfill</a:t>
            </a:r>
            <a:r>
              <a:rPr lang="en-US" sz="1800" dirty="0" smtClean="0"/>
              <a:t>, </a:t>
            </a:r>
            <a:r>
              <a:rPr lang="en-US" sz="1800" dirty="0" err="1" smtClean="0"/>
              <a:t>setw</a:t>
            </a:r>
            <a:r>
              <a:rPr lang="en-US" sz="1800" dirty="0" smtClean="0"/>
              <a:t>, conditional</a:t>
            </a:r>
          </a:p>
          <a:p>
            <a:pPr>
              <a:lnSpc>
                <a:spcPct val="80000"/>
              </a:lnSpc>
              <a:defRPr/>
            </a:pPr>
            <a:r>
              <a:rPr lang="en-US" sz="2000" dirty="0" smtClean="0"/>
              <a:t>Class Scope and Assessing Class</a:t>
            </a:r>
          </a:p>
          <a:p>
            <a:pPr lvl="1">
              <a:lnSpc>
                <a:spcPct val="80000"/>
              </a:lnSpc>
              <a:defRPr/>
            </a:pPr>
            <a:r>
              <a:rPr lang="en-US" sz="1800" dirty="0" smtClean="0">
                <a:solidFill>
                  <a:srgbClr val="990033"/>
                </a:solidFill>
              </a:rPr>
              <a:t>Handles</a:t>
            </a:r>
          </a:p>
          <a:p>
            <a:pPr lvl="1">
              <a:lnSpc>
                <a:spcPct val="80000"/>
              </a:lnSpc>
              <a:defRPr/>
            </a:pPr>
            <a:r>
              <a:rPr lang="en-US" sz="1800" dirty="0" smtClean="0"/>
              <a:t> Members</a:t>
            </a:r>
          </a:p>
          <a:p>
            <a:pPr lvl="1">
              <a:lnSpc>
                <a:spcPct val="80000"/>
              </a:lnSpc>
              <a:defRPr/>
            </a:pPr>
            <a:r>
              <a:rPr lang="en-US" sz="1800" dirty="0" smtClean="0"/>
              <a:t>Using handles to access class members</a:t>
            </a:r>
          </a:p>
          <a:p>
            <a:pPr lvl="1">
              <a:lnSpc>
                <a:spcPct val="80000"/>
              </a:lnSpc>
              <a:defRPr/>
            </a:pPr>
            <a:r>
              <a:rPr lang="en-US" sz="1800" dirty="0" smtClean="0">
                <a:solidFill>
                  <a:srgbClr val="990033"/>
                </a:solidFill>
              </a:rPr>
              <a:t>Dot and arrow member selection operators</a:t>
            </a:r>
            <a:r>
              <a:rPr lang="en-US" sz="1800" dirty="0" smtClean="0"/>
              <a:t>.</a:t>
            </a:r>
          </a:p>
          <a:p>
            <a:pPr>
              <a:lnSpc>
                <a:spcPct val="80000"/>
              </a:lnSpc>
              <a:defRPr/>
            </a:pPr>
            <a:r>
              <a:rPr lang="en-US" sz="2000" dirty="0" smtClean="0"/>
              <a:t>Access and Utility Functions</a:t>
            </a:r>
          </a:p>
          <a:p>
            <a:pPr lvl="1">
              <a:lnSpc>
                <a:spcPct val="80000"/>
              </a:lnSpc>
              <a:defRPr/>
            </a:pPr>
            <a:r>
              <a:rPr lang="en-US" sz="1800" dirty="0" smtClean="0"/>
              <a:t>Predicates, container classes and helpers</a:t>
            </a:r>
          </a:p>
          <a:p>
            <a:pPr>
              <a:lnSpc>
                <a:spcPct val="80000"/>
              </a:lnSpc>
              <a:defRPr/>
            </a:pPr>
            <a:r>
              <a:rPr lang="en-US" sz="2000" dirty="0" smtClean="0"/>
              <a:t>Destructors</a:t>
            </a:r>
          </a:p>
          <a:p>
            <a:pPr lvl="1">
              <a:lnSpc>
                <a:spcPct val="80000"/>
              </a:lnSpc>
              <a:defRPr/>
            </a:pPr>
            <a:r>
              <a:rPr lang="en-US" sz="1800" dirty="0" smtClean="0">
                <a:solidFill>
                  <a:srgbClr val="990033"/>
                </a:solidFill>
              </a:rPr>
              <a:t>Restrictions, default, order of execution</a:t>
            </a:r>
          </a:p>
          <a:p>
            <a:pPr lvl="1">
              <a:lnSpc>
                <a:spcPct val="80000"/>
              </a:lnSpc>
              <a:defRPr/>
            </a:pPr>
            <a:r>
              <a:rPr lang="en-US" sz="1800" dirty="0" smtClean="0">
                <a:solidFill>
                  <a:srgbClr val="990033"/>
                </a:solidFill>
              </a:rPr>
              <a:t>Functions exit and abort</a:t>
            </a:r>
          </a:p>
          <a:p>
            <a:pPr>
              <a:lnSpc>
                <a:spcPct val="80000"/>
              </a:lnSpc>
              <a:defRPr/>
            </a:pPr>
            <a:r>
              <a:rPr lang="en-US" sz="2000" dirty="0" smtClean="0"/>
              <a:t>Calling Constructors and Destructors</a:t>
            </a:r>
          </a:p>
          <a:p>
            <a:pPr lvl="1">
              <a:lnSpc>
                <a:spcPct val="80000"/>
              </a:lnSpc>
              <a:defRPr/>
            </a:pPr>
            <a:r>
              <a:rPr lang="en-US" sz="1800" dirty="0" smtClean="0">
                <a:solidFill>
                  <a:srgbClr val="990033"/>
                </a:solidFill>
              </a:rPr>
              <a:t>Differences between static and automatic objects</a:t>
            </a:r>
          </a:p>
          <a:p>
            <a:pPr lvl="1">
              <a:lnSpc>
                <a:spcPct val="80000"/>
              </a:lnSpc>
              <a:defRPr/>
            </a:pPr>
            <a:r>
              <a:rPr lang="en-US" sz="1800" dirty="0" smtClean="0"/>
              <a:t>Destructor Example</a:t>
            </a:r>
          </a:p>
          <a:p>
            <a:pPr>
              <a:lnSpc>
                <a:spcPct val="80000"/>
              </a:lnSpc>
              <a:defRPr/>
            </a:pPr>
            <a:r>
              <a:rPr lang="en-US" sz="2000" dirty="0" smtClean="0"/>
              <a:t>Default </a:t>
            </a:r>
            <a:r>
              <a:rPr lang="en-US" sz="2000" dirty="0" err="1" smtClean="0"/>
              <a:t>Memberwise</a:t>
            </a:r>
            <a:r>
              <a:rPr lang="en-US" sz="2000" dirty="0" smtClean="0"/>
              <a:t> Assignment</a:t>
            </a:r>
          </a:p>
          <a:p>
            <a:pPr lvl="1">
              <a:lnSpc>
                <a:spcPct val="80000"/>
              </a:lnSpc>
              <a:defRPr/>
            </a:pPr>
            <a:r>
              <a:rPr lang="en-US" sz="1600" dirty="0" smtClean="0">
                <a:solidFill>
                  <a:srgbClr val="990033"/>
                </a:solidFill>
              </a:rPr>
              <a:t>Default Copy Constructor</a:t>
            </a:r>
          </a:p>
        </p:txBody>
      </p:sp>
      <p:sp>
        <p:nvSpPr>
          <p:cNvPr id="2" name="Footer Placeholder 1"/>
          <p:cNvSpPr>
            <a:spLocks noGrp="1"/>
          </p:cNvSpPr>
          <p:nvPr>
            <p:ph type="ftr" sz="quarter" idx="3"/>
          </p:nvPr>
        </p:nvSpPr>
        <p:spPr>
          <a:xfrm>
            <a:off x="2266975" y="6381328"/>
            <a:ext cx="5113337" cy="403225"/>
          </a:xfrm>
        </p:spPr>
        <p:txBody>
          <a:bodyPr/>
          <a:lstStyle/>
          <a:p>
            <a:pPr>
              <a:defRPr/>
            </a:pPr>
            <a:r>
              <a:rPr lang="en-US" dirty="0" smtClean="0">
                <a:solidFill>
                  <a:schemeClr val="tx1"/>
                </a:solidFill>
              </a:rPr>
              <a:t>Systems Programming        </a:t>
            </a:r>
            <a:r>
              <a:rPr lang="en-US" dirty="0" smtClean="0"/>
              <a:t>C++ Classes</a:t>
            </a:r>
            <a:endParaRPr lang="en-US" dirty="0"/>
          </a:p>
        </p:txBody>
      </p:sp>
      <p:sp>
        <p:nvSpPr>
          <p:cNvPr id="3" name="Slide Number Placeholder 2"/>
          <p:cNvSpPr>
            <a:spLocks noGrp="1"/>
          </p:cNvSpPr>
          <p:nvPr>
            <p:ph type="sldNum" sz="quarter" idx="11"/>
          </p:nvPr>
        </p:nvSpPr>
        <p:spPr>
          <a:xfrm>
            <a:off x="8266112" y="6453336"/>
            <a:ext cx="914400" cy="228600"/>
          </a:xfrm>
        </p:spPr>
        <p:txBody>
          <a:bodyPr/>
          <a:lstStyle/>
          <a:p>
            <a:pPr>
              <a:defRPr/>
            </a:pPr>
            <a:fld id="{6F1BC5CF-918B-45EC-8313-E6DB599E44FF}"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a:defRPr/>
            </a:pPr>
            <a:r>
              <a:rPr lang="en-US" sz="4000" dirty="0" smtClean="0">
                <a:effectLst/>
              </a:rPr>
              <a:t>Time Class Case Study</a:t>
            </a:r>
          </a:p>
        </p:txBody>
      </p:sp>
      <p:graphicFrame>
        <p:nvGraphicFramePr>
          <p:cNvPr id="2050" name="Object 6"/>
          <p:cNvGraphicFramePr>
            <a:graphicFrameLocks noChangeAspect="1"/>
          </p:cNvGraphicFramePr>
          <p:nvPr/>
        </p:nvGraphicFramePr>
        <p:xfrm>
          <a:off x="142875" y="1044575"/>
          <a:ext cx="6084888" cy="5264150"/>
        </p:xfrm>
        <a:graphic>
          <a:graphicData uri="http://schemas.openxmlformats.org/presentationml/2006/ole">
            <mc:AlternateContent xmlns:mc="http://schemas.openxmlformats.org/markup-compatibility/2006">
              <mc:Choice xmlns:v="urn:schemas-microsoft-com:vml" Requires="v">
                <p:oleObj spid="_x0000_s2068" name="Document" r:id="rId3" imgW="7078494" imgH="6122918" progId="Word.Document.8">
                  <p:embed/>
                </p:oleObj>
              </mc:Choice>
              <mc:Fallback>
                <p:oleObj name="Document" r:id="rId3" imgW="7078494" imgH="6122918"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044575"/>
                        <a:ext cx="6084888" cy="526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1" name="Text Box 7"/>
          <p:cNvSpPr txBox="1">
            <a:spLocks noChangeArrowheads="1"/>
          </p:cNvSpPr>
          <p:nvPr/>
        </p:nvSpPr>
        <p:spPr bwMode="auto">
          <a:xfrm>
            <a:off x="5929313" y="4500563"/>
            <a:ext cx="3035300" cy="584200"/>
          </a:xfrm>
          <a:prstGeom prst="rect">
            <a:avLst/>
          </a:prstGeom>
          <a:solidFill>
            <a:srgbClr val="F0F5F7"/>
          </a:solidFill>
          <a:ln w="9525" algn="ctr">
            <a:solidFill>
              <a:schemeClr val="tx1"/>
            </a:solidFill>
            <a:miter lim="800000"/>
            <a:headEnd/>
            <a:tailEnd/>
          </a:ln>
        </p:spPr>
        <p:txBody>
          <a:bodyPr>
            <a:spAutoFit/>
          </a:bodyPr>
          <a:lstStyle>
            <a:lvl1pPr marL="228600" indent="-2286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eaLnBrk="1" hangingPunct="1">
              <a:spcBef>
                <a:spcPct val="50000"/>
              </a:spcBef>
              <a:spcAft>
                <a:spcPct val="25000"/>
              </a:spcAft>
              <a:buClr>
                <a:schemeClr val="tx1"/>
              </a:buClr>
            </a:pPr>
            <a:r>
              <a:rPr lang="en-US" altLang="en-US" sz="1600" b="1">
                <a:solidFill>
                  <a:srgbClr val="990033"/>
                </a:solidFill>
                <a:latin typeface="Times New Roman" pitchFamily="18" charset="0"/>
                <a:ea typeface="Times New Roman" pitchFamily="18" charset="0"/>
                <a:cs typeface="AGaramond" pitchFamily="18" charset="0"/>
              </a:rPr>
              <a:t>Ensure that </a:t>
            </a:r>
            <a:r>
              <a:rPr lang="en-US" altLang="en-US" sz="1600" b="1">
                <a:solidFill>
                  <a:srgbClr val="0000FF"/>
                </a:solidFill>
                <a:latin typeface="Courier New" pitchFamily="49" charset="0"/>
                <a:ea typeface="Times New Roman" pitchFamily="18" charset="0"/>
                <a:cs typeface="AGaramond" pitchFamily="18" charset="0"/>
              </a:rPr>
              <a:t>hour</a:t>
            </a:r>
            <a:r>
              <a:rPr lang="en-US" altLang="en-US" sz="1600" b="1">
                <a:solidFill>
                  <a:srgbClr val="0000FF"/>
                </a:solidFill>
                <a:latin typeface="Times New Roman" pitchFamily="18" charset="0"/>
                <a:ea typeface="Times New Roman" pitchFamily="18" charset="0"/>
                <a:cs typeface="AGaramond" pitchFamily="18" charset="0"/>
              </a:rPr>
              <a:t>, </a:t>
            </a:r>
            <a:r>
              <a:rPr lang="en-US" altLang="en-US" sz="1600" b="1">
                <a:solidFill>
                  <a:srgbClr val="0000FF"/>
                </a:solidFill>
                <a:latin typeface="Courier New" pitchFamily="49" charset="0"/>
                <a:ea typeface="Times New Roman" pitchFamily="18" charset="0"/>
                <a:cs typeface="AGaramond" pitchFamily="18" charset="0"/>
              </a:rPr>
              <a:t>minute</a:t>
            </a:r>
            <a:r>
              <a:rPr lang="en-US" altLang="en-US" sz="1600" b="1">
                <a:solidFill>
                  <a:srgbClr val="0000FF"/>
                </a:solidFill>
                <a:latin typeface="Times New Roman" pitchFamily="18" charset="0"/>
                <a:ea typeface="Times New Roman" pitchFamily="18" charset="0"/>
                <a:cs typeface="AGaramond" pitchFamily="18" charset="0"/>
              </a:rPr>
              <a:t> </a:t>
            </a:r>
            <a:r>
              <a:rPr lang="en-US" altLang="en-US" sz="1600" b="1">
                <a:solidFill>
                  <a:srgbClr val="990033"/>
                </a:solidFill>
                <a:latin typeface="Times New Roman" pitchFamily="18" charset="0"/>
                <a:ea typeface="Times New Roman" pitchFamily="18" charset="0"/>
                <a:cs typeface="AGaramond" pitchFamily="18" charset="0"/>
              </a:rPr>
              <a:t>and </a:t>
            </a:r>
            <a:r>
              <a:rPr lang="en-US" altLang="en-US" sz="1600" b="1">
                <a:solidFill>
                  <a:srgbClr val="0000FF"/>
                </a:solidFill>
                <a:latin typeface="Courier New" pitchFamily="49" charset="0"/>
                <a:ea typeface="Times New Roman" pitchFamily="18" charset="0"/>
                <a:cs typeface="AGaramond" pitchFamily="18" charset="0"/>
              </a:rPr>
              <a:t>second</a:t>
            </a:r>
            <a:r>
              <a:rPr lang="en-US" altLang="en-US" sz="1600" b="1">
                <a:solidFill>
                  <a:srgbClr val="990033"/>
                </a:solidFill>
                <a:latin typeface="Times New Roman" pitchFamily="18" charset="0"/>
                <a:ea typeface="Times New Roman" pitchFamily="18" charset="0"/>
                <a:cs typeface="AGaramond" pitchFamily="18" charset="0"/>
              </a:rPr>
              <a:t> values remain valid</a:t>
            </a:r>
          </a:p>
        </p:txBody>
      </p:sp>
      <p:sp>
        <p:nvSpPr>
          <p:cNvPr id="26632" name="Line 8"/>
          <p:cNvSpPr>
            <a:spLocks noChangeShapeType="1"/>
          </p:cNvSpPr>
          <p:nvPr/>
        </p:nvSpPr>
        <p:spPr bwMode="auto">
          <a:xfrm flipH="1">
            <a:off x="4500563" y="4857750"/>
            <a:ext cx="1285875" cy="442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05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28707638-6A66-4FCF-A27E-A5464F428851}"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subTnLst>
                                    <p:set>
                                      <p:cBhvr override="childStyle">
                                        <p:cTn dur="1" fill="hold" display="0" masterRel="nextClick" afterEffect="1"/>
                                        <p:tgtEl>
                                          <p:spTgt spid="2663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6632"/>
                                        </p:tgtEl>
                                        <p:attrNameLst>
                                          <p:attrName>style.visibility</p:attrName>
                                        </p:attrNameLst>
                                      </p:cBhvr>
                                      <p:to>
                                        <p:strVal val="visible"/>
                                      </p:to>
                                    </p:set>
                                  </p:childTnLst>
                                  <p:subTnLst>
                                    <p:set>
                                      <p:cBhvr override="childStyle">
                                        <p:cTn dur="1" fill="hold" display="0" masterRel="nextClick" afterEffect="1"/>
                                        <p:tgtEl>
                                          <p:spTgt spid="266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white">
          <a:xfrm>
            <a:off x="144463" y="71438"/>
            <a:ext cx="8785225" cy="792162"/>
          </a:xfrm>
          <a:prstGeom prst="rect">
            <a:avLst/>
          </a:prstGeom>
          <a:noFill/>
          <a:ln w="9525">
            <a:noFill/>
            <a:miter lim="800000"/>
            <a:headEnd/>
            <a:tailEnd/>
          </a:ln>
          <a:effectLst>
            <a:outerShdw dist="17961" dir="2700000" algn="ctr" rotWithShape="0">
              <a:schemeClr val="tx1"/>
            </a:outerShdw>
          </a:effectLst>
        </p:spPr>
        <p:txBody>
          <a:bodyPr anchor="ctr"/>
          <a:lstStyle/>
          <a:p>
            <a:pPr>
              <a:lnSpc>
                <a:spcPct val="110000"/>
              </a:lnSpc>
              <a:defRPr/>
            </a:pPr>
            <a:r>
              <a:rPr lang="en-US" sz="4000" b="1" dirty="0">
                <a:solidFill>
                  <a:schemeClr val="bg1"/>
                </a:solidFill>
              </a:rPr>
              <a:t>Time Class Case Study</a:t>
            </a:r>
          </a:p>
        </p:txBody>
      </p:sp>
      <p:graphicFrame>
        <p:nvGraphicFramePr>
          <p:cNvPr id="3074" name="Object 5"/>
          <p:cNvGraphicFramePr>
            <a:graphicFrameLocks noChangeAspect="1"/>
          </p:cNvGraphicFramePr>
          <p:nvPr/>
        </p:nvGraphicFramePr>
        <p:xfrm>
          <a:off x="468313" y="1441450"/>
          <a:ext cx="8675687" cy="4422775"/>
        </p:xfrm>
        <a:graphic>
          <a:graphicData uri="http://schemas.openxmlformats.org/presentationml/2006/ole">
            <mc:AlternateContent xmlns:mc="http://schemas.openxmlformats.org/markup-compatibility/2006">
              <mc:Choice xmlns:v="urn:schemas-microsoft-com:vml" Requires="v">
                <p:oleObj spid="_x0000_s3092" name="Document" r:id="rId3" imgW="7074123" imgH="3600141" progId="Word.Document.8">
                  <p:embed/>
                </p:oleObj>
              </mc:Choice>
              <mc:Fallback>
                <p:oleObj name="Document" r:id="rId3" imgW="7074123" imgH="3600141"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41450"/>
                        <a:ext cx="8675687"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8" name="Line 6"/>
          <p:cNvSpPr>
            <a:spLocks noChangeShapeType="1"/>
          </p:cNvSpPr>
          <p:nvPr/>
        </p:nvSpPr>
        <p:spPr bwMode="auto">
          <a:xfrm flipH="1">
            <a:off x="2700338" y="2276475"/>
            <a:ext cx="982662"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679" name="Text Box 7"/>
          <p:cNvSpPr txBox="1">
            <a:spLocks noChangeArrowheads="1"/>
          </p:cNvSpPr>
          <p:nvPr/>
        </p:nvSpPr>
        <p:spPr bwMode="auto">
          <a:xfrm>
            <a:off x="3740150" y="1928813"/>
            <a:ext cx="5332413" cy="584200"/>
          </a:xfrm>
          <a:prstGeom prst="rect">
            <a:avLst/>
          </a:prstGeom>
          <a:solidFill>
            <a:srgbClr val="F0F7F7"/>
          </a:solidFill>
          <a:ln w="9525">
            <a:solidFill>
              <a:schemeClr val="tx1"/>
            </a:solidFill>
            <a:miter lim="800000"/>
            <a:headEnd/>
            <a:tailEnd/>
          </a:ln>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a:solidFill>
                  <a:schemeClr val="accent2"/>
                </a:solidFill>
                <a:latin typeface="Times New Roman" pitchFamily="18" charset="0"/>
                <a:cs typeface="Times New Roman" pitchFamily="18" charset="0"/>
              </a:rPr>
              <a:t>Using </a:t>
            </a:r>
            <a:r>
              <a:rPr lang="en-US" altLang="en-US" sz="1600" b="1">
                <a:solidFill>
                  <a:srgbClr val="0000FF"/>
                </a:solidFill>
                <a:latin typeface="Courier New" pitchFamily="49" charset="0"/>
                <a:cs typeface="Times New Roman" pitchFamily="18" charset="0"/>
              </a:rPr>
              <a:t>setfill</a:t>
            </a:r>
            <a:r>
              <a:rPr lang="en-US" altLang="en-US" sz="1600" b="1">
                <a:solidFill>
                  <a:schemeClr val="accent2"/>
                </a:solidFill>
                <a:latin typeface="Times New Roman" pitchFamily="18" charset="0"/>
                <a:cs typeface="Times New Roman" pitchFamily="18" charset="0"/>
              </a:rPr>
              <a:t> stream manipulator to specify a fill character</a:t>
            </a:r>
            <a:endParaRPr lang="en-US" altLang="en-US" sz="1600" b="1">
              <a:solidFill>
                <a:schemeClr val="accent2"/>
              </a:solidFill>
              <a:latin typeface="Lucida Console" pitchFamily="49" charset="0"/>
              <a:cs typeface="Times New Roman" pitchFamily="18" charset="0"/>
            </a:endParaRPr>
          </a:p>
        </p:txBody>
      </p:sp>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childTnLst>
                                  <p:subTnLst>
                                    <p:set>
                                      <p:cBhvr override="childStyle">
                                        <p:cTn dur="1" fill="hold" display="0" masterRel="nextClick" afterEffect="1"/>
                                        <p:tgtEl>
                                          <p:spTgt spid="2867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8678"/>
                                        </p:tgtEl>
                                        <p:attrNameLst>
                                          <p:attrName>style.visibility</p:attrName>
                                        </p:attrNameLst>
                                      </p:cBhvr>
                                      <p:to>
                                        <p:strVal val="visible"/>
                                      </p:to>
                                    </p:set>
                                  </p:childTnLst>
                                  <p:subTnLst>
                                    <p:set>
                                      <p:cBhvr override="childStyle">
                                        <p:cTn dur="1" fill="hold" display="0" masterRel="nextClick" afterEffect="1"/>
                                        <p:tgtEl>
                                          <p:spTgt spid="2867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white">
          <a:xfrm>
            <a:off x="179388" y="136525"/>
            <a:ext cx="8785225" cy="792163"/>
          </a:xfrm>
          <a:prstGeom prst="rect">
            <a:avLst/>
          </a:prstGeom>
          <a:noFill/>
          <a:ln w="9525">
            <a:noFill/>
            <a:miter lim="800000"/>
            <a:headEnd/>
            <a:tailEnd/>
          </a:ln>
          <a:effectLst>
            <a:outerShdw dist="17961" dir="2700000" algn="ctr" rotWithShape="0">
              <a:schemeClr val="tx1"/>
            </a:outerShdw>
          </a:effectLst>
        </p:spPr>
        <p:txBody>
          <a:bodyPr anchor="ctr"/>
          <a:lstStyle/>
          <a:p>
            <a:pPr>
              <a:lnSpc>
                <a:spcPct val="110000"/>
              </a:lnSpc>
              <a:defRPr/>
            </a:pPr>
            <a:r>
              <a:rPr lang="en-US" sz="4000" b="1">
                <a:solidFill>
                  <a:schemeClr val="bg1"/>
                </a:solidFill>
              </a:rPr>
              <a:t>Time Class Case Study</a:t>
            </a:r>
          </a:p>
        </p:txBody>
      </p:sp>
      <p:graphicFrame>
        <p:nvGraphicFramePr>
          <p:cNvPr id="4098" name="Object 5"/>
          <p:cNvGraphicFramePr>
            <a:graphicFrameLocks noGrp="1" noChangeAspect="1"/>
          </p:cNvGraphicFramePr>
          <p:nvPr>
            <p:ph idx="1"/>
          </p:nvPr>
        </p:nvGraphicFramePr>
        <p:xfrm>
          <a:off x="1187450" y="1104900"/>
          <a:ext cx="6186488" cy="5300663"/>
        </p:xfrm>
        <a:graphic>
          <a:graphicData uri="http://schemas.openxmlformats.org/presentationml/2006/ole">
            <mc:AlternateContent xmlns:mc="http://schemas.openxmlformats.org/markup-compatibility/2006">
              <mc:Choice xmlns:v="urn:schemas-microsoft-com:vml" Requires="v">
                <p:oleObj spid="_x0000_s4114" name="Document" r:id="rId3" imgW="7078494" imgH="6064557" progId="Word.Document.8">
                  <p:embed/>
                </p:oleObj>
              </mc:Choice>
              <mc:Fallback>
                <p:oleObj name="Document" r:id="rId3" imgW="7078494" imgH="6064557"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104900"/>
                        <a:ext cx="6186488" cy="530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anchor="ctr"/>
          <a:lstStyle/>
          <a:p>
            <a:pPr>
              <a:lnSpc>
                <a:spcPct val="110000"/>
              </a:lnSpc>
              <a:defRPr/>
            </a:pPr>
            <a:r>
              <a:rPr lang="en-US" sz="4000" b="1">
                <a:solidFill>
                  <a:schemeClr val="bg1"/>
                </a:solidFill>
              </a:rPr>
              <a:t>Time Class Case Study</a:t>
            </a:r>
          </a:p>
        </p:txBody>
      </p:sp>
      <p:graphicFrame>
        <p:nvGraphicFramePr>
          <p:cNvPr id="5122" name="Object 5"/>
          <p:cNvGraphicFramePr>
            <a:graphicFrameLocks noGrp="1" noChangeAspect="1"/>
          </p:cNvGraphicFramePr>
          <p:nvPr>
            <p:ph idx="1"/>
          </p:nvPr>
        </p:nvGraphicFramePr>
        <p:xfrm>
          <a:off x="401638" y="1062038"/>
          <a:ext cx="7834312" cy="4949825"/>
        </p:xfrm>
        <a:graphic>
          <a:graphicData uri="http://schemas.openxmlformats.org/presentationml/2006/ole">
            <mc:AlternateContent xmlns:mc="http://schemas.openxmlformats.org/markup-compatibility/2006">
              <mc:Choice xmlns:v="urn:schemas-microsoft-com:vml" Requires="v">
                <p:oleObj spid="_x0000_s5138" name="Document" r:id="rId3" imgW="7067093" imgH="4466234" progId="Word.Document.8">
                  <p:embed/>
                </p:oleObj>
              </mc:Choice>
              <mc:Fallback>
                <p:oleObj name="Document" r:id="rId3" imgW="7067093" imgH="4466234"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1062038"/>
                        <a:ext cx="7834312" cy="494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2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7800" y="114300"/>
            <a:ext cx="8785225" cy="635000"/>
          </a:xfrm>
          <a:effectLst>
            <a:outerShdw dist="17961" dir="2700000" algn="ctr" rotWithShape="0">
              <a:schemeClr val="bg2"/>
            </a:outerShdw>
          </a:effectLst>
        </p:spPr>
        <p:txBody>
          <a:bodyPr/>
          <a:lstStyle/>
          <a:p>
            <a:pPr>
              <a:defRPr/>
            </a:pPr>
            <a:r>
              <a:rPr lang="en-US" sz="4000" smtClean="0">
                <a:effectLst/>
                <a:cs typeface="Times New Roman" pitchFamily="18" charset="0"/>
              </a:rPr>
              <a:t>Common Programming Error </a:t>
            </a:r>
            <a:r>
              <a:rPr lang="en-US" sz="4000" smtClean="0">
                <a:effectLst/>
              </a:rPr>
              <a:t>20</a:t>
            </a:r>
            <a:r>
              <a:rPr lang="en-US" sz="4000" smtClean="0">
                <a:effectLst/>
                <a:cs typeface="Times New Roman" pitchFamily="18" charset="0"/>
              </a:rPr>
              <a:t>.1</a:t>
            </a:r>
          </a:p>
        </p:txBody>
      </p:sp>
      <p:sp>
        <p:nvSpPr>
          <p:cNvPr id="33795" name="Rectangle 3"/>
          <p:cNvSpPr>
            <a:spLocks noGrp="1" noChangeArrowheads="1"/>
          </p:cNvSpPr>
          <p:nvPr>
            <p:ph type="body" idx="1"/>
          </p:nvPr>
        </p:nvSpPr>
        <p:spPr>
          <a:xfrm>
            <a:off x="539750" y="1989138"/>
            <a:ext cx="7823200" cy="2041525"/>
          </a:xfrm>
        </p:spPr>
        <p:txBody>
          <a:bodyPr>
            <a:spAutoFit/>
          </a:bodyPr>
          <a:lstStyle/>
          <a:p>
            <a:pPr>
              <a:defRPr/>
            </a:pPr>
            <a:r>
              <a:rPr lang="en-US" smtClean="0">
                <a:effectLst/>
                <a:cs typeface="Times New Roman" pitchFamily="18" charset="0"/>
              </a:rPr>
              <a:t>Attempting to initialize a </a:t>
            </a:r>
            <a:r>
              <a:rPr lang="en-US" smtClean="0">
                <a:solidFill>
                  <a:srgbClr val="0000FF"/>
                </a:solidFill>
                <a:effectLst>
                  <a:outerShdw blurRad="38100" dist="38100" dir="2700000" algn="tl">
                    <a:srgbClr val="000000"/>
                  </a:outerShdw>
                </a:effectLst>
                <a:cs typeface="Times New Roman" pitchFamily="18" charset="0"/>
              </a:rPr>
              <a:t>non-static</a:t>
            </a:r>
            <a:r>
              <a:rPr lang="en-US" smtClean="0">
                <a:effectLst/>
                <a:cs typeface="Times New Roman" pitchFamily="18" charset="0"/>
              </a:rPr>
              <a:t> data member of a class explicitly in the class definition is a syntax error.</a:t>
            </a:r>
            <a:endParaRPr lang="en-US" smtClean="0">
              <a:effectLst/>
            </a:endParaRPr>
          </a:p>
        </p:txBody>
      </p:sp>
      <p:pic>
        <p:nvPicPr>
          <p:cNvPr id="266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5902325"/>
            <a:ext cx="29384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US" smtClean="0">
                <a:solidFill>
                  <a:schemeClr val="tx1"/>
                </a:solidFill>
              </a:rPr>
              <a:t>Systems Programming        </a:t>
            </a:r>
            <a:r>
              <a:rPr lang="en-US" smtClean="0"/>
              <a:t>C++ Classes</a:t>
            </a:r>
            <a:endParaRPr lang="en-US" dirty="0"/>
          </a:p>
        </p:txBody>
      </p:sp>
      <p:sp>
        <p:nvSpPr>
          <p:cNvPr id="3" name="Slide Number Placeholder 2"/>
          <p:cNvSpPr>
            <a:spLocks noGrp="1"/>
          </p:cNvSpPr>
          <p:nvPr>
            <p:ph type="sldNum" sz="quarter" idx="11"/>
          </p:nvPr>
        </p:nvSpPr>
        <p:spPr/>
        <p:txBody>
          <a:bodyPr/>
          <a:lstStyle/>
          <a:p>
            <a:pPr>
              <a:defRPr/>
            </a:pPr>
            <a:fld id="{0F07757E-DBAF-4446-A119-94837C680D95}"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5726</TotalTime>
  <Words>2066</Words>
  <Application>Microsoft Office PowerPoint</Application>
  <PresentationFormat>On-screen Show (4:3)</PresentationFormat>
  <Paragraphs>326</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Revised_Master</vt:lpstr>
      <vt:lpstr>Document</vt:lpstr>
      <vt:lpstr> More C++ Classes </vt:lpstr>
      <vt:lpstr>C++  Classes</vt:lpstr>
      <vt:lpstr>20.2 Preprocesor Wrappers</vt:lpstr>
      <vt:lpstr>PowerPoint Presentation</vt:lpstr>
      <vt:lpstr>Time Class Case Study</vt:lpstr>
      <vt:lpstr>PowerPoint Presentation</vt:lpstr>
      <vt:lpstr>PowerPoint Presentation</vt:lpstr>
      <vt:lpstr>PowerPoint Presentation</vt:lpstr>
      <vt:lpstr>Common Programming Error 20.1</vt:lpstr>
      <vt:lpstr>20.2 Time Class Case Study</vt:lpstr>
      <vt:lpstr>PowerPoint Presentation</vt:lpstr>
      <vt:lpstr>PowerPoint Presentation</vt:lpstr>
      <vt:lpstr>PowerPoint Presentation</vt:lpstr>
      <vt:lpstr>PowerPoint Presentation</vt:lpstr>
      <vt:lpstr>PowerPoint Presentation</vt:lpstr>
      <vt:lpstr>PowerPoint Presentation</vt:lpstr>
      <vt:lpstr> Time Class Case Study</vt:lpstr>
      <vt:lpstr> Time Class Case Study</vt:lpstr>
      <vt:lpstr>Performance Tip 17.2</vt:lpstr>
      <vt:lpstr>17.3 Class Scope and Accessing Class Members</vt:lpstr>
      <vt:lpstr>Class Scope and Accessing Class Members</vt:lpstr>
      <vt:lpstr>Class Scope and Accessing Class Members</vt:lpstr>
      <vt:lpstr>Class Scope and Accessing Class Members</vt:lpstr>
      <vt:lpstr>PowerPoint Presentation</vt:lpstr>
      <vt:lpstr>PowerPoint Presentation</vt:lpstr>
      <vt:lpstr>17.5 Access and Utility Functions</vt:lpstr>
      <vt:lpstr>PowerPoint Presentation</vt:lpstr>
      <vt:lpstr>PowerPoint Presentation</vt:lpstr>
      <vt:lpstr>PowerPoint Presentation</vt:lpstr>
      <vt:lpstr>PowerPoint Presentation</vt:lpstr>
      <vt:lpstr>PowerPoint Presentation</vt:lpstr>
      <vt:lpstr>17.7 Destructors</vt:lpstr>
      <vt:lpstr> Destructors</vt:lpstr>
      <vt:lpstr>17.8 Calling Constructors and Destructors</vt:lpstr>
      <vt:lpstr>Calling Constructors and Destructors</vt:lpstr>
      <vt:lpstr>Calling Constructors and Destructors</vt:lpstr>
      <vt:lpstr>Calling Constructors and Destructors</vt:lpstr>
      <vt:lpstr>PowerPoint Presentation</vt:lpstr>
      <vt:lpstr>PowerPoint Presentation</vt:lpstr>
      <vt:lpstr>PowerPoint Presentation</vt:lpstr>
      <vt:lpstr>PowerPoint Presentation</vt:lpstr>
      <vt:lpstr>PowerPoint Presentation</vt:lpstr>
      <vt:lpstr>17.10 Default Memberwise Assignment</vt:lpstr>
      <vt:lpstr>PowerPoint Presentation</vt:lpstr>
      <vt:lpstr>PowerPoint Presentation</vt:lpstr>
      <vt:lpstr>PowerPoint Presentation</vt:lpstr>
      <vt:lpstr>17.10 Default Memberwise Assignment </vt:lpstr>
      <vt:lpstr>Review of More C++</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196</cp:revision>
  <dcterms:created xsi:type="dcterms:W3CDTF">2004-01-21T20:05:10Z</dcterms:created>
  <dcterms:modified xsi:type="dcterms:W3CDTF">2014-09-29T14:45:29Z</dcterms:modified>
</cp:coreProperties>
</file>