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7"/>
  </p:notesMasterIdLst>
  <p:handoutMasterIdLst>
    <p:handoutMasterId r:id="rId48"/>
  </p:handoutMasterIdLst>
  <p:sldIdLst>
    <p:sldId id="256" r:id="rId2"/>
    <p:sldId id="373" r:id="rId3"/>
    <p:sldId id="376" r:id="rId4"/>
    <p:sldId id="377" r:id="rId5"/>
    <p:sldId id="41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4" r:id="rId21"/>
    <p:sldId id="393" r:id="rId22"/>
    <p:sldId id="396" r:id="rId23"/>
    <p:sldId id="397" r:id="rId24"/>
    <p:sldId id="398" r:id="rId25"/>
    <p:sldId id="399" r:id="rId26"/>
    <p:sldId id="421" r:id="rId27"/>
    <p:sldId id="400" r:id="rId28"/>
    <p:sldId id="415" r:id="rId29"/>
    <p:sldId id="401" r:id="rId30"/>
    <p:sldId id="416" r:id="rId31"/>
    <p:sldId id="402" r:id="rId32"/>
    <p:sldId id="403" r:id="rId33"/>
    <p:sldId id="404" r:id="rId34"/>
    <p:sldId id="405" r:id="rId35"/>
    <p:sldId id="406" r:id="rId36"/>
    <p:sldId id="407" r:id="rId37"/>
    <p:sldId id="408" r:id="rId38"/>
    <p:sldId id="409" r:id="rId39"/>
    <p:sldId id="410" r:id="rId40"/>
    <p:sldId id="411" r:id="rId41"/>
    <p:sldId id="412" r:id="rId42"/>
    <p:sldId id="413" r:id="rId43"/>
    <p:sldId id="414" r:id="rId44"/>
    <p:sldId id="395" r:id="rId45"/>
    <p:sldId id="420" r:id="rId4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800000"/>
    <a:srgbClr val="0000FF"/>
    <a:srgbClr val="008000"/>
    <a:srgbClr val="990033"/>
    <a:srgbClr val="00CC00"/>
    <a:srgbClr val="99CCFF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BAF83E81-B740-435F-A29D-0C9F5DB4CDCC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8669E88-6593-49CD-AFCA-980572EB1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07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B3C0EF0-0B62-4D10-9CB7-C9F02F7393F3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F175DFC-5949-4EC4-B693-A5107CBE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47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fld id="{2A05AED9-09EA-4867-920C-4D94F7EFD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2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Operator Overloading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91C2-5CCC-4040-9FFB-87797D869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Operator Overloading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BC14-AF6F-4F23-83C0-CB2C4D69B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2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1F92-49EE-4168-8E7F-5A83A556B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Operator Overloading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83324-9FC5-45AE-9E0A-3A01CF80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0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7AF8-4662-43BB-9705-42E1D029D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2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F86F-1835-4BFA-A6D4-E136C0915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0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9F2D-5E96-488C-86A5-BE3426ACF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8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28C7-60DB-4502-A6FF-AD84C4494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Operator Overloading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F8D2-B2DF-4DD7-B81F-CD1E95CF0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Operator Overloading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4BC12-E043-4855-A325-D8DD812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4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150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E3E9E67F-85BD-43AA-8988-CDF5F69F0A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png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png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png"/><Relationship Id="rId4" Type="http://schemas.openxmlformats.org/officeDocument/2006/relationships/image" Target="../media/image1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png"/><Relationship Id="rId4" Type="http://schemas.openxmlformats.org/officeDocument/2006/relationships/image" Target="../media/image1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png"/><Relationship Id="rId4" Type="http://schemas.openxmlformats.org/officeDocument/2006/relationships/image" Target="../media/image16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.png"/><Relationship Id="rId4" Type="http://schemas.openxmlformats.org/officeDocument/2006/relationships/image" Target="../media/image1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.png"/><Relationship Id="rId4" Type="http://schemas.openxmlformats.org/officeDocument/2006/relationships/image" Target="../media/image18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png"/><Relationship Id="rId4" Type="http://schemas.openxmlformats.org/officeDocument/2006/relationships/image" Target="../media/image19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.png"/><Relationship Id="rId4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png"/><Relationship Id="rId4" Type="http://schemas.openxmlformats.org/officeDocument/2006/relationships/image" Target="../media/image21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.png"/><Relationship Id="rId4" Type="http://schemas.openxmlformats.org/officeDocument/2006/relationships/image" Target="../media/image22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.png"/><Relationship Id="rId4" Type="http://schemas.openxmlformats.org/officeDocument/2006/relationships/image" Target="../media/image23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.png"/><Relationship Id="rId4" Type="http://schemas.openxmlformats.org/officeDocument/2006/relationships/image" Target="../media/image24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341438"/>
            <a:ext cx="8353425" cy="3384550"/>
          </a:xfrm>
        </p:spPr>
        <p:txBody>
          <a:bodyPr/>
          <a:lstStyle/>
          <a:p>
            <a:pPr>
              <a:defRPr/>
            </a:pPr>
            <a:r>
              <a:rPr lang="en-US" sz="4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</a:t>
            </a:r>
            <a:br>
              <a:rPr lang="en-US" sz="5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Overloading</a:t>
            </a:r>
            <a:br>
              <a:rPr lang="en-US" sz="5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C++</a:t>
            </a:r>
            <a:endParaRPr lang="en-US" sz="54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43025" y="2452688"/>
          <a:ext cx="642937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3" imgW="4819291" imgH="1120279" progId="Word.Document.8">
                  <p:embed/>
                </p:oleObj>
              </mc:Choice>
              <mc:Fallback>
                <p:oleObj name="Document" r:id="rId3" imgW="4819291" imgH="1120279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452688"/>
                        <a:ext cx="642937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white">
          <a:xfrm>
            <a:off x="0" y="-26988"/>
            <a:ext cx="9144000" cy="98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 dirty="0">
                <a:solidFill>
                  <a:schemeClr val="bg1"/>
                </a:solidFill>
              </a:rPr>
              <a:t>Fig. </a:t>
            </a:r>
            <a:r>
              <a:rPr lang="en-US" sz="3200" b="1" dirty="0" smtClean="0">
                <a:solidFill>
                  <a:schemeClr val="bg1"/>
                </a:solidFill>
              </a:rPr>
              <a:t>19.2</a:t>
            </a:r>
            <a:r>
              <a:rPr lang="en-US" sz="3200" b="1" dirty="0" smtClean="0">
                <a:solidFill>
                  <a:schemeClr val="bg1"/>
                </a:solidFill>
                <a:latin typeface="Goudy Sans Medium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cs typeface="Times New Roman" pitchFamily="18" charset="0"/>
              </a:rPr>
              <a:t>Operators that cannot be overloaded.</a:t>
            </a:r>
            <a:r>
              <a:rPr lang="en-US" sz="3200" b="1" dirty="0">
                <a:solidFill>
                  <a:srgbClr val="000000"/>
                </a:solidFill>
                <a:cs typeface="Times New Roman" pitchFamily="18" charset="0"/>
              </a:rPr>
              <a:t>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491929" y="5949280"/>
            <a:ext cx="5616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"/>
            <a:ext cx="9109075" cy="6350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  <a:cs typeface="Times New Roman" pitchFamily="18" charset="0"/>
              </a:rPr>
              <a:t>Software Engineering Observation 22.2</a:t>
            </a:r>
            <a:endParaRPr lang="en-US" sz="3600" smtClean="0">
              <a:effectLst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834312" cy="36379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>
                <a:effectLst/>
                <a:cs typeface="Times New Roman" pitchFamily="18" charset="0"/>
              </a:rPr>
              <a:t>At least </a:t>
            </a:r>
            <a:r>
              <a:rPr lang="en-US" altLang="en-US" dirty="0" smtClean="0">
                <a:solidFill>
                  <a:srgbClr val="800000"/>
                </a:solidFill>
                <a:effectLst/>
                <a:cs typeface="Times New Roman" pitchFamily="18" charset="0"/>
              </a:rPr>
              <a:t>one argument </a:t>
            </a:r>
            <a:r>
              <a:rPr lang="en-US" altLang="en-US" dirty="0" smtClean="0">
                <a:effectLst/>
                <a:cs typeface="Times New Roman" pitchFamily="18" charset="0"/>
              </a:rPr>
              <a:t>of an operator function must be an object or reference of a </a:t>
            </a:r>
            <a:r>
              <a:rPr lang="en-US" altLang="en-US" dirty="0" smtClean="0">
                <a:solidFill>
                  <a:schemeClr val="accent1"/>
                </a:solidFill>
                <a:effectLst/>
                <a:cs typeface="Times New Roman" pitchFamily="18" charset="0"/>
              </a:rPr>
              <a:t>user-defined type</a:t>
            </a:r>
            <a:r>
              <a:rPr lang="en-US" altLang="en-US" dirty="0" smtClean="0">
                <a:effectLst/>
                <a:cs typeface="Times New Roman" pitchFamily="18" charset="0"/>
              </a:rPr>
              <a:t>.</a:t>
            </a:r>
          </a:p>
          <a:p>
            <a:r>
              <a:rPr lang="en-US" altLang="en-US" dirty="0" smtClean="0">
                <a:effectLst/>
                <a:cs typeface="Times New Roman" pitchFamily="18" charset="0"/>
              </a:rPr>
              <a:t>This prevents programmers from changing how operators work on fundamental types.</a:t>
            </a:r>
            <a:endParaRPr lang="en-US" altLang="en-US" dirty="0" smtClean="0">
              <a:effectLst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22.4 Operator Functions as Class Members vs. Global Members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125538"/>
            <a:ext cx="8001000" cy="513556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Operator functions as </a:t>
            </a:r>
            <a:r>
              <a:rPr lang="en-US" sz="2800" dirty="0" smtClean="0">
                <a:solidFill>
                  <a:srgbClr val="008000"/>
                </a:solidFill>
                <a:effectLst/>
              </a:rPr>
              <a:t>member functions</a:t>
            </a:r>
            <a:r>
              <a:rPr lang="en-US" sz="2800" dirty="0" smtClean="0">
                <a:effectLst/>
              </a:rPr>
              <a:t>: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Leftmost object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must </a:t>
            </a:r>
            <a:r>
              <a:rPr lang="en-US" sz="2400" dirty="0" smtClean="0">
                <a:effectLst/>
              </a:rPr>
              <a:t>be of the same class as operator function.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Use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en-US" sz="2400" dirty="0" smtClean="0">
                <a:effectLst/>
              </a:rPr>
              <a:t> keyword to implicitly get left operand argument.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Operators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()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[]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-&gt;</a:t>
            </a:r>
            <a:r>
              <a:rPr lang="en-US" sz="2400" dirty="0" smtClean="0">
                <a:effectLst/>
              </a:rPr>
              <a:t> or any of the assignment operators 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must</a:t>
            </a:r>
            <a:r>
              <a:rPr lang="en-US" sz="2400" dirty="0" smtClean="0">
                <a:effectLst/>
              </a:rPr>
              <a:t> be overloaded as a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member function</a:t>
            </a:r>
            <a:r>
              <a:rPr lang="en-US" sz="2400" dirty="0" smtClean="0">
                <a:effectLst/>
              </a:rPr>
              <a:t>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Called when</a:t>
            </a:r>
          </a:p>
          <a:p>
            <a:pPr lvl="2">
              <a:defRPr/>
            </a:pPr>
            <a:r>
              <a:rPr lang="en-US" sz="2000" dirty="0" smtClean="0"/>
              <a:t>Left operand of binary operator is of this class.</a:t>
            </a:r>
          </a:p>
          <a:p>
            <a:pPr lvl="2">
              <a:defRPr/>
            </a:pPr>
            <a:r>
              <a:rPr lang="en-US" sz="2000" dirty="0" smtClean="0"/>
              <a:t>Single operand of unary operator is of this class.</a:t>
            </a:r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757863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22.4 Operator Functions as Class Members vs. Global Members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8001000" cy="48958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Operator functions as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global functions (i.e., non-member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function):</a:t>
            </a:r>
            <a:endParaRPr lang="en-US" dirty="0" smtClean="0">
              <a:solidFill>
                <a:srgbClr val="008000"/>
              </a:solidFill>
              <a:effectLst/>
            </a:endParaRPr>
          </a:p>
          <a:p>
            <a:pPr>
              <a:defRPr/>
            </a:pPr>
            <a:endParaRPr lang="en-US" dirty="0" smtClean="0">
              <a:effectLst/>
            </a:endParaRPr>
          </a:p>
          <a:p>
            <a:pPr lvl="1">
              <a:defRPr/>
            </a:pPr>
            <a:r>
              <a:rPr lang="en-US" dirty="0" smtClean="0">
                <a:effectLst/>
              </a:rPr>
              <a:t>Need parameters for both operands.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Can have an object of a different class than the operator.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Can be made a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</a:t>
            </a:r>
            <a:r>
              <a:rPr lang="en-US" dirty="0" smtClean="0">
                <a:effectLst/>
              </a:rPr>
              <a:t> to access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private</a:t>
            </a:r>
            <a:r>
              <a:rPr lang="en-US" dirty="0" smtClean="0">
                <a:effectLst/>
              </a:rPr>
              <a:t> or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protected</a:t>
            </a:r>
            <a:r>
              <a:rPr lang="en-US" dirty="0" smtClean="0">
                <a:effectLst/>
              </a:rPr>
              <a:t> data.</a:t>
            </a: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dirty="0" smtClean="0">
                <a:effectLst/>
              </a:rPr>
              <a:t>Overloading Binary Stream Insertion and Stream Extraction Operators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507412" cy="480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Overloaded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&lt;&lt;</a:t>
            </a:r>
            <a:r>
              <a:rPr lang="en-US" dirty="0" smtClean="0">
                <a:effectLst/>
              </a:rPr>
              <a:t> operator used where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Left operand of type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ostream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</a:t>
            </a:r>
          </a:p>
          <a:p>
            <a:pPr lvl="2">
              <a:defRPr/>
            </a:pPr>
            <a:r>
              <a:rPr lang="en-US" dirty="0" smtClean="0"/>
              <a:t>Such as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cout</a:t>
            </a:r>
            <a:r>
              <a:rPr lang="en-US" dirty="0" smtClean="0"/>
              <a:t> object in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cout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classObject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en-US" dirty="0" smtClean="0"/>
              <a:t>To use the operator in this manner where the right operand is an object of a user-defined class, it must be overloaded as a </a:t>
            </a:r>
            <a:r>
              <a:rPr lang="en-US" dirty="0" smtClean="0">
                <a:solidFill>
                  <a:schemeClr val="accent1"/>
                </a:solidFill>
              </a:rPr>
              <a:t>global function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Similarly, overloaded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&gt;&gt;</a:t>
            </a:r>
            <a:r>
              <a:rPr lang="en-US" dirty="0" smtClean="0">
                <a:effectLst/>
              </a:rPr>
              <a:t> has left operand of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istream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Thus, both must be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global functions</a:t>
            </a:r>
            <a:r>
              <a:rPr lang="en-US" dirty="0" smtClean="0">
                <a:effectLst/>
              </a:rPr>
              <a:t>.</a:t>
            </a:r>
          </a:p>
        </p:txBody>
      </p:sp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80100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Commutative operators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May want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dirty="0" smtClean="0">
                <a:effectLst/>
              </a:rPr>
              <a:t> to be commutative</a:t>
            </a:r>
          </a:p>
          <a:p>
            <a:pPr lvl="2">
              <a:defRPr/>
            </a:pPr>
            <a:r>
              <a:rPr lang="en-US" dirty="0" smtClean="0"/>
              <a:t>So both “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+ b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+ a</a:t>
            </a:r>
            <a:r>
              <a:rPr lang="en-US" dirty="0" smtClean="0"/>
              <a:t>” work.</a:t>
            </a:r>
          </a:p>
          <a:p>
            <a:pPr>
              <a:defRPr/>
            </a:pPr>
            <a:r>
              <a:rPr lang="en-US" dirty="0" smtClean="0">
                <a:effectLst/>
              </a:rPr>
              <a:t>Suppose we have two different classes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Overloaded operator can only be member function </a:t>
            </a:r>
            <a:r>
              <a:rPr lang="en-US" dirty="0" smtClean="0">
                <a:solidFill>
                  <a:srgbClr val="800000"/>
                </a:solidFill>
                <a:effectLst/>
              </a:rPr>
              <a:t>when its class is on left</a:t>
            </a:r>
            <a:r>
              <a:rPr lang="en-US" dirty="0" smtClean="0">
                <a:effectLst/>
              </a:rPr>
              <a:t>.</a:t>
            </a:r>
          </a:p>
          <a:p>
            <a:pPr lvl="3">
              <a:buFontTx/>
              <a:buNone/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HugeIntClass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+ 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 </a:t>
            </a: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int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lvl="2">
              <a:defRPr/>
            </a:pPr>
            <a:r>
              <a:rPr lang="en-US" dirty="0" smtClean="0"/>
              <a:t>Can be a member function.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For the other way, you need a global overloaded function.</a:t>
            </a:r>
          </a:p>
          <a:p>
            <a:pPr lvl="3"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 </a:t>
            </a:r>
            <a:r>
              <a:rPr lang="en-US" sz="1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int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+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HugeIntClass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358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dirty="0" smtClean="0">
                <a:effectLst/>
              </a:rPr>
              <a:t>19.5 Overloading Stream Insertion and Stream Extraction Operators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51133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&lt;&lt;</a:t>
            </a:r>
            <a:r>
              <a:rPr lang="en-US" dirty="0" smtClean="0">
                <a:effectLst/>
              </a:rPr>
              <a:t> and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&gt;&gt;</a:t>
            </a:r>
            <a:r>
              <a:rPr lang="en-US" dirty="0" smtClean="0">
                <a:effectLst/>
              </a:rPr>
              <a:t> operators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Already overloaded to process each built-in type (pointers and strings).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Can also process a user-defined class.</a:t>
            </a:r>
          </a:p>
          <a:p>
            <a:pPr lvl="2">
              <a:defRPr/>
            </a:pPr>
            <a:r>
              <a:rPr lang="en-US" dirty="0" smtClean="0"/>
              <a:t>Overload using </a:t>
            </a:r>
            <a:r>
              <a:rPr lang="en-US" dirty="0" smtClean="0">
                <a:solidFill>
                  <a:srgbClr val="336600"/>
                </a:solidFill>
              </a:rPr>
              <a:t>global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</a:t>
            </a:r>
            <a:r>
              <a:rPr lang="en-US" dirty="0" smtClean="0"/>
              <a:t> functions</a:t>
            </a:r>
          </a:p>
          <a:p>
            <a:pPr>
              <a:defRPr/>
            </a:pPr>
            <a:r>
              <a:rPr lang="en-US" dirty="0" smtClean="0">
                <a:effectLst/>
              </a:rPr>
              <a:t>Example program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Class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PhoneNumber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defRPr/>
            </a:pPr>
            <a:r>
              <a:rPr lang="en-US" dirty="0" smtClean="0"/>
              <a:t>Holds a telephone number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Prints out formatted number automatically.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smtClean="0">
                <a:solidFill>
                  <a:srgbClr val="336600"/>
                </a:solidFill>
                <a:latin typeface="Lucida Console" pitchFamily="49" charset="0"/>
              </a:rPr>
              <a:t>(123) 456-7890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57188" y="1071563"/>
          <a:ext cx="7037387" cy="540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3" imgW="7078494" imgH="5436630" progId="Word.Document.8">
                  <p:embed/>
                </p:oleObj>
              </mc:Choice>
              <mc:Fallback>
                <p:oleObj name="Document" r:id="rId3" imgW="7078494" imgH="543663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071563"/>
                        <a:ext cx="7037387" cy="540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286250" y="5143500"/>
            <a:ext cx="4749800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Notice function prototypes for overloaded operators 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&gt;&gt;</a:t>
            </a:r>
            <a:r>
              <a:rPr lang="en-US" alt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a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nd</a:t>
            </a:r>
            <a:r>
              <a:rPr lang="en-US" alt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</a:t>
            </a:r>
            <a:r>
              <a:rPr lang="en-US" altLang="en-US" sz="16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&lt;&lt;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(must be </a:t>
            </a:r>
            <a:r>
              <a:rPr lang="en-US" altLang="en-US" sz="1600" b="1" dirty="0">
                <a:solidFill>
                  <a:srgbClr val="3366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global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, 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friend 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functions)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6011863" y="4365625"/>
            <a:ext cx="936625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5580063" y="4652963"/>
            <a:ext cx="129698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Overload Stream Insertion and Extraction Operators</a:t>
            </a:r>
          </a:p>
        </p:txBody>
      </p:sp>
      <p:pic>
        <p:nvPicPr>
          <p:cNvPr id="308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60350" y="1609725"/>
          <a:ext cx="7037388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Document" r:id="rId3" imgW="7078494" imgH="4066575" progId="Word.Document.8">
                  <p:embed/>
                </p:oleObj>
              </mc:Choice>
              <mc:Fallback>
                <p:oleObj name="Document" r:id="rId3" imgW="7078494" imgH="40665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1609725"/>
                        <a:ext cx="7037388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929313" y="5072063"/>
            <a:ext cx="3094037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Display formatted phone number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 flipV="1">
            <a:off x="4643438" y="4929188"/>
            <a:ext cx="1214437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929188" y="2676525"/>
            <a:ext cx="4094162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Allows</a:t>
            </a:r>
            <a:r>
              <a:rPr lang="en-US" alt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&lt;&lt;  phone; 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to be interpreted as: </a:t>
            </a:r>
            <a:r>
              <a:rPr lang="en-US" altLang="en-US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operator&lt;&lt; (</a:t>
            </a:r>
            <a:r>
              <a:rPr lang="en-US" altLang="en-US" sz="1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phone);</a:t>
            </a:r>
            <a:endParaRPr lang="en-US" altLang="en-US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4784725" y="3286125"/>
            <a:ext cx="1876425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white">
          <a:xfrm>
            <a:off x="34925" y="0"/>
            <a:ext cx="89646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>
                <a:solidFill>
                  <a:schemeClr val="bg1"/>
                </a:solidFill>
              </a:rPr>
              <a:t>Overload Stream Insertion and Extraction Operators</a:t>
            </a:r>
          </a:p>
        </p:txBody>
      </p:sp>
      <p:pic>
        <p:nvPicPr>
          <p:cNvPr id="410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  <p:bldP spid="41992" grpId="0" animBg="1"/>
      <p:bldP spid="419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76200" y="1825625"/>
          <a:ext cx="7037388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Document" r:id="rId3" imgW="7074123" imgH="3372502" progId="Word.Document.8">
                  <p:embed/>
                </p:oleObj>
              </mc:Choice>
              <mc:Fallback>
                <p:oleObj name="Document" r:id="rId3" imgW="7074123" imgH="337250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825625"/>
                        <a:ext cx="7037388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319838" y="4273550"/>
            <a:ext cx="2395537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Input each portion of phone number separately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 flipV="1">
            <a:off x="5410199" y="4111624"/>
            <a:ext cx="909638" cy="45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500688" y="2663825"/>
            <a:ext cx="3414712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ignore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skips specified number of characters from input (1 by default</a:t>
            </a:r>
            <a:r>
              <a:rPr lang="en-US" altLang="en-US" sz="1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2819400" y="2955925"/>
            <a:ext cx="2681288" cy="317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white">
          <a:xfrm>
            <a:off x="71438" y="0"/>
            <a:ext cx="89646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 dirty="0">
                <a:solidFill>
                  <a:schemeClr val="bg1"/>
                </a:solidFill>
              </a:rPr>
              <a:t>Overload Stream Insertion and Extraction Operators</a:t>
            </a:r>
          </a:p>
        </p:txBody>
      </p:sp>
      <p:pic>
        <p:nvPicPr>
          <p:cNvPr id="513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ffectLst/>
              </a:rPr>
              <a:t>Fundamentals of Operator Overloading</a:t>
            </a:r>
          </a:p>
          <a:p>
            <a:r>
              <a:rPr lang="en-US" altLang="en-US" smtClean="0">
                <a:effectLst/>
              </a:rPr>
              <a:t>Restrictions on Operator Overloading</a:t>
            </a:r>
          </a:p>
          <a:p>
            <a:r>
              <a:rPr lang="en-US" altLang="en-US" smtClean="0">
                <a:effectLst/>
              </a:rPr>
              <a:t>Operator Functions as Class Members vs. Global Functions</a:t>
            </a:r>
          </a:p>
          <a:p>
            <a:r>
              <a:rPr lang="en-US" altLang="en-US" smtClean="0">
                <a:effectLst/>
              </a:rPr>
              <a:t>Overloading Stream Insertion and Stream Extraction Operators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487363" y="1408113"/>
            <a:ext cx="6389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b="1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Operator Overloading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/>
          </p:cNvGraphicFramePr>
          <p:nvPr/>
        </p:nvGraphicFramePr>
        <p:xfrm>
          <a:off x="611188" y="979488"/>
          <a:ext cx="6408737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Document" r:id="rId3" imgW="7078494" imgH="6351681" progId="Word.Document.8">
                  <p:embed/>
                </p:oleObj>
              </mc:Choice>
              <mc:Fallback>
                <p:oleObj name="Document" r:id="rId3" imgW="7078494" imgH="6351681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79488"/>
                        <a:ext cx="6408737" cy="554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000750" y="4797425"/>
            <a:ext cx="2963863" cy="830263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Testing overloaded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altLang="en-US" sz="1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operators to input and output a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PhoneNumber</a:t>
            </a:r>
            <a:r>
              <a:rPr lang="en-US" altLang="en-US" sz="1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2189162" y="4691062"/>
            <a:ext cx="3811587" cy="52149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2916237" y="5212556"/>
            <a:ext cx="3084512" cy="6643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white">
          <a:xfrm>
            <a:off x="179388" y="0"/>
            <a:ext cx="89646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>
                <a:solidFill>
                  <a:schemeClr val="bg1"/>
                </a:solidFill>
              </a:rPr>
              <a:t>Overload Stream Insertion and Extraction Operators</a:t>
            </a:r>
          </a:p>
        </p:txBody>
      </p:sp>
      <p:pic>
        <p:nvPicPr>
          <p:cNvPr id="615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308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4" grpId="0" animBg="1"/>
      <p:bldP spid="481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047750" y="2565400"/>
          <a:ext cx="70469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Document" r:id="rId3" imgW="7046703" imgH="1123160" progId="Word.Document.8">
                  <p:embed/>
                </p:oleObj>
              </mc:Choice>
              <mc:Fallback>
                <p:oleObj name="Document" r:id="rId3" imgW="7046703" imgH="112316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565400"/>
                        <a:ext cx="70469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8"/>
          <p:cNvSpPr>
            <a:spLocks noChangeArrowheads="1"/>
          </p:cNvSpPr>
          <p:nvPr/>
        </p:nvSpPr>
        <p:spPr bwMode="white">
          <a:xfrm>
            <a:off x="34925" y="0"/>
            <a:ext cx="89646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3200" b="1">
                <a:solidFill>
                  <a:schemeClr val="bg1"/>
                </a:solidFill>
              </a:rPr>
              <a:t>Overload Stream Insertion and Extraction Operators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9075" cy="90805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19.6 Overloading Unary Operators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Overloading unary operators of a class: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Can overload as a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non-static</a:t>
            </a:r>
            <a:r>
              <a:rPr lang="en-US" dirty="0" smtClean="0">
                <a:effectLst/>
              </a:rPr>
              <a:t> member function with no arguments.</a:t>
            </a:r>
          </a:p>
          <a:p>
            <a:pPr marL="457200" lvl="1" indent="0">
              <a:buNone/>
              <a:defRPr/>
            </a:pPr>
            <a:r>
              <a:rPr lang="en-US" dirty="0" smtClean="0">
                <a:solidFill>
                  <a:srgbClr val="008000"/>
                </a:solidFill>
                <a:effectLst/>
              </a:rPr>
              <a:t>OR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Can overload as a global function with one argument.</a:t>
            </a:r>
          </a:p>
          <a:p>
            <a:pPr lvl="2">
              <a:defRPr/>
            </a:pPr>
            <a:r>
              <a:rPr lang="en-US" dirty="0" smtClean="0"/>
              <a:t>Argument must be class object or reference to class object.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Remember,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static</a:t>
            </a:r>
            <a:r>
              <a:rPr lang="en-US" dirty="0" smtClean="0">
                <a:effectLst/>
              </a:rPr>
              <a:t> functions only access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static</a:t>
            </a:r>
            <a:r>
              <a:rPr lang="en-US" dirty="0" smtClean="0">
                <a:effectLst/>
              </a:rPr>
              <a:t> data.</a:t>
            </a:r>
          </a:p>
        </p:txBody>
      </p:sp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50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22.6 Overloading Unary Operators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052513"/>
            <a:ext cx="9036050" cy="51355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effectLst/>
              </a:rPr>
              <a:t>Example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        Overload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r>
              <a:rPr lang="en-US" sz="2400" dirty="0" smtClean="0">
                <a:effectLst/>
              </a:rPr>
              <a:t> to test for an empty string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Consider the expression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!s </a:t>
            </a:r>
            <a:r>
              <a:rPr lang="en-US" sz="2400" dirty="0" smtClean="0">
                <a:effectLst/>
              </a:rPr>
              <a:t>in which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dirty="0" smtClean="0">
                <a:effectLst/>
              </a:rPr>
              <a:t> is an object of class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String</a:t>
            </a:r>
            <a:r>
              <a:rPr lang="en-US" sz="2400" dirty="0" smtClean="0"/>
              <a:t>. </a:t>
            </a:r>
            <a:r>
              <a:rPr lang="en-US" sz="2400" dirty="0" smtClean="0">
                <a:effectLst/>
              </a:rPr>
              <a:t>For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!s</a:t>
            </a:r>
            <a:r>
              <a:rPr lang="en-US" sz="2400" dirty="0" smtClean="0">
                <a:effectLst/>
              </a:rPr>
              <a:t> the compiler generates the call 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s.operator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!(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Namely, since it is a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non-static</a:t>
            </a:r>
            <a:r>
              <a:rPr lang="en-US" sz="2800" dirty="0" smtClean="0">
                <a:effectLst/>
              </a:rPr>
              <a:t> member function, it needs no arguments: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  <a:r>
              <a:rPr lang="en-US" sz="1800" dirty="0" smtClean="0">
                <a:solidFill>
                  <a:srgbClr val="0000FF"/>
                </a:solidFill>
              </a:rPr>
              <a:t/>
            </a:r>
            <a:br>
              <a:rPr lang="en-US" sz="1800" dirty="0" smtClean="0">
                <a:solidFill>
                  <a:srgbClr val="0000FF"/>
                </a:solidFill>
              </a:rPr>
            </a:br>
            <a:r>
              <a:rPr lang="en-US" sz="1800" dirty="0" smtClean="0">
                <a:solidFill>
                  <a:srgbClr val="0000FF"/>
                </a:solidFill>
              </a:rPr>
              <a:t>{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FF"/>
                </a:solidFill>
              </a:rPr>
              <a:t>public</a:t>
            </a:r>
            <a:r>
              <a:rPr lang="en-US" sz="1800" dirty="0" smtClean="0"/>
              <a:t>:</a:t>
            </a:r>
            <a:br>
              <a:rPr lang="en-US" sz="1800" dirty="0" smtClean="0"/>
            </a:br>
            <a:r>
              <a:rPr lang="en-US" sz="1800" dirty="0" smtClean="0"/>
              <a:t>   </a:t>
            </a:r>
            <a:r>
              <a:rPr lang="en-US" sz="1800" dirty="0" err="1" smtClean="0">
                <a:solidFill>
                  <a:srgbClr val="0000FF"/>
                </a:solidFill>
              </a:rPr>
              <a:t>bool</a:t>
            </a:r>
            <a:r>
              <a:rPr lang="en-US" sz="1800" dirty="0" smtClean="0">
                <a:solidFill>
                  <a:srgbClr val="0000FF"/>
                </a:solidFill>
              </a:rPr>
              <a:t> operator!() const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>   …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0000FF"/>
                </a:solidFill>
              </a:rPr>
              <a:t>}</a:t>
            </a:r>
            <a:r>
              <a:rPr lang="en-US" sz="1800" dirty="0" smtClean="0"/>
              <a:t>; </a:t>
            </a:r>
            <a:r>
              <a:rPr lang="en-US" sz="1800" dirty="0" smtClean="0">
                <a:solidFill>
                  <a:srgbClr val="0000FF"/>
                </a:solidFill>
              </a:rPr>
              <a:t>// end class String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>
                <a:effectLst/>
              </a:rPr>
              <a:t>If a global function, it needs one argument: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rgbClr val="0000FF"/>
                </a:solidFill>
              </a:rPr>
              <a:t>bool</a:t>
            </a:r>
            <a:r>
              <a:rPr lang="en-US" sz="2000" dirty="0" smtClean="0">
                <a:solidFill>
                  <a:srgbClr val="0000FF"/>
                </a:solidFill>
              </a:rPr>
              <a:t> operator!( const String &amp; 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!s </a:t>
            </a:r>
            <a:r>
              <a:rPr lang="en-US" sz="2000" dirty="0" smtClean="0"/>
              <a:t>becomes </a:t>
            </a:r>
            <a:r>
              <a:rPr lang="en-US" sz="2000" dirty="0" smtClean="0">
                <a:solidFill>
                  <a:srgbClr val="0000FF"/>
                </a:solidFill>
              </a:rPr>
              <a:t>operator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!</a:t>
            </a:r>
            <a:r>
              <a:rPr lang="en-US" sz="2000" dirty="0" smtClean="0">
                <a:solidFill>
                  <a:srgbClr val="0000FF"/>
                </a:solidFill>
              </a:rPr>
              <a:t>(s)</a:t>
            </a:r>
          </a:p>
        </p:txBody>
      </p:sp>
      <p:pic>
        <p:nvPicPr>
          <p:cNvPr id="389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22.7 Overloading Binary Operators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Overloading binary operators</a:t>
            </a:r>
          </a:p>
          <a:p>
            <a:pPr lvl="1">
              <a:defRPr/>
            </a:pP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on-static</a:t>
            </a:r>
            <a:r>
              <a:rPr lang="en-US" dirty="0" smtClean="0">
                <a:effectLst/>
              </a:rPr>
              <a:t> member function with one argument.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or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Global function with two arguments:</a:t>
            </a:r>
          </a:p>
          <a:p>
            <a:pPr lvl="2">
              <a:defRPr/>
            </a:pPr>
            <a:r>
              <a:rPr lang="en-US" dirty="0" smtClean="0"/>
              <a:t>One argument must be class object or reference to a class object.</a:t>
            </a:r>
          </a:p>
        </p:txBody>
      </p:sp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22.7 Overloading Binary Operators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1052513"/>
            <a:ext cx="8496301" cy="51355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If a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non-static</a:t>
            </a:r>
            <a:r>
              <a:rPr lang="en-US" sz="2800" dirty="0" smtClean="0">
                <a:effectLst/>
              </a:rPr>
              <a:t> member function, it needs one argument.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String</a:t>
            </a:r>
            <a:br>
              <a:rPr lang="en-US" sz="2000" dirty="0" smtClean="0"/>
            </a:br>
            <a:r>
              <a:rPr lang="en-US" sz="2000" dirty="0" smtClean="0"/>
              <a:t>{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</a:rPr>
              <a:t>   const</a:t>
            </a:r>
            <a:r>
              <a:rPr lang="en-US" sz="2000" dirty="0" smtClean="0"/>
              <a:t> String &amp; </a:t>
            </a:r>
            <a:r>
              <a:rPr lang="en-US" sz="2000" dirty="0" smtClean="0">
                <a:solidFill>
                  <a:srgbClr val="0000FF"/>
                </a:solidFill>
              </a:rPr>
              <a:t>operator</a:t>
            </a:r>
            <a:r>
              <a:rPr lang="en-US" sz="2000" dirty="0" smtClean="0"/>
              <a:t>+=( </a:t>
            </a:r>
            <a:r>
              <a:rPr lang="en-US" sz="2000" dirty="0" smtClean="0">
                <a:solidFill>
                  <a:srgbClr val="0000FF"/>
                </a:solidFill>
              </a:rPr>
              <a:t>const</a:t>
            </a:r>
            <a:r>
              <a:rPr lang="en-US" sz="2000" dirty="0" smtClean="0"/>
              <a:t> String &amp; );</a:t>
            </a:r>
            <a:br>
              <a:rPr lang="en-US" sz="2000" dirty="0" smtClean="0"/>
            </a:br>
            <a:r>
              <a:rPr lang="en-US" sz="2000" dirty="0" smtClean="0"/>
              <a:t>   …</a:t>
            </a:r>
            <a:br>
              <a:rPr lang="en-US" sz="2000" dirty="0" smtClean="0"/>
            </a:br>
            <a:r>
              <a:rPr lang="en-US" sz="2000" dirty="0" smtClean="0"/>
              <a:t>};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y += z becomes </a:t>
            </a:r>
            <a:r>
              <a:rPr lang="en-US" sz="2000" dirty="0" err="1" smtClean="0"/>
              <a:t>y.</a:t>
            </a:r>
            <a:r>
              <a:rPr lang="en-US" sz="2000" dirty="0" err="1" smtClean="0">
                <a:solidFill>
                  <a:srgbClr val="0000FF"/>
                </a:solidFill>
              </a:rPr>
              <a:t>operator</a:t>
            </a:r>
            <a:r>
              <a:rPr lang="en-US" sz="2000" dirty="0" smtClean="0"/>
              <a:t>+=( z )</a:t>
            </a:r>
          </a:p>
          <a:p>
            <a:pPr lvl="2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If a global function, it needs two arguments.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effectLst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const</a:t>
            </a:r>
            <a:r>
              <a:rPr lang="en-US" sz="2000" dirty="0" smtClean="0"/>
              <a:t> String &amp; </a:t>
            </a:r>
            <a:r>
              <a:rPr lang="en-US" sz="2000" dirty="0" smtClean="0">
                <a:solidFill>
                  <a:srgbClr val="0000FF"/>
                </a:solidFill>
              </a:rPr>
              <a:t>operator</a:t>
            </a:r>
            <a:r>
              <a:rPr lang="en-US" sz="2000" dirty="0" smtClean="0"/>
              <a:t>+=( String &amp;, </a:t>
            </a:r>
            <a:r>
              <a:rPr lang="en-US" sz="2000" dirty="0" smtClean="0">
                <a:solidFill>
                  <a:srgbClr val="0000FF"/>
                </a:solidFill>
              </a:rPr>
              <a:t>const</a:t>
            </a:r>
            <a:r>
              <a:rPr lang="en-US" sz="2000" dirty="0" smtClean="0"/>
              <a:t> String &amp; );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y += z becomes </a:t>
            </a:r>
            <a:r>
              <a:rPr lang="en-US" sz="2000" dirty="0" smtClean="0">
                <a:solidFill>
                  <a:srgbClr val="0000FF"/>
                </a:solidFill>
              </a:rPr>
              <a:t>operator</a:t>
            </a:r>
            <a:r>
              <a:rPr lang="en-US" sz="2000" dirty="0" smtClean="0"/>
              <a:t>+=( y, z )</a:t>
            </a:r>
          </a:p>
        </p:txBody>
      </p:sp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85813" y="3300413"/>
            <a:ext cx="1057275" cy="985837"/>
          </a:xfrm>
          <a:prstGeom prst="ellipse">
            <a:avLst/>
          </a:prstGeom>
          <a:noFill/>
          <a:ln w="28575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29000" y="1928813"/>
            <a:ext cx="5500688" cy="571500"/>
          </a:xfrm>
          <a:prstGeom prst="rect">
            <a:avLst/>
          </a:prstGeom>
          <a:noFill/>
          <a:ln w="28575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1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Clear example of conciseness of operator overload</a:t>
            </a:r>
          </a:p>
        </p:txBody>
      </p:sp>
      <p:cxnSp>
        <p:nvCxnSpPr>
          <p:cNvPr id="10" name="Straight Arrow Connector 9"/>
          <p:cNvCxnSpPr>
            <a:cxnSpLocks noChangeShapeType="1"/>
            <a:stCxn id="8" idx="1"/>
            <a:endCxn id="7" idx="7"/>
          </p:cNvCxnSpPr>
          <p:nvPr/>
        </p:nvCxnSpPr>
        <p:spPr bwMode="auto">
          <a:xfrm rot="10800000" flipV="1">
            <a:off x="1687513" y="2214563"/>
            <a:ext cx="1741487" cy="1230312"/>
          </a:xfrm>
          <a:prstGeom prst="straightConnector1">
            <a:avLst/>
          </a:prstGeom>
          <a:noFill/>
          <a:ln w="28575" algn="ctr">
            <a:solidFill>
              <a:srgbClr val="8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Overloading Operators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On the previous slide,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sz="2800" dirty="0" smtClean="0">
                <a:effectLst/>
              </a:rPr>
              <a:t>and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sz="2800" dirty="0" smtClean="0">
                <a:effectLst/>
              </a:rPr>
              <a:t> are assumed to be String-class objects or references to String-class objects.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There are two ways to pass arguments to the global function, either with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an argument that is an object </a:t>
            </a:r>
            <a:r>
              <a:rPr lang="en-US" sz="2800" dirty="0" smtClean="0">
                <a:effectLst/>
              </a:rPr>
              <a:t>(this requires a copy of the object) or with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an argument that is a reference to an object </a:t>
            </a:r>
            <a:r>
              <a:rPr lang="en-US" sz="2800" dirty="0" smtClean="0">
                <a:effectLst/>
              </a:rPr>
              <a:t>(this means the side effects of the function called to implement the overloaded operator can </a:t>
            </a:r>
            <a: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side-effect</a:t>
            </a:r>
            <a:r>
              <a:rPr lang="en-US" sz="2800" dirty="0" smtClean="0">
                <a:effectLst/>
              </a:rPr>
              <a:t> this object that is called-by-reference!)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19.10 Case Study: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  <a:r>
              <a:rPr lang="en-US" dirty="0" smtClean="0">
                <a:effectLst/>
              </a:rPr>
              <a:t> Class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7925"/>
            <a:ext cx="8001000" cy="50593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Problems with pointer-based arrays in C++: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No range checking.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Cannot be compared meaningfully with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==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No array assignment (array names are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 </a:t>
            </a:r>
            <a:r>
              <a:rPr lang="en-US" sz="2400" dirty="0" smtClean="0">
                <a:effectLst/>
              </a:rPr>
              <a:t>pointers).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If array passed to a function, size must be passed as a separate argument.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{Basic point of this chapter – by using C++ classes and operator overloading, one can significantly change the capabilities of the built in array type.}</a:t>
            </a:r>
          </a:p>
        </p:txBody>
      </p:sp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 Case Study: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  <a:r>
              <a:rPr lang="en-US" dirty="0" smtClean="0">
                <a:effectLst/>
              </a:rPr>
              <a:t> Class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001000" cy="46275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Case Study: Implement an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</a:t>
            </a:r>
            <a:r>
              <a:rPr lang="en-US" sz="2800" dirty="0" smtClean="0">
                <a:effectLst/>
              </a:rPr>
              <a:t> class with: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effectLst/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effectLst/>
              </a:rPr>
              <a:t>Range checking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effectLst/>
              </a:rPr>
              <a:t>Array assignment (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dirty="0" smtClean="0">
                <a:effectLst/>
              </a:rPr>
              <a:t> )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effectLst/>
              </a:rPr>
              <a:t>Arrays that know their own size.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effectLst/>
              </a:rPr>
              <a:t>Outputting/inputting entire arrays with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&lt;&lt;</a:t>
            </a:r>
            <a:r>
              <a:rPr lang="en-US" dirty="0" smtClean="0">
                <a:effectLst/>
              </a:rPr>
              <a:t> and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&gt;&gt;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>
                <a:effectLst/>
              </a:rPr>
              <a:t>Array comparisons with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/>
              </a:rPr>
              <a:t>and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!=</a:t>
            </a:r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Case Study: </a:t>
            </a: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  <a:r>
              <a:rPr lang="en-US" sz="4000" dirty="0" smtClean="0">
                <a:effectLst/>
              </a:rPr>
              <a:t> Class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8001000" cy="51355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6600"/>
                </a:solidFill>
                <a:effectLst/>
              </a:rPr>
              <a:t>Copy constructor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Used whenever copy of object is needed:</a:t>
            </a:r>
          </a:p>
          <a:p>
            <a:pPr lvl="2">
              <a:defRPr/>
            </a:pPr>
            <a:r>
              <a:rPr lang="en-US" dirty="0" smtClean="0"/>
              <a:t>Passing by value (return value or parameter).</a:t>
            </a:r>
          </a:p>
          <a:p>
            <a:pPr lvl="2">
              <a:defRPr/>
            </a:pPr>
            <a:r>
              <a:rPr lang="en-US" dirty="0" smtClean="0"/>
              <a:t>Initializing an object with a copy of another object of the same type.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oldArray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);</a:t>
            </a:r>
            <a:r>
              <a:rPr lang="en-US" dirty="0" smtClean="0"/>
              <a:t> or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oldArray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en-US" dirty="0" smtClean="0"/>
              <a:t> (both are identical)</a:t>
            </a:r>
          </a:p>
          <a:p>
            <a:pPr lvl="2">
              <a:defRPr/>
            </a:pP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newArray</a:t>
            </a:r>
            <a:r>
              <a:rPr lang="en-US" dirty="0" smtClean="0"/>
              <a:t> is a copy of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oldArray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487363" y="1408113"/>
            <a:ext cx="7972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n-US" sz="3200" b="1" dirty="0"/>
              <a:t>Overloading Unary Operators</a:t>
            </a:r>
          </a:p>
          <a:p>
            <a:pPr algn="l">
              <a:buFontTx/>
              <a:buChar char="•"/>
            </a:pPr>
            <a:r>
              <a:rPr lang="en-US" altLang="en-US" sz="3200" b="1" dirty="0"/>
              <a:t>Overloading Binary Operators</a:t>
            </a:r>
          </a:p>
          <a:p>
            <a:pPr algn="l">
              <a:buFontTx/>
              <a:buChar char="•"/>
            </a:pPr>
            <a:r>
              <a:rPr lang="en-US" altLang="en-US" sz="3200" b="1" dirty="0"/>
              <a:t>Case Study: Array </a:t>
            </a:r>
            <a:r>
              <a:rPr lang="en-US" altLang="en-US" sz="3200" b="1" dirty="0" smtClean="0"/>
              <a:t>Class</a:t>
            </a:r>
            <a:endParaRPr lang="en-US" altLang="en-US" sz="3200" b="1" dirty="0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Operator Overloading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B79F2D-5E96-488C-86A5-BE3426ACF5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001000" cy="5135562"/>
          </a:xfrm>
        </p:spPr>
        <p:txBody>
          <a:bodyPr/>
          <a:lstStyle/>
          <a:p>
            <a:pPr marL="342900" indent="-342900">
              <a:defRPr/>
            </a:pPr>
            <a:r>
              <a:rPr lang="en-US" dirty="0" smtClean="0">
                <a:effectLst/>
              </a:rPr>
              <a:t>Prototype for class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</a:p>
          <a:p>
            <a:pPr lvl="2">
              <a:buFontTx/>
              <a:buNone/>
              <a:defRPr/>
            </a:pP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Console" pitchFamily="49" charset="0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Array ( const Array &amp; );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//copy constructor</a:t>
            </a:r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800000"/>
                </a:solidFill>
                <a:effectLst/>
              </a:rPr>
              <a:t>Must take a reference</a:t>
            </a:r>
          </a:p>
          <a:p>
            <a:pPr lvl="2">
              <a:defRPr/>
            </a:pPr>
            <a:r>
              <a:rPr lang="en-US" dirty="0" smtClean="0"/>
              <a:t>Otherwise, the argument will be passed by value…</a:t>
            </a:r>
          </a:p>
          <a:p>
            <a:pPr lvl="2">
              <a:defRPr/>
            </a:pPr>
            <a:r>
              <a:rPr lang="en-US" dirty="0" smtClean="0"/>
              <a:t>Which tries to make a copy by calling copy constructor…</a:t>
            </a:r>
          </a:p>
          <a:p>
            <a:pPr lvl="3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yields an infinite loop!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Case Study: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</a:t>
            </a:r>
            <a:r>
              <a:rPr lang="en-US" dirty="0" smtClean="0">
                <a:effectLst/>
              </a:rPr>
              <a:t> Class</a:t>
            </a: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57188" y="928688"/>
          <a:ext cx="6461125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Document" r:id="rId3" imgW="7078494" imgH="6111390" progId="Word.Document.8">
                  <p:embed/>
                </p:oleObj>
              </mc:Choice>
              <mc:Fallback>
                <p:oleObj name="Document" r:id="rId3" imgW="7078494" imgH="61113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928688"/>
                        <a:ext cx="6461125" cy="558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572125" y="3530600"/>
            <a:ext cx="3463925" cy="827088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Most operators overloaded as member functions (except 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en-US" alt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altLang="en-US" sz="16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which must be global functions)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H="1" flipV="1">
            <a:off x="4643437" y="3357562"/>
            <a:ext cx="928687" cy="5865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H="1">
            <a:off x="3059112" y="3944144"/>
            <a:ext cx="2513012" cy="7802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929313" y="4941888"/>
            <a:ext cx="2970212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Prototype for copy constructor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 flipV="1">
            <a:off x="3995737" y="4149724"/>
            <a:ext cx="1933575" cy="9612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4786313" y="5429250"/>
            <a:ext cx="4286250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!=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simply returns opposite of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– only need to define the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en-US" altLang="en-US" sz="1600">
                <a:latin typeface="Times New Roman" pitchFamily="18" charset="0"/>
                <a:cs typeface="Times New Roman" pitchFamily="18" charset="0"/>
              </a:rPr>
              <a:t>operator</a:t>
            </a: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1763712" y="5715000"/>
            <a:ext cx="3022600" cy="234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820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12553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01638" y="1914525"/>
          <a:ext cx="8202612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Document" r:id="rId4" imgW="7074123" imgH="2915787" progId="Word.Document.8">
                  <p:embed/>
                </p:oleObj>
              </mc:Choice>
              <mc:Fallback>
                <p:oleObj name="Document" r:id="rId4" imgW="7074123" imgH="29157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914525"/>
                        <a:ext cx="8202612" cy="338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940425" y="3284538"/>
            <a:ext cx="3128963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Operators for accessing specific elements of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H="1" flipV="1">
            <a:off x="3460749" y="2646361"/>
            <a:ext cx="2479675" cy="88026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 flipV="1">
            <a:off x="3914774" y="3357561"/>
            <a:ext cx="2025649" cy="2222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922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827088" y="3573463"/>
            <a:ext cx="1490662" cy="1058862"/>
          </a:xfrm>
          <a:prstGeom prst="ellipse">
            <a:avLst/>
          </a:prstGeom>
          <a:noFill/>
          <a:ln w="317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460749" y="4746630"/>
            <a:ext cx="4320208" cy="338554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1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1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example of pointer data member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 flipV="1">
            <a:off x="2247151" y="4407734"/>
            <a:ext cx="1213597" cy="50817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  <p:bldP spid="57350" grpId="0" animBg="1"/>
      <p:bldP spid="57351" grpId="0" animBg="1"/>
      <p:bldP spid="9227" grpId="0" animBg="1"/>
      <p:bldP spid="2" grpId="0" animBg="1"/>
      <p:bldP spid="92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84213" y="989013"/>
          <a:ext cx="6624637" cy="553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Document" r:id="rId3" imgW="7078494" imgH="5896677" progId="Word.Document.8">
                  <p:embed/>
                </p:oleObj>
              </mc:Choice>
              <mc:Fallback>
                <p:oleObj name="Document" r:id="rId3" imgW="7078494" imgH="589667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9013"/>
                        <a:ext cx="6624637" cy="553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95962" y="4238218"/>
            <a:ext cx="3240088" cy="630942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1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Standard method for using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ointer</a:t>
            </a:r>
            <a:r>
              <a:rPr lang="en-US" sz="1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to access an array of objects.</a:t>
            </a:r>
            <a:endParaRPr lang="en-US" sz="1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2123728" y="4553689"/>
            <a:ext cx="3672234" cy="14192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96850" y="1052513"/>
          <a:ext cx="7061200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Document" r:id="rId3" imgW="7056048" imgH="5436053" progId="Word.Document.8">
                  <p:embed/>
                </p:oleObj>
              </mc:Choice>
              <mc:Fallback>
                <p:oleObj name="Document" r:id="rId3" imgW="7056048" imgH="543605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052513"/>
                        <a:ext cx="7061200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000625" y="3414713"/>
            <a:ext cx="4035425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We must declare a new integer array so the objects do not point to the same memory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H="1" flipV="1">
            <a:off x="1720849" y="2652713"/>
            <a:ext cx="3279775" cy="1054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12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323528" y="1124744"/>
            <a:ext cx="3960440" cy="1202878"/>
          </a:xfrm>
          <a:prstGeom prst="ellipse">
            <a:avLst/>
          </a:prstGeom>
          <a:noFill/>
          <a:ln w="317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60350" y="1171575"/>
          <a:ext cx="7056438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Document" r:id="rId3" imgW="7056048" imgH="5207314" progId="Word.Document.8">
                  <p:embed/>
                </p:oleObj>
              </mc:Choice>
              <mc:Fallback>
                <p:oleObj name="Document" r:id="rId3" imgW="7056048" imgH="52073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1171575"/>
                        <a:ext cx="7056438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929313" y="2928938"/>
            <a:ext cx="2814637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Want to avoid self assignment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 flipV="1">
            <a:off x="1936749" y="2514599"/>
            <a:ext cx="3992563" cy="5834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786438" y="3357563"/>
            <a:ext cx="3203575" cy="5842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This would be dangerous if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this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is the same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Array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as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right </a:t>
            </a: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2544762" y="3649663"/>
            <a:ext cx="3241675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229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60422" grpId="0" animBg="1"/>
      <p:bldP spid="60423" grpId="0" animBg="1"/>
      <p:bldP spid="604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19088" y="981075"/>
          <a:ext cx="6269037" cy="556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Document" r:id="rId3" imgW="7056048" imgH="6273920" progId="Word.Document.8">
                  <p:embed/>
                </p:oleObj>
              </mc:Choice>
              <mc:Fallback>
                <p:oleObj name="Document" r:id="rId3" imgW="7056048" imgH="6273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981075"/>
                        <a:ext cx="6269037" cy="556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364163" y="4292600"/>
            <a:ext cx="3276600" cy="59055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integers1[ 5 ]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calls</a:t>
            </a:r>
            <a:r>
              <a:rPr lang="en-US" alt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integers1.operator[]( 5 )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H="1" flipV="1">
            <a:off x="3635375" y="4292600"/>
            <a:ext cx="1728788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  <p:bldP spid="6144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00113" y="989013"/>
          <a:ext cx="6624637" cy="553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Document" r:id="rId3" imgW="7056048" imgH="5893530" progId="Word.Document.8">
                  <p:embed/>
                </p:oleObj>
              </mc:Choice>
              <mc:Fallback>
                <p:oleObj name="Document" r:id="rId3" imgW="7056048" imgH="58935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89013"/>
                        <a:ext cx="6624637" cy="553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39750" y="1111250"/>
          <a:ext cx="7704138" cy="530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Document" r:id="rId3" imgW="7056048" imgH="4862945" progId="Word.Document.8">
                  <p:embed/>
                </p:oleObj>
              </mc:Choice>
              <mc:Fallback>
                <p:oleObj name="Document" r:id="rId3" imgW="7056048" imgH="48629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11250"/>
                        <a:ext cx="7704138" cy="530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77850" y="1082675"/>
          <a:ext cx="6299200" cy="544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Document" r:id="rId3" imgW="7067093" imgH="6111545" progId="Word.Document.8">
                  <p:embed/>
                </p:oleObj>
              </mc:Choice>
              <mc:Fallback>
                <p:oleObj name="Document" r:id="rId3" imgW="7067093" imgH="6111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082675"/>
                        <a:ext cx="6299200" cy="544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143500" y="4071938"/>
            <a:ext cx="3649663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Retrieve number of elements in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 flipH="1">
            <a:off x="3203574" y="4241007"/>
            <a:ext cx="1939925" cy="515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651500" y="5373688"/>
            <a:ext cx="3352800" cy="34607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overloaded </a:t>
            </a:r>
            <a:r>
              <a:rPr lang="en-US" altLang="en-US" sz="16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&gt;&gt;</a:t>
            </a:r>
            <a:r>
              <a:rPr lang="en-US" alt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to input</a:t>
            </a:r>
            <a:endParaRPr lang="en-US" altLang="en-US" sz="1600" b="1">
              <a:solidFill>
                <a:srgbClr val="80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>
            <a:off x="2627784" y="5546726"/>
            <a:ext cx="3023715" cy="5707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</a:t>
            </a:r>
            <a:r>
              <a:rPr lang="en-US" sz="4400" b="1" dirty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Class</a:t>
            </a:r>
          </a:p>
        </p:txBody>
      </p:sp>
      <p:pic>
        <p:nvPicPr>
          <p:cNvPr id="1639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49950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19" grpId="0" animBg="1"/>
      <p:bldP spid="645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Introduction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ffectLst/>
              </a:rPr>
              <a:t>Users can use operators with user-defined types (</a:t>
            </a:r>
            <a:r>
              <a:rPr lang="en-US" sz="2800" dirty="0" err="1" smtClean="0">
                <a:effectLst/>
              </a:rPr>
              <a:t>e.g.,with</a:t>
            </a:r>
            <a:r>
              <a:rPr lang="en-US" sz="2800" dirty="0" smtClean="0">
                <a:effectLst/>
              </a:rPr>
              <a:t> objects {</a:t>
            </a:r>
            <a:r>
              <a:rPr lang="en-US" sz="28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overloading</a:t>
            </a:r>
            <a:r>
              <a:rPr lang="en-US" sz="2800" dirty="0" smtClean="0">
                <a:effectLst/>
              </a:rPr>
              <a:t>}).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Clearer than function calls for certain classes.</a:t>
            </a:r>
          </a:p>
          <a:p>
            <a:pPr lvl="1">
              <a:buBlip>
                <a:blip r:embed="rId2"/>
              </a:buBlip>
              <a:defRPr/>
            </a:pPr>
            <a:r>
              <a:rPr lang="en-US" sz="2400" dirty="0" smtClean="0">
                <a:effectLst/>
              </a:rPr>
              <a:t>C++ makes </a:t>
            </a:r>
            <a:r>
              <a:rPr lang="en-US" sz="24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operators sensitive to context</a:t>
            </a:r>
            <a:r>
              <a:rPr lang="en-US" sz="2400" dirty="0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Examples: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&lt;&lt;</a:t>
            </a:r>
          </a:p>
          <a:p>
            <a:pPr lvl="2">
              <a:defRPr/>
            </a:pPr>
            <a:r>
              <a:rPr lang="en-US" dirty="0" smtClean="0"/>
              <a:t>Stream insertion, bitwise left-shift</a:t>
            </a:r>
          </a:p>
          <a:p>
            <a:pPr lvl="1">
              <a:buFontTx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+</a:t>
            </a:r>
          </a:p>
          <a:p>
            <a:pPr lvl="2">
              <a:defRPr/>
            </a:pPr>
            <a:r>
              <a:rPr lang="en-US" dirty="0" smtClean="0"/>
              <a:t>Performs arithmetic on multiple items (integers, floats, pointers)</a:t>
            </a:r>
          </a:p>
        </p:txBody>
      </p:sp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57188" y="1071563"/>
          <a:ext cx="6172200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Document" r:id="rId3" imgW="7074123" imgH="6327128" progId="Word.Document.8">
                  <p:embed/>
                </p:oleObj>
              </mc:Choice>
              <mc:Fallback>
                <p:oleObj name="Document" r:id="rId3" imgW="7074123" imgH="63271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071563"/>
                        <a:ext cx="6172200" cy="553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214938" y="1500188"/>
            <a:ext cx="3714750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overloaded  </a:t>
            </a:r>
            <a:r>
              <a:rPr lang="en-US" altLang="en-US" sz="16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&lt;&lt;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to output</a:t>
            </a:r>
            <a:endParaRPr lang="en-US" altLang="en-US" sz="1600" b="1">
              <a:solidFill>
                <a:srgbClr val="80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 flipV="1">
            <a:off x="3132137" y="2714624"/>
            <a:ext cx="259238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3450429" y="1514475"/>
            <a:ext cx="1764508" cy="1547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724525" y="2362200"/>
            <a:ext cx="3024188" cy="708025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overloaded 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!=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operator</a:t>
            </a:r>
          </a:p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to test for inequality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3450428" y="1669256"/>
            <a:ext cx="1764509" cy="746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6858000" y="3929063"/>
            <a:ext cx="1981200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copy constructor</a:t>
            </a:r>
            <a:endParaRPr lang="en-US" altLang="en-US" sz="1600" b="1">
              <a:solidFill>
                <a:srgbClr val="80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 flipV="1">
            <a:off x="5075237" y="3716337"/>
            <a:ext cx="1782762" cy="498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715000" y="5516563"/>
            <a:ext cx="3343275" cy="338137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overloaded 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to assign</a:t>
            </a:r>
            <a:endParaRPr lang="en-US" altLang="en-US" sz="1600" b="1">
              <a:solidFill>
                <a:srgbClr val="80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 flipV="1">
            <a:off x="2484437" y="5300662"/>
            <a:ext cx="3230562" cy="414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742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49950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 animBg="1"/>
      <p:bldP spid="6554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0" y="1825625"/>
          <a:ext cx="7037388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Document" r:id="rId3" imgW="7074123" imgH="4064049" progId="Word.Document.8">
                  <p:embed/>
                </p:oleObj>
              </mc:Choice>
              <mc:Fallback>
                <p:oleObj name="Document" r:id="rId3" imgW="7074123" imgH="406404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5625"/>
                        <a:ext cx="7037388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643438" y="1628800"/>
            <a:ext cx="4114800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overloaded </a:t>
            </a:r>
            <a:r>
              <a:rPr lang="en-US" alt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== </a:t>
            </a:r>
            <a:r>
              <a:rPr lang="en-US" altLang="en-US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to test for equality</a:t>
            </a:r>
            <a:endParaRPr lang="en-US" altLang="en-US" sz="1600" b="1" dirty="0">
              <a:solidFill>
                <a:srgbClr val="80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H="1">
            <a:off x="3000374" y="1920900"/>
            <a:ext cx="1643063" cy="242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262563" y="3643313"/>
            <a:ext cx="3810000" cy="584200"/>
          </a:xfrm>
          <a:prstGeom prst="rect">
            <a:avLst/>
          </a:prstGeom>
          <a:solidFill>
            <a:srgbClr val="F0F7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Use overloaded </a:t>
            </a: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[]</a:t>
            </a:r>
            <a:r>
              <a:rPr lang="en-US" alt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operator to access individual integers, with range-checking</a:t>
            </a:r>
            <a:endParaRPr lang="en-US" altLang="en-US" sz="1600" b="1">
              <a:solidFill>
                <a:srgbClr val="80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H="1" flipV="1">
            <a:off x="4267199" y="3197224"/>
            <a:ext cx="995363" cy="7389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2514599" y="3936206"/>
            <a:ext cx="2747963" cy="2301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flipH="1">
            <a:off x="2123728" y="3959225"/>
            <a:ext cx="3138834" cy="10539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8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7" grpId="0" animBg="1"/>
      <p:bldP spid="66568" grpId="0" animBg="1"/>
      <p:bldP spid="66569" grpId="0" animBg="1"/>
      <p:bldP spid="6657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836613" y="1341438"/>
          <a:ext cx="7048500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Document" r:id="rId3" imgW="7046703" imgH="5007393" progId="Word.Document.8">
                  <p:embed/>
                </p:oleObj>
              </mc:Choice>
              <mc:Fallback>
                <p:oleObj name="Document" r:id="rId3" imgW="7046703" imgH="500739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341438"/>
                        <a:ext cx="7048500" cy="500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08050" y="981075"/>
          <a:ext cx="6904038" cy="563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Document" r:id="rId3" imgW="7046703" imgH="5754125" progId="Word.Document.8">
                  <p:embed/>
                </p:oleObj>
              </mc:Choice>
              <mc:Fallback>
                <p:oleObj name="Document" r:id="rId3" imgW="7046703" imgH="575412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981075"/>
                        <a:ext cx="6904038" cy="563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Rectangle 5"/>
          <p:cNvSpPr>
            <a:spLocks noChangeArrowheads="1"/>
          </p:cNvSpPr>
          <p:nvPr/>
        </p:nvSpPr>
        <p:spPr bwMode="white">
          <a:xfrm>
            <a:off x="179388" y="44450"/>
            <a:ext cx="87852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bg1"/>
                </a:solidFill>
              </a:rPr>
              <a:t>Case Study: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Array</a:t>
            </a:r>
            <a:r>
              <a:rPr lang="en-US" sz="4400" b="1" dirty="0">
                <a:solidFill>
                  <a:schemeClr val="bg1"/>
                </a:solidFill>
              </a:rPr>
              <a:t> Class</a:t>
            </a:r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E728C7-60DB-4502-A6FF-AD84C449464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Operator Overloading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3800"/>
            <a:ext cx="8893175" cy="5043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Covered </a:t>
            </a:r>
            <a:r>
              <a:rPr lang="en-US" altLang="en-US" dirty="0" smtClean="0">
                <a:solidFill>
                  <a:srgbClr val="800000"/>
                </a:solidFill>
                <a:effectLst/>
              </a:rPr>
              <a:t>operator overloading </a:t>
            </a:r>
            <a:r>
              <a:rPr lang="en-US" altLang="en-US" dirty="0" smtClean="0">
                <a:effectLst/>
              </a:rPr>
              <a:t>basics.</a:t>
            </a:r>
          </a:p>
          <a:p>
            <a:r>
              <a:rPr lang="en-US" altLang="en-US" dirty="0" smtClean="0">
                <a:effectLst/>
              </a:rPr>
              <a:t>Reviewed operator overloading restrictions.</a:t>
            </a:r>
          </a:p>
          <a:p>
            <a:r>
              <a:rPr lang="en-US" altLang="en-US" dirty="0" smtClean="0">
                <a:effectLst/>
              </a:rPr>
              <a:t>Explained when to use </a:t>
            </a:r>
            <a:r>
              <a:rPr lang="en-US" altLang="en-US" dirty="0" smtClean="0">
                <a:solidFill>
                  <a:srgbClr val="800000"/>
                </a:solidFill>
                <a:effectLst/>
              </a:rPr>
              <a:t>class member functions and when to use global functions to implement operator overloading</a:t>
            </a:r>
            <a:r>
              <a:rPr lang="en-US" altLang="en-US" dirty="0" smtClean="0">
                <a:effectLst/>
              </a:rPr>
              <a:t>.</a:t>
            </a:r>
          </a:p>
          <a:p>
            <a:r>
              <a:rPr lang="en-US" altLang="en-US" dirty="0" smtClean="0">
                <a:effectLst/>
              </a:rPr>
              <a:t>Discussed overloading stream insertion and stream extraction operators and did one simple example of overloading.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Went through </a:t>
            </a:r>
            <a:r>
              <a:rPr lang="en-US" altLang="en-US" dirty="0" smtClean="0">
                <a:solidFill>
                  <a:srgbClr val="800000"/>
                </a:solidFill>
                <a:effectLst/>
              </a:rPr>
              <a:t>overloading unary and binary operators</a:t>
            </a:r>
            <a:r>
              <a:rPr lang="en-US" altLang="en-US" dirty="0" smtClean="0">
                <a:effectLst/>
              </a:rPr>
              <a:t>.</a:t>
            </a:r>
          </a:p>
          <a:p>
            <a:r>
              <a:rPr lang="en-US" altLang="en-US" dirty="0" smtClean="0">
                <a:effectLst/>
              </a:rPr>
              <a:t>Looked at operator overloading in an elaborate case study involving an Array class.</a:t>
            </a:r>
          </a:p>
          <a:p>
            <a:pPr lvl="1"/>
            <a:r>
              <a:rPr lang="en-US" altLang="en-US" dirty="0" smtClean="0">
                <a:solidFill>
                  <a:srgbClr val="800000"/>
                </a:solidFill>
                <a:effectLst/>
              </a:rPr>
              <a:t>Several good C++ concepts in this example including the copy constructor!!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dirty="0" smtClean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Operator Overloading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An operator is overloaded by writing:</a:t>
            </a:r>
          </a:p>
          <a:p>
            <a:pPr lvl="1">
              <a:defRPr/>
            </a:pPr>
            <a:r>
              <a:rPr lang="en-US" dirty="0" smtClean="0">
                <a:effectLst/>
              </a:rPr>
              <a:t> a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non-static </a:t>
            </a:r>
            <a:r>
              <a:rPr lang="en-US" dirty="0" smtClean="0"/>
              <a:t>member function definition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or</a:t>
            </a:r>
          </a:p>
          <a:p>
            <a:pPr lvl="1">
              <a:defRPr/>
            </a:pPr>
            <a:r>
              <a:rPr lang="en-US" dirty="0" smtClean="0"/>
              <a:t>a global function definition </a:t>
            </a:r>
            <a:r>
              <a:rPr lang="en-US" dirty="0" smtClean="0">
                <a:solidFill>
                  <a:srgbClr val="800000"/>
                </a:solidFill>
              </a:rPr>
              <a:t>(non-member function definition </a:t>
            </a:r>
            <a:r>
              <a:rPr lang="en-US" dirty="0" smtClean="0"/>
              <a:t>in 7</a:t>
            </a:r>
            <a:r>
              <a:rPr lang="en-US" baseline="30000" dirty="0" smtClean="0"/>
              <a:t>th</a:t>
            </a:r>
            <a:r>
              <a:rPr lang="en-US" dirty="0" smtClean="0"/>
              <a:t> edition of text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where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the function name becomes the keyword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 </a:t>
            </a:r>
            <a:r>
              <a:rPr lang="en-US" dirty="0" smtClean="0"/>
              <a:t>followed by the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</a:t>
            </a:r>
            <a:r>
              <a:rPr lang="en-US" dirty="0" smtClean="0"/>
              <a:t> for the operation being overloaded.</a:t>
            </a:r>
            <a:endParaRPr lang="en-US" dirty="0" smtClean="0">
              <a:effectLst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sz="4000" b="1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Operator Overloading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Operator Overloading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Types for operator overloading: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Built in (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char</a:t>
            </a:r>
            <a:r>
              <a:rPr lang="en-US" sz="2400" dirty="0" smtClean="0">
                <a:effectLst/>
              </a:rPr>
              <a:t>) or user-defined (classes)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Can use existing operators with user-defined types.</a:t>
            </a:r>
          </a:p>
          <a:p>
            <a:pPr lvl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Cannot create new operators!</a:t>
            </a:r>
          </a:p>
          <a:p>
            <a:pPr>
              <a:defRPr/>
            </a:pPr>
            <a:r>
              <a:rPr lang="en-US" sz="2400" dirty="0" smtClean="0">
                <a:effectLst/>
              </a:rPr>
              <a:t>Overloading operators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Create a function for the class.</a:t>
            </a:r>
          </a:p>
          <a:p>
            <a:pPr lvl="1">
              <a:defRPr/>
            </a:pPr>
            <a:r>
              <a:rPr lang="en-US" sz="2400" dirty="0" smtClean="0">
                <a:effectLst/>
              </a:rPr>
              <a:t>Name of operator function.</a:t>
            </a:r>
          </a:p>
          <a:p>
            <a:pPr lvl="2">
              <a:defRPr/>
            </a:pPr>
            <a:r>
              <a:rPr lang="en-US" dirty="0" smtClean="0"/>
              <a:t>Keyword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operator</a:t>
            </a:r>
            <a:r>
              <a:rPr lang="en-US" dirty="0" smtClean="0"/>
              <a:t> followed by the symbol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effectLst/>
              </a:rPr>
              <a:t>Example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	</a:t>
            </a:r>
            <a:r>
              <a:rPr lang="en-US" sz="24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</a:rPr>
              <a:t>function name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operator+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/>
              </a:rPr>
              <a:t>to overload the addition operator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74357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Operator Overloading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01725"/>
            <a:ext cx="8218487" cy="5135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To use an operator on a class object: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The operator </a:t>
            </a:r>
            <a:r>
              <a:rPr lang="en-US" sz="2000" dirty="0" smtClean="0">
                <a:solidFill>
                  <a:srgbClr val="800000"/>
                </a:solidFill>
                <a:effectLst/>
              </a:rPr>
              <a:t>must</a:t>
            </a:r>
            <a:r>
              <a:rPr lang="en-US" sz="2000" dirty="0" smtClean="0">
                <a:effectLst/>
              </a:rPr>
              <a:t> be overloaded for that class.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Three Exceptions: </a:t>
            </a:r>
            <a:r>
              <a:rPr lang="en-US" sz="2000" dirty="0" smtClean="0">
                <a:solidFill>
                  <a:srgbClr val="008000"/>
                </a:solidFill>
                <a:effectLst/>
              </a:rPr>
              <a:t>{can be overloaded – not just for one class}</a:t>
            </a:r>
            <a:endParaRPr lang="en-US" sz="2000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Assignment operator (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000" dirty="0" smtClean="0">
                <a:effectLst/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Performs “</a:t>
            </a:r>
            <a:r>
              <a:rPr lang="en-US" sz="2000" dirty="0" err="1" smtClean="0"/>
              <a:t>memberwise</a:t>
            </a:r>
            <a:r>
              <a:rPr lang="en-US" sz="2000" dirty="0" smtClean="0"/>
              <a:t>” assignment between objects</a:t>
            </a:r>
            <a:endParaRPr lang="en-US" sz="2000" dirty="0" smtClean="0">
              <a:solidFill>
                <a:srgbClr val="990033"/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990033"/>
                </a:solidFill>
              </a:rPr>
              <a:t>Dangerous for classes with pointer members!!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Address operator (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</a:t>
            </a:r>
            <a:r>
              <a:rPr lang="en-US" sz="2000" dirty="0" smtClean="0">
                <a:effectLst/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Returns a pointer to the object.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Comma operator (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 smtClean="0">
                <a:effectLst/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Evaluates the expression to its left then the expression to its right.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 smtClean="0"/>
              <a:t>Returns the value of the expression to its right.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effectLst/>
              </a:rPr>
              <a:t>Overloading provides concise notation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effectLst/>
                <a:latin typeface="Lucida Console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object2 = object1.add( object2 );</a:t>
            </a:r>
            <a:endParaRPr lang="en-US" sz="2000" dirty="0" smtClean="0">
              <a:effectLst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effectLst/>
              </a:rPr>
              <a:t>vs.</a:t>
            </a:r>
            <a:r>
              <a:rPr lang="en-US" sz="2000" dirty="0" smtClean="0">
                <a:effectLst/>
                <a:latin typeface="Lucida Console" pitchFamily="49" charset="0"/>
              </a:rPr>
              <a:t/>
            </a:r>
            <a:br>
              <a:rPr lang="en-US" sz="2000" dirty="0" smtClean="0">
                <a:effectLst/>
                <a:latin typeface="Lucida Console" pitchFamily="49" charset="0"/>
              </a:rPr>
            </a:br>
            <a:r>
              <a:rPr lang="en-US" sz="2000" dirty="0" smtClean="0">
                <a:effectLst/>
                <a:latin typeface="Lucida Console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object2 = object2 + object1;</a:t>
            </a: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Restrictions on Operator Overloading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720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  <a:effectLst/>
              </a:rPr>
              <a:t>Overloading cannot change: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The precedence of the operator (order of evaluation)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Use parentheses to force order of operators.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Associativity of the operator (left-to-right or right-to-left)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Number of operands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</a:t>
            </a:r>
            <a:r>
              <a:rPr lang="en-US" sz="2000" dirty="0" smtClean="0"/>
              <a:t> is unary, can only act on one operand.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effectLst/>
              </a:rPr>
              <a:t>How operators act on built-in data types (i.e., cannot change integer addition).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90033"/>
                </a:solidFill>
                <a:effectLst/>
              </a:rPr>
              <a:t>Cannot create new operators</a:t>
            </a:r>
            <a:r>
              <a:rPr lang="en-US" sz="2800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Operators must be overloaded </a:t>
            </a:r>
            <a:r>
              <a:rPr lang="en-US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explicitly</a:t>
            </a:r>
            <a:r>
              <a:rPr lang="en-US" sz="2400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Overloading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dirty="0" smtClean="0">
                <a:effectLst/>
              </a:rPr>
              <a:t> and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400" dirty="0" smtClean="0">
                <a:effectLst/>
              </a:rPr>
              <a:t> does not overload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+=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Operator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?:</a:t>
            </a:r>
            <a:r>
              <a:rPr lang="en-US" sz="2400" dirty="0" smtClean="0">
                <a:effectLst/>
              </a:rPr>
              <a:t> cannot be overloaded.</a:t>
            </a: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73763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/>
          </p:cNvGraphicFramePr>
          <p:nvPr>
            <p:ph idx="1"/>
          </p:nvPr>
        </p:nvGraphicFramePr>
        <p:xfrm>
          <a:off x="914400" y="1779588"/>
          <a:ext cx="754062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3" imgW="7651271" imgH="2410940" progId="Word.Document.8">
                  <p:embed/>
                </p:oleObj>
              </mc:Choice>
              <mc:Fallback>
                <p:oleObj name="Document" r:id="rId3" imgW="7651271" imgH="2410940" progId="Word.Document.8">
                  <p:embed/>
                  <p:pic>
                    <p:nvPicPr>
                      <p:cNvPr id="0" name="Object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79588"/>
                        <a:ext cx="7540625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Fig. 22.1 Operators that can be overloaded.   </a:t>
            </a:r>
          </a:p>
        </p:txBody>
      </p:sp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805488"/>
            <a:ext cx="29384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/>
              <a:t>Operator Overloading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2E1F92-49EE-4168-8E7F-5A83A556B1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6259</TotalTime>
  <Words>1901</Words>
  <Application>Microsoft Office PowerPoint</Application>
  <PresentationFormat>On-screen Show (4:3)</PresentationFormat>
  <Paragraphs>319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Revised_Master</vt:lpstr>
      <vt:lpstr>Document</vt:lpstr>
      <vt:lpstr> Operator Overloading in C++</vt:lpstr>
      <vt:lpstr>Operator Overloading</vt:lpstr>
      <vt:lpstr>Operator Overloading</vt:lpstr>
      <vt:lpstr>Introduction</vt:lpstr>
      <vt:lpstr>PowerPoint Presentation</vt:lpstr>
      <vt:lpstr>Operator Overloading</vt:lpstr>
      <vt:lpstr>Operator Overloading </vt:lpstr>
      <vt:lpstr>Restrictions on Operator Overloading</vt:lpstr>
      <vt:lpstr>Fig. 22.1 Operators that can be overloaded.   </vt:lpstr>
      <vt:lpstr>PowerPoint Presentation</vt:lpstr>
      <vt:lpstr>Software Engineering Observation 22.2</vt:lpstr>
      <vt:lpstr>22.4 Operator Functions as Class Members vs. Global Members</vt:lpstr>
      <vt:lpstr>22.4 Operator Functions as Class Members vs. Global Members</vt:lpstr>
      <vt:lpstr>Overloading Binary Stream Insertion and Stream Extraction Operators</vt:lpstr>
      <vt:lpstr>Commutative operators</vt:lpstr>
      <vt:lpstr>19.5 Overloading Stream Insertion and Stream Extraction Operators</vt:lpstr>
      <vt:lpstr>Overload Stream Insertion and Extraction Operators</vt:lpstr>
      <vt:lpstr>PowerPoint Presentation</vt:lpstr>
      <vt:lpstr>PowerPoint Presentation</vt:lpstr>
      <vt:lpstr>PowerPoint Presentation</vt:lpstr>
      <vt:lpstr>PowerPoint Presentation</vt:lpstr>
      <vt:lpstr>19.6 Overloading Unary Operators</vt:lpstr>
      <vt:lpstr>22.6 Overloading Unary Operators</vt:lpstr>
      <vt:lpstr>22.7 Overloading Binary Operators</vt:lpstr>
      <vt:lpstr>22.7 Overloading Binary Operators</vt:lpstr>
      <vt:lpstr>Overloading Operators</vt:lpstr>
      <vt:lpstr>19.10 Case Study: Array Class</vt:lpstr>
      <vt:lpstr> Case Study: Array Class</vt:lpstr>
      <vt:lpstr>Case Study: Array Class</vt:lpstr>
      <vt:lpstr>Case Study: Array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of Operator Overloading</vt:lpstr>
      <vt:lpstr>Review of Operator Overloading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216</cp:revision>
  <dcterms:created xsi:type="dcterms:W3CDTF">2004-01-21T20:05:10Z</dcterms:created>
  <dcterms:modified xsi:type="dcterms:W3CDTF">2014-10-07T11:41:48Z</dcterms:modified>
</cp:coreProperties>
</file>