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23"/>
  </p:notesMasterIdLst>
  <p:handoutMasterIdLst>
    <p:handoutMasterId r:id="rId24"/>
  </p:handoutMasterIdLst>
  <p:sldIdLst>
    <p:sldId id="256" r:id="rId2"/>
    <p:sldId id="373" r:id="rId3"/>
    <p:sldId id="375" r:id="rId4"/>
    <p:sldId id="374" r:id="rId5"/>
    <p:sldId id="376" r:id="rId6"/>
    <p:sldId id="382" r:id="rId7"/>
    <p:sldId id="377" r:id="rId8"/>
    <p:sldId id="379" r:id="rId9"/>
    <p:sldId id="380" r:id="rId10"/>
    <p:sldId id="383" r:id="rId11"/>
    <p:sldId id="381" r:id="rId12"/>
    <p:sldId id="384" r:id="rId13"/>
    <p:sldId id="385" r:id="rId14"/>
    <p:sldId id="386" r:id="rId15"/>
    <p:sldId id="387" r:id="rId16"/>
    <p:sldId id="388" r:id="rId17"/>
    <p:sldId id="393" r:id="rId18"/>
    <p:sldId id="391" r:id="rId19"/>
    <p:sldId id="389" r:id="rId20"/>
    <p:sldId id="390" r:id="rId21"/>
    <p:sldId id="392" r:id="rId22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008000"/>
    <a:srgbClr val="0000FF"/>
    <a:srgbClr val="003366"/>
    <a:srgbClr val="CC0000"/>
    <a:srgbClr val="33CC33"/>
    <a:srgbClr val="990099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>
        <p:scale>
          <a:sx n="60" d="100"/>
          <a:sy n="60" d="100"/>
        </p:scale>
        <p:origin x="-1589" y="-187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D900148-79E7-4DEA-9849-559ED2D858B4}" type="datetime1">
              <a:rPr lang="en-US"/>
              <a:pPr>
                <a:defRPr/>
              </a:pPr>
              <a:t>8/11/2014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B69F3A52-FBEC-490B-AE08-DCC2002992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102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EEED83A-EE8F-43D9-B428-46DB23EEC0E3}" type="datetime1">
              <a:rPr lang="en-US"/>
              <a:pPr>
                <a:defRPr/>
              </a:pPr>
              <a:t>8/11/2014</a:t>
            </a:fld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909740DE-8F04-4594-9BA2-A7083CE6B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55854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6338" y="695325"/>
            <a:ext cx="4632325" cy="347503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6338" y="695325"/>
            <a:ext cx="4632325" cy="3475038"/>
          </a:xfrm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6338" y="695325"/>
            <a:ext cx="4632325" cy="3475038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0883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 </a:t>
            </a:r>
            <a:r>
              <a:rPr lang="en-US" dirty="0" smtClean="0"/>
              <a:t>Pointers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A9B34A-9065-4FD9-B368-DFF244C847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83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 </a:t>
            </a:r>
            <a:r>
              <a:rPr lang="en-US" dirty="0" smtClean="0"/>
              <a:t>Pointers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96B878-725A-47B1-995F-FD6C6FADDE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175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 </a:t>
            </a:r>
            <a:r>
              <a:rPr lang="en-US" dirty="0" smtClean="0"/>
              <a:t>Pointers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F6D7F-A8F6-436C-9243-31E7301D35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619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 </a:t>
            </a:r>
            <a:r>
              <a:rPr lang="en-US" dirty="0" smtClean="0"/>
              <a:t>Pointers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8B3C0-EC2F-45E9-B131-6A4842D078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313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 </a:t>
            </a:r>
            <a:r>
              <a:rPr lang="en-US" dirty="0" smtClean="0"/>
              <a:t>Pointers</a:t>
            </a: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72ED8-90DB-4336-919D-9EB4DC8B35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396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 </a:t>
            </a:r>
            <a:r>
              <a:rPr lang="en-US" dirty="0" smtClean="0"/>
              <a:t>Pointers</a:t>
            </a:r>
            <a:endParaRPr lang="en-US" dirty="0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319227-91AE-4DAE-B702-792DB4632A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671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 </a:t>
            </a:r>
            <a:r>
              <a:rPr lang="en-US" dirty="0" smtClean="0"/>
              <a:t>Pointers</a:t>
            </a:r>
            <a:endParaRPr lang="en-US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32777-516A-4753-986E-C4C7D67324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331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 </a:t>
            </a:r>
            <a:r>
              <a:rPr lang="en-US" dirty="0" smtClean="0"/>
              <a:t>Pointers</a:t>
            </a:r>
            <a:endParaRPr lang="en-US" dirty="0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BB648-150E-4042-8F2D-6DB3172C4E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501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 </a:t>
            </a:r>
            <a:r>
              <a:rPr lang="en-US" dirty="0" smtClean="0"/>
              <a:t>Pointers</a:t>
            </a: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834EA6-2844-4755-882F-165DC30652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670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 </a:t>
            </a:r>
            <a:r>
              <a:rPr lang="en-US" dirty="0" smtClean="0"/>
              <a:t>Pointers</a:t>
            </a: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FAEFF0-FD2A-4C0B-8D08-5EC274FB2A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70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2051" name="Picture 3" descr="Picture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95513" y="6410325"/>
            <a:ext cx="5113337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600" b="1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 </a:t>
            </a:r>
            <a:r>
              <a:rPr lang="en-US" dirty="0" smtClean="0">
                <a:solidFill>
                  <a:srgbClr val="990033"/>
                </a:solidFill>
              </a:rPr>
              <a:t>Pointers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300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Courier New" pitchFamily="49" charset="0"/>
              </a:defRPr>
            </a:lvl1pPr>
          </a:lstStyle>
          <a:p>
            <a:pPr>
              <a:defRPr/>
            </a:pPr>
            <a:fld id="{CD52C5C5-08A4-4027-A7F4-B92036ED5A5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6725" y="1772394"/>
            <a:ext cx="8208963" cy="2952750"/>
          </a:xfrm>
        </p:spPr>
        <p:txBody>
          <a:bodyPr/>
          <a:lstStyle/>
          <a:p>
            <a:pPr>
              <a:defRPr/>
            </a:pPr>
            <a:r>
              <a:rPr lang="en-US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 Pointers</a:t>
            </a:r>
            <a:b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60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5"/>
          <p:cNvSpPr txBox="1">
            <a:spLocks noChangeArrowheads="1"/>
          </p:cNvSpPr>
          <p:nvPr/>
        </p:nvSpPr>
        <p:spPr>
          <a:xfrm>
            <a:off x="3635896" y="5949081"/>
            <a:ext cx="4953000" cy="576263"/>
          </a:xfrm>
          <a:prstGeom prst="rect">
            <a:avLst/>
          </a:prstGeom>
        </p:spPr>
        <p:txBody>
          <a:bodyPr/>
          <a:lstStyle/>
          <a:p>
            <a:pPr marL="225425" indent="-225425">
              <a:spcBef>
                <a:spcPct val="20000"/>
              </a:spcBef>
              <a:buClr>
                <a:schemeClr val="tx1"/>
              </a:buClr>
              <a:buSzPct val="50000"/>
              <a:defRPr/>
            </a:pPr>
            <a:r>
              <a:rPr lang="en-US" b="1" kern="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Systems </a:t>
            </a:r>
            <a:r>
              <a:rPr lang="en-US" b="1" kern="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Programming Concepts</a:t>
            </a:r>
            <a:endParaRPr lang="en-US" b="1" kern="0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>
                <a:effectLst/>
              </a:rPr>
              <a:t>7.4 Passing Arguments to Functions by Reference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009" y="977801"/>
            <a:ext cx="9252519" cy="50434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990033"/>
                </a:solidFill>
                <a:effectLst/>
              </a:rPr>
              <a:t>All arguments in C are passed by value!!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effectLst/>
              </a:rPr>
              <a:t>Call by reference is done with pointer arguments.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effectLst/>
              </a:rPr>
              <a:t>Pass address of argument using </a:t>
            </a:r>
            <a:r>
              <a:rPr lang="en-US" sz="2400" dirty="0" smtClean="0">
                <a:solidFill>
                  <a:srgbClr val="0000FF"/>
                </a:solidFill>
                <a:effectLst/>
                <a:latin typeface="Lucida Console" pitchFamily="49" charset="0"/>
              </a:rPr>
              <a:t>&amp; </a:t>
            </a:r>
            <a:r>
              <a:rPr lang="en-US" sz="2400" dirty="0" smtClean="0">
                <a:effectLst/>
                <a:latin typeface="Lucida Console" pitchFamily="49" charset="0"/>
              </a:rPr>
              <a:t>(</a:t>
            </a:r>
            <a:r>
              <a:rPr lang="en-US" sz="2400" dirty="0" smtClean="0">
                <a:effectLst/>
              </a:rPr>
              <a:t>address operator).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effectLst/>
              </a:rPr>
              <a:t>Allows you to change the value of the variable in the caller.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effectLst/>
              </a:rPr>
              <a:t>Arrays are not passed with </a:t>
            </a:r>
            <a:r>
              <a:rPr lang="en-US" sz="2400" dirty="0" smtClean="0">
                <a:solidFill>
                  <a:srgbClr val="0000FF"/>
                </a:solidFill>
                <a:effectLst/>
                <a:latin typeface="Lucida Console" pitchFamily="49" charset="0"/>
              </a:rPr>
              <a:t>&amp;</a:t>
            </a:r>
            <a:r>
              <a:rPr lang="en-US" sz="2400" dirty="0" smtClean="0">
                <a:effectLst/>
              </a:rPr>
              <a:t> because </a:t>
            </a:r>
            <a:r>
              <a:rPr lang="en-US" sz="2400" dirty="0" smtClean="0">
                <a:solidFill>
                  <a:srgbClr val="990033"/>
                </a:solidFill>
                <a:effectLst/>
              </a:rPr>
              <a:t>the array name is already a pointer</a:t>
            </a:r>
            <a:r>
              <a:rPr lang="en-US" sz="2000" dirty="0" smtClean="0">
                <a:effectLst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  <a:effectLst/>
                <a:latin typeface="Lucida Console" pitchFamily="49" charset="0"/>
              </a:rPr>
              <a:t>*</a:t>
            </a:r>
            <a:r>
              <a:rPr lang="en-US" sz="2000" dirty="0" smtClean="0">
                <a:effectLst/>
              </a:rPr>
              <a:t> indirection operator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effectLst/>
              </a:rPr>
              <a:t>Used as alias/nickname for variable inside of function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void double( </a:t>
            </a:r>
            <a:r>
              <a:rPr lang="en-US" dirty="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 *number )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 {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	*number = 2 * ( *number );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 }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effectLst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effectLst/>
                <a:latin typeface="Lucida Console" pitchFamily="49" charset="0"/>
              </a:rPr>
              <a:t>*number</a:t>
            </a:r>
            <a:r>
              <a:rPr lang="en-US" sz="2000" dirty="0" smtClean="0">
                <a:effectLst/>
              </a:rPr>
              <a:t> used as nickname for the variable passed.</a:t>
            </a:r>
          </a:p>
        </p:txBody>
      </p:sp>
      <p:sp>
        <p:nvSpPr>
          <p:cNvPr id="13318" name="Rectangle 7"/>
          <p:cNvSpPr>
            <a:spLocks noChangeArrowheads="1"/>
          </p:cNvSpPr>
          <p:nvPr/>
        </p:nvSpPr>
        <p:spPr bwMode="auto">
          <a:xfrm>
            <a:off x="6209729" y="6009282"/>
            <a:ext cx="2898775" cy="300038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Arial" charset="0"/>
                <a:cs typeface="Times New Roman" pitchFamily="18" charset="0"/>
                <a:sym typeface="Symbol" pitchFamily="18" charset="2"/>
              </a:rPr>
              <a:t></a:t>
            </a:r>
            <a:r>
              <a:rPr 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 </a:t>
            </a:r>
            <a:r>
              <a:rPr lang="en-US" smtClean="0"/>
              <a:t>Pointers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8F6D7F-A8F6-436C-9243-31E7301D35A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7947441"/>
              </p:ext>
            </p:extLst>
          </p:nvPr>
        </p:nvGraphicFramePr>
        <p:xfrm>
          <a:off x="252413" y="980728"/>
          <a:ext cx="6696075" cy="573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Document" r:id="rId4" imgW="7062810" imgH="6571335" progId="Word.Document.8">
                  <p:embed/>
                </p:oleObj>
              </mc:Choice>
              <mc:Fallback>
                <p:oleObj name="Document" r:id="rId4" imgW="7062810" imgH="657133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13" y="980728"/>
                        <a:ext cx="6696075" cy="573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Rectangle 3"/>
          <p:cNvSpPr>
            <a:spLocks noChangeArrowheads="1"/>
          </p:cNvSpPr>
          <p:nvPr/>
        </p:nvSpPr>
        <p:spPr bwMode="auto">
          <a:xfrm>
            <a:off x="144463" y="139700"/>
            <a:ext cx="8748712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sz="3600" b="1">
                <a:solidFill>
                  <a:schemeClr val="bg1"/>
                </a:solidFill>
              </a:rPr>
              <a:t>Using Pointers in Call by Reference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5149850" y="2074863"/>
            <a:ext cx="3886200" cy="338554"/>
          </a:xfrm>
          <a:prstGeom prst="rect">
            <a:avLst/>
          </a:prstGeom>
          <a:solidFill>
            <a:srgbClr val="F0F7F7"/>
          </a:solidFill>
          <a:ln w="9525" algn="ctr">
            <a:solidFill>
              <a:srgbClr val="990033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 eaLnBrk="1" hangingPunct="1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</a:pPr>
            <a:r>
              <a:rPr lang="en-US" sz="1600" dirty="0">
                <a:solidFill>
                  <a:srgbClr val="990033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Function prototype takes a pointer argument</a:t>
            </a:r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 flipH="1" flipV="1">
            <a:off x="4643438" y="2060575"/>
            <a:ext cx="393700" cy="144463"/>
          </a:xfrm>
          <a:prstGeom prst="line">
            <a:avLst/>
          </a:prstGeom>
          <a:noFill/>
          <a:ln w="12700">
            <a:solidFill>
              <a:srgbClr val="9900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5607050" y="3170238"/>
            <a:ext cx="3429000" cy="830997"/>
          </a:xfrm>
          <a:prstGeom prst="rect">
            <a:avLst/>
          </a:prstGeom>
          <a:solidFill>
            <a:srgbClr val="F0F7F7"/>
          </a:solidFill>
          <a:ln w="9525" algn="ctr">
            <a:solidFill>
              <a:srgbClr val="990033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0" indent="0" algn="l" eaLnBrk="1" hangingPunct="1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</a:pPr>
            <a:r>
              <a:rPr lang="en-US" sz="1600" dirty="0">
                <a:solidFill>
                  <a:srgbClr val="990033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Function </a:t>
            </a:r>
            <a:r>
              <a:rPr lang="en-US" sz="1600" b="1" dirty="0" err="1">
                <a:solidFill>
                  <a:srgbClr val="990033"/>
                </a:solidFill>
                <a:latin typeface="Courier New" pitchFamily="49" charset="0"/>
                <a:ea typeface="Times New Roman" pitchFamily="18" charset="0"/>
                <a:cs typeface="AGaramond" pitchFamily="18" charset="0"/>
              </a:rPr>
              <a:t>cubeByReference</a:t>
            </a:r>
            <a:r>
              <a:rPr lang="en-US" sz="1600" dirty="0">
                <a:solidFill>
                  <a:srgbClr val="990033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 </a:t>
            </a:r>
            <a:r>
              <a:rPr lang="en-US" sz="1600" dirty="0" smtClean="0">
                <a:solidFill>
                  <a:srgbClr val="990033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 is passed </a:t>
            </a:r>
            <a:r>
              <a:rPr lang="en-US" sz="1600" dirty="0">
                <a:solidFill>
                  <a:srgbClr val="990033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an address, which can be the value of a pointer </a:t>
            </a:r>
            <a:r>
              <a:rPr lang="en-US" sz="1600" dirty="0" smtClean="0">
                <a:solidFill>
                  <a:srgbClr val="990033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variable.</a:t>
            </a:r>
            <a:endParaRPr lang="en-US" sz="1600" dirty="0">
              <a:solidFill>
                <a:srgbClr val="990033"/>
              </a:solidFill>
              <a:latin typeface="Times New Roman" pitchFamily="18" charset="0"/>
              <a:ea typeface="Times New Roman" pitchFamily="18" charset="0"/>
              <a:cs typeface="AGaramond" pitchFamily="18" charset="0"/>
            </a:endParaRPr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 flipH="1">
            <a:off x="3059113" y="3644900"/>
            <a:ext cx="2438400" cy="0"/>
          </a:xfrm>
          <a:prstGeom prst="line">
            <a:avLst/>
          </a:prstGeom>
          <a:noFill/>
          <a:ln w="12700">
            <a:solidFill>
              <a:srgbClr val="9900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5214367" y="5257800"/>
            <a:ext cx="3821683" cy="835025"/>
          </a:xfrm>
          <a:prstGeom prst="rect">
            <a:avLst/>
          </a:prstGeom>
          <a:solidFill>
            <a:srgbClr val="F0F7F7"/>
          </a:solidFill>
          <a:ln w="9525" algn="ctr">
            <a:solidFill>
              <a:srgbClr val="990033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0" indent="0" algn="l" eaLnBrk="1" hangingPunct="1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</a:pPr>
            <a:r>
              <a:rPr lang="en-US" sz="1600" dirty="0">
                <a:solidFill>
                  <a:srgbClr val="990033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In this program, </a:t>
            </a:r>
            <a:r>
              <a:rPr lang="en-US" sz="1600" b="1" dirty="0">
                <a:solidFill>
                  <a:srgbClr val="990033"/>
                </a:solidFill>
                <a:latin typeface="Courier New" pitchFamily="49" charset="0"/>
                <a:ea typeface="Times New Roman" pitchFamily="18" charset="0"/>
                <a:cs typeface="AGaramond" pitchFamily="18" charset="0"/>
              </a:rPr>
              <a:t>*</a:t>
            </a:r>
            <a:r>
              <a:rPr lang="en-US" sz="1600" b="1" dirty="0" err="1">
                <a:solidFill>
                  <a:srgbClr val="990033"/>
                </a:solidFill>
                <a:latin typeface="Courier New" pitchFamily="49" charset="0"/>
                <a:ea typeface="Times New Roman" pitchFamily="18" charset="0"/>
                <a:cs typeface="AGaramond" pitchFamily="18" charset="0"/>
              </a:rPr>
              <a:t>nPtr</a:t>
            </a:r>
            <a:r>
              <a:rPr lang="en-US" sz="1600" dirty="0">
                <a:solidFill>
                  <a:srgbClr val="990033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 is </a:t>
            </a:r>
            <a:r>
              <a:rPr lang="en-US" sz="1600" b="1" dirty="0">
                <a:solidFill>
                  <a:srgbClr val="990033"/>
                </a:solidFill>
                <a:latin typeface="Courier New" pitchFamily="49" charset="0"/>
                <a:ea typeface="Times New Roman" pitchFamily="18" charset="0"/>
                <a:cs typeface="AGaramond" pitchFamily="18" charset="0"/>
              </a:rPr>
              <a:t>number</a:t>
            </a:r>
            <a:r>
              <a:rPr lang="en-US" sz="1600" dirty="0">
                <a:solidFill>
                  <a:srgbClr val="990033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, so this statement modifies the value of </a:t>
            </a:r>
            <a:r>
              <a:rPr lang="en-US" sz="1600" b="1" dirty="0">
                <a:solidFill>
                  <a:srgbClr val="990033"/>
                </a:solidFill>
                <a:latin typeface="Courier New" pitchFamily="49" charset="0"/>
                <a:ea typeface="Times New Roman" pitchFamily="18" charset="0"/>
                <a:cs typeface="AGaramond" pitchFamily="18" charset="0"/>
              </a:rPr>
              <a:t>number</a:t>
            </a:r>
            <a:r>
              <a:rPr lang="en-US" sz="1600" dirty="0">
                <a:solidFill>
                  <a:srgbClr val="990033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 itself.</a:t>
            </a:r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 flipH="1" flipV="1">
            <a:off x="4716015" y="5661248"/>
            <a:ext cx="433833" cy="0"/>
          </a:xfrm>
          <a:prstGeom prst="line">
            <a:avLst/>
          </a:prstGeom>
          <a:noFill/>
          <a:ln w="12700">
            <a:solidFill>
              <a:srgbClr val="9900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036" name="Rectangle 7"/>
          <p:cNvSpPr>
            <a:spLocks noChangeArrowheads="1"/>
          </p:cNvSpPr>
          <p:nvPr/>
        </p:nvSpPr>
        <p:spPr bwMode="auto">
          <a:xfrm>
            <a:off x="6210300" y="1052513"/>
            <a:ext cx="2898775" cy="300037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Arial" charset="0"/>
                <a:cs typeface="Times New Roman" pitchFamily="18" charset="0"/>
                <a:sym typeface="Symbol" pitchFamily="18" charset="2"/>
              </a:rPr>
              <a:t></a:t>
            </a:r>
            <a:r>
              <a:rPr 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195513" y="6482159"/>
            <a:ext cx="5113337" cy="4032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 </a:t>
            </a:r>
            <a:r>
              <a:rPr lang="en-US" dirty="0" smtClean="0"/>
              <a:t>Pointers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229600" y="6381328"/>
            <a:ext cx="914400" cy="300880"/>
          </a:xfrm>
        </p:spPr>
        <p:txBody>
          <a:bodyPr/>
          <a:lstStyle/>
          <a:p>
            <a:pPr>
              <a:defRPr/>
            </a:pPr>
            <a:fld id="{642BB648-150E-4042-8F2D-6DB3172C4EF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 animBg="1"/>
      <p:bldP spid="33798" grpId="0" animBg="1"/>
      <p:bldP spid="33798" grpId="1" animBg="1"/>
      <p:bldP spid="33799" grpId="0" animBg="1"/>
      <p:bldP spid="33800" grpId="0" animBg="1"/>
      <p:bldP spid="33800" grpId="1" animBg="1"/>
      <p:bldP spid="33801" grpId="0" animBg="1"/>
      <p:bldP spid="33802" grpId="0" animBg="1"/>
      <p:bldP spid="33802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>
                <a:effectLst/>
              </a:rPr>
              <a:t>Swap: A Pointer Example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179388" y="1052513"/>
            <a:ext cx="7416800" cy="4464050"/>
          </a:xfrm>
          <a:prstGeom prst="rect">
            <a:avLst/>
          </a:prstGeom>
          <a:solidFill>
            <a:srgbClr val="66FF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/* A simple memory swap using pointers */</a:t>
            </a:r>
          </a:p>
          <a:p>
            <a:pPr algn="l">
              <a:defRPr/>
            </a:pPr>
            <a:endParaRPr lang="en-US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l">
              <a:defRPr/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void swap (int *i, int *j)</a:t>
            </a:r>
          </a:p>
          <a:p>
            <a:pPr algn="l">
              <a:defRPr/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{</a:t>
            </a:r>
          </a:p>
          <a:p>
            <a:pPr algn="l">
              <a:defRPr/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  int temp;</a:t>
            </a:r>
          </a:p>
          <a:p>
            <a:pPr algn="l">
              <a:defRPr/>
            </a:pPr>
            <a:endParaRPr lang="en-US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l">
              <a:defRPr/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  temp = *i;</a:t>
            </a:r>
          </a:p>
          <a:p>
            <a:pPr algn="l">
              <a:defRPr/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  *i   = *j;</a:t>
            </a:r>
          </a:p>
          <a:p>
            <a:pPr algn="l">
              <a:defRPr/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  *j   = temp;</a:t>
            </a:r>
          </a:p>
          <a:p>
            <a:pPr algn="l">
              <a:defRPr/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}</a:t>
            </a:r>
          </a:p>
          <a:p>
            <a:pPr algn="l">
              <a:defRPr/>
            </a:pPr>
            <a:endParaRPr lang="en-US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 </a:t>
            </a:r>
            <a:r>
              <a:rPr lang="en-US" smtClean="0"/>
              <a:t>Pointers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32777-516A-4753-986E-C4C7D673244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>
                <a:effectLst/>
              </a:rPr>
              <a:t>Swap: A Pointer Example</a:t>
            </a: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71883" y="1052513"/>
            <a:ext cx="8964613" cy="5183187"/>
          </a:xfrm>
          <a:prstGeom prst="rect">
            <a:avLst/>
          </a:prstGeom>
          <a:solidFill>
            <a:srgbClr val="66FF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r>
              <a:rPr lang="en-US" sz="2000" b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int</a:t>
            </a: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main ( )</a:t>
            </a:r>
          </a:p>
          <a:p>
            <a:pPr algn="l">
              <a:defRPr/>
            </a:pP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{</a:t>
            </a:r>
          </a:p>
          <a:p>
            <a:pPr algn="l">
              <a:defRPr/>
            </a:pP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 </a:t>
            </a:r>
            <a:r>
              <a:rPr lang="en-US" sz="2000" b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int</a:t>
            </a: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i;</a:t>
            </a:r>
          </a:p>
          <a:p>
            <a:pPr algn="l">
              <a:defRPr/>
            </a:pP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 </a:t>
            </a:r>
            <a:r>
              <a:rPr lang="en-US" sz="2000" b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int</a:t>
            </a: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mem1;</a:t>
            </a:r>
          </a:p>
          <a:p>
            <a:pPr algn="l">
              <a:defRPr/>
            </a:pP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int</a:t>
            </a:r>
            <a:r>
              <a:rPr lang="en-US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mem2;</a:t>
            </a:r>
          </a:p>
          <a:p>
            <a:pPr algn="l">
              <a:defRPr/>
            </a:pP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int</a:t>
            </a:r>
            <a:r>
              <a:rPr lang="en-US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ray1[4];</a:t>
            </a:r>
            <a:endParaRPr lang="en-US" sz="2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l">
              <a:defRPr/>
            </a:pP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 mem1 = 12;</a:t>
            </a:r>
          </a:p>
          <a:p>
            <a:pPr algn="l">
              <a:defRPr/>
            </a:pP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 mem2 = 81;</a:t>
            </a:r>
          </a:p>
          <a:p>
            <a:pPr algn="l">
              <a:defRPr/>
            </a:pP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 swap (&amp;mem1, &amp;mem2);  /* swap two integers */</a:t>
            </a:r>
          </a:p>
          <a:p>
            <a:pPr algn="l">
              <a:defRPr/>
            </a:pP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 </a:t>
            </a:r>
            <a:r>
              <a:rPr lang="en-US" sz="2000" b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printf</a:t>
            </a: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("mem1:%4d mem2:%4d\n", mem1, mem2);</a:t>
            </a:r>
          </a:p>
          <a:p>
            <a:pPr algn="l">
              <a:defRPr/>
            </a:pPr>
            <a:endParaRPr lang="en-US" sz="2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l">
              <a:defRPr/>
            </a:pP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 for (i = 0; i &lt; 4; i++)</a:t>
            </a:r>
          </a:p>
          <a:p>
            <a:pPr algn="l">
              <a:defRPr/>
            </a:pP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 {</a:t>
            </a:r>
          </a:p>
          <a:p>
            <a:pPr algn="l">
              <a:defRPr/>
            </a:pP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   ray1[i] = 10*i;</a:t>
            </a:r>
          </a:p>
          <a:p>
            <a:pPr algn="l">
              <a:defRPr/>
            </a:pP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   </a:t>
            </a:r>
            <a:r>
              <a:rPr lang="en-US" sz="2000" b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printf</a:t>
            </a: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("ray1[%d] =%4d ", i, ray1[i]);</a:t>
            </a:r>
          </a:p>
          <a:p>
            <a:pPr algn="l">
              <a:defRPr/>
            </a:pP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 }</a:t>
            </a:r>
          </a:p>
          <a:p>
            <a:pPr algn="l">
              <a:defRPr/>
            </a:pP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 </a:t>
            </a:r>
            <a:r>
              <a:rPr lang="en-US" sz="2000" b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printf</a:t>
            </a: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("\n");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2411760" y="1485206"/>
            <a:ext cx="6516216" cy="1367730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1800" b="1" dirty="0"/>
              <a:t>./swap</a:t>
            </a:r>
          </a:p>
          <a:p>
            <a:pPr algn="l"/>
            <a:r>
              <a:rPr lang="en-US" sz="1800" b="1" dirty="0"/>
              <a:t>mem1:  81 mem2:  12</a:t>
            </a:r>
          </a:p>
          <a:p>
            <a:pPr algn="l"/>
            <a:r>
              <a:rPr lang="en-US" sz="1800" b="1" dirty="0"/>
              <a:t>ray1[0] =   0 ray1[1] =  10 ray1[2] =  20 ray1[3] =  30</a:t>
            </a:r>
          </a:p>
          <a:p>
            <a:pPr algn="l"/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 </a:t>
            </a:r>
            <a:r>
              <a:rPr lang="en-US" smtClean="0"/>
              <a:t>Pointers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32777-516A-4753-986E-C4C7D673244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>
                <a:effectLst/>
              </a:rPr>
              <a:t>Swap: A Pointer Example</a:t>
            </a: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107950" y="1125538"/>
            <a:ext cx="8964613" cy="4537075"/>
          </a:xfrm>
          <a:prstGeom prst="rect">
            <a:avLst/>
          </a:prstGeom>
          <a:solidFill>
            <a:srgbClr val="66FF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  swap (&amp;mem1, &amp;ray1[3]);</a:t>
            </a:r>
          </a:p>
          <a:p>
            <a:pPr algn="l">
              <a:defRPr/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  swap (&amp;mem2, &amp;ray1[2]);</a:t>
            </a:r>
          </a:p>
          <a:p>
            <a:pPr algn="l">
              <a:defRPr/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  printf("mem1:%4d mem2:%4d\n", mem1, mem2);</a:t>
            </a:r>
          </a:p>
          <a:p>
            <a:pPr algn="l">
              <a:defRPr/>
            </a:pPr>
            <a:endParaRPr lang="en-US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l">
              <a:defRPr/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  for (i = 0; i &lt; 4; i++)</a:t>
            </a:r>
          </a:p>
          <a:p>
            <a:pPr algn="l">
              <a:defRPr/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    printf("ray1[%d] =%4d ", i, ray1[i]);</a:t>
            </a:r>
          </a:p>
          <a:p>
            <a:pPr algn="l">
              <a:defRPr/>
            </a:pPr>
            <a:endParaRPr lang="en-US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l">
              <a:defRPr/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  printf("\n");</a:t>
            </a:r>
          </a:p>
          <a:p>
            <a:pPr algn="l">
              <a:defRPr/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  return 0;</a:t>
            </a:r>
          </a:p>
          <a:p>
            <a:pPr algn="l">
              <a:defRPr/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}</a:t>
            </a: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1475656" y="5013325"/>
            <a:ext cx="7272808" cy="1223963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2000" b="1"/>
              <a:t>mem1:  30 mem2:  20</a:t>
            </a:r>
          </a:p>
          <a:p>
            <a:pPr algn="l"/>
            <a:r>
              <a:rPr lang="en-US" sz="2000" b="1"/>
              <a:t>ray1[0] =   0 ray1[1] =  10 ray1[2] =  12 ray1[3] =  81</a:t>
            </a:r>
          </a:p>
          <a:p>
            <a:pPr algn="l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 </a:t>
            </a:r>
            <a:r>
              <a:rPr lang="en-US" smtClean="0"/>
              <a:t>Pointers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32777-516A-4753-986E-C4C7D673244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>
                <a:effectLst/>
              </a:rPr>
              <a:t>Pointers and Arrays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1979613" y="1412875"/>
            <a:ext cx="914400" cy="720725"/>
          </a:xfrm>
          <a:prstGeom prst="rect">
            <a:avLst/>
          </a:prstGeom>
          <a:noFill/>
          <a:ln w="31750" algn="ctr">
            <a:solidFill>
              <a:srgbClr val="99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/>
              <a:t>1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2916238" y="1412875"/>
            <a:ext cx="914400" cy="720725"/>
          </a:xfrm>
          <a:prstGeom prst="rect">
            <a:avLst/>
          </a:prstGeom>
          <a:noFill/>
          <a:ln w="31750" algn="ctr">
            <a:solidFill>
              <a:srgbClr val="99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/>
              <a:t>1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3851275" y="1412875"/>
            <a:ext cx="914400" cy="720725"/>
          </a:xfrm>
          <a:prstGeom prst="rect">
            <a:avLst/>
          </a:prstGeom>
          <a:noFill/>
          <a:ln w="31750" algn="ctr">
            <a:solidFill>
              <a:srgbClr val="99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/>
              <a:t>1</a:t>
            </a: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4787900" y="1412875"/>
            <a:ext cx="914400" cy="720725"/>
          </a:xfrm>
          <a:prstGeom prst="rect">
            <a:avLst/>
          </a:prstGeom>
          <a:noFill/>
          <a:ln w="31750" algn="ctr">
            <a:solidFill>
              <a:srgbClr val="99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/>
              <a:t>0</a:t>
            </a: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6659563" y="1412875"/>
            <a:ext cx="914400" cy="720725"/>
          </a:xfrm>
          <a:prstGeom prst="rect">
            <a:avLst/>
          </a:prstGeom>
          <a:noFill/>
          <a:ln w="31750" algn="ctr">
            <a:solidFill>
              <a:srgbClr val="99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/>
              <a:t>0</a:t>
            </a: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5724525" y="1412875"/>
            <a:ext cx="914400" cy="720725"/>
          </a:xfrm>
          <a:prstGeom prst="rect">
            <a:avLst/>
          </a:prstGeom>
          <a:noFill/>
          <a:ln w="31750" algn="ctr">
            <a:solidFill>
              <a:srgbClr val="99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/>
              <a:t>0</a:t>
            </a:r>
          </a:p>
        </p:txBody>
      </p:sp>
      <p:sp>
        <p:nvSpPr>
          <p:cNvPr id="17419" name="Rectangle 13"/>
          <p:cNvSpPr>
            <a:spLocks noChangeArrowheads="1"/>
          </p:cNvSpPr>
          <p:nvPr/>
        </p:nvSpPr>
        <p:spPr bwMode="auto">
          <a:xfrm>
            <a:off x="1800225" y="2276475"/>
            <a:ext cx="6084888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5425" indent="-225425" algn="l">
              <a:spcBef>
                <a:spcPct val="20000"/>
              </a:spcBef>
              <a:buClr>
                <a:schemeClr val="tx1"/>
              </a:buClr>
              <a:buSzPct val="50000"/>
              <a:buFont typeface="Wingdings" pitchFamily="2" charset="2"/>
              <a:buNone/>
            </a:pPr>
            <a:r>
              <a:rPr lang="en-US" sz="3200" b="1" dirty="0"/>
              <a:t> r[0] r[1] r[2] </a:t>
            </a:r>
            <a:r>
              <a:rPr lang="en-US" sz="3200" b="1" dirty="0" smtClean="0"/>
              <a:t>r[3] r[4]  </a:t>
            </a:r>
            <a:r>
              <a:rPr lang="en-US" sz="3200" b="1" dirty="0"/>
              <a:t>r[5]</a:t>
            </a:r>
          </a:p>
        </p:txBody>
      </p:sp>
      <p:sp>
        <p:nvSpPr>
          <p:cNvPr id="17420" name="Rectangle 18"/>
          <p:cNvSpPr>
            <a:spLocks noChangeArrowheads="1"/>
          </p:cNvSpPr>
          <p:nvPr/>
        </p:nvSpPr>
        <p:spPr bwMode="auto">
          <a:xfrm>
            <a:off x="-107950" y="3068638"/>
            <a:ext cx="11525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5425" indent="-225425" algn="l">
              <a:spcBef>
                <a:spcPct val="20000"/>
              </a:spcBef>
              <a:buClr>
                <a:schemeClr val="tx1"/>
              </a:buClr>
              <a:buSzPct val="50000"/>
              <a:buFont typeface="Wingdings" pitchFamily="2" charset="2"/>
              <a:buNone/>
            </a:pPr>
            <a:r>
              <a:rPr lang="en-US" sz="3200" b="1"/>
              <a:t> </a:t>
            </a:r>
            <a:r>
              <a:rPr lang="en-US" sz="3200" b="1">
                <a:solidFill>
                  <a:srgbClr val="008000"/>
                </a:solidFill>
              </a:rPr>
              <a:t>ptr</a:t>
            </a:r>
          </a:p>
        </p:txBody>
      </p:sp>
      <p:sp>
        <p:nvSpPr>
          <p:cNvPr id="17421" name="Rectangle 19"/>
          <p:cNvSpPr>
            <a:spLocks noChangeArrowheads="1"/>
          </p:cNvSpPr>
          <p:nvPr/>
        </p:nvSpPr>
        <p:spPr bwMode="auto">
          <a:xfrm>
            <a:off x="1042988" y="1412875"/>
            <a:ext cx="92075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5425" indent="-225425" algn="l">
              <a:spcBef>
                <a:spcPct val="20000"/>
              </a:spcBef>
              <a:buClr>
                <a:schemeClr val="tx1"/>
              </a:buClr>
              <a:buSzPct val="50000"/>
              <a:buFont typeface="Wingdings" pitchFamily="2" charset="2"/>
              <a:buNone/>
            </a:pPr>
            <a:r>
              <a:rPr lang="en-US" sz="3200" b="1"/>
              <a:t> r</a:t>
            </a:r>
          </a:p>
        </p:txBody>
      </p:sp>
      <p:sp>
        <p:nvSpPr>
          <p:cNvPr id="17422" name="Rectangle 20"/>
          <p:cNvSpPr>
            <a:spLocks noChangeArrowheads="1"/>
          </p:cNvSpPr>
          <p:nvPr/>
        </p:nvSpPr>
        <p:spPr bwMode="auto">
          <a:xfrm>
            <a:off x="971550" y="3068638"/>
            <a:ext cx="914400" cy="720725"/>
          </a:xfrm>
          <a:prstGeom prst="rect">
            <a:avLst/>
          </a:prstGeom>
          <a:noFill/>
          <a:ln w="3175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3" name="Rectangle 21"/>
          <p:cNvSpPr>
            <a:spLocks noChangeArrowheads="1"/>
          </p:cNvSpPr>
          <p:nvPr/>
        </p:nvSpPr>
        <p:spPr bwMode="auto">
          <a:xfrm>
            <a:off x="3059113" y="2924175"/>
            <a:ext cx="5688012" cy="3457575"/>
          </a:xfrm>
          <a:prstGeom prst="rect">
            <a:avLst/>
          </a:prstGeom>
          <a:solidFill>
            <a:srgbClr val="66FFFF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/>
              <a:t>int main ()</a:t>
            </a:r>
          </a:p>
          <a:p>
            <a:pPr algn="l"/>
            <a:r>
              <a:rPr lang="en-US"/>
              <a:t>{</a:t>
            </a:r>
          </a:p>
          <a:p>
            <a:pPr algn="l"/>
            <a:r>
              <a:rPr lang="en-US"/>
              <a:t>  int i, r[6] ={1,1,1};</a:t>
            </a:r>
          </a:p>
          <a:p>
            <a:pPr algn="l"/>
            <a:r>
              <a:rPr lang="en-US"/>
              <a:t>  int *ptr;</a:t>
            </a:r>
          </a:p>
          <a:p>
            <a:pPr algn="l"/>
            <a:r>
              <a:rPr lang="en-US"/>
              <a:t>  ptr = r;</a:t>
            </a:r>
          </a:p>
          <a:p>
            <a:pPr algn="l"/>
            <a:r>
              <a:rPr lang="en-US"/>
              <a:t>  *ptr = 83;</a:t>
            </a:r>
          </a:p>
          <a:p>
            <a:pPr algn="l"/>
            <a:r>
              <a:rPr lang="en-US"/>
              <a:t>  *(ptr +2) = 33;</a:t>
            </a:r>
          </a:p>
          <a:p>
            <a:pPr algn="l"/>
            <a:r>
              <a:rPr lang="en-US"/>
              <a:t>  for (i=0; i &lt; 6; i++)</a:t>
            </a:r>
          </a:p>
          <a:p>
            <a:pPr algn="l"/>
            <a:r>
              <a:rPr lang="en-US"/>
              <a:t>    printf (" r[%d] = %d\n", i, r[i]);</a:t>
            </a:r>
          </a:p>
        </p:txBody>
      </p:sp>
      <p:sp>
        <p:nvSpPr>
          <p:cNvPr id="17424" name="Line 22"/>
          <p:cNvSpPr>
            <a:spLocks noChangeShapeType="1"/>
          </p:cNvSpPr>
          <p:nvPr/>
        </p:nvSpPr>
        <p:spPr bwMode="auto">
          <a:xfrm flipV="1">
            <a:off x="1403350" y="2205038"/>
            <a:ext cx="792163" cy="1152525"/>
          </a:xfrm>
          <a:prstGeom prst="line">
            <a:avLst/>
          </a:prstGeom>
          <a:noFill/>
          <a:ln w="3175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 </a:t>
            </a:r>
            <a:r>
              <a:rPr lang="en-US" smtClean="0"/>
              <a:t>Pointers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8F6D7F-A8F6-436C-9243-31E7301D35A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>
                <a:effectLst/>
              </a:rPr>
              <a:t>Pointers and Arrays</a:t>
            </a:r>
          </a:p>
        </p:txBody>
      </p:sp>
      <p:sp>
        <p:nvSpPr>
          <p:cNvPr id="18437" name="Rectangle 3"/>
          <p:cNvSpPr>
            <a:spLocks noChangeArrowheads="1"/>
          </p:cNvSpPr>
          <p:nvPr/>
        </p:nvSpPr>
        <p:spPr bwMode="auto">
          <a:xfrm>
            <a:off x="1979613" y="1412875"/>
            <a:ext cx="914400" cy="720725"/>
          </a:xfrm>
          <a:prstGeom prst="rect">
            <a:avLst/>
          </a:prstGeom>
          <a:noFill/>
          <a:ln w="31750" algn="ctr">
            <a:solidFill>
              <a:srgbClr val="99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/>
              <a:t>83</a:t>
            </a:r>
          </a:p>
        </p:txBody>
      </p:sp>
      <p:sp>
        <p:nvSpPr>
          <p:cNvPr id="18438" name="Rectangle 4"/>
          <p:cNvSpPr>
            <a:spLocks noChangeArrowheads="1"/>
          </p:cNvSpPr>
          <p:nvPr/>
        </p:nvSpPr>
        <p:spPr bwMode="auto">
          <a:xfrm>
            <a:off x="2916238" y="1412875"/>
            <a:ext cx="914400" cy="720725"/>
          </a:xfrm>
          <a:prstGeom prst="rect">
            <a:avLst/>
          </a:prstGeom>
          <a:noFill/>
          <a:ln w="31750" algn="ctr">
            <a:solidFill>
              <a:srgbClr val="99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/>
              <a:t>1</a:t>
            </a:r>
          </a:p>
        </p:txBody>
      </p:sp>
      <p:sp>
        <p:nvSpPr>
          <p:cNvPr id="18439" name="Rectangle 5"/>
          <p:cNvSpPr>
            <a:spLocks noChangeArrowheads="1"/>
          </p:cNvSpPr>
          <p:nvPr/>
        </p:nvSpPr>
        <p:spPr bwMode="auto">
          <a:xfrm>
            <a:off x="3851275" y="1412875"/>
            <a:ext cx="914400" cy="720725"/>
          </a:xfrm>
          <a:prstGeom prst="rect">
            <a:avLst/>
          </a:prstGeom>
          <a:noFill/>
          <a:ln w="31750" algn="ctr">
            <a:solidFill>
              <a:srgbClr val="99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/>
              <a:t>33</a:t>
            </a:r>
          </a:p>
        </p:txBody>
      </p:sp>
      <p:sp>
        <p:nvSpPr>
          <p:cNvPr id="18440" name="Rectangle 6"/>
          <p:cNvSpPr>
            <a:spLocks noChangeArrowheads="1"/>
          </p:cNvSpPr>
          <p:nvPr/>
        </p:nvSpPr>
        <p:spPr bwMode="auto">
          <a:xfrm>
            <a:off x="4787900" y="1412875"/>
            <a:ext cx="914400" cy="720725"/>
          </a:xfrm>
          <a:prstGeom prst="rect">
            <a:avLst/>
          </a:prstGeom>
          <a:noFill/>
          <a:ln w="31750" algn="ctr">
            <a:solidFill>
              <a:srgbClr val="99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/>
              <a:t>0</a:t>
            </a:r>
          </a:p>
        </p:txBody>
      </p:sp>
      <p:sp>
        <p:nvSpPr>
          <p:cNvPr id="18441" name="Rectangle 7"/>
          <p:cNvSpPr>
            <a:spLocks noChangeArrowheads="1"/>
          </p:cNvSpPr>
          <p:nvPr/>
        </p:nvSpPr>
        <p:spPr bwMode="auto">
          <a:xfrm>
            <a:off x="6659563" y="1412875"/>
            <a:ext cx="914400" cy="720725"/>
          </a:xfrm>
          <a:prstGeom prst="rect">
            <a:avLst/>
          </a:prstGeom>
          <a:noFill/>
          <a:ln w="31750" algn="ctr">
            <a:solidFill>
              <a:srgbClr val="99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/>
              <a:t>0</a:t>
            </a:r>
          </a:p>
        </p:txBody>
      </p:sp>
      <p:sp>
        <p:nvSpPr>
          <p:cNvPr id="18442" name="Rectangle 8"/>
          <p:cNvSpPr>
            <a:spLocks noChangeArrowheads="1"/>
          </p:cNvSpPr>
          <p:nvPr/>
        </p:nvSpPr>
        <p:spPr bwMode="auto">
          <a:xfrm>
            <a:off x="5724525" y="1412875"/>
            <a:ext cx="914400" cy="720725"/>
          </a:xfrm>
          <a:prstGeom prst="rect">
            <a:avLst/>
          </a:prstGeom>
          <a:noFill/>
          <a:ln w="31750" algn="ctr">
            <a:solidFill>
              <a:srgbClr val="99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dirty="0"/>
              <a:t>0</a:t>
            </a:r>
          </a:p>
        </p:txBody>
      </p:sp>
      <p:sp>
        <p:nvSpPr>
          <p:cNvPr id="18444" name="Rectangle 10"/>
          <p:cNvSpPr>
            <a:spLocks noChangeArrowheads="1"/>
          </p:cNvSpPr>
          <p:nvPr/>
        </p:nvSpPr>
        <p:spPr bwMode="auto">
          <a:xfrm>
            <a:off x="-107950" y="3068638"/>
            <a:ext cx="11525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5425" indent="-225425" algn="l">
              <a:spcBef>
                <a:spcPct val="20000"/>
              </a:spcBef>
              <a:buClr>
                <a:schemeClr val="tx1"/>
              </a:buClr>
              <a:buSzPct val="50000"/>
              <a:buFont typeface="Wingdings" pitchFamily="2" charset="2"/>
              <a:buNone/>
            </a:pPr>
            <a:r>
              <a:rPr lang="en-US" sz="3200" b="1"/>
              <a:t> </a:t>
            </a:r>
            <a:r>
              <a:rPr lang="en-US" sz="3200" b="1">
                <a:solidFill>
                  <a:srgbClr val="008000"/>
                </a:solidFill>
              </a:rPr>
              <a:t>ptr</a:t>
            </a:r>
          </a:p>
        </p:txBody>
      </p:sp>
      <p:sp>
        <p:nvSpPr>
          <p:cNvPr id="18445" name="Rectangle 11"/>
          <p:cNvSpPr>
            <a:spLocks noChangeArrowheads="1"/>
          </p:cNvSpPr>
          <p:nvPr/>
        </p:nvSpPr>
        <p:spPr bwMode="auto">
          <a:xfrm>
            <a:off x="1042988" y="1412875"/>
            <a:ext cx="92075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5425" indent="-225425" algn="l">
              <a:spcBef>
                <a:spcPct val="20000"/>
              </a:spcBef>
              <a:buClr>
                <a:schemeClr val="tx1"/>
              </a:buClr>
              <a:buSzPct val="50000"/>
              <a:buFont typeface="Wingdings" pitchFamily="2" charset="2"/>
              <a:buNone/>
            </a:pPr>
            <a:r>
              <a:rPr lang="en-US" sz="3200" b="1"/>
              <a:t> r</a:t>
            </a:r>
          </a:p>
        </p:txBody>
      </p:sp>
      <p:sp>
        <p:nvSpPr>
          <p:cNvPr id="18446" name="Rectangle 12"/>
          <p:cNvSpPr>
            <a:spLocks noChangeArrowheads="1"/>
          </p:cNvSpPr>
          <p:nvPr/>
        </p:nvSpPr>
        <p:spPr bwMode="auto">
          <a:xfrm>
            <a:off x="971550" y="3068638"/>
            <a:ext cx="914400" cy="720725"/>
          </a:xfrm>
          <a:prstGeom prst="rect">
            <a:avLst/>
          </a:prstGeom>
          <a:noFill/>
          <a:ln w="3175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7" name="Rectangle 13"/>
          <p:cNvSpPr>
            <a:spLocks noChangeArrowheads="1"/>
          </p:cNvSpPr>
          <p:nvPr/>
        </p:nvSpPr>
        <p:spPr bwMode="auto">
          <a:xfrm>
            <a:off x="3348038" y="2924175"/>
            <a:ext cx="5688012" cy="3457575"/>
          </a:xfrm>
          <a:prstGeom prst="rect">
            <a:avLst/>
          </a:prstGeom>
          <a:solidFill>
            <a:srgbClr val="66FFFF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/>
              <a:t>  r[4] = *ptr;</a:t>
            </a:r>
          </a:p>
          <a:p>
            <a:pPr algn="l"/>
            <a:r>
              <a:rPr lang="en-US"/>
              <a:t>  ptr++;</a:t>
            </a:r>
          </a:p>
          <a:p>
            <a:pPr algn="l"/>
            <a:r>
              <a:rPr lang="en-US"/>
              <a:t>  *ptr = 6;</a:t>
            </a:r>
          </a:p>
          <a:p>
            <a:pPr algn="l"/>
            <a:r>
              <a:rPr lang="en-US"/>
              <a:t>  *(ptr +2) = 7;</a:t>
            </a:r>
          </a:p>
          <a:p>
            <a:pPr algn="l"/>
            <a:r>
              <a:rPr lang="en-US"/>
              <a:t>  for (i=0; i &lt; 6; i++)</a:t>
            </a:r>
          </a:p>
          <a:p>
            <a:pPr algn="l"/>
            <a:r>
              <a:rPr lang="en-US"/>
              <a:t>    printf (" r[%d] = %d\n", i, r[i]);</a:t>
            </a:r>
          </a:p>
          <a:p>
            <a:pPr algn="l"/>
            <a:r>
              <a:rPr lang="en-US"/>
              <a:t>  return 0;</a:t>
            </a:r>
          </a:p>
          <a:p>
            <a:pPr algn="l"/>
            <a:r>
              <a:rPr lang="en-US"/>
              <a:t>}</a:t>
            </a:r>
          </a:p>
        </p:txBody>
      </p:sp>
      <p:sp>
        <p:nvSpPr>
          <p:cNvPr id="45070" name="Line 14"/>
          <p:cNvSpPr>
            <a:spLocks noChangeShapeType="1"/>
          </p:cNvSpPr>
          <p:nvPr/>
        </p:nvSpPr>
        <p:spPr bwMode="auto">
          <a:xfrm flipV="1">
            <a:off x="1403350" y="2205038"/>
            <a:ext cx="792163" cy="1152525"/>
          </a:xfrm>
          <a:prstGeom prst="line">
            <a:avLst/>
          </a:prstGeom>
          <a:noFill/>
          <a:ln w="3175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 </a:t>
            </a:r>
            <a:r>
              <a:rPr lang="en-US" smtClean="0"/>
              <a:t>Pointers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8F6D7F-A8F6-436C-9243-31E7301D35A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19" name="Rectangle 13"/>
          <p:cNvSpPr>
            <a:spLocks noChangeArrowheads="1"/>
          </p:cNvSpPr>
          <p:nvPr/>
        </p:nvSpPr>
        <p:spPr bwMode="auto">
          <a:xfrm>
            <a:off x="1800225" y="2276475"/>
            <a:ext cx="6084888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5425" indent="-225425" algn="l">
              <a:spcBef>
                <a:spcPct val="20000"/>
              </a:spcBef>
              <a:buClr>
                <a:schemeClr val="tx1"/>
              </a:buClr>
              <a:buSzPct val="50000"/>
              <a:buFont typeface="Wingdings" pitchFamily="2" charset="2"/>
              <a:buNone/>
            </a:pPr>
            <a:r>
              <a:rPr lang="en-US" sz="3200" b="1" dirty="0"/>
              <a:t> r[0] r[1] r[2] </a:t>
            </a:r>
            <a:r>
              <a:rPr lang="en-US" sz="3200" b="1" dirty="0" smtClean="0"/>
              <a:t>r[3] r[4]  </a:t>
            </a:r>
            <a:r>
              <a:rPr lang="en-US" sz="3200" b="1" dirty="0"/>
              <a:t>r[5]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>
                <a:effectLst/>
              </a:rPr>
              <a:t>Pointers and Arrays</a:t>
            </a:r>
          </a:p>
        </p:txBody>
      </p:sp>
      <p:sp>
        <p:nvSpPr>
          <p:cNvPr id="18437" name="Rectangle 3"/>
          <p:cNvSpPr>
            <a:spLocks noChangeArrowheads="1"/>
          </p:cNvSpPr>
          <p:nvPr/>
        </p:nvSpPr>
        <p:spPr bwMode="auto">
          <a:xfrm>
            <a:off x="1979613" y="1412875"/>
            <a:ext cx="914400" cy="720725"/>
          </a:xfrm>
          <a:prstGeom prst="rect">
            <a:avLst/>
          </a:prstGeom>
          <a:noFill/>
          <a:ln w="31750" algn="ctr">
            <a:solidFill>
              <a:srgbClr val="99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/>
              <a:t>83</a:t>
            </a:r>
          </a:p>
        </p:txBody>
      </p:sp>
      <p:sp>
        <p:nvSpPr>
          <p:cNvPr id="18438" name="Rectangle 4"/>
          <p:cNvSpPr>
            <a:spLocks noChangeArrowheads="1"/>
          </p:cNvSpPr>
          <p:nvPr/>
        </p:nvSpPr>
        <p:spPr bwMode="auto">
          <a:xfrm>
            <a:off x="2916238" y="1412875"/>
            <a:ext cx="914400" cy="720725"/>
          </a:xfrm>
          <a:prstGeom prst="rect">
            <a:avLst/>
          </a:prstGeom>
          <a:noFill/>
          <a:ln w="31750" algn="ctr">
            <a:solidFill>
              <a:srgbClr val="99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/>
              <a:t>1</a:t>
            </a:r>
          </a:p>
        </p:txBody>
      </p:sp>
      <p:sp>
        <p:nvSpPr>
          <p:cNvPr id="18439" name="Rectangle 5"/>
          <p:cNvSpPr>
            <a:spLocks noChangeArrowheads="1"/>
          </p:cNvSpPr>
          <p:nvPr/>
        </p:nvSpPr>
        <p:spPr bwMode="auto">
          <a:xfrm>
            <a:off x="3851275" y="1412875"/>
            <a:ext cx="914400" cy="720725"/>
          </a:xfrm>
          <a:prstGeom prst="rect">
            <a:avLst/>
          </a:prstGeom>
          <a:noFill/>
          <a:ln w="31750" algn="ctr">
            <a:solidFill>
              <a:srgbClr val="99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/>
              <a:t>33</a:t>
            </a:r>
          </a:p>
        </p:txBody>
      </p:sp>
      <p:sp>
        <p:nvSpPr>
          <p:cNvPr id="18440" name="Rectangle 6"/>
          <p:cNvSpPr>
            <a:spLocks noChangeArrowheads="1"/>
          </p:cNvSpPr>
          <p:nvPr/>
        </p:nvSpPr>
        <p:spPr bwMode="auto">
          <a:xfrm>
            <a:off x="4787900" y="1412875"/>
            <a:ext cx="914400" cy="720725"/>
          </a:xfrm>
          <a:prstGeom prst="rect">
            <a:avLst/>
          </a:prstGeom>
          <a:noFill/>
          <a:ln w="31750" algn="ctr">
            <a:solidFill>
              <a:srgbClr val="99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/>
              <a:t>0</a:t>
            </a:r>
          </a:p>
        </p:txBody>
      </p:sp>
      <p:sp>
        <p:nvSpPr>
          <p:cNvPr id="18441" name="Rectangle 7"/>
          <p:cNvSpPr>
            <a:spLocks noChangeArrowheads="1"/>
          </p:cNvSpPr>
          <p:nvPr/>
        </p:nvSpPr>
        <p:spPr bwMode="auto">
          <a:xfrm>
            <a:off x="6659563" y="1412875"/>
            <a:ext cx="914400" cy="720725"/>
          </a:xfrm>
          <a:prstGeom prst="rect">
            <a:avLst/>
          </a:prstGeom>
          <a:noFill/>
          <a:ln w="31750" algn="ctr">
            <a:solidFill>
              <a:srgbClr val="99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/>
              <a:t>0</a:t>
            </a:r>
          </a:p>
        </p:txBody>
      </p:sp>
      <p:sp>
        <p:nvSpPr>
          <p:cNvPr id="18442" name="Rectangle 8"/>
          <p:cNvSpPr>
            <a:spLocks noChangeArrowheads="1"/>
          </p:cNvSpPr>
          <p:nvPr/>
        </p:nvSpPr>
        <p:spPr bwMode="auto">
          <a:xfrm>
            <a:off x="5724525" y="1412875"/>
            <a:ext cx="914400" cy="720725"/>
          </a:xfrm>
          <a:prstGeom prst="rect">
            <a:avLst/>
          </a:prstGeom>
          <a:noFill/>
          <a:ln w="31750" algn="ctr">
            <a:solidFill>
              <a:srgbClr val="99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dirty="0" smtClean="0"/>
              <a:t>83</a:t>
            </a:r>
            <a:endParaRPr lang="en-US" dirty="0"/>
          </a:p>
        </p:txBody>
      </p:sp>
      <p:sp>
        <p:nvSpPr>
          <p:cNvPr id="18444" name="Rectangle 10"/>
          <p:cNvSpPr>
            <a:spLocks noChangeArrowheads="1"/>
          </p:cNvSpPr>
          <p:nvPr/>
        </p:nvSpPr>
        <p:spPr bwMode="auto">
          <a:xfrm>
            <a:off x="-107950" y="3068638"/>
            <a:ext cx="11525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5425" indent="-225425" algn="l">
              <a:spcBef>
                <a:spcPct val="20000"/>
              </a:spcBef>
              <a:buClr>
                <a:schemeClr val="tx1"/>
              </a:buClr>
              <a:buSzPct val="50000"/>
              <a:buFont typeface="Wingdings" pitchFamily="2" charset="2"/>
              <a:buNone/>
            </a:pPr>
            <a:r>
              <a:rPr lang="en-US" sz="3200" b="1"/>
              <a:t> </a:t>
            </a:r>
            <a:r>
              <a:rPr lang="en-US" sz="3200" b="1">
                <a:solidFill>
                  <a:srgbClr val="008000"/>
                </a:solidFill>
              </a:rPr>
              <a:t>ptr</a:t>
            </a:r>
          </a:p>
        </p:txBody>
      </p:sp>
      <p:sp>
        <p:nvSpPr>
          <p:cNvPr id="18445" name="Rectangle 11"/>
          <p:cNvSpPr>
            <a:spLocks noChangeArrowheads="1"/>
          </p:cNvSpPr>
          <p:nvPr/>
        </p:nvSpPr>
        <p:spPr bwMode="auto">
          <a:xfrm>
            <a:off x="1042988" y="1412875"/>
            <a:ext cx="92075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5425" indent="-225425" algn="l">
              <a:spcBef>
                <a:spcPct val="20000"/>
              </a:spcBef>
              <a:buClr>
                <a:schemeClr val="tx1"/>
              </a:buClr>
              <a:buSzPct val="50000"/>
              <a:buFont typeface="Wingdings" pitchFamily="2" charset="2"/>
              <a:buNone/>
            </a:pPr>
            <a:r>
              <a:rPr lang="en-US" sz="3200" b="1"/>
              <a:t> r</a:t>
            </a:r>
          </a:p>
        </p:txBody>
      </p:sp>
      <p:sp>
        <p:nvSpPr>
          <p:cNvPr id="18446" name="Rectangle 12"/>
          <p:cNvSpPr>
            <a:spLocks noChangeArrowheads="1"/>
          </p:cNvSpPr>
          <p:nvPr/>
        </p:nvSpPr>
        <p:spPr bwMode="auto">
          <a:xfrm>
            <a:off x="971550" y="3068638"/>
            <a:ext cx="914400" cy="720725"/>
          </a:xfrm>
          <a:prstGeom prst="rect">
            <a:avLst/>
          </a:prstGeom>
          <a:noFill/>
          <a:ln w="3175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7" name="Rectangle 13"/>
          <p:cNvSpPr>
            <a:spLocks noChangeArrowheads="1"/>
          </p:cNvSpPr>
          <p:nvPr/>
        </p:nvSpPr>
        <p:spPr bwMode="auto">
          <a:xfrm>
            <a:off x="3348038" y="2924175"/>
            <a:ext cx="5688012" cy="3457575"/>
          </a:xfrm>
          <a:prstGeom prst="rect">
            <a:avLst/>
          </a:prstGeom>
          <a:solidFill>
            <a:srgbClr val="66FFFF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/>
              <a:t>  r[4] = *ptr;</a:t>
            </a:r>
          </a:p>
          <a:p>
            <a:pPr algn="l"/>
            <a:r>
              <a:rPr lang="en-US"/>
              <a:t>  ptr++;</a:t>
            </a:r>
          </a:p>
          <a:p>
            <a:pPr algn="l"/>
            <a:r>
              <a:rPr lang="en-US"/>
              <a:t>  *ptr = 6;</a:t>
            </a:r>
          </a:p>
          <a:p>
            <a:pPr algn="l"/>
            <a:r>
              <a:rPr lang="en-US"/>
              <a:t>  *(ptr +2) = 7;</a:t>
            </a:r>
          </a:p>
          <a:p>
            <a:pPr algn="l"/>
            <a:r>
              <a:rPr lang="en-US"/>
              <a:t>  for (i=0; i &lt; 6; i++)</a:t>
            </a:r>
          </a:p>
          <a:p>
            <a:pPr algn="l"/>
            <a:r>
              <a:rPr lang="en-US"/>
              <a:t>    printf (" r[%d] = %d\n", i, r[i]);</a:t>
            </a:r>
          </a:p>
          <a:p>
            <a:pPr algn="l"/>
            <a:r>
              <a:rPr lang="en-US"/>
              <a:t>  return 0;</a:t>
            </a:r>
          </a:p>
          <a:p>
            <a:pPr algn="l"/>
            <a:r>
              <a:rPr lang="en-US"/>
              <a:t>}</a:t>
            </a:r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 flipV="1">
            <a:off x="1476375" y="2205038"/>
            <a:ext cx="1800225" cy="1223962"/>
          </a:xfrm>
          <a:prstGeom prst="line">
            <a:avLst/>
          </a:prstGeom>
          <a:noFill/>
          <a:ln w="3175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 </a:t>
            </a:r>
            <a:r>
              <a:rPr lang="en-US" smtClean="0"/>
              <a:t>Pointers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8F6D7F-A8F6-436C-9243-31E7301D35A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1800225" y="2276475"/>
            <a:ext cx="6084888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5425" indent="-225425" algn="l">
              <a:spcBef>
                <a:spcPct val="20000"/>
              </a:spcBef>
              <a:buClr>
                <a:schemeClr val="tx1"/>
              </a:buClr>
              <a:buSzPct val="50000"/>
              <a:buFont typeface="Wingdings" pitchFamily="2" charset="2"/>
              <a:buNone/>
            </a:pPr>
            <a:r>
              <a:rPr lang="en-US" sz="3200" b="1" dirty="0"/>
              <a:t> r[0] r[1] r[2] </a:t>
            </a:r>
            <a:r>
              <a:rPr lang="en-US" sz="3200" b="1" dirty="0" smtClean="0"/>
              <a:t>r[3] r[4]  </a:t>
            </a:r>
            <a:r>
              <a:rPr lang="en-US" sz="3200" b="1" dirty="0"/>
              <a:t>r[5]</a:t>
            </a:r>
          </a:p>
        </p:txBody>
      </p:sp>
    </p:spTree>
    <p:extLst>
      <p:ext uri="{BB962C8B-B14F-4D97-AF65-F5344CB8AC3E}">
        <p14:creationId xmlns:p14="http://schemas.microsoft.com/office/powerpoint/2010/main" val="354609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>
                <a:effectLst/>
              </a:rPr>
              <a:t>Pointers and Arrays</a:t>
            </a:r>
          </a:p>
        </p:txBody>
      </p:sp>
      <p:sp>
        <p:nvSpPr>
          <p:cNvPr id="19461" name="Rectangle 3"/>
          <p:cNvSpPr>
            <a:spLocks noChangeArrowheads="1"/>
          </p:cNvSpPr>
          <p:nvPr/>
        </p:nvSpPr>
        <p:spPr bwMode="auto">
          <a:xfrm>
            <a:off x="1979613" y="1412875"/>
            <a:ext cx="914400" cy="720725"/>
          </a:xfrm>
          <a:prstGeom prst="rect">
            <a:avLst/>
          </a:prstGeom>
          <a:noFill/>
          <a:ln w="31750" algn="ctr">
            <a:solidFill>
              <a:srgbClr val="99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/>
              <a:t>83</a:t>
            </a:r>
          </a:p>
        </p:txBody>
      </p:sp>
      <p:sp>
        <p:nvSpPr>
          <p:cNvPr id="19462" name="Rectangle 4"/>
          <p:cNvSpPr>
            <a:spLocks noChangeArrowheads="1"/>
          </p:cNvSpPr>
          <p:nvPr/>
        </p:nvSpPr>
        <p:spPr bwMode="auto">
          <a:xfrm>
            <a:off x="2916238" y="1412875"/>
            <a:ext cx="914400" cy="720725"/>
          </a:xfrm>
          <a:prstGeom prst="rect">
            <a:avLst/>
          </a:prstGeom>
          <a:noFill/>
          <a:ln w="31750" algn="ctr">
            <a:solidFill>
              <a:srgbClr val="99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/>
              <a:t>6</a:t>
            </a:r>
          </a:p>
        </p:txBody>
      </p:sp>
      <p:sp>
        <p:nvSpPr>
          <p:cNvPr id="19463" name="Rectangle 5"/>
          <p:cNvSpPr>
            <a:spLocks noChangeArrowheads="1"/>
          </p:cNvSpPr>
          <p:nvPr/>
        </p:nvSpPr>
        <p:spPr bwMode="auto">
          <a:xfrm>
            <a:off x="3851275" y="1412875"/>
            <a:ext cx="914400" cy="720725"/>
          </a:xfrm>
          <a:prstGeom prst="rect">
            <a:avLst/>
          </a:prstGeom>
          <a:noFill/>
          <a:ln w="31750" algn="ctr">
            <a:solidFill>
              <a:srgbClr val="99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/>
              <a:t>33</a:t>
            </a:r>
          </a:p>
        </p:txBody>
      </p:sp>
      <p:sp>
        <p:nvSpPr>
          <p:cNvPr id="19464" name="Rectangle 6"/>
          <p:cNvSpPr>
            <a:spLocks noChangeArrowheads="1"/>
          </p:cNvSpPr>
          <p:nvPr/>
        </p:nvSpPr>
        <p:spPr bwMode="auto">
          <a:xfrm>
            <a:off x="4787900" y="1412875"/>
            <a:ext cx="914400" cy="720725"/>
          </a:xfrm>
          <a:prstGeom prst="rect">
            <a:avLst/>
          </a:prstGeom>
          <a:noFill/>
          <a:ln w="31750" algn="ctr">
            <a:solidFill>
              <a:srgbClr val="99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/>
              <a:t>7</a:t>
            </a:r>
          </a:p>
        </p:txBody>
      </p:sp>
      <p:sp>
        <p:nvSpPr>
          <p:cNvPr id="19465" name="Rectangle 7"/>
          <p:cNvSpPr>
            <a:spLocks noChangeArrowheads="1"/>
          </p:cNvSpPr>
          <p:nvPr/>
        </p:nvSpPr>
        <p:spPr bwMode="auto">
          <a:xfrm>
            <a:off x="6659563" y="1412875"/>
            <a:ext cx="914400" cy="720725"/>
          </a:xfrm>
          <a:prstGeom prst="rect">
            <a:avLst/>
          </a:prstGeom>
          <a:noFill/>
          <a:ln w="31750" algn="ctr">
            <a:solidFill>
              <a:srgbClr val="99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/>
              <a:t>0</a:t>
            </a:r>
          </a:p>
        </p:txBody>
      </p:sp>
      <p:sp>
        <p:nvSpPr>
          <p:cNvPr id="19466" name="Rectangle 8"/>
          <p:cNvSpPr>
            <a:spLocks noChangeArrowheads="1"/>
          </p:cNvSpPr>
          <p:nvPr/>
        </p:nvSpPr>
        <p:spPr bwMode="auto">
          <a:xfrm>
            <a:off x="5724525" y="1412875"/>
            <a:ext cx="914400" cy="720725"/>
          </a:xfrm>
          <a:prstGeom prst="rect">
            <a:avLst/>
          </a:prstGeom>
          <a:noFill/>
          <a:ln w="31750" algn="ctr">
            <a:solidFill>
              <a:srgbClr val="99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/>
              <a:t>83</a:t>
            </a:r>
          </a:p>
        </p:txBody>
      </p:sp>
      <p:sp>
        <p:nvSpPr>
          <p:cNvPr id="19468" name="Rectangle 10"/>
          <p:cNvSpPr>
            <a:spLocks noChangeArrowheads="1"/>
          </p:cNvSpPr>
          <p:nvPr/>
        </p:nvSpPr>
        <p:spPr bwMode="auto">
          <a:xfrm>
            <a:off x="-107950" y="3068638"/>
            <a:ext cx="11525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5425" indent="-225425" algn="l">
              <a:spcBef>
                <a:spcPct val="20000"/>
              </a:spcBef>
              <a:buClr>
                <a:schemeClr val="tx1"/>
              </a:buClr>
              <a:buSzPct val="50000"/>
              <a:buFont typeface="Wingdings" pitchFamily="2" charset="2"/>
              <a:buNone/>
            </a:pPr>
            <a:r>
              <a:rPr lang="en-US" sz="3200" b="1"/>
              <a:t> </a:t>
            </a:r>
            <a:r>
              <a:rPr lang="en-US" sz="3200" b="1">
                <a:solidFill>
                  <a:srgbClr val="008000"/>
                </a:solidFill>
              </a:rPr>
              <a:t>ptr</a:t>
            </a:r>
          </a:p>
        </p:txBody>
      </p:sp>
      <p:sp>
        <p:nvSpPr>
          <p:cNvPr id="19469" name="Rectangle 11"/>
          <p:cNvSpPr>
            <a:spLocks noChangeArrowheads="1"/>
          </p:cNvSpPr>
          <p:nvPr/>
        </p:nvSpPr>
        <p:spPr bwMode="auto">
          <a:xfrm>
            <a:off x="1042988" y="1412875"/>
            <a:ext cx="92075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5425" indent="-225425" algn="l">
              <a:spcBef>
                <a:spcPct val="20000"/>
              </a:spcBef>
              <a:buClr>
                <a:schemeClr val="tx1"/>
              </a:buClr>
              <a:buSzPct val="50000"/>
              <a:buFont typeface="Wingdings" pitchFamily="2" charset="2"/>
              <a:buNone/>
            </a:pPr>
            <a:r>
              <a:rPr lang="en-US" sz="3200" b="1"/>
              <a:t> r</a:t>
            </a:r>
          </a:p>
        </p:txBody>
      </p:sp>
      <p:sp>
        <p:nvSpPr>
          <p:cNvPr id="19470" name="Rectangle 12"/>
          <p:cNvSpPr>
            <a:spLocks noChangeArrowheads="1"/>
          </p:cNvSpPr>
          <p:nvPr/>
        </p:nvSpPr>
        <p:spPr bwMode="auto">
          <a:xfrm>
            <a:off x="971550" y="3068638"/>
            <a:ext cx="914400" cy="720725"/>
          </a:xfrm>
          <a:prstGeom prst="rect">
            <a:avLst/>
          </a:prstGeom>
          <a:noFill/>
          <a:ln w="3175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1" name="Rectangle 13"/>
          <p:cNvSpPr>
            <a:spLocks noChangeArrowheads="1"/>
          </p:cNvSpPr>
          <p:nvPr/>
        </p:nvSpPr>
        <p:spPr bwMode="auto">
          <a:xfrm>
            <a:off x="3348038" y="2924175"/>
            <a:ext cx="5688012" cy="3457575"/>
          </a:xfrm>
          <a:prstGeom prst="rect">
            <a:avLst/>
          </a:prstGeom>
          <a:solidFill>
            <a:srgbClr val="66FFFF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/>
              <a:t>  r[4] = *ptr;</a:t>
            </a:r>
          </a:p>
          <a:p>
            <a:pPr algn="l"/>
            <a:r>
              <a:rPr lang="en-US"/>
              <a:t>  ptr++;</a:t>
            </a:r>
          </a:p>
          <a:p>
            <a:pPr algn="l"/>
            <a:r>
              <a:rPr lang="en-US"/>
              <a:t>  *ptr = 6;</a:t>
            </a:r>
          </a:p>
          <a:p>
            <a:pPr algn="l"/>
            <a:r>
              <a:rPr lang="en-US"/>
              <a:t>  *(ptr +2) = 7;</a:t>
            </a:r>
          </a:p>
          <a:p>
            <a:pPr algn="l"/>
            <a:r>
              <a:rPr lang="en-US"/>
              <a:t>  for (i=0; i &lt; 6; i++)</a:t>
            </a:r>
          </a:p>
          <a:p>
            <a:pPr algn="l"/>
            <a:r>
              <a:rPr lang="en-US"/>
              <a:t>    printf (" r[%d] = %d\n", i, r[i]);</a:t>
            </a:r>
          </a:p>
          <a:p>
            <a:pPr algn="l"/>
            <a:r>
              <a:rPr lang="en-US"/>
              <a:t>  return 0;</a:t>
            </a:r>
          </a:p>
          <a:p>
            <a:pPr algn="l"/>
            <a:r>
              <a:rPr lang="en-US"/>
              <a:t>}</a:t>
            </a:r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 flipV="1">
            <a:off x="1476375" y="2205038"/>
            <a:ext cx="1800225" cy="1223962"/>
          </a:xfrm>
          <a:prstGeom prst="line">
            <a:avLst/>
          </a:prstGeom>
          <a:noFill/>
          <a:ln w="3175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 </a:t>
            </a:r>
            <a:r>
              <a:rPr lang="en-US" smtClean="0"/>
              <a:t>Pointers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8F6D7F-A8F6-436C-9243-31E7301D35A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1800225" y="2276475"/>
            <a:ext cx="6084888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5425" indent="-225425" algn="l">
              <a:spcBef>
                <a:spcPct val="20000"/>
              </a:spcBef>
              <a:buClr>
                <a:schemeClr val="tx1"/>
              </a:buClr>
              <a:buSzPct val="50000"/>
              <a:buFont typeface="Wingdings" pitchFamily="2" charset="2"/>
              <a:buNone/>
            </a:pPr>
            <a:r>
              <a:rPr lang="en-US" sz="3200" b="1" dirty="0"/>
              <a:t> r[0] r[1] r[2] </a:t>
            </a:r>
            <a:r>
              <a:rPr lang="en-US" sz="3200" b="1" dirty="0" smtClean="0"/>
              <a:t>r[3] r[4]  </a:t>
            </a:r>
            <a:r>
              <a:rPr lang="en-US" sz="3200" b="1" dirty="0"/>
              <a:t>r[5]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>
                <a:effectLst/>
              </a:rPr>
              <a:t> Operator Precedence Example</a:t>
            </a: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107950" y="1052513"/>
            <a:ext cx="7416800" cy="5256212"/>
          </a:xfrm>
          <a:prstGeom prst="rect">
            <a:avLst/>
          </a:prstGeom>
          <a:solidFill>
            <a:srgbClr val="66FF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r>
              <a:rPr lang="en-US" sz="1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/* An example of operator precedence trouble */</a:t>
            </a:r>
          </a:p>
          <a:p>
            <a:pPr algn="l">
              <a:defRPr/>
            </a:pPr>
            <a:r>
              <a:rPr lang="en-US" sz="1800" b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int</a:t>
            </a:r>
            <a:r>
              <a:rPr lang="en-US" sz="1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main ()</a:t>
            </a:r>
          </a:p>
          <a:p>
            <a:pPr algn="l">
              <a:defRPr/>
            </a:pPr>
            <a:r>
              <a:rPr lang="en-US" sz="1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{</a:t>
            </a:r>
          </a:p>
          <a:p>
            <a:pPr algn="l">
              <a:defRPr/>
            </a:pPr>
            <a:r>
              <a:rPr lang="en-US" sz="1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 float </a:t>
            </a:r>
            <a:r>
              <a:rPr lang="en-US" sz="1800" b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x,y,z</a:t>
            </a:r>
            <a:r>
              <a:rPr lang="en-US" sz="1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;</a:t>
            </a:r>
          </a:p>
          <a:p>
            <a:pPr algn="l">
              <a:defRPr/>
            </a:pPr>
            <a:r>
              <a:rPr lang="en-US" sz="1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 float *ptr1, *ptr2, *ptr3;</a:t>
            </a:r>
          </a:p>
          <a:p>
            <a:pPr algn="l">
              <a:defRPr/>
            </a:pPr>
            <a:endParaRPr lang="en-US" sz="18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l">
              <a:defRPr/>
            </a:pPr>
            <a:r>
              <a:rPr lang="en-US" sz="1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 x =2.0; y = 8.0; z = 4.0;</a:t>
            </a:r>
          </a:p>
          <a:p>
            <a:pPr algn="l">
              <a:defRPr/>
            </a:pPr>
            <a:endParaRPr lang="en-US" sz="18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l">
              <a:defRPr/>
            </a:pPr>
            <a:r>
              <a:rPr lang="en-US" sz="1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 ptr1 = &amp;x;</a:t>
            </a:r>
          </a:p>
          <a:p>
            <a:pPr algn="l">
              <a:defRPr/>
            </a:pPr>
            <a:r>
              <a:rPr lang="en-US" sz="1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 ptr2 = &amp;y;</a:t>
            </a:r>
          </a:p>
          <a:p>
            <a:pPr algn="l">
              <a:defRPr/>
            </a:pPr>
            <a:r>
              <a:rPr lang="en-US" sz="1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 ptr3 = &amp;z;</a:t>
            </a:r>
          </a:p>
          <a:p>
            <a:pPr algn="l">
              <a:defRPr/>
            </a:pPr>
            <a:r>
              <a:rPr lang="en-US" sz="1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 </a:t>
            </a:r>
            <a:r>
              <a:rPr lang="en-US" sz="1800" b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printf</a:t>
            </a:r>
            <a:r>
              <a:rPr lang="en-US" sz="1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(" %u %u %u\n", ptr1, ptr2, ptr3);</a:t>
            </a:r>
          </a:p>
          <a:p>
            <a:pPr algn="l">
              <a:defRPr/>
            </a:pPr>
            <a:endParaRPr lang="en-US" sz="18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l">
              <a:defRPr/>
            </a:pPr>
            <a:r>
              <a:rPr lang="en-US" sz="1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 *ptr3++;</a:t>
            </a:r>
          </a:p>
          <a:p>
            <a:pPr algn="l">
              <a:defRPr/>
            </a:pPr>
            <a:r>
              <a:rPr lang="en-US" sz="1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 </a:t>
            </a:r>
            <a:r>
              <a:rPr lang="en-US" sz="1800" b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printf</a:t>
            </a:r>
            <a:r>
              <a:rPr lang="en-US" sz="1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(" %f %f %f\n", x, y, z);</a:t>
            </a:r>
          </a:p>
          <a:p>
            <a:pPr algn="l">
              <a:defRPr/>
            </a:pPr>
            <a:r>
              <a:rPr lang="en-US" sz="1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 </a:t>
            </a:r>
            <a:r>
              <a:rPr lang="en-US" sz="1800" b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printf</a:t>
            </a:r>
            <a:r>
              <a:rPr lang="en-US" sz="1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(" %u %u %u\n", ptr1, ptr2, ptr3);</a:t>
            </a:r>
          </a:p>
          <a:p>
            <a:pPr algn="l">
              <a:defRPr/>
            </a:pPr>
            <a:r>
              <a:rPr lang="en-US" sz="1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 </a:t>
            </a:r>
            <a:r>
              <a:rPr lang="en-US" sz="1800" b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printf</a:t>
            </a:r>
            <a:r>
              <a:rPr lang="en-US" sz="1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(" %f %f %f\n", *ptr1, *ptr2, *ptr3);</a:t>
            </a:r>
          </a:p>
          <a:p>
            <a:pPr algn="l">
              <a:defRPr/>
            </a:pPr>
            <a:endParaRPr lang="en-US" sz="18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l">
              <a:defRPr/>
            </a:pPr>
            <a:r>
              <a:rPr lang="en-US" sz="1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 </a:t>
            </a: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3671441" y="1628775"/>
            <a:ext cx="5293047" cy="1728788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2000" b="1"/>
              <a:t>$ ./prec</a:t>
            </a:r>
          </a:p>
          <a:p>
            <a:pPr algn="l"/>
            <a:r>
              <a:rPr lang="en-US" sz="2000" b="1"/>
              <a:t> 3220728372 3220728368 3220728364</a:t>
            </a:r>
          </a:p>
          <a:p>
            <a:pPr algn="l"/>
            <a:r>
              <a:rPr lang="en-US" sz="2000" b="1"/>
              <a:t> 2.000000 8.000000 4.000000</a:t>
            </a:r>
          </a:p>
          <a:p>
            <a:pPr algn="l"/>
            <a:r>
              <a:rPr lang="en-US" sz="2000" b="1"/>
              <a:t> 3220728372 3220728368 3220728368</a:t>
            </a:r>
          </a:p>
          <a:p>
            <a:pPr algn="l"/>
            <a:r>
              <a:rPr lang="en-US" sz="2000" b="1"/>
              <a:t> 2.000000 8.000000 8.000000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 </a:t>
            </a:r>
            <a:r>
              <a:rPr lang="en-US" smtClean="0"/>
              <a:t>Pointers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32777-516A-4753-986E-C4C7D673244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/>
              <a:t>Pointers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3600" smtClean="0"/>
              <a:t>Pointers and Addresses</a:t>
            </a:r>
          </a:p>
          <a:p>
            <a:pPr>
              <a:defRPr/>
            </a:pPr>
            <a:r>
              <a:rPr lang="en-US" sz="3600" smtClean="0"/>
              <a:t>Pointers</a:t>
            </a:r>
          </a:p>
          <a:p>
            <a:pPr>
              <a:defRPr/>
            </a:pPr>
            <a:r>
              <a:rPr lang="en-US" sz="3600" smtClean="0"/>
              <a:t>Using Pointers in Call by Reference</a:t>
            </a:r>
          </a:p>
          <a:p>
            <a:pPr>
              <a:defRPr/>
            </a:pPr>
            <a:r>
              <a:rPr lang="en-US" sz="3600" smtClean="0"/>
              <a:t>Swap – A Pointer Example</a:t>
            </a:r>
          </a:p>
          <a:p>
            <a:pPr>
              <a:defRPr/>
            </a:pPr>
            <a:r>
              <a:rPr lang="en-US" sz="3600" smtClean="0"/>
              <a:t>Pointers and Arrays</a:t>
            </a:r>
          </a:p>
          <a:p>
            <a:pPr>
              <a:defRPr/>
            </a:pPr>
            <a:r>
              <a:rPr lang="en-US" sz="3600" smtClean="0"/>
              <a:t>Operator Precedence Example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 </a:t>
            </a:r>
            <a:r>
              <a:rPr lang="en-US" smtClean="0"/>
              <a:t>Pointers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8F6D7F-A8F6-436C-9243-31E7301D35A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>
                <a:effectLst/>
              </a:rPr>
              <a:t> Precedence Example</a:t>
            </a: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162372" y="1124744"/>
            <a:ext cx="7560964" cy="3816424"/>
          </a:xfrm>
          <a:prstGeom prst="rect">
            <a:avLst/>
          </a:prstGeom>
          <a:solidFill>
            <a:srgbClr val="66FF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r>
              <a:rPr lang="en-US" sz="1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 (*</a:t>
            </a:r>
            <a:r>
              <a:rPr lang="en-US" sz="1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ptr1)++;</a:t>
            </a:r>
          </a:p>
          <a:p>
            <a:pPr algn="l">
              <a:defRPr/>
            </a:pPr>
            <a:r>
              <a:rPr lang="en-US" sz="1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 </a:t>
            </a:r>
            <a:r>
              <a:rPr lang="en-US" sz="1800" b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printf</a:t>
            </a:r>
            <a:r>
              <a:rPr lang="en-US" sz="1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(" %f %f %f\n", *ptr1, *ptr2, *ptr3);</a:t>
            </a:r>
          </a:p>
          <a:p>
            <a:pPr algn="l">
              <a:defRPr/>
            </a:pPr>
            <a:endParaRPr lang="en-US" sz="18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l">
              <a:defRPr/>
            </a:pPr>
            <a:r>
              <a:rPr lang="en-US" sz="1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 --*ptr2;</a:t>
            </a:r>
          </a:p>
          <a:p>
            <a:pPr algn="l">
              <a:defRPr/>
            </a:pPr>
            <a:r>
              <a:rPr lang="en-US" sz="1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 </a:t>
            </a:r>
            <a:r>
              <a:rPr lang="en-US" sz="1800" b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printf</a:t>
            </a:r>
            <a:r>
              <a:rPr lang="en-US" sz="1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(" %f %f %f\n", *ptr1, *ptr2, *ptr3</a:t>
            </a:r>
            <a:r>
              <a:rPr lang="en-US" sz="1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);</a:t>
            </a:r>
          </a:p>
          <a:p>
            <a:pPr algn="l">
              <a:defRPr/>
            </a:pPr>
            <a:r>
              <a:rPr lang="en-US" sz="1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 </a:t>
            </a:r>
            <a:r>
              <a:rPr lang="en-US" sz="18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printf</a:t>
            </a:r>
            <a:r>
              <a:rPr lang="en-US" sz="1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1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(" %f %f %f\n", x, y, z</a:t>
            </a:r>
            <a:r>
              <a:rPr lang="en-US" sz="1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);</a:t>
            </a:r>
            <a:endParaRPr lang="en-US" sz="18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l">
              <a:defRPr/>
            </a:pPr>
            <a:r>
              <a:rPr lang="en-US" sz="1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 return 0;</a:t>
            </a:r>
          </a:p>
          <a:p>
            <a:pPr algn="l">
              <a:defRPr/>
            </a:pPr>
            <a:r>
              <a:rPr lang="en-US" sz="1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}</a:t>
            </a:r>
          </a:p>
          <a:p>
            <a:pPr algn="l">
              <a:defRPr/>
            </a:pP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2123728" y="4221088"/>
            <a:ext cx="5148461" cy="1224608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2000" b="1" dirty="0"/>
              <a:t> </a:t>
            </a:r>
            <a:r>
              <a:rPr lang="en-US" b="1" dirty="0" smtClean="0"/>
              <a:t>3.000000 </a:t>
            </a:r>
            <a:r>
              <a:rPr lang="en-US" b="1" dirty="0"/>
              <a:t>8.000000 8.000000</a:t>
            </a:r>
          </a:p>
          <a:p>
            <a:pPr algn="l"/>
            <a:r>
              <a:rPr lang="en-US" b="1" dirty="0"/>
              <a:t> 3.000000 7.000000 7.000000</a:t>
            </a:r>
          </a:p>
          <a:p>
            <a:pPr algn="l"/>
            <a:r>
              <a:rPr lang="en-US" b="1" dirty="0"/>
              <a:t> 3.000000 7.000000 </a:t>
            </a:r>
            <a:r>
              <a:rPr lang="en-US" b="1" dirty="0" smtClean="0"/>
              <a:t>4.000000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 </a:t>
            </a:r>
            <a:r>
              <a:rPr lang="en-US" smtClean="0"/>
              <a:t>Pointers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32777-516A-4753-986E-C4C7D673244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>
                <a:effectLst/>
              </a:rPr>
              <a:t>Review of Pointer Basics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effectLst/>
              </a:rPr>
              <a:t>This section demonstrated the </a:t>
            </a:r>
            <a:r>
              <a:rPr lang="en-US" dirty="0" smtClean="0">
                <a:solidFill>
                  <a:srgbClr val="990033"/>
                </a:solidFill>
                <a:effectLst/>
              </a:rPr>
              <a:t>relationship between pointers and addresses and introduced the respective operators </a:t>
            </a:r>
            <a:r>
              <a:rPr lang="en-US" dirty="0" smtClean="0">
                <a:solidFill>
                  <a:srgbClr val="0000FF"/>
                </a:solidFill>
                <a:effectLst/>
              </a:rPr>
              <a:t>&amp;</a:t>
            </a:r>
            <a:r>
              <a:rPr lang="en-US" dirty="0" smtClean="0">
                <a:solidFill>
                  <a:srgbClr val="990033"/>
                </a:solidFill>
                <a:effectLst/>
              </a:rPr>
              <a:t> and </a:t>
            </a:r>
            <a:r>
              <a:rPr lang="en-US" dirty="0" smtClean="0">
                <a:solidFill>
                  <a:srgbClr val="0000FF"/>
                </a:solidFill>
                <a:effectLst/>
              </a:rPr>
              <a:t>* </a:t>
            </a:r>
            <a:r>
              <a:rPr lang="en-US" dirty="0" smtClean="0">
                <a:solidFill>
                  <a:srgbClr val="990033"/>
                </a:solidFill>
                <a:effectLst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990033"/>
                </a:solidFill>
                <a:effectLst/>
              </a:rPr>
              <a:t>Showed the use of pointers in simple examples.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990033"/>
                </a:solidFill>
                <a:effectLst/>
              </a:rPr>
              <a:t>Introduced call by reference with pointers.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990033"/>
                </a:solidFill>
                <a:effectLst/>
              </a:rPr>
              <a:t>Detailed the relationship between pointers and arrays.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 </a:t>
            </a:r>
            <a:r>
              <a:rPr lang="en-US" smtClean="0"/>
              <a:t>Pointers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8F6D7F-A8F6-436C-9243-31E7301D35A5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>
                <a:effectLst/>
              </a:rPr>
              <a:t>Variables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41438"/>
            <a:ext cx="8229600" cy="4800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dirty="0" smtClean="0">
                <a:effectLst/>
              </a:rPr>
              <a:t>Variable names correspond to memory locations in memory. Every variable has a </a:t>
            </a:r>
            <a:r>
              <a:rPr lang="en-US" dirty="0" smtClean="0">
                <a:solidFill>
                  <a:srgbClr val="0000FF"/>
                </a:solidFill>
                <a:effectLst/>
              </a:rPr>
              <a:t>type</a:t>
            </a:r>
            <a:r>
              <a:rPr lang="en-US" dirty="0" smtClean="0">
                <a:effectLst/>
              </a:rPr>
              <a:t>, a</a:t>
            </a:r>
            <a:r>
              <a:rPr lang="en-US" dirty="0" smtClean="0">
                <a:solidFill>
                  <a:srgbClr val="0000FF"/>
                </a:solidFill>
                <a:effectLst/>
              </a:rPr>
              <a:t> name </a:t>
            </a:r>
            <a:r>
              <a:rPr lang="en-US" dirty="0" smtClean="0">
                <a:effectLst/>
              </a:rPr>
              <a:t>and a</a:t>
            </a:r>
            <a:r>
              <a:rPr lang="en-US" dirty="0" smtClean="0">
                <a:solidFill>
                  <a:srgbClr val="0000FF"/>
                </a:solidFill>
                <a:effectLst/>
              </a:rPr>
              <a:t> value.</a:t>
            </a:r>
          </a:p>
          <a:p>
            <a:pPr>
              <a:buFont typeface="Wingdings" pitchFamily="2" charset="2"/>
              <a:buNone/>
            </a:pPr>
            <a:r>
              <a:rPr lang="en-US" dirty="0" smtClean="0">
                <a:effectLst/>
              </a:rPr>
              <a:t>	 </a:t>
            </a:r>
            <a:r>
              <a:rPr lang="en-US" dirty="0" err="1" smtClean="0">
                <a:effectLst/>
              </a:rPr>
              <a:t>int</a:t>
            </a:r>
            <a:r>
              <a:rPr lang="en-US" dirty="0" smtClean="0">
                <a:effectLst/>
              </a:rPr>
              <a:t> i;           i </a:t>
            </a:r>
          </a:p>
          <a:p>
            <a:pPr>
              <a:buFont typeface="Wingdings" pitchFamily="2" charset="2"/>
              <a:buNone/>
            </a:pPr>
            <a:r>
              <a:rPr lang="en-US" dirty="0" smtClean="0">
                <a:effectLst/>
              </a:rPr>
              <a:t>	 i = 4;</a:t>
            </a:r>
          </a:p>
          <a:p>
            <a:pPr>
              <a:buFont typeface="Wingdings" pitchFamily="2" charset="2"/>
              <a:buNone/>
            </a:pPr>
            <a:r>
              <a:rPr lang="en-US" dirty="0" smtClean="0">
                <a:effectLst/>
              </a:rPr>
              <a:t>		   </a:t>
            </a:r>
            <a:r>
              <a:rPr lang="en-US" dirty="0" smtClean="0">
                <a:solidFill>
                  <a:srgbClr val="008000"/>
                </a:solidFill>
                <a:effectLst/>
              </a:rPr>
              <a:t>32212242</a:t>
            </a:r>
          </a:p>
          <a:p>
            <a:pPr>
              <a:buFont typeface="Wingdings" pitchFamily="2" charset="2"/>
              <a:buNone/>
            </a:pPr>
            <a:endParaRPr lang="en-US" dirty="0" smtClean="0">
              <a:solidFill>
                <a:srgbClr val="0000FF"/>
              </a:solidFill>
              <a:effectLst/>
            </a:endParaRPr>
          </a:p>
          <a:p>
            <a:pPr>
              <a:buFont typeface="Wingdings" pitchFamily="2" charset="2"/>
              <a:buNone/>
            </a:pPr>
            <a:r>
              <a:rPr lang="en-US" dirty="0" smtClean="0">
                <a:solidFill>
                  <a:srgbClr val="0000FF"/>
                </a:solidFill>
                <a:effectLst/>
              </a:rPr>
              <a:t>   (</a:t>
            </a:r>
            <a:r>
              <a:rPr lang="en-US" i="1" dirty="0" smtClean="0">
                <a:solidFill>
                  <a:srgbClr val="0000FF"/>
                </a:solidFill>
                <a:effectLst/>
                <a:latin typeface="Tahoma" pitchFamily="34" charset="0"/>
              </a:rPr>
              <a:t>the address of i</a:t>
            </a:r>
            <a:r>
              <a:rPr lang="en-US" dirty="0" smtClean="0">
                <a:solidFill>
                  <a:srgbClr val="0000FF"/>
                </a:solidFill>
                <a:effectLst/>
              </a:rPr>
              <a:t> )</a:t>
            </a:r>
            <a:r>
              <a:rPr lang="en-US" dirty="0" smtClean="0">
                <a:effectLst/>
              </a:rPr>
              <a:t>  </a:t>
            </a:r>
            <a:r>
              <a:rPr lang="en-US" dirty="0" smtClean="0">
                <a:solidFill>
                  <a:srgbClr val="0000FF"/>
                </a:solidFill>
                <a:effectLst/>
              </a:rPr>
              <a:t>&amp;i</a:t>
            </a:r>
          </a:p>
        </p:txBody>
      </p:sp>
      <p:sp>
        <p:nvSpPr>
          <p:cNvPr id="6150" name="Rectangle 4"/>
          <p:cNvSpPr>
            <a:spLocks noChangeArrowheads="1"/>
          </p:cNvSpPr>
          <p:nvPr/>
        </p:nvSpPr>
        <p:spPr bwMode="auto">
          <a:xfrm>
            <a:off x="4716463" y="3881438"/>
            <a:ext cx="3001962" cy="771525"/>
          </a:xfrm>
          <a:prstGeom prst="rect">
            <a:avLst/>
          </a:prstGeom>
          <a:solidFill>
            <a:srgbClr val="CCFFCC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/>
              <a:t>4</a:t>
            </a:r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>
            <a:off x="4140200" y="3284984"/>
            <a:ext cx="1727200" cy="864741"/>
          </a:xfrm>
          <a:prstGeom prst="line">
            <a:avLst/>
          </a:prstGeom>
          <a:noFill/>
          <a:ln w="3175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 flipH="1">
            <a:off x="3348038" y="3429000"/>
            <a:ext cx="431874" cy="576263"/>
          </a:xfrm>
          <a:prstGeom prst="line">
            <a:avLst/>
          </a:prstGeom>
          <a:noFill/>
          <a:ln w="3175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Line 7"/>
          <p:cNvSpPr>
            <a:spLocks noChangeShapeType="1"/>
          </p:cNvSpPr>
          <p:nvPr/>
        </p:nvSpPr>
        <p:spPr bwMode="auto">
          <a:xfrm>
            <a:off x="4140200" y="4292600"/>
            <a:ext cx="576263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 flipV="1">
            <a:off x="1691680" y="4652962"/>
            <a:ext cx="504056" cy="648246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 </a:t>
            </a:r>
            <a:r>
              <a:rPr lang="en-US" smtClean="0"/>
              <a:t>Pointers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8F6D7F-A8F6-436C-9243-31E7301D35A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animBg="1"/>
      <p:bldP spid="22533" grpId="1" animBg="1"/>
      <p:bldP spid="22534" grpId="0" animBg="1"/>
      <p:bldP spid="2253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>
                <a:effectLst/>
              </a:rPr>
              <a:t>Print an Address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79388" y="1125538"/>
            <a:ext cx="8424862" cy="3240087"/>
          </a:xfrm>
          <a:prstGeom prst="rect">
            <a:avLst/>
          </a:prstGeom>
          <a:solidFill>
            <a:srgbClr val="66FF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r>
              <a:rPr lang="en-US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int main ()</a:t>
            </a:r>
          </a:p>
          <a:p>
            <a:pPr algn="l">
              <a:defRPr/>
            </a:pPr>
            <a:r>
              <a:rPr lang="en-US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{</a:t>
            </a:r>
          </a:p>
          <a:p>
            <a:pPr algn="l">
              <a:defRPr/>
            </a:pPr>
            <a:r>
              <a:rPr lang="en-US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   int i;</a:t>
            </a:r>
          </a:p>
          <a:p>
            <a:pPr algn="l">
              <a:defRPr/>
            </a:pPr>
            <a:r>
              <a:rPr lang="en-US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   i = 4;</a:t>
            </a:r>
          </a:p>
          <a:p>
            <a:pPr algn="l">
              <a:defRPr/>
            </a:pPr>
            <a:r>
              <a:rPr lang="en-US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   printf(‘i = %d, address of i = %u\n”, i, &amp;i);</a:t>
            </a:r>
          </a:p>
          <a:p>
            <a:pPr algn="l">
              <a:defRPr/>
            </a:pPr>
            <a:r>
              <a:rPr lang="en-US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   return 0;</a:t>
            </a:r>
          </a:p>
          <a:p>
            <a:pPr algn="l">
              <a:defRPr/>
            </a:pPr>
            <a:r>
              <a:rPr lang="en-US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}  	</a:t>
            </a: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179388" y="4724524"/>
            <a:ext cx="5327650" cy="1296764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/>
              <a:t>$./ptr1</a:t>
            </a:r>
          </a:p>
          <a:p>
            <a:pPr algn="l"/>
            <a:r>
              <a:rPr lang="en-US"/>
              <a:t>i = 4, address of i = 3220392980</a:t>
            </a:r>
            <a:endParaRPr lang="da-DK"/>
          </a:p>
          <a:p>
            <a:pPr algn="l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 </a:t>
            </a:r>
            <a:r>
              <a:rPr lang="en-US" smtClean="0"/>
              <a:t>Pointers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32777-516A-4753-986E-C4C7D673244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/>
              <a:t>Pointers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 smtClean="0"/>
              <a:t>What is a pointer?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effectLst/>
              </a:rPr>
              <a:t>a variable that contains a memory address as its value.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effectLst/>
              </a:rPr>
              <a:t>Pointers contain the address of a variable that has a specific value (an indirect reference).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>
                <a:effectLst/>
              </a:rPr>
              <a:t>Pointers in C are </a:t>
            </a:r>
            <a:r>
              <a:rPr lang="en-US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typed</a:t>
            </a:r>
            <a:r>
              <a:rPr lang="en-US" dirty="0" smtClean="0">
                <a:effectLst/>
              </a:rPr>
              <a:t>.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effectLst/>
              </a:rPr>
              <a:t>a pointer to a variable of type </a:t>
            </a:r>
            <a:r>
              <a:rPr lang="en-US" dirty="0" err="1" smtClean="0">
                <a:effectLst/>
              </a:rPr>
              <a:t>int</a:t>
            </a:r>
            <a:endParaRPr lang="en-US" dirty="0" smtClean="0">
              <a:effectLst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effectLst/>
              </a:rPr>
              <a:t>a pointer to a variable of type char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effectLst/>
              </a:rPr>
              <a:t>a pointer to a defined type or an object.</a:t>
            </a:r>
          </a:p>
        </p:txBody>
      </p:sp>
      <p:sp>
        <p:nvSpPr>
          <p:cNvPr id="8200" name="Rectangle 7"/>
          <p:cNvSpPr>
            <a:spLocks noChangeArrowheads="1"/>
          </p:cNvSpPr>
          <p:nvPr/>
        </p:nvSpPr>
        <p:spPr bwMode="auto">
          <a:xfrm>
            <a:off x="6065838" y="5876925"/>
            <a:ext cx="2898775" cy="300038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Arial" charset="0"/>
                <a:cs typeface="Times New Roman" pitchFamily="18" charset="0"/>
                <a:sym typeface="Symbol" pitchFamily="18" charset="2"/>
              </a:rPr>
              <a:t></a:t>
            </a:r>
            <a:r>
              <a:rPr 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 </a:t>
            </a:r>
            <a:r>
              <a:rPr lang="en-US" smtClean="0"/>
              <a:t>Pointers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32777-516A-4753-986E-C4C7D673244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2" descr="AAEMZIQ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144713"/>
            <a:ext cx="7969250" cy="272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Rectangle 3"/>
          <p:cNvSpPr>
            <a:spLocks noChangeArrowheads="1"/>
          </p:cNvSpPr>
          <p:nvPr/>
        </p:nvSpPr>
        <p:spPr bwMode="auto">
          <a:xfrm>
            <a:off x="227013" y="5638800"/>
            <a:ext cx="86836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anchor="ctr"/>
          <a:lstStyle/>
          <a:p>
            <a:pPr>
              <a:lnSpc>
                <a:spcPct val="110000"/>
              </a:lnSpc>
            </a:pPr>
            <a:endParaRPr lang="en-US" sz="4400" b="1">
              <a:solidFill>
                <a:schemeClr val="bg1"/>
              </a:solidFill>
            </a:endParaRPr>
          </a:p>
        </p:txBody>
      </p:sp>
      <p:sp>
        <p:nvSpPr>
          <p:cNvPr id="9222" name="Rectangle 4"/>
          <p:cNvSpPr>
            <a:spLocks noChangeArrowheads="1"/>
          </p:cNvSpPr>
          <p:nvPr/>
        </p:nvSpPr>
        <p:spPr bwMode="auto">
          <a:xfrm>
            <a:off x="0" y="-26988"/>
            <a:ext cx="9144000" cy="1066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Fig. 7.1 Directly and Indirectly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Referencing a Variable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065838" y="5876925"/>
            <a:ext cx="2898775" cy="300038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Arial" charset="0"/>
                <a:cs typeface="Times New Roman" pitchFamily="18" charset="0"/>
                <a:sym typeface="Symbol" pitchFamily="18" charset="2"/>
              </a:rPr>
              <a:t></a:t>
            </a:r>
            <a:r>
              <a:rPr 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 </a:t>
            </a:r>
            <a:r>
              <a:rPr lang="en-US" smtClean="0"/>
              <a:t>Pointers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8F6D7F-A8F6-436C-9243-31E7301D35A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>
                <a:effectLst/>
              </a:rPr>
              <a:t>Pointers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215900" y="1125538"/>
            <a:ext cx="8748713" cy="4464050"/>
          </a:xfrm>
          <a:prstGeom prst="rect">
            <a:avLst/>
          </a:prstGeom>
          <a:solidFill>
            <a:srgbClr val="66FF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/* Welcome to the world of Pointers!</a:t>
            </a:r>
          </a:p>
          <a:p>
            <a:pPr algn="l">
              <a:defRPr/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Pointers are a powerful tool */</a:t>
            </a:r>
          </a:p>
          <a:p>
            <a:pPr algn="l">
              <a:defRPr/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int main ()</a:t>
            </a:r>
          </a:p>
          <a:p>
            <a:pPr algn="l">
              <a:defRPr/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{</a:t>
            </a:r>
          </a:p>
          <a:p>
            <a:pPr algn="l">
              <a:defRPr/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  int i;</a:t>
            </a:r>
          </a:p>
          <a:p>
            <a:pPr algn="l">
              <a:defRPr/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  int *ptr; /* pointer declaration */</a:t>
            </a:r>
          </a:p>
          <a:p>
            <a:pPr algn="l">
              <a:defRPr/>
            </a:pPr>
            <a:endParaRPr lang="en-US" sz="2000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l">
              <a:defRPr/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  i = 4;</a:t>
            </a:r>
          </a:p>
          <a:p>
            <a:pPr algn="l">
              <a:defRPr/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  ptr = &amp;i;</a:t>
            </a:r>
          </a:p>
          <a:p>
            <a:pPr algn="l">
              <a:defRPr/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  printf(" i = %d\n address of i = %u\n address of pointer = %u\n",</a:t>
            </a:r>
          </a:p>
          <a:p>
            <a:pPr algn="l">
              <a:defRPr/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          i, ptr, &amp;ptr);</a:t>
            </a:r>
          </a:p>
          <a:p>
            <a:pPr algn="l">
              <a:defRPr/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  return 0;</a:t>
            </a:r>
          </a:p>
          <a:p>
            <a:pPr algn="l">
              <a:defRPr/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}</a:t>
            </a:r>
            <a:r>
              <a:rPr lang="en-US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	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3348038" y="4581525"/>
            <a:ext cx="5327650" cy="1655763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/>
              <a:t>./ptr2</a:t>
            </a:r>
          </a:p>
          <a:p>
            <a:pPr algn="l"/>
            <a:r>
              <a:rPr lang="en-US"/>
              <a:t> i = 4</a:t>
            </a:r>
          </a:p>
          <a:p>
            <a:pPr algn="l"/>
            <a:r>
              <a:rPr lang="en-US"/>
              <a:t> address of i = 3219352564</a:t>
            </a:r>
          </a:p>
          <a:p>
            <a:pPr algn="l"/>
            <a:r>
              <a:rPr lang="en-US"/>
              <a:t> address of pointer = 3219352560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 </a:t>
            </a:r>
            <a:r>
              <a:rPr lang="en-US" smtClean="0"/>
              <a:t>Pointers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32777-516A-4753-986E-C4C7D673244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>
                <a:effectLst/>
              </a:rPr>
              <a:t>    Pointers </a:t>
            </a:r>
          </a:p>
        </p:txBody>
      </p:sp>
      <p:sp>
        <p:nvSpPr>
          <p:cNvPr id="11269" name="Rectangle 18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mtClean="0">
              <a:effectLst/>
            </a:endParaRP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215900" y="1052513"/>
            <a:ext cx="8748713" cy="4464050"/>
          </a:xfrm>
          <a:prstGeom prst="rect">
            <a:avLst/>
          </a:prstGeom>
          <a:solidFill>
            <a:srgbClr val="66FF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/* Do you think in Hex ?*/</a:t>
            </a:r>
          </a:p>
          <a:p>
            <a:pPr algn="l">
              <a:defRPr/>
            </a:pPr>
            <a:endParaRPr lang="en-US" sz="2000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l">
              <a:defRPr/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int main ()</a:t>
            </a:r>
          </a:p>
          <a:p>
            <a:pPr algn="l">
              <a:defRPr/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{</a:t>
            </a:r>
          </a:p>
          <a:p>
            <a:pPr algn="l">
              <a:defRPr/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  int i;</a:t>
            </a:r>
          </a:p>
          <a:p>
            <a:pPr algn="l">
              <a:defRPr/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  int *ptr;</a:t>
            </a:r>
          </a:p>
          <a:p>
            <a:pPr algn="l">
              <a:defRPr/>
            </a:pPr>
            <a:endParaRPr lang="en-US" sz="2000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l">
              <a:defRPr/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  i = 4;</a:t>
            </a:r>
          </a:p>
          <a:p>
            <a:pPr algn="l">
              <a:defRPr/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  ptr = &amp;i;</a:t>
            </a:r>
          </a:p>
          <a:p>
            <a:pPr algn="l">
              <a:defRPr/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  printf(" i = %d\n address of i = %p\n address of pointer = %p\n",</a:t>
            </a:r>
          </a:p>
          <a:p>
            <a:pPr algn="l">
              <a:defRPr/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          i, ptr, &amp;ptr);</a:t>
            </a:r>
          </a:p>
          <a:p>
            <a:pPr algn="l">
              <a:defRPr/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  return 0;</a:t>
            </a:r>
          </a:p>
          <a:p>
            <a:pPr algn="l">
              <a:defRPr/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}</a:t>
            </a:r>
            <a:r>
              <a:rPr lang="en-US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	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3491880" y="4652963"/>
            <a:ext cx="5327650" cy="1655762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/>
              <a:t>./ptr3</a:t>
            </a:r>
          </a:p>
          <a:p>
            <a:pPr algn="l"/>
            <a:r>
              <a:rPr lang="en-US"/>
              <a:t> i = 4</a:t>
            </a:r>
          </a:p>
          <a:p>
            <a:pPr algn="l"/>
            <a:r>
              <a:rPr lang="en-US"/>
              <a:t> address of i = 0xbfe07244</a:t>
            </a:r>
          </a:p>
          <a:p>
            <a:pPr algn="l"/>
            <a:r>
              <a:rPr lang="en-US"/>
              <a:t> address of pointer = 0xbfe07240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4499991" y="1052513"/>
            <a:ext cx="4608513" cy="2808535"/>
          </a:xfrm>
          <a:prstGeom prst="rect">
            <a:avLst/>
          </a:prstGeom>
          <a:solidFill>
            <a:srgbClr val="99CCFF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/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6516688" y="2441575"/>
            <a:ext cx="2376487" cy="4826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/>
              <a:t>4</a:t>
            </a:r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6516688" y="1938338"/>
            <a:ext cx="2376487" cy="4826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>
                <a:solidFill>
                  <a:schemeClr val="accent1"/>
                </a:solidFill>
              </a:rPr>
              <a:t>bfe07244</a:t>
            </a:r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4284663" y="2492375"/>
            <a:ext cx="19431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/>
              <a:t>bfe07244</a:t>
            </a:r>
          </a:p>
        </p:txBody>
      </p:sp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4284663" y="1989138"/>
            <a:ext cx="19431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/>
              <a:t>bfe07240</a:t>
            </a:r>
          </a:p>
        </p:txBody>
      </p:sp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4859338" y="1125538"/>
            <a:ext cx="1943100" cy="57626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ptr</a:t>
            </a:r>
          </a:p>
        </p:txBody>
      </p:sp>
      <p:sp>
        <p:nvSpPr>
          <p:cNvPr id="28694" name="Rectangle 22"/>
          <p:cNvSpPr>
            <a:spLocks noChangeArrowheads="1"/>
          </p:cNvSpPr>
          <p:nvPr/>
        </p:nvSpPr>
        <p:spPr bwMode="auto">
          <a:xfrm>
            <a:off x="4787900" y="3141663"/>
            <a:ext cx="1943100" cy="57626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</a:p>
        </p:txBody>
      </p:sp>
      <p:sp>
        <p:nvSpPr>
          <p:cNvPr id="28695" name="Line 23"/>
          <p:cNvSpPr>
            <a:spLocks noChangeShapeType="1"/>
          </p:cNvSpPr>
          <p:nvPr/>
        </p:nvSpPr>
        <p:spPr bwMode="auto">
          <a:xfrm flipV="1">
            <a:off x="5940425" y="2708275"/>
            <a:ext cx="1008063" cy="576263"/>
          </a:xfrm>
          <a:prstGeom prst="line">
            <a:avLst/>
          </a:prstGeom>
          <a:noFill/>
          <a:ln w="3175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6" name="Line 24"/>
          <p:cNvSpPr>
            <a:spLocks noChangeShapeType="1"/>
          </p:cNvSpPr>
          <p:nvPr/>
        </p:nvSpPr>
        <p:spPr bwMode="auto">
          <a:xfrm>
            <a:off x="6084888" y="1557338"/>
            <a:ext cx="719137" cy="503237"/>
          </a:xfrm>
          <a:prstGeom prst="line">
            <a:avLst/>
          </a:prstGeom>
          <a:noFill/>
          <a:ln w="3175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8697" name="AutoShape 25"/>
          <p:cNvCxnSpPr>
            <a:cxnSpLocks noChangeShapeType="1"/>
            <a:stCxn id="28681" idx="1"/>
            <a:endCxn id="28679" idx="1"/>
          </p:cNvCxnSpPr>
          <p:nvPr/>
        </p:nvCxnSpPr>
        <p:spPr bwMode="auto">
          <a:xfrm rot="10800000" flipH="1" flipV="1">
            <a:off x="6503988" y="2179638"/>
            <a:ext cx="1587" cy="503237"/>
          </a:xfrm>
          <a:prstGeom prst="curvedConnector3">
            <a:avLst>
              <a:gd name="adj1" fmla="val -13600005"/>
            </a:avLst>
          </a:prstGeom>
          <a:noFill/>
          <a:ln w="3175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 </a:t>
            </a:r>
            <a:r>
              <a:rPr lang="en-US" smtClean="0"/>
              <a:t>Pointers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8F6D7F-A8F6-436C-9243-31E7301D35A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animBg="1"/>
      <p:bldP spid="28677" grpId="0" animBg="1"/>
      <p:bldP spid="28679" grpId="0" animBg="1"/>
      <p:bldP spid="28681" grpId="0" animBg="1"/>
      <p:bldP spid="28683" grpId="0"/>
      <p:bldP spid="28687" grpId="0"/>
      <p:bldP spid="28693" grpId="0"/>
      <p:bldP spid="28693" grpId="1"/>
      <p:bldP spid="28694" grpId="0"/>
      <p:bldP spid="28695" grpId="0" animBg="1"/>
      <p:bldP spid="2869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>
                <a:effectLst/>
              </a:rPr>
              <a:t>Pointers</a:t>
            </a:r>
          </a:p>
        </p:txBody>
      </p:sp>
      <p:sp>
        <p:nvSpPr>
          <p:cNvPr id="1229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5219700" cy="5327650"/>
          </a:xfrm>
          <a:solidFill>
            <a:srgbClr val="66FFFF"/>
          </a:solidFill>
          <a:ln w="25400" algn="ctr"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effectLst/>
              </a:rPr>
              <a:t>/* Never trust a Compiler.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effectLst/>
              </a:rPr>
              <a:t>  </a:t>
            </a:r>
            <a:r>
              <a:rPr lang="en-US" sz="1600" dirty="0" err="1" smtClean="0">
                <a:effectLst/>
              </a:rPr>
              <a:t>int</a:t>
            </a:r>
            <a:r>
              <a:rPr lang="en-US" sz="1600" dirty="0" smtClean="0">
                <a:effectLst/>
              </a:rPr>
              <a:t> j, i;            /* think globally!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effectLst/>
              </a:rPr>
              <a:t>  </a:t>
            </a:r>
            <a:r>
              <a:rPr lang="en-US" sz="1600" dirty="0" err="1" smtClean="0">
                <a:effectLst/>
              </a:rPr>
              <a:t>int</a:t>
            </a:r>
            <a:r>
              <a:rPr lang="en-US" sz="1600" dirty="0" smtClean="0">
                <a:effectLst/>
              </a:rPr>
              <a:t> *ptr1, *ptr2;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effectLst/>
              </a:rPr>
              <a:t>void </a:t>
            </a:r>
            <a:r>
              <a:rPr lang="en-US" sz="1600" dirty="0" err="1" smtClean="0">
                <a:effectLst/>
              </a:rPr>
              <a:t>printit</a:t>
            </a:r>
            <a:r>
              <a:rPr lang="en-US" sz="1600" dirty="0" smtClean="0">
                <a:effectLst/>
              </a:rPr>
              <a:t> ()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effectLst/>
              </a:rPr>
              <a:t> 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effectLst/>
              </a:rPr>
              <a:t>  </a:t>
            </a:r>
            <a:r>
              <a:rPr lang="en-US" sz="1600" dirty="0" err="1" smtClean="0">
                <a:effectLst/>
              </a:rPr>
              <a:t>printf</a:t>
            </a:r>
            <a:r>
              <a:rPr lang="en-US" sz="1600" dirty="0" smtClean="0">
                <a:effectLst/>
              </a:rPr>
              <a:t>(" i = %2d, ptr1 = %p\n", i, ptr1);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effectLst/>
              </a:rPr>
              <a:t>  </a:t>
            </a:r>
            <a:r>
              <a:rPr lang="en-US" sz="1600" dirty="0" err="1" smtClean="0">
                <a:effectLst/>
              </a:rPr>
              <a:t>printf</a:t>
            </a:r>
            <a:r>
              <a:rPr lang="en-US" sz="1600" dirty="0" smtClean="0">
                <a:effectLst/>
              </a:rPr>
              <a:t>(" j = %2d, ptr2 = %p\n", j, ptr2);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effectLst/>
              </a:rPr>
              <a:t>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err="1" smtClean="0">
                <a:effectLst/>
              </a:rPr>
              <a:t>int</a:t>
            </a:r>
            <a:r>
              <a:rPr lang="en-US" sz="1600" dirty="0" smtClean="0">
                <a:effectLst/>
              </a:rPr>
              <a:t> main ()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effectLst/>
              </a:rPr>
              <a:t>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effectLst/>
              </a:rPr>
              <a:t>   i = 4;  j = 8;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effectLst/>
              </a:rPr>
              <a:t>   ptr1 = &amp;i;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effectLst/>
              </a:rPr>
              <a:t>   ptr2 = &amp;j;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effectLst/>
              </a:rPr>
              <a:t>   </a:t>
            </a:r>
            <a:r>
              <a:rPr lang="en-US" sz="1600" dirty="0" err="1" smtClean="0">
                <a:effectLst/>
              </a:rPr>
              <a:t>printit</a:t>
            </a:r>
            <a:r>
              <a:rPr lang="en-US" sz="1600" dirty="0" smtClean="0">
                <a:effectLst/>
              </a:rPr>
              <a:t> 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effectLst/>
              </a:rPr>
              <a:t>   *ptr2 = *ptr2 + 1;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effectLst/>
              </a:rPr>
              <a:t>   ptr1 = ptr1 - 2;   /* You cannot know this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effectLst/>
              </a:rPr>
              <a:t>   </a:t>
            </a:r>
            <a:r>
              <a:rPr lang="en-US" sz="1600" dirty="0" err="1" smtClean="0">
                <a:effectLst/>
              </a:rPr>
              <a:t>printit</a:t>
            </a:r>
            <a:r>
              <a:rPr lang="en-US" sz="1600" dirty="0" smtClean="0">
                <a:effectLst/>
              </a:rPr>
              <a:t> 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effectLst/>
              </a:rPr>
              <a:t>   i = 6;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effectLst/>
              </a:rPr>
              <a:t>   *ptr1 = *ptr1 + 10;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effectLst/>
              </a:rPr>
              <a:t>   </a:t>
            </a:r>
            <a:r>
              <a:rPr lang="en-US" sz="1600" dirty="0" err="1" smtClean="0">
                <a:effectLst/>
              </a:rPr>
              <a:t>printit</a:t>
            </a:r>
            <a:r>
              <a:rPr lang="en-US" sz="1600" dirty="0" smtClean="0">
                <a:effectLst/>
              </a:rPr>
              <a:t> 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effectLst/>
              </a:rPr>
              <a:t>   return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effectLst/>
              </a:rPr>
              <a:t>}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5508104" y="4151312"/>
            <a:ext cx="3384376" cy="2158008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1800" dirty="0"/>
              <a:t>./ptr4</a:t>
            </a:r>
          </a:p>
          <a:p>
            <a:pPr algn="l"/>
            <a:r>
              <a:rPr lang="en-US" sz="1800" dirty="0"/>
              <a:t> i =  4, ptr1 = 0x8049654</a:t>
            </a:r>
          </a:p>
          <a:p>
            <a:pPr algn="l"/>
            <a:r>
              <a:rPr lang="en-US" sz="1800" dirty="0"/>
              <a:t> j =  8, ptr2 = 0x804964c</a:t>
            </a:r>
          </a:p>
          <a:p>
            <a:pPr algn="l"/>
            <a:r>
              <a:rPr lang="en-US" sz="1800" dirty="0"/>
              <a:t> i =  4, ptr1 = 0x804964c</a:t>
            </a:r>
          </a:p>
          <a:p>
            <a:pPr algn="l"/>
            <a:r>
              <a:rPr lang="en-US" sz="1800" dirty="0"/>
              <a:t> j =  9, ptr2 = 0x804964c</a:t>
            </a:r>
          </a:p>
          <a:p>
            <a:pPr algn="l"/>
            <a:r>
              <a:rPr lang="en-US" sz="1800" dirty="0"/>
              <a:t> i =  6, ptr1 = 0x804964c</a:t>
            </a:r>
          </a:p>
          <a:p>
            <a:pPr algn="l"/>
            <a:r>
              <a:rPr lang="en-US" sz="1800" dirty="0"/>
              <a:t> j = 19, ptr2 = 0x804964c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5220072" y="1025526"/>
            <a:ext cx="3923928" cy="3051546"/>
          </a:xfrm>
          <a:prstGeom prst="rect">
            <a:avLst/>
          </a:prstGeom>
          <a:solidFill>
            <a:srgbClr val="99CCFF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6443663" y="1700213"/>
            <a:ext cx="2376487" cy="4826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/>
              <a:t>804964c</a:t>
            </a: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6443663" y="1196975"/>
            <a:ext cx="2376487" cy="4826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/>
              <a:t>8049654</a:t>
            </a:r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6443663" y="2801938"/>
            <a:ext cx="2376487" cy="4826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/>
              <a:t>8</a:t>
            </a:r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6443663" y="3284538"/>
            <a:ext cx="2376487" cy="4826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/>
              <a:t>4</a:t>
            </a:r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5650086" y="1268413"/>
            <a:ext cx="93813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>
                <a:solidFill>
                  <a:srgbClr val="008000"/>
                </a:solidFill>
              </a:rPr>
              <a:t>ptr1</a:t>
            </a:r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5653186" y="1700213"/>
            <a:ext cx="93503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>
                <a:solidFill>
                  <a:srgbClr val="008000"/>
                </a:solidFill>
              </a:rPr>
              <a:t>ptr2</a:t>
            </a:r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5871244" y="2852738"/>
            <a:ext cx="572419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en-US" dirty="0"/>
              <a:t>j</a:t>
            </a:r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5868144" y="3284538"/>
            <a:ext cx="502494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en-US" dirty="0"/>
              <a:t>i</a:t>
            </a:r>
          </a:p>
        </p:txBody>
      </p:sp>
      <p:cxnSp>
        <p:nvCxnSpPr>
          <p:cNvPr id="29712" name="AutoShape 16"/>
          <p:cNvCxnSpPr>
            <a:cxnSpLocks noChangeShapeType="1"/>
          </p:cNvCxnSpPr>
          <p:nvPr/>
        </p:nvCxnSpPr>
        <p:spPr bwMode="auto">
          <a:xfrm rot="10800000" flipH="1" flipV="1">
            <a:off x="5650086" y="1916112"/>
            <a:ext cx="290066" cy="1152525"/>
          </a:xfrm>
          <a:prstGeom prst="curvedConnector3">
            <a:avLst>
              <a:gd name="adj1" fmla="val -78810"/>
            </a:avLst>
          </a:prstGeom>
          <a:noFill/>
          <a:ln w="254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6444208" y="2802384"/>
            <a:ext cx="2376487" cy="4826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/>
              <a:t>9</a:t>
            </a: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6443985" y="3284984"/>
            <a:ext cx="2376487" cy="4826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/>
              <a:t>6</a:t>
            </a:r>
          </a:p>
        </p:txBody>
      </p:sp>
      <p:sp>
        <p:nvSpPr>
          <p:cNvPr id="29717" name="Rectangle 21"/>
          <p:cNvSpPr>
            <a:spLocks noChangeArrowheads="1"/>
          </p:cNvSpPr>
          <p:nvPr/>
        </p:nvSpPr>
        <p:spPr bwMode="auto">
          <a:xfrm>
            <a:off x="6443985" y="2802384"/>
            <a:ext cx="2376487" cy="4826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/>
              <a:t>19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1763688" y="3292823"/>
            <a:ext cx="3384376" cy="784249"/>
          </a:xfrm>
          <a:prstGeom prst="rect">
            <a:avLst/>
          </a:prstGeom>
          <a:noFill/>
          <a:ln w="25400" cap="flat" cmpd="sng" algn="ctr">
            <a:solidFill>
              <a:srgbClr val="9900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Lucida Console" pitchFamily="49" charset="0"/>
              </a:rPr>
              <a:t>The unary (or indirection)</a:t>
            </a:r>
            <a:r>
              <a:rPr kumimoji="0" lang="en-US" sz="1200" b="1" i="0" u="none" strike="noStrike" cap="none" normalizeH="0" dirty="0" smtClean="0">
                <a:ln>
                  <a:noFill/>
                </a:ln>
                <a:solidFill>
                  <a:srgbClr val="990033"/>
                </a:solidFill>
                <a:effectLst/>
                <a:latin typeface="Lucida Console" pitchFamily="49" charset="0"/>
              </a:rPr>
              <a:t> operator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dirty="0" smtClean="0">
                <a:ln>
                  <a:noFill/>
                </a:ln>
                <a:solidFill>
                  <a:srgbClr val="990033"/>
                </a:solidFill>
                <a:effectLst/>
                <a:latin typeface="Lucida Console" pitchFamily="49" charset="0"/>
              </a:rPr>
              <a:t>returns the v</a:t>
            </a:r>
            <a:r>
              <a:rPr lang="en-US" sz="1200" b="1" dirty="0" smtClean="0">
                <a:solidFill>
                  <a:srgbClr val="990033"/>
                </a:solidFill>
                <a:latin typeface="Lucida Console" pitchFamily="49" charset="0"/>
              </a:rPr>
              <a:t>alue of the object to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solidFill>
                  <a:srgbClr val="990033"/>
                </a:solidFill>
                <a:latin typeface="Lucida Console" pitchFamily="49" charset="0"/>
              </a:rPr>
              <a:t>which its operand points.</a:t>
            </a:r>
            <a:r>
              <a:rPr kumimoji="0" lang="en-US" sz="1200" b="1" i="0" u="none" strike="noStrike" cap="none" normalizeH="0" dirty="0" smtClean="0">
                <a:ln>
                  <a:noFill/>
                </a:ln>
                <a:solidFill>
                  <a:srgbClr val="990033"/>
                </a:solidFill>
                <a:effectLst/>
                <a:latin typeface="Lucida Console" pitchFamily="49" charset="0"/>
              </a:rPr>
              <a:t> 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990033"/>
              </a:solidFill>
              <a:effectLst/>
              <a:latin typeface="Lucida Console" pitchFamily="49" charset="0"/>
            </a:endParaRPr>
          </a:p>
        </p:txBody>
      </p:sp>
      <p:cxnSp>
        <p:nvCxnSpPr>
          <p:cNvPr id="43" name="Curved Connector 42"/>
          <p:cNvCxnSpPr>
            <a:stCxn id="29707" idx="1"/>
            <a:endCxn id="29710" idx="1"/>
          </p:cNvCxnSpPr>
          <p:nvPr/>
        </p:nvCxnSpPr>
        <p:spPr bwMode="auto">
          <a:xfrm rot="10800000" flipH="1" flipV="1">
            <a:off x="5650086" y="1484312"/>
            <a:ext cx="218058" cy="2016125"/>
          </a:xfrm>
          <a:prstGeom prst="curvedConnector3">
            <a:avLst>
              <a:gd name="adj1" fmla="val -157251"/>
            </a:avLst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Curved Connector 68"/>
          <p:cNvCxnSpPr/>
          <p:nvPr/>
        </p:nvCxnSpPr>
        <p:spPr bwMode="auto">
          <a:xfrm rot="10800000" flipH="1" flipV="1">
            <a:off x="5708813" y="1494949"/>
            <a:ext cx="161363" cy="1645920"/>
          </a:xfrm>
          <a:prstGeom prst="curvedConnector3">
            <a:avLst>
              <a:gd name="adj1" fmla="val -285382"/>
            </a:avLst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 flipH="1">
            <a:off x="1547664" y="4077072"/>
            <a:ext cx="288032" cy="360040"/>
          </a:xfrm>
          <a:prstGeom prst="straightConnector1">
            <a:avLst/>
          </a:prstGeom>
          <a:noFill/>
          <a:ln w="25400" cap="flat" cmpd="sng" algn="ctr">
            <a:solidFill>
              <a:srgbClr val="990033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 </a:t>
            </a:r>
            <a:r>
              <a:rPr lang="en-US" smtClean="0"/>
              <a:t>Pointers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8F6D7F-A8F6-436C-9243-31E7301D35A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animBg="1"/>
      <p:bldP spid="29702" grpId="0" animBg="1"/>
      <p:bldP spid="29703" grpId="0" animBg="1"/>
      <p:bldP spid="29704" grpId="0" animBg="1"/>
      <p:bldP spid="29705" grpId="0" animBg="1"/>
      <p:bldP spid="29705" grpId="1" animBg="1"/>
      <p:bldP spid="29706" grpId="0" animBg="1"/>
      <p:bldP spid="29706" grpId="1" animBg="1"/>
      <p:bldP spid="29707" grpId="0"/>
      <p:bldP spid="29708" grpId="0"/>
      <p:bldP spid="29709" grpId="0"/>
      <p:bldP spid="29710" grpId="0"/>
      <p:bldP spid="29713" grpId="0" animBg="1"/>
      <p:bldP spid="29713" grpId="1" animBg="1"/>
      <p:bldP spid="29716" grpId="0" animBg="1"/>
      <p:bldP spid="29717" grpId="0" animBg="1"/>
      <p:bldP spid="2" grpId="0" animBg="1"/>
    </p:bld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5863</TotalTime>
  <Words>1718</Words>
  <Application>Microsoft Office PowerPoint</Application>
  <PresentationFormat>On-screen Show (4:3)</PresentationFormat>
  <Paragraphs>344</Paragraphs>
  <Slides>21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Revised_Master</vt:lpstr>
      <vt:lpstr>Document</vt:lpstr>
      <vt:lpstr> C Pointers </vt:lpstr>
      <vt:lpstr>Pointers</vt:lpstr>
      <vt:lpstr>Variables</vt:lpstr>
      <vt:lpstr>Print an Address</vt:lpstr>
      <vt:lpstr>Pointers</vt:lpstr>
      <vt:lpstr>PowerPoint Presentation</vt:lpstr>
      <vt:lpstr>Pointers</vt:lpstr>
      <vt:lpstr>    Pointers </vt:lpstr>
      <vt:lpstr>Pointers</vt:lpstr>
      <vt:lpstr>7.4 Passing Arguments to Functions by Reference</vt:lpstr>
      <vt:lpstr>PowerPoint Presentation</vt:lpstr>
      <vt:lpstr>Swap: A Pointer Example</vt:lpstr>
      <vt:lpstr>Swap: A Pointer Example</vt:lpstr>
      <vt:lpstr>Swap: A Pointer Example</vt:lpstr>
      <vt:lpstr>Pointers and Arrays</vt:lpstr>
      <vt:lpstr>Pointers and Arrays</vt:lpstr>
      <vt:lpstr>Pointers and Arrays</vt:lpstr>
      <vt:lpstr>Pointers and Arrays</vt:lpstr>
      <vt:lpstr> Operator Precedence Example</vt:lpstr>
      <vt:lpstr> Precedence Example</vt:lpstr>
      <vt:lpstr>Review of Pointer Basics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CS2303</dc:title>
  <dc:creator>Robert E. Kinicki</dc:creator>
  <cp:lastModifiedBy>Professor Kinicki</cp:lastModifiedBy>
  <cp:revision>207</cp:revision>
  <dcterms:created xsi:type="dcterms:W3CDTF">2004-01-21T20:05:10Z</dcterms:created>
  <dcterms:modified xsi:type="dcterms:W3CDTF">2014-08-11T15:35:20Z</dcterms:modified>
</cp:coreProperties>
</file>