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256" r:id="rId2"/>
    <p:sldId id="373" r:id="rId3"/>
    <p:sldId id="376" r:id="rId4"/>
    <p:sldId id="377" r:id="rId5"/>
    <p:sldId id="393" r:id="rId6"/>
    <p:sldId id="378" r:id="rId7"/>
    <p:sldId id="379" r:id="rId8"/>
    <p:sldId id="387" r:id="rId9"/>
    <p:sldId id="380" r:id="rId10"/>
    <p:sldId id="381" r:id="rId11"/>
    <p:sldId id="383" r:id="rId12"/>
    <p:sldId id="384" r:id="rId13"/>
    <p:sldId id="385" r:id="rId14"/>
    <p:sldId id="386" r:id="rId15"/>
    <p:sldId id="388" r:id="rId16"/>
    <p:sldId id="389" r:id="rId17"/>
    <p:sldId id="390" r:id="rId18"/>
    <p:sldId id="391" r:id="rId19"/>
    <p:sldId id="392" r:id="rId20"/>
    <p:sldId id="382" r:id="rId21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0033"/>
    <a:srgbClr val="0000FF"/>
    <a:srgbClr val="003366"/>
    <a:srgbClr val="CC0000"/>
    <a:srgbClr val="33CC33"/>
    <a:srgbClr val="9900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01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A96D21B-AE3F-408B-9D35-C75E658EE64C}" type="datetime1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6027D596-3277-435D-8983-C069E1427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93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F011156-A0AE-41F2-B2B2-7060C11641E6}" type="datetime1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FDD98C16-D490-4789-8EA5-C8C4F19D3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6782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3066281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45469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   </a:t>
            </a:r>
            <a:r>
              <a:rPr lang="en-US" dirty="0" smtClean="0"/>
              <a:t>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59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   </a:t>
            </a:r>
            <a:r>
              <a:rPr lang="en-US" dirty="0" smtClean="0"/>
              <a:t>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43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   </a:t>
            </a:r>
            <a:r>
              <a:rPr lang="en-US" dirty="0" smtClean="0"/>
              <a:t>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682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   </a:t>
            </a:r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69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   </a:t>
            </a:r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70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   </a:t>
            </a:r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38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   </a:t>
            </a:r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2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   </a:t>
            </a:r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72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   </a:t>
            </a:r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36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11333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    </a:t>
            </a:r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17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7171" name="Picture 3" descr="Picture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10325"/>
            <a:ext cx="51133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Systems Programming         Structures</a:t>
            </a:r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EAE3582E-876F-49A1-8868-A5DA34766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16410"/>
            <a:ext cx="8208963" cy="295275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Structures</a:t>
            </a:r>
            <a:b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5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962400" y="5857875"/>
            <a:ext cx="4953000" cy="576263"/>
          </a:xfrm>
          <a:prstGeom prst="rect">
            <a:avLst/>
          </a:prstGeom>
        </p:spPr>
        <p:txBody>
          <a:bodyPr/>
          <a:lstStyle/>
          <a:p>
            <a:pPr marL="225425" indent="-225425">
              <a:spcBef>
                <a:spcPct val="20000"/>
              </a:spcBef>
              <a:buClr>
                <a:schemeClr val="tx1"/>
              </a:buClr>
              <a:buSzPct val="50000"/>
              <a:defRPr/>
            </a:pPr>
            <a:r>
              <a:rPr lang="en-US" b="1" kern="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Systems </a:t>
            </a:r>
            <a:r>
              <a:rPr lang="en-US" b="1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Programming Concepts</a:t>
            </a:r>
            <a:endParaRPr lang="en-US" b="1" kern="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10.2 Structure Definitions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>
                <a:effectLst/>
              </a:rPr>
              <a:t>Valid Operations</a:t>
            </a:r>
          </a:p>
          <a:p>
            <a:pPr lvl="1"/>
            <a:r>
              <a:rPr lang="en-US" altLang="en-US" smtClean="0">
                <a:effectLst/>
              </a:rPr>
              <a:t>Assigning a structure to a structure of the same type. </a:t>
            </a:r>
          </a:p>
          <a:p>
            <a:pPr lvl="1"/>
            <a:r>
              <a:rPr lang="en-US" altLang="en-US" smtClean="0">
                <a:effectLst/>
              </a:rPr>
              <a:t>Taking the address (</a:t>
            </a:r>
            <a:r>
              <a:rPr lang="en-US" altLang="en-US" sz="2500" smtClean="0">
                <a:solidFill>
                  <a:srgbClr val="0000FF"/>
                </a:solidFill>
                <a:effectLst/>
                <a:latin typeface="Lucida Console" pitchFamily="49" charset="0"/>
              </a:rPr>
              <a:t>&amp;</a:t>
            </a:r>
            <a:r>
              <a:rPr lang="en-US" altLang="en-US" smtClean="0">
                <a:effectLst/>
              </a:rPr>
              <a:t>) of a structure </a:t>
            </a:r>
          </a:p>
          <a:p>
            <a:pPr lvl="1"/>
            <a:r>
              <a:rPr lang="en-US" altLang="en-US" smtClean="0">
                <a:effectLst/>
              </a:rPr>
              <a:t>Accessing the members of a structure. </a:t>
            </a:r>
          </a:p>
          <a:p>
            <a:pPr lvl="1"/>
            <a:r>
              <a:rPr lang="en-US" altLang="en-US" smtClean="0">
                <a:effectLst/>
              </a:rPr>
              <a:t>Using the </a:t>
            </a:r>
            <a:r>
              <a:rPr lang="en-US" altLang="en-US" sz="2500" smtClean="0">
                <a:solidFill>
                  <a:srgbClr val="0000FF"/>
                </a:solidFill>
                <a:effectLst/>
              </a:rPr>
              <a:t>sizeof</a:t>
            </a:r>
            <a:r>
              <a:rPr lang="en-US" altLang="en-US" smtClean="0">
                <a:effectLst/>
              </a:rPr>
              <a:t> operator to determine the size of a structure.</a:t>
            </a: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6065838" y="5937274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   </a:t>
            </a:r>
            <a:r>
              <a:rPr lang="en-US" smtClean="0"/>
              <a:t>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10.3 Initializing Structures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203325"/>
            <a:ext cx="8001000" cy="4818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>
                <a:effectLst/>
              </a:rPr>
              <a:t>Initializer lists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ffectLst/>
              </a:rPr>
              <a:t>Example: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dirty="0" err="1" smtClean="0">
                <a:solidFill>
                  <a:srgbClr val="0000FF"/>
                </a:solidFill>
              </a:rPr>
              <a:t>struct</a:t>
            </a:r>
            <a:r>
              <a:rPr lang="en-US" altLang="en-US" dirty="0" smtClean="0">
                <a:solidFill>
                  <a:srgbClr val="0000FF"/>
                </a:solidFill>
              </a:rPr>
              <a:t> card </a:t>
            </a:r>
            <a:r>
              <a:rPr lang="en-US" altLang="en-US" dirty="0" err="1" smtClean="0">
                <a:solidFill>
                  <a:srgbClr val="0000FF"/>
                </a:solidFill>
              </a:rPr>
              <a:t>oneCard</a:t>
            </a:r>
            <a:r>
              <a:rPr lang="en-US" altLang="en-US" dirty="0" smtClean="0">
                <a:solidFill>
                  <a:srgbClr val="0000FF"/>
                </a:solidFill>
              </a:rPr>
              <a:t> = { "Three", "Hearts" };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ffectLst/>
              </a:rPr>
              <a:t>Assignment statements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ffectLst/>
              </a:rPr>
              <a:t>Example: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dirty="0" err="1" smtClean="0">
                <a:solidFill>
                  <a:srgbClr val="0000FF"/>
                </a:solidFill>
              </a:rPr>
              <a:t>struct</a:t>
            </a:r>
            <a:r>
              <a:rPr lang="en-US" altLang="en-US" dirty="0" smtClean="0">
                <a:solidFill>
                  <a:srgbClr val="0000FF"/>
                </a:solidFill>
              </a:rPr>
              <a:t> card </a:t>
            </a:r>
            <a:r>
              <a:rPr lang="en-US" altLang="en-US" dirty="0" err="1" smtClean="0">
                <a:solidFill>
                  <a:srgbClr val="0000FF"/>
                </a:solidFill>
              </a:rPr>
              <a:t>threeHearts</a:t>
            </a:r>
            <a:r>
              <a:rPr lang="en-US" altLang="en-US" dirty="0" smtClean="0">
                <a:solidFill>
                  <a:srgbClr val="0000FF"/>
                </a:solidFill>
              </a:rPr>
              <a:t> = </a:t>
            </a:r>
            <a:r>
              <a:rPr lang="en-US" altLang="en-US" dirty="0" err="1" smtClean="0">
                <a:solidFill>
                  <a:srgbClr val="0000FF"/>
                </a:solidFill>
              </a:rPr>
              <a:t>oneCard</a:t>
            </a:r>
            <a:r>
              <a:rPr lang="en-US" altLang="en-US" dirty="0" smtClean="0">
                <a:solidFill>
                  <a:srgbClr val="0000FF"/>
                </a:solidFill>
              </a:rPr>
              <a:t>;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effectLst/>
              </a:rPr>
              <a:t>Could also define and initialize </a:t>
            </a:r>
            <a:r>
              <a:rPr lang="en-US" altLang="en-US" sz="2400" dirty="0" err="1" smtClean="0">
                <a:solidFill>
                  <a:srgbClr val="008000"/>
                </a:solidFill>
                <a:effectLst/>
                <a:latin typeface="Lucida Console" pitchFamily="49" charset="0"/>
              </a:rPr>
              <a:t>threeHearts</a:t>
            </a:r>
            <a:r>
              <a:rPr lang="en-US" altLang="en-US" sz="2400" dirty="0" smtClean="0">
                <a:effectLst/>
              </a:rPr>
              <a:t> as follows: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dirty="0" err="1" smtClean="0">
                <a:solidFill>
                  <a:srgbClr val="0000FF"/>
                </a:solidFill>
              </a:rPr>
              <a:t>struct</a:t>
            </a:r>
            <a:r>
              <a:rPr lang="en-US" altLang="en-US" dirty="0" smtClean="0">
                <a:solidFill>
                  <a:srgbClr val="0000FF"/>
                </a:solidFill>
              </a:rPr>
              <a:t> card </a:t>
            </a:r>
            <a:r>
              <a:rPr lang="en-US" altLang="en-US" dirty="0" err="1" smtClean="0">
                <a:solidFill>
                  <a:srgbClr val="0000FF"/>
                </a:solidFill>
              </a:rPr>
              <a:t>threeHearts</a:t>
            </a:r>
            <a:r>
              <a:rPr lang="en-US" altLang="en-US" dirty="0" smtClean="0">
                <a:solidFill>
                  <a:srgbClr val="0000FF"/>
                </a:solidFill>
              </a:rPr>
              <a:t>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dirty="0" err="1" smtClean="0">
                <a:solidFill>
                  <a:srgbClr val="0000FF"/>
                </a:solidFill>
              </a:rPr>
              <a:t>threeHearts.face</a:t>
            </a:r>
            <a:r>
              <a:rPr lang="en-US" altLang="en-US" dirty="0" smtClean="0">
                <a:solidFill>
                  <a:srgbClr val="0000FF"/>
                </a:solidFill>
              </a:rPr>
              <a:t> = “Three”;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dirty="0" err="1" smtClean="0">
                <a:solidFill>
                  <a:srgbClr val="0000FF"/>
                </a:solidFill>
              </a:rPr>
              <a:t>threeHearts.suit</a:t>
            </a:r>
            <a:r>
              <a:rPr lang="en-US" altLang="en-US" dirty="0" smtClean="0">
                <a:solidFill>
                  <a:srgbClr val="0000FF"/>
                </a:solidFill>
              </a:rPr>
              <a:t> = “Hearts”;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   </a:t>
            </a:r>
            <a:r>
              <a:rPr lang="en-US" smtClean="0"/>
              <a:t>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115888"/>
            <a:ext cx="9540875" cy="792162"/>
          </a:xfrm>
        </p:spPr>
        <p:txBody>
          <a:bodyPr/>
          <a:lstStyle/>
          <a:p>
            <a:pPr>
              <a:defRPr/>
            </a:pPr>
            <a:r>
              <a:rPr lang="en-US" sz="3600" smtClean="0">
                <a:effectLst/>
              </a:rPr>
              <a:t>10.4 Accessing Members of Structures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dirty="0" smtClean="0">
                <a:effectLst/>
              </a:rPr>
              <a:t>Accessing structure members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>
                <a:effectLst/>
              </a:rPr>
              <a:t>The dot operator (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.</a:t>
            </a:r>
            <a:r>
              <a:rPr lang="en-US" sz="2000" dirty="0" smtClean="0">
                <a:effectLst/>
              </a:rPr>
              <a:t>) </a:t>
            </a:r>
            <a:r>
              <a:rPr lang="en-US" sz="20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{the structure member operator}</a:t>
            </a:r>
            <a:r>
              <a:rPr lang="en-US" sz="2000" dirty="0" smtClean="0">
                <a:solidFill>
                  <a:srgbClr val="990033"/>
                </a:solidFill>
                <a:effectLst/>
              </a:rPr>
              <a:t> </a:t>
            </a:r>
            <a:r>
              <a:rPr lang="en-US" sz="2000" dirty="0" smtClean="0">
                <a:effectLst/>
              </a:rPr>
              <a:t>is used to access a structure member via the structure variable name.</a:t>
            </a:r>
          </a:p>
          <a:p>
            <a:pPr lvl="2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card </a:t>
            </a:r>
            <a:r>
              <a:rPr lang="en-US" sz="2000" dirty="0" err="1" smtClean="0">
                <a:solidFill>
                  <a:srgbClr val="0000FF"/>
                </a:solidFill>
              </a:rPr>
              <a:t>myCard</a:t>
            </a:r>
            <a:r>
              <a:rPr lang="en-US" sz="2000" dirty="0" smtClean="0">
                <a:solidFill>
                  <a:srgbClr val="0000FF"/>
                </a:solidFill>
              </a:rPr>
              <a:t>;</a:t>
            </a:r>
          </a:p>
          <a:p>
            <a:pPr lvl="2">
              <a:lnSpc>
                <a:spcPct val="80000"/>
              </a:lnSpc>
              <a:buFontTx/>
              <a:buNone/>
              <a:defRPr/>
            </a:pPr>
            <a:r>
              <a:rPr lang="en-US" sz="2000" dirty="0" err="1" smtClean="0">
                <a:solidFill>
                  <a:srgbClr val="0000FF"/>
                </a:solidFill>
              </a:rPr>
              <a:t>printf</a:t>
            </a:r>
            <a:r>
              <a:rPr lang="en-US" sz="2000" dirty="0" smtClean="0">
                <a:solidFill>
                  <a:srgbClr val="0000FF"/>
                </a:solidFill>
              </a:rPr>
              <a:t>( "%s", </a:t>
            </a:r>
            <a:r>
              <a:rPr lang="en-US" sz="2000" dirty="0" err="1" smtClean="0">
                <a:solidFill>
                  <a:srgbClr val="0000FF"/>
                </a:solidFill>
              </a:rPr>
              <a:t>myCard.suit</a:t>
            </a:r>
            <a:r>
              <a:rPr lang="en-US" sz="2000" dirty="0" smtClean="0">
                <a:solidFill>
                  <a:srgbClr val="0000FF"/>
                </a:solidFill>
              </a:rPr>
              <a:t> );</a:t>
            </a:r>
          </a:p>
          <a:p>
            <a:pPr lvl="2">
              <a:lnSpc>
                <a:spcPct val="80000"/>
              </a:lnSpc>
              <a:buFontTx/>
              <a:buNone/>
              <a:defRPr/>
            </a:pPr>
            <a:endParaRPr lang="en-US" sz="20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>
                <a:effectLst/>
              </a:rPr>
              <a:t>The arrow operator (</a:t>
            </a:r>
            <a:r>
              <a:rPr lang="en-US" sz="2400" dirty="0" smtClean="0">
                <a:solidFill>
                  <a:srgbClr val="0000FF"/>
                </a:solidFill>
                <a:effectLst/>
                <a:latin typeface="Courier New" pitchFamily="49" charset="0"/>
              </a:rPr>
              <a:t>-&gt;</a:t>
            </a:r>
            <a:r>
              <a:rPr lang="en-US" sz="2000" dirty="0" smtClean="0">
                <a:effectLst/>
              </a:rPr>
              <a:t>) </a:t>
            </a:r>
            <a:r>
              <a:rPr lang="en-US" sz="20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{the structure pointer operator}</a:t>
            </a:r>
            <a:r>
              <a:rPr lang="en-US" sz="2000" dirty="0" smtClean="0">
                <a:solidFill>
                  <a:srgbClr val="990033"/>
                </a:solidFill>
                <a:effectLst/>
              </a:rPr>
              <a:t> </a:t>
            </a:r>
            <a:r>
              <a:rPr lang="en-US" sz="2000" dirty="0" smtClean="0">
                <a:effectLst/>
              </a:rPr>
              <a:t>accesses a structure member via a pointer to the structure.</a:t>
            </a:r>
          </a:p>
          <a:p>
            <a:pPr lvl="2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card *</a:t>
            </a:r>
            <a:r>
              <a:rPr lang="en-US" sz="2000" dirty="0" err="1" smtClean="0">
                <a:solidFill>
                  <a:srgbClr val="0000FF"/>
                </a:solidFill>
              </a:rPr>
              <a:t>myCardPtr</a:t>
            </a:r>
            <a:r>
              <a:rPr lang="en-US" sz="2000" dirty="0" smtClean="0">
                <a:solidFill>
                  <a:srgbClr val="0000FF"/>
                </a:solidFill>
              </a:rPr>
              <a:t> = &amp;</a:t>
            </a:r>
            <a:r>
              <a:rPr lang="en-US" sz="2000" dirty="0" err="1" smtClean="0">
                <a:solidFill>
                  <a:srgbClr val="0000FF"/>
                </a:solidFill>
              </a:rPr>
              <a:t>myCard</a:t>
            </a:r>
            <a:r>
              <a:rPr lang="en-US" sz="2000" dirty="0" smtClean="0">
                <a:solidFill>
                  <a:srgbClr val="0000FF"/>
                </a:solidFill>
              </a:rPr>
              <a:t>;</a:t>
            </a:r>
          </a:p>
          <a:p>
            <a:pPr lvl="2">
              <a:lnSpc>
                <a:spcPct val="80000"/>
              </a:lnSpc>
              <a:buFontTx/>
              <a:buNone/>
              <a:defRPr/>
            </a:pPr>
            <a:r>
              <a:rPr lang="en-US" sz="2000" dirty="0" err="1" smtClean="0">
                <a:solidFill>
                  <a:srgbClr val="0000FF"/>
                </a:solidFill>
              </a:rPr>
              <a:t>printf</a:t>
            </a:r>
            <a:r>
              <a:rPr lang="en-US" sz="2000" dirty="0" smtClean="0">
                <a:solidFill>
                  <a:srgbClr val="0000FF"/>
                </a:solidFill>
              </a:rPr>
              <a:t>( "%s", </a:t>
            </a:r>
            <a:r>
              <a:rPr lang="en-US" sz="2000" dirty="0" err="1" smtClean="0">
                <a:solidFill>
                  <a:srgbClr val="0000FF"/>
                </a:solidFill>
              </a:rPr>
              <a:t>myCardPtr</a:t>
            </a:r>
            <a:r>
              <a:rPr lang="en-US" sz="2000" dirty="0" smtClean="0">
                <a:solidFill>
                  <a:srgbClr val="0000FF"/>
                </a:solidFill>
              </a:rPr>
              <a:t>-&gt;suit );</a:t>
            </a:r>
          </a:p>
          <a:p>
            <a:pPr lvl="2">
              <a:lnSpc>
                <a:spcPct val="80000"/>
              </a:lnSpc>
              <a:buFontTx/>
              <a:buNone/>
              <a:defRPr/>
            </a:pPr>
            <a:endParaRPr lang="en-US" sz="20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2000" dirty="0" err="1" smtClean="0">
                <a:solidFill>
                  <a:srgbClr val="0000FF"/>
                </a:solidFill>
                <a:effectLst/>
              </a:rPr>
              <a:t>myCardPtr</a:t>
            </a:r>
            <a:r>
              <a:rPr lang="en-US" sz="2000" dirty="0" smtClean="0">
                <a:solidFill>
                  <a:srgbClr val="0000FF"/>
                </a:solidFill>
                <a:effectLst/>
              </a:rPr>
              <a:t>-&gt;suit</a:t>
            </a:r>
            <a:r>
              <a:rPr lang="en-US" sz="2000" dirty="0" smtClean="0">
                <a:effectLst/>
              </a:rPr>
              <a:t> is equivalent to</a:t>
            </a:r>
          </a:p>
          <a:p>
            <a:pPr lvl="2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( *</a:t>
            </a:r>
            <a:r>
              <a:rPr lang="en-US" sz="2000" dirty="0" err="1" smtClean="0">
                <a:solidFill>
                  <a:srgbClr val="0000FF"/>
                </a:solidFill>
              </a:rPr>
              <a:t>myCardPtr</a:t>
            </a:r>
            <a:r>
              <a:rPr lang="en-US" sz="2000" dirty="0" smtClean="0">
                <a:solidFill>
                  <a:srgbClr val="0000FF"/>
                </a:solidFill>
              </a:rPr>
              <a:t> ).suit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   </a:t>
            </a:r>
            <a:r>
              <a:rPr lang="en-US" smtClean="0"/>
              <a:t>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4313" y="1428750"/>
          <a:ext cx="7061200" cy="434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4" imgW="7062810" imgH="4348736" progId="Word.Document.8">
                  <p:embed/>
                </p:oleObj>
              </mc:Choice>
              <mc:Fallback>
                <p:oleObj name="Document" r:id="rId4" imgW="7062810" imgH="434873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1428750"/>
                        <a:ext cx="7061200" cy="434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-71438" y="115888"/>
            <a:ext cx="9396413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en-US" altLang="en-US" sz="3600" b="1">
                <a:solidFill>
                  <a:schemeClr val="bg1"/>
                </a:solidFill>
              </a:rPr>
              <a:t>Structure member and pointer operators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759325" y="2651125"/>
            <a:ext cx="1955800" cy="338138"/>
          </a:xfrm>
          <a:prstGeom prst="rect">
            <a:avLst/>
          </a:prstGeom>
          <a:solidFill>
            <a:srgbClr val="F0F7F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/>
            </a:pPr>
            <a:r>
              <a:rPr lang="en-US" sz="1600" b="1" dirty="0">
                <a:solidFill>
                  <a:schemeClr val="accent6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Structure definition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H="1">
            <a:off x="2124075" y="2852738"/>
            <a:ext cx="2590800" cy="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3422650" y="3716338"/>
            <a:ext cx="4221163" cy="338137"/>
          </a:xfrm>
          <a:prstGeom prst="rect">
            <a:avLst/>
          </a:prstGeom>
          <a:solidFill>
            <a:srgbClr val="F0F7F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/>
            </a:pPr>
            <a:r>
              <a:rPr lang="en-US" sz="1600" b="1" dirty="0">
                <a:solidFill>
                  <a:schemeClr val="accent6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Structure definition must end with semicolon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1714500" y="5891213"/>
            <a:ext cx="4298950" cy="338137"/>
          </a:xfrm>
          <a:prstGeom prst="rect">
            <a:avLst/>
          </a:prstGeom>
          <a:solidFill>
            <a:srgbClr val="F0F7F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/>
            </a:pPr>
            <a:r>
              <a:rPr lang="en-US" sz="1600" b="1" dirty="0">
                <a:solidFill>
                  <a:schemeClr val="accent6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Dot operator accesses members of a structure</a:t>
            </a:r>
          </a:p>
        </p:txBody>
      </p:sp>
      <p:sp>
        <p:nvSpPr>
          <p:cNvPr id="1036" name="Rectangle 7"/>
          <p:cNvSpPr>
            <a:spLocks noChangeArrowheads="1"/>
          </p:cNvSpPr>
          <p:nvPr/>
        </p:nvSpPr>
        <p:spPr bwMode="auto">
          <a:xfrm>
            <a:off x="6137275" y="5937250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   </a:t>
            </a:r>
            <a:r>
              <a:rPr lang="en-US" smtClean="0"/>
              <a:t>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 flipH="1" flipV="1">
            <a:off x="971600" y="3645024"/>
            <a:ext cx="2374776" cy="256135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 flipH="1" flipV="1">
            <a:off x="1259632" y="5589240"/>
            <a:ext cx="454868" cy="498029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18" grpId="0" animBg="1"/>
      <p:bldP spid="38919" grpId="0" animBg="1"/>
      <p:bldP spid="38921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74625" y="1749425"/>
          <a:ext cx="70612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Document" r:id="rId4" imgW="7062810" imgH="3049730" progId="Word.Document.8">
                  <p:embed/>
                </p:oleObj>
              </mc:Choice>
              <mc:Fallback>
                <p:oleObj name="Document" r:id="rId4" imgW="7062810" imgH="30497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" y="1749425"/>
                        <a:ext cx="70612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668463" y="5070475"/>
            <a:ext cx="3332162" cy="584200"/>
          </a:xfrm>
          <a:prstGeom prst="rect">
            <a:avLst/>
          </a:prstGeom>
          <a:solidFill>
            <a:srgbClr val="F0F7F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/>
            </a:pPr>
            <a:r>
              <a:rPr lang="en-US" sz="1600" b="1" dirty="0">
                <a:solidFill>
                  <a:schemeClr val="accent6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Arrow operator accesses members of a structure pointer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-71438" y="115888"/>
            <a:ext cx="9396413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en-US" altLang="en-US" sz="3600" b="1">
                <a:solidFill>
                  <a:schemeClr val="bg1"/>
                </a:solidFill>
              </a:rPr>
              <a:t>Structure member and pointer operators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   </a:t>
            </a:r>
            <a:r>
              <a:rPr lang="en-US" smtClean="0"/>
              <a:t>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V="1">
            <a:off x="3358244" y="2817340"/>
            <a:ext cx="214536" cy="2232248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pPr>
              <a:defRPr/>
            </a:pPr>
            <a:r>
              <a:rPr lang="en-US" sz="3600" smtClean="0">
                <a:effectLst/>
              </a:rPr>
              <a:t>10.5 Using Structures with Functions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713788" cy="48845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z="2800" dirty="0" smtClean="0">
                <a:effectLst/>
              </a:rPr>
              <a:t>Passing structures to functions</a:t>
            </a:r>
          </a:p>
          <a:p>
            <a:pPr lvl="1"/>
            <a:r>
              <a:rPr lang="en-US" altLang="en-US" dirty="0" smtClean="0">
                <a:effectLst/>
              </a:rPr>
              <a:t>The entire structure can be passed.</a:t>
            </a:r>
          </a:p>
          <a:p>
            <a:pPr lvl="1"/>
            <a:r>
              <a:rPr lang="en-US" altLang="en-US" dirty="0" smtClean="0">
                <a:effectLst/>
              </a:rPr>
              <a:t>Individual members of the structure can be passed.</a:t>
            </a:r>
          </a:p>
          <a:p>
            <a:pPr lvl="1"/>
            <a:r>
              <a:rPr lang="en-US" altLang="en-US" dirty="0" smtClean="0">
                <a:effectLst/>
              </a:rPr>
              <a:t>For both cases, they are passed </a:t>
            </a:r>
            <a:r>
              <a:rPr lang="en-US" altLang="en-US" dirty="0" smtClean="0">
                <a:solidFill>
                  <a:srgbClr val="990033"/>
                </a:solidFill>
                <a:effectLst/>
              </a:rPr>
              <a:t>by value</a:t>
            </a:r>
            <a:r>
              <a:rPr lang="en-US" altLang="en-US" dirty="0" smtClean="0">
                <a:effectLst/>
              </a:rPr>
              <a:t>.</a:t>
            </a:r>
          </a:p>
          <a:p>
            <a:r>
              <a:rPr lang="en-US" altLang="en-US" sz="2800" dirty="0" smtClean="0">
                <a:effectLst/>
              </a:rPr>
              <a:t>To pass a structure </a:t>
            </a:r>
            <a:r>
              <a:rPr lang="en-US" altLang="en-US" sz="2800" dirty="0" smtClean="0">
                <a:solidFill>
                  <a:srgbClr val="990033"/>
                </a:solidFill>
                <a:effectLst/>
              </a:rPr>
              <a:t>by-reference</a:t>
            </a:r>
            <a:r>
              <a:rPr lang="en-US" altLang="en-US" sz="2800" dirty="0" smtClean="0">
                <a:effectLst/>
              </a:rPr>
              <a:t> </a:t>
            </a:r>
          </a:p>
          <a:p>
            <a:pPr lvl="1"/>
            <a:r>
              <a:rPr lang="en-US" altLang="en-US" dirty="0" smtClean="0">
                <a:effectLst/>
              </a:rPr>
              <a:t>Pass the address of the structure variable.</a:t>
            </a:r>
          </a:p>
          <a:p>
            <a:r>
              <a:rPr lang="en-US" altLang="en-US" sz="2800" dirty="0" smtClean="0">
                <a:effectLst/>
              </a:rPr>
              <a:t>To pass arrays by-value</a:t>
            </a:r>
          </a:p>
          <a:p>
            <a:pPr lvl="1"/>
            <a:r>
              <a:rPr lang="en-US" altLang="en-US" dirty="0" smtClean="0">
                <a:effectLst/>
              </a:rPr>
              <a:t>Create a structure with the array as a member and then pass the structure.</a:t>
            </a: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6137721" y="5949280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   </a:t>
            </a:r>
            <a:r>
              <a:rPr lang="en-US" smtClean="0"/>
              <a:t>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846138"/>
              </p:ext>
            </p:extLst>
          </p:nvPr>
        </p:nvGraphicFramePr>
        <p:xfrm>
          <a:off x="144463" y="980728"/>
          <a:ext cx="6227737" cy="5526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Document" r:id="rId4" imgW="7062810" imgH="6268990" progId="Word.Document.8">
                  <p:embed/>
                </p:oleObj>
              </mc:Choice>
              <mc:Fallback>
                <p:oleObj name="Document" r:id="rId4" imgW="7062810" imgH="626899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3" y="980728"/>
                        <a:ext cx="6227737" cy="5526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250825" y="44450"/>
            <a:ext cx="8713788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4400" b="1">
                <a:solidFill>
                  <a:schemeClr val="bg1"/>
                </a:solidFill>
              </a:rPr>
              <a:t>A Structure Example 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5292080" y="2506663"/>
            <a:ext cx="3136900" cy="338137"/>
          </a:xfrm>
          <a:prstGeom prst="rect">
            <a:avLst/>
          </a:prstGeom>
          <a:solidFill>
            <a:srgbClr val="F0F7F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/>
            </a:pPr>
            <a:r>
              <a:rPr lang="en-US" sz="1600" b="1" dirty="0">
                <a:solidFill>
                  <a:schemeClr val="accent6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Each </a:t>
            </a: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card</a:t>
            </a:r>
            <a:r>
              <a:rPr lang="en-US" sz="1600" b="1" dirty="0">
                <a:solidFill>
                  <a:schemeClr val="accent6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has a face and a suit</a:t>
            </a: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H="1" flipV="1">
            <a:off x="4139952" y="2565400"/>
            <a:ext cx="990600" cy="7620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5929313" y="3500438"/>
            <a:ext cx="2500312" cy="584200"/>
          </a:xfrm>
          <a:prstGeom prst="rect">
            <a:avLst/>
          </a:prstGeom>
          <a:solidFill>
            <a:srgbClr val="F0F7F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/>
            </a:pP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Card</a:t>
            </a:r>
            <a:r>
              <a:rPr lang="en-US" sz="1600" b="1" dirty="0">
                <a:solidFill>
                  <a:schemeClr val="accent6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is now an alias for </a:t>
            </a:r>
            <a:r>
              <a:rPr lang="en-US" sz="1600" b="1" dirty="0" err="1">
                <a:solidFill>
                  <a:schemeClr val="accent6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struct</a:t>
            </a: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 card</a:t>
            </a:r>
          </a:p>
        </p:txBody>
      </p:sp>
      <p:sp>
        <p:nvSpPr>
          <p:cNvPr id="3082" name="Rectangle 7"/>
          <p:cNvSpPr>
            <a:spLocks noChangeArrowheads="1"/>
          </p:cNvSpPr>
          <p:nvPr/>
        </p:nvSpPr>
        <p:spPr bwMode="auto">
          <a:xfrm>
            <a:off x="6137721" y="5937274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   </a:t>
            </a:r>
            <a:r>
              <a:rPr lang="en-US" smtClean="0"/>
              <a:t>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H="1" flipV="1">
            <a:off x="2699792" y="3429000"/>
            <a:ext cx="3199603" cy="401638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/>
      <p:bldP spid="3079" grpId="0" animBg="1"/>
      <p:bldP spid="49159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364773"/>
              </p:ext>
            </p:extLst>
          </p:nvPr>
        </p:nvGraphicFramePr>
        <p:xfrm>
          <a:off x="695325" y="1052736"/>
          <a:ext cx="6819900" cy="525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Document" r:id="rId4" imgW="7067093" imgH="5850026" progId="Word.Document.8">
                  <p:embed/>
                </p:oleObj>
              </mc:Choice>
              <mc:Fallback>
                <p:oleObj name="Document" r:id="rId4" imgW="7067093" imgH="585002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1052736"/>
                        <a:ext cx="6819900" cy="5259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378151" y="4068936"/>
            <a:ext cx="3578225" cy="584200"/>
          </a:xfrm>
          <a:prstGeom prst="rect">
            <a:avLst/>
          </a:prstGeom>
          <a:solidFill>
            <a:srgbClr val="F0F7F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/>
            </a:pPr>
            <a:r>
              <a:rPr lang="en-US" sz="1600" b="1" dirty="0">
                <a:solidFill>
                  <a:schemeClr val="accent6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Constant pointer to modifiable array of </a:t>
            </a: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Card</a:t>
            </a:r>
            <a:r>
              <a:rPr lang="en-US" sz="1600" b="1" dirty="0">
                <a:solidFill>
                  <a:schemeClr val="accent6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s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5076056" y="5077048"/>
            <a:ext cx="3143250" cy="584200"/>
          </a:xfrm>
          <a:prstGeom prst="rect">
            <a:avLst/>
          </a:prstGeom>
          <a:solidFill>
            <a:srgbClr val="F0F7F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/>
            </a:pPr>
            <a:r>
              <a:rPr lang="en-US" sz="1600" b="1" dirty="0">
                <a:solidFill>
                  <a:schemeClr val="accent6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Fills the deck by giving each </a:t>
            </a:r>
            <a:r>
              <a:rPr lang="en-US" sz="1600" b="1" dirty="0">
                <a:solidFill>
                  <a:schemeClr val="accent6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Card</a:t>
            </a:r>
            <a:r>
              <a:rPr lang="en-US" sz="1600" b="1" dirty="0">
                <a:solidFill>
                  <a:schemeClr val="accent6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a face and suit</a:t>
            </a:r>
          </a:p>
        </p:txBody>
      </p:sp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50825" y="44450"/>
            <a:ext cx="8713788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4400" b="1">
                <a:solidFill>
                  <a:schemeClr val="bg1"/>
                </a:solidFill>
              </a:rPr>
              <a:t>A Structure Example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   </a:t>
            </a:r>
            <a:r>
              <a:rPr lang="en-US" smtClean="0"/>
              <a:t>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H="1" flipV="1">
            <a:off x="3995936" y="5292725"/>
            <a:ext cx="990600" cy="7620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 flipH="1" flipV="1">
            <a:off x="3131840" y="3861048"/>
            <a:ext cx="1152822" cy="538088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7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44463" y="1058863"/>
          <a:ext cx="6227762" cy="553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Document" r:id="rId4" imgW="7056048" imgH="6273920" progId="Word.Document.8">
                  <p:embed/>
                </p:oleObj>
              </mc:Choice>
              <mc:Fallback>
                <p:oleObj name="Document" r:id="rId4" imgW="7056048" imgH="62739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3" y="1058863"/>
                        <a:ext cx="6227762" cy="553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500563" y="2924175"/>
            <a:ext cx="4071937" cy="584200"/>
          </a:xfrm>
          <a:prstGeom prst="rect">
            <a:avLst/>
          </a:prstGeom>
          <a:solidFill>
            <a:srgbClr val="F0F7F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/>
            </a:pPr>
            <a:r>
              <a:rPr lang="en-US" sz="1600" b="1" dirty="0">
                <a:solidFill>
                  <a:schemeClr val="accent6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Each card is swapped with another, random card, shuffling the deck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065838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50825" y="44450"/>
            <a:ext cx="8713788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4400" b="1">
                <a:solidFill>
                  <a:schemeClr val="bg1"/>
                </a:solidFill>
              </a:rPr>
              <a:t>A Structure Example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   </a:t>
            </a:r>
            <a:r>
              <a:rPr lang="en-US" smtClean="0"/>
              <a:t>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 flipV="1">
            <a:off x="2969066" y="3201377"/>
            <a:ext cx="1386909" cy="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892676" y="4528302"/>
            <a:ext cx="4071937" cy="584775"/>
          </a:xfrm>
          <a:prstGeom prst="rect">
            <a:avLst/>
          </a:prstGeom>
          <a:solidFill>
            <a:srgbClr val="F0F7F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/>
            </a:pPr>
            <a:r>
              <a:rPr lang="en-US" sz="1600" b="1" dirty="0" smtClean="0">
                <a:solidFill>
                  <a:schemeClr val="accent6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?  </a:t>
            </a:r>
            <a:r>
              <a:rPr lang="en-US" sz="1600" b="1" dirty="0">
                <a:solidFill>
                  <a:schemeClr val="accent6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i</a:t>
            </a:r>
            <a:r>
              <a:rPr lang="en-US" sz="1600" b="1" dirty="0" smtClean="0">
                <a:solidFill>
                  <a:schemeClr val="accent6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s part of conditional operator (only ternary operator in C)  see page 76!!</a:t>
            </a:r>
            <a:endParaRPr lang="en-US" sz="1600" b="1" dirty="0">
              <a:solidFill>
                <a:schemeClr val="accent6"/>
              </a:solidFill>
              <a:latin typeface="Times New Roman" pitchFamily="18" charset="0"/>
              <a:ea typeface="Times New Roman" pitchFamily="18" charset="0"/>
              <a:cs typeface="AGaramond" pitchFamily="18" charset="0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2267744" y="4845112"/>
            <a:ext cx="2624932" cy="816136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nimBg="1"/>
      <p:bldP spid="11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401638" y="1017588"/>
          <a:ext cx="6691312" cy="543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Document" r:id="rId4" imgW="7053456" imgH="5730167" progId="Word.Document.8">
                  <p:embed/>
                </p:oleObj>
              </mc:Choice>
              <mc:Fallback>
                <p:oleObj name="Document" r:id="rId4" imgW="7053456" imgH="573016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1017588"/>
                        <a:ext cx="6691312" cy="543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50825" y="44450"/>
            <a:ext cx="8713788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4400" b="1">
                <a:solidFill>
                  <a:schemeClr val="bg1"/>
                </a:solidFill>
              </a:rPr>
              <a:t>A Structure Example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   </a:t>
            </a:r>
            <a:r>
              <a:rPr lang="en-US" smtClean="0"/>
              <a:t>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Structures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7448"/>
            <a:ext cx="8229600" cy="328572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Structures</a:t>
            </a:r>
          </a:p>
          <a:p>
            <a:pPr>
              <a:defRPr/>
            </a:pPr>
            <a:r>
              <a:rPr lang="en-US" dirty="0" err="1" smtClean="0"/>
              <a:t>Typedef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Declarations</a:t>
            </a:r>
          </a:p>
          <a:p>
            <a:pPr>
              <a:defRPr/>
            </a:pPr>
            <a:r>
              <a:rPr lang="en-US" dirty="0" smtClean="0"/>
              <a:t>Using Structures with Functions</a:t>
            </a:r>
          </a:p>
          <a:p>
            <a:pPr>
              <a:defRPr/>
            </a:pPr>
            <a:r>
              <a:rPr lang="en-US" dirty="0" smtClean="0"/>
              <a:t>Structure Example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   </a:t>
            </a:r>
            <a:r>
              <a:rPr lang="en-US" smtClean="0"/>
              <a:t>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/>
              </a:rPr>
              <a:t>Review of Structure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dirty="0" smtClean="0">
                <a:effectLst/>
              </a:rPr>
              <a:t>Definition of structures in C</a:t>
            </a:r>
          </a:p>
          <a:p>
            <a:r>
              <a:rPr lang="en-US" altLang="en-US" dirty="0" smtClean="0">
                <a:solidFill>
                  <a:srgbClr val="990033"/>
                </a:solidFill>
                <a:effectLst/>
              </a:rPr>
              <a:t>Syntax details for declaring </a:t>
            </a:r>
            <a:r>
              <a:rPr lang="en-US" altLang="en-US" dirty="0" err="1" smtClean="0">
                <a:solidFill>
                  <a:srgbClr val="990033"/>
                </a:solidFill>
                <a:effectLst/>
              </a:rPr>
              <a:t>structs</a:t>
            </a:r>
            <a:endParaRPr lang="en-US" altLang="en-US" dirty="0" smtClean="0">
              <a:solidFill>
                <a:srgbClr val="990033"/>
              </a:solidFill>
              <a:effectLst/>
            </a:endParaRPr>
          </a:p>
          <a:p>
            <a:r>
              <a:rPr lang="en-US" altLang="en-US" dirty="0" smtClean="0">
                <a:effectLst/>
              </a:rPr>
              <a:t>Initializing </a:t>
            </a:r>
            <a:r>
              <a:rPr lang="en-US" altLang="en-US" dirty="0" err="1" smtClean="0">
                <a:effectLst/>
              </a:rPr>
              <a:t>structs</a:t>
            </a:r>
            <a:endParaRPr lang="en-US" altLang="en-US" dirty="0" smtClean="0">
              <a:effectLst/>
            </a:endParaRPr>
          </a:p>
          <a:p>
            <a:r>
              <a:rPr lang="en-US" altLang="en-US" dirty="0" err="1" smtClean="0">
                <a:solidFill>
                  <a:srgbClr val="990033"/>
                </a:solidFill>
                <a:effectLst/>
              </a:rPr>
              <a:t>Typedef</a:t>
            </a:r>
            <a:endParaRPr lang="en-US" altLang="en-US" dirty="0" smtClean="0">
              <a:solidFill>
                <a:srgbClr val="990033"/>
              </a:solidFill>
              <a:effectLst/>
            </a:endParaRPr>
          </a:p>
          <a:p>
            <a:r>
              <a:rPr lang="en-US" altLang="en-US" dirty="0" smtClean="0">
                <a:solidFill>
                  <a:srgbClr val="990033"/>
                </a:solidFill>
                <a:effectLst/>
              </a:rPr>
              <a:t>Structure member (.) and pointer -&gt;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990033"/>
                </a:solidFill>
                <a:effectLst/>
              </a:rPr>
              <a:t> operators</a:t>
            </a:r>
          </a:p>
          <a:p>
            <a:r>
              <a:rPr lang="en-US" altLang="en-US" dirty="0" smtClean="0">
                <a:solidFill>
                  <a:srgbClr val="990033"/>
                </a:solidFill>
                <a:effectLst/>
              </a:rPr>
              <a:t>Passing structures to functions</a:t>
            </a:r>
          </a:p>
          <a:p>
            <a:r>
              <a:rPr lang="en-US" altLang="en-US" dirty="0" smtClean="0">
                <a:effectLst/>
              </a:rPr>
              <a:t>A Structure Example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   </a:t>
            </a:r>
            <a:r>
              <a:rPr lang="en-US" smtClean="0"/>
              <a:t>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10.1 Introduction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dirty="0" smtClean="0">
                <a:effectLst/>
              </a:rPr>
              <a:t>Structures</a:t>
            </a:r>
          </a:p>
          <a:p>
            <a:pPr lvl="1"/>
            <a:r>
              <a:rPr lang="en-US" altLang="en-US" dirty="0" smtClean="0">
                <a:effectLst/>
              </a:rPr>
              <a:t>A collection of related variables aggregated under one name.</a:t>
            </a:r>
          </a:p>
          <a:p>
            <a:pPr lvl="2"/>
            <a:r>
              <a:rPr lang="en-US" altLang="en-US" dirty="0" smtClean="0"/>
              <a:t>Can contain variables of </a:t>
            </a:r>
            <a:r>
              <a:rPr lang="en-US" altLang="en-US" dirty="0" smtClean="0">
                <a:solidFill>
                  <a:srgbClr val="0000FF"/>
                </a:solidFill>
              </a:rPr>
              <a:t>different</a:t>
            </a:r>
            <a:r>
              <a:rPr lang="en-US" altLang="en-US" dirty="0" smtClean="0"/>
              <a:t> data types.</a:t>
            </a:r>
          </a:p>
          <a:p>
            <a:pPr lvl="1"/>
            <a:r>
              <a:rPr lang="en-US" altLang="en-US" dirty="0" smtClean="0">
                <a:effectLst/>
              </a:rPr>
              <a:t>Commonly used to define records to be stored in files.</a:t>
            </a:r>
          </a:p>
          <a:p>
            <a:pPr marL="457200" lvl="1" indent="0">
              <a:buNone/>
            </a:pPr>
            <a:r>
              <a:rPr lang="en-US" altLang="en-US" sz="3200" dirty="0" smtClean="0">
                <a:solidFill>
                  <a:srgbClr val="990033"/>
                </a:solidFill>
                <a:effectLst/>
              </a:rPr>
              <a:t>*</a:t>
            </a:r>
            <a:r>
              <a:rPr lang="en-US" altLang="en-US" dirty="0" smtClean="0">
                <a:effectLst/>
              </a:rPr>
              <a:t>When combined with </a:t>
            </a:r>
            <a:r>
              <a:rPr lang="en-US" altLang="en-US" dirty="0" smtClean="0">
                <a:solidFill>
                  <a:srgbClr val="990033"/>
                </a:solidFill>
                <a:effectLst/>
              </a:rPr>
              <a:t>pointers, structures </a:t>
            </a:r>
            <a:r>
              <a:rPr lang="en-US" altLang="en-US" dirty="0" smtClean="0">
                <a:effectLst/>
              </a:rPr>
              <a:t>can create </a:t>
            </a:r>
            <a:r>
              <a:rPr lang="en-US" altLang="en-US" dirty="0" smtClean="0">
                <a:solidFill>
                  <a:srgbClr val="990033"/>
                </a:solidFill>
                <a:effectLst/>
              </a:rPr>
              <a:t>linked lists, stacks, queues,</a:t>
            </a:r>
            <a:r>
              <a:rPr lang="en-US" altLang="en-US" dirty="0" smtClean="0">
                <a:effectLst/>
              </a:rPr>
              <a:t> and </a:t>
            </a:r>
            <a:r>
              <a:rPr lang="en-US" altLang="en-US" dirty="0" smtClean="0">
                <a:solidFill>
                  <a:srgbClr val="990033"/>
                </a:solidFill>
                <a:effectLst/>
              </a:rPr>
              <a:t>trees.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6137721" y="5937274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   </a:t>
            </a:r>
            <a:r>
              <a:rPr lang="en-US" smtClean="0"/>
              <a:t>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Structures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8000"/>
                </a:solidFill>
                <a:effectLst/>
              </a:rPr>
              <a:t>Example 1: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struct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 player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  char *name;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  </a:t>
            </a: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int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num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  char *team;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  char *</a:t>
            </a: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pos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} ;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990033"/>
                </a:solidFill>
                <a:effectLst/>
              </a:rPr>
              <a:t>/* Don’t forget the semicolon! */</a:t>
            </a:r>
            <a:r>
              <a:rPr lang="en-US" altLang="en-US" dirty="0" smtClean="0">
                <a:effectLst/>
              </a:rPr>
              <a:t>		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214813" y="1500188"/>
            <a:ext cx="2414587" cy="500062"/>
          </a:xfrm>
          <a:prstGeom prst="rect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</a:rPr>
              <a:t>structure tag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643563" y="3571875"/>
            <a:ext cx="3143250" cy="500063"/>
          </a:xfrm>
          <a:prstGeom prst="rect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</a:rPr>
              <a:t>structure members</a:t>
            </a:r>
          </a:p>
        </p:txBody>
      </p:sp>
      <p:cxnSp>
        <p:nvCxnSpPr>
          <p:cNvPr id="10" name="Straight Arrow Connector 9"/>
          <p:cNvCxnSpPr>
            <a:cxnSpLocks noChangeShapeType="1"/>
            <a:stCxn id="7" idx="1"/>
          </p:cNvCxnSpPr>
          <p:nvPr/>
        </p:nvCxnSpPr>
        <p:spPr bwMode="auto">
          <a:xfrm rot="10800000" flipV="1">
            <a:off x="3214688" y="1749425"/>
            <a:ext cx="1000125" cy="250825"/>
          </a:xfrm>
          <a:prstGeom prst="straightConnector1">
            <a:avLst/>
          </a:prstGeom>
          <a:noFill/>
          <a:ln w="31750" algn="ctr">
            <a:solidFill>
              <a:srgbClr val="99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10800000">
            <a:off x="3500438" y="3249613"/>
            <a:ext cx="2143125" cy="573087"/>
          </a:xfrm>
          <a:prstGeom prst="straightConnector1">
            <a:avLst/>
          </a:prstGeom>
          <a:noFill/>
          <a:ln w="31750" algn="ctr">
            <a:solidFill>
              <a:srgbClr val="99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>
            <a:cxnSpLocks noChangeShapeType="1"/>
            <a:stCxn id="8" idx="1"/>
          </p:cNvCxnSpPr>
          <p:nvPr/>
        </p:nvCxnSpPr>
        <p:spPr bwMode="auto">
          <a:xfrm rot="10800000">
            <a:off x="2857500" y="3714750"/>
            <a:ext cx="2786063" cy="107950"/>
          </a:xfrm>
          <a:prstGeom prst="straightConnector1">
            <a:avLst/>
          </a:prstGeom>
          <a:noFill/>
          <a:ln w="31750" algn="ctr">
            <a:solidFill>
              <a:srgbClr val="99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/>
          <p:cNvCxnSpPr>
            <a:cxnSpLocks noChangeShapeType="1"/>
            <a:stCxn id="8" idx="1"/>
          </p:cNvCxnSpPr>
          <p:nvPr/>
        </p:nvCxnSpPr>
        <p:spPr bwMode="auto">
          <a:xfrm rot="10800000" flipV="1">
            <a:off x="3357563" y="3822700"/>
            <a:ext cx="2286000" cy="249238"/>
          </a:xfrm>
          <a:prstGeom prst="straightConnector1">
            <a:avLst/>
          </a:prstGeom>
          <a:noFill/>
          <a:ln w="31750" algn="ctr">
            <a:solidFill>
              <a:srgbClr val="99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15"/>
          <p:cNvCxnSpPr>
            <a:cxnSpLocks noChangeShapeType="1"/>
            <a:stCxn id="8" idx="1"/>
          </p:cNvCxnSpPr>
          <p:nvPr/>
        </p:nvCxnSpPr>
        <p:spPr bwMode="auto">
          <a:xfrm rot="10800000" flipV="1">
            <a:off x="3071813" y="3822700"/>
            <a:ext cx="2571750" cy="820738"/>
          </a:xfrm>
          <a:prstGeom prst="straightConnector1">
            <a:avLst/>
          </a:prstGeom>
          <a:noFill/>
          <a:ln w="31750" algn="ctr">
            <a:solidFill>
              <a:srgbClr val="99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   </a:t>
            </a:r>
            <a:r>
              <a:rPr lang="en-US" smtClean="0"/>
              <a:t>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Structures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8000"/>
                </a:solidFill>
                <a:effectLst/>
              </a:rPr>
              <a:t>Example 1: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struct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 player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  char *name;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  </a:t>
            </a: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int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num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  char *team;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  char *</a:t>
            </a: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pos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} player1, player2;</a:t>
            </a:r>
            <a:r>
              <a:rPr lang="en-US" altLang="en-US" dirty="0" smtClean="0">
                <a:effectLst/>
              </a:rPr>
              <a:t>		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214813" y="1500188"/>
            <a:ext cx="2414587" cy="500062"/>
          </a:xfrm>
          <a:prstGeom prst="rect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</a:rPr>
              <a:t>structure tag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643563" y="3571875"/>
            <a:ext cx="3143250" cy="500063"/>
          </a:xfrm>
          <a:prstGeom prst="rect">
            <a:avLst/>
          </a:prstGeom>
          <a:noFill/>
          <a:ln w="28575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</a:rPr>
              <a:t>structure members</a:t>
            </a:r>
          </a:p>
        </p:txBody>
      </p:sp>
      <p:cxnSp>
        <p:nvCxnSpPr>
          <p:cNvPr id="13320" name="Straight Arrow Connector 9"/>
          <p:cNvCxnSpPr>
            <a:cxnSpLocks noChangeShapeType="1"/>
            <a:stCxn id="7" idx="1"/>
          </p:cNvCxnSpPr>
          <p:nvPr/>
        </p:nvCxnSpPr>
        <p:spPr bwMode="auto">
          <a:xfrm rot="10800000" flipV="1">
            <a:off x="3214688" y="1749425"/>
            <a:ext cx="1000125" cy="250825"/>
          </a:xfrm>
          <a:prstGeom prst="straightConnector1">
            <a:avLst/>
          </a:prstGeom>
          <a:noFill/>
          <a:ln w="31750" algn="ctr">
            <a:solidFill>
              <a:srgbClr val="99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1" name="Straight Arrow Connector 12"/>
          <p:cNvCxnSpPr>
            <a:cxnSpLocks noChangeShapeType="1"/>
          </p:cNvCxnSpPr>
          <p:nvPr/>
        </p:nvCxnSpPr>
        <p:spPr bwMode="auto">
          <a:xfrm rot="10800000">
            <a:off x="3500438" y="3249613"/>
            <a:ext cx="2143125" cy="573087"/>
          </a:xfrm>
          <a:prstGeom prst="straightConnector1">
            <a:avLst/>
          </a:prstGeom>
          <a:noFill/>
          <a:ln w="31750" algn="ctr">
            <a:solidFill>
              <a:srgbClr val="99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2" name="Straight Arrow Connector 13"/>
          <p:cNvCxnSpPr>
            <a:cxnSpLocks noChangeShapeType="1"/>
            <a:stCxn id="8" idx="1"/>
          </p:cNvCxnSpPr>
          <p:nvPr/>
        </p:nvCxnSpPr>
        <p:spPr bwMode="auto">
          <a:xfrm rot="10800000">
            <a:off x="2857500" y="3714750"/>
            <a:ext cx="2786063" cy="107950"/>
          </a:xfrm>
          <a:prstGeom prst="straightConnector1">
            <a:avLst/>
          </a:prstGeom>
          <a:noFill/>
          <a:ln w="31750" algn="ctr">
            <a:solidFill>
              <a:srgbClr val="99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3" name="Straight Arrow Connector 14"/>
          <p:cNvCxnSpPr>
            <a:cxnSpLocks noChangeShapeType="1"/>
            <a:stCxn id="8" idx="1"/>
          </p:cNvCxnSpPr>
          <p:nvPr/>
        </p:nvCxnSpPr>
        <p:spPr bwMode="auto">
          <a:xfrm rot="10800000" flipV="1">
            <a:off x="3357563" y="3822700"/>
            <a:ext cx="2286000" cy="249238"/>
          </a:xfrm>
          <a:prstGeom prst="straightConnector1">
            <a:avLst/>
          </a:prstGeom>
          <a:noFill/>
          <a:ln w="31750" algn="ctr">
            <a:solidFill>
              <a:srgbClr val="99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4" name="Straight Arrow Connector 15"/>
          <p:cNvCxnSpPr>
            <a:cxnSpLocks noChangeShapeType="1"/>
            <a:stCxn id="8" idx="1"/>
          </p:cNvCxnSpPr>
          <p:nvPr/>
        </p:nvCxnSpPr>
        <p:spPr bwMode="auto">
          <a:xfrm rot="10800000" flipV="1">
            <a:off x="3071813" y="3822700"/>
            <a:ext cx="2571750" cy="820738"/>
          </a:xfrm>
          <a:prstGeom prst="straightConnector1">
            <a:avLst/>
          </a:prstGeom>
          <a:noFill/>
          <a:ln w="31750" algn="ctr">
            <a:solidFill>
              <a:srgbClr val="99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795963" y="5072063"/>
            <a:ext cx="3143250" cy="500062"/>
          </a:xfrm>
          <a:prstGeom prst="rect">
            <a:avLst/>
          </a:prstGeom>
          <a:noFill/>
          <a:ln w="28575" algn="ctr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Declare two players</a:t>
            </a:r>
          </a:p>
        </p:txBody>
      </p:sp>
      <p:cxnSp>
        <p:nvCxnSpPr>
          <p:cNvPr id="18" name="Straight Arrow Connector 17"/>
          <p:cNvCxnSpPr>
            <a:cxnSpLocks noChangeShapeType="1"/>
            <a:stCxn id="17" idx="1"/>
          </p:cNvCxnSpPr>
          <p:nvPr/>
        </p:nvCxnSpPr>
        <p:spPr bwMode="auto">
          <a:xfrm rot="10800000">
            <a:off x="4429125" y="5286375"/>
            <a:ext cx="1366838" cy="36513"/>
          </a:xfrm>
          <a:prstGeom prst="straightConnector1">
            <a:avLst/>
          </a:prstGeom>
          <a:noFill/>
          <a:ln w="31750" algn="ctr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   </a:t>
            </a:r>
            <a:r>
              <a:rPr lang="en-US" smtClean="0"/>
              <a:t>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Typedef Example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124744"/>
            <a:ext cx="8229600" cy="5043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smtClean="0">
                <a:solidFill>
                  <a:srgbClr val="008000"/>
                </a:solidFill>
                <a:effectLst/>
              </a:rPr>
              <a:t>Example 2: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err="1" smtClean="0">
                <a:solidFill>
                  <a:srgbClr val="0000FF"/>
                </a:solidFill>
                <a:effectLst/>
              </a:rPr>
              <a:t>struct</a:t>
            </a:r>
            <a:r>
              <a:rPr lang="en-US" altLang="en-US" sz="2400" dirty="0" smtClean="0">
                <a:solidFill>
                  <a:srgbClr val="0000FF"/>
                </a:solidFill>
                <a:effectLst/>
              </a:rPr>
              <a:t> card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smtClean="0">
                <a:solidFill>
                  <a:srgbClr val="0000FF"/>
                </a:solidFill>
                <a:effectLst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smtClean="0">
                <a:solidFill>
                  <a:srgbClr val="0000FF"/>
                </a:solidFill>
                <a:effectLst/>
              </a:rPr>
              <a:t>  </a:t>
            </a:r>
            <a:r>
              <a:rPr lang="en-US" altLang="en-US" sz="2400" dirty="0" err="1" smtClean="0">
                <a:solidFill>
                  <a:srgbClr val="0000FF"/>
                </a:solidFill>
                <a:effectLst/>
              </a:rPr>
              <a:t>const</a:t>
            </a:r>
            <a:r>
              <a:rPr lang="en-US" altLang="en-US" sz="2400" dirty="0" smtClean="0">
                <a:solidFill>
                  <a:srgbClr val="0000FF"/>
                </a:solidFill>
                <a:effectLst/>
              </a:rPr>
              <a:t> char *face;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smtClean="0">
                <a:solidFill>
                  <a:srgbClr val="0000FF"/>
                </a:solidFill>
                <a:effectLst/>
              </a:rPr>
              <a:t>  </a:t>
            </a:r>
            <a:r>
              <a:rPr lang="en-US" altLang="en-US" sz="2400" dirty="0" err="1" smtClean="0">
                <a:solidFill>
                  <a:srgbClr val="0000FF"/>
                </a:solidFill>
                <a:effectLst/>
              </a:rPr>
              <a:t>const</a:t>
            </a:r>
            <a:r>
              <a:rPr lang="en-US" altLang="en-US" sz="2400" dirty="0" smtClean="0">
                <a:solidFill>
                  <a:srgbClr val="0000FF"/>
                </a:solidFill>
                <a:effectLst/>
              </a:rPr>
              <a:t> char *suit;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smtClean="0">
                <a:solidFill>
                  <a:srgbClr val="0000FF"/>
                </a:solidFill>
                <a:effectLst/>
              </a:rPr>
              <a:t>}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err="1" smtClean="0">
                <a:solidFill>
                  <a:srgbClr val="0000FF"/>
                </a:solidFill>
                <a:effectLst/>
              </a:rPr>
              <a:t>typedef</a:t>
            </a:r>
            <a:r>
              <a:rPr lang="en-US" altLang="en-US" sz="240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effectLst/>
              </a:rPr>
              <a:t>struct</a:t>
            </a:r>
            <a:r>
              <a:rPr lang="en-US" altLang="en-US" sz="2400" dirty="0" smtClean="0">
                <a:solidFill>
                  <a:srgbClr val="0000FF"/>
                </a:solidFill>
                <a:effectLst/>
              </a:rPr>
              <a:t> card </a:t>
            </a:r>
            <a:r>
              <a:rPr lang="en-US" altLang="en-US" sz="2400" dirty="0" err="1" smtClean="0">
                <a:solidFill>
                  <a:srgbClr val="0000FF"/>
                </a:solidFill>
                <a:effectLst/>
              </a:rPr>
              <a:t>Card</a:t>
            </a:r>
            <a:r>
              <a:rPr lang="en-US" altLang="en-US" sz="2400" dirty="0" smtClean="0">
                <a:solidFill>
                  <a:srgbClr val="0000FF"/>
                </a:solidFill>
                <a:effectLst/>
              </a:rPr>
              <a:t>;</a:t>
            </a:r>
            <a:endParaRPr lang="en-US" altLang="en-US" sz="2400" dirty="0" smtClean="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000" dirty="0" smtClean="0">
              <a:effectLst/>
              <a:latin typeface="Lucida Console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err="1" smtClean="0">
                <a:solidFill>
                  <a:srgbClr val="0000FF"/>
                </a:solidFill>
                <a:effectLst/>
              </a:rPr>
              <a:t>struct</a:t>
            </a:r>
            <a:r>
              <a:rPr lang="en-US" altLang="en-US" sz="2000" dirty="0" smtClean="0">
                <a:effectLst/>
              </a:rPr>
              <a:t> introduces the definition for structure </a:t>
            </a:r>
            <a:r>
              <a:rPr lang="en-US" altLang="en-US" sz="2000" dirty="0" smtClean="0">
                <a:solidFill>
                  <a:srgbClr val="0000FF"/>
                </a:solidFill>
                <a:effectLst/>
              </a:rPr>
              <a:t>card</a:t>
            </a:r>
            <a:r>
              <a:rPr lang="en-US" altLang="en-US" sz="2000" dirty="0" smtClean="0">
                <a:effectLst/>
                <a:latin typeface="Lucida Console" pitchFamily="49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>
                <a:solidFill>
                  <a:srgbClr val="0000FF"/>
                </a:solidFill>
                <a:effectLst/>
              </a:rPr>
              <a:t>card</a:t>
            </a:r>
            <a:r>
              <a:rPr lang="en-US" altLang="en-US" sz="2000" dirty="0" smtClean="0">
                <a:effectLst/>
              </a:rPr>
              <a:t> is the structure name and is used to declare variables of the structure type.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>
                <a:solidFill>
                  <a:srgbClr val="0000FF"/>
                </a:solidFill>
                <a:effectLst/>
              </a:rPr>
              <a:t>card</a:t>
            </a:r>
            <a:r>
              <a:rPr lang="en-US" altLang="en-US" sz="2000" dirty="0" smtClean="0">
                <a:effectLst/>
              </a:rPr>
              <a:t> contains two members of type </a:t>
            </a:r>
            <a:r>
              <a:rPr lang="en-US" altLang="en-US" sz="2000" dirty="0" smtClean="0">
                <a:solidFill>
                  <a:srgbClr val="0000FF"/>
                </a:solidFill>
                <a:effectLst/>
              </a:rPr>
              <a:t>char *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effectLst/>
              </a:rPr>
              <a:t>These members are </a:t>
            </a:r>
            <a:r>
              <a:rPr lang="en-US" altLang="en-US" sz="2000" dirty="0" smtClean="0">
                <a:solidFill>
                  <a:srgbClr val="0000FF"/>
                </a:solidFill>
                <a:effectLst/>
              </a:rPr>
              <a:t>face</a:t>
            </a:r>
            <a:r>
              <a:rPr lang="en-US" altLang="en-US" sz="2000" dirty="0" smtClean="0">
                <a:effectLst/>
              </a:rPr>
              <a:t> and </a:t>
            </a:r>
            <a:r>
              <a:rPr lang="en-US" altLang="en-US" sz="2000" dirty="0" smtClean="0">
                <a:solidFill>
                  <a:srgbClr val="0000FF"/>
                </a:solidFill>
                <a:effectLst/>
              </a:rPr>
              <a:t>suit</a:t>
            </a:r>
            <a:r>
              <a:rPr lang="en-US" altLang="en-US" sz="2000" dirty="0" smtClean="0">
                <a:effectLst/>
                <a:latin typeface="Lucida Console" pitchFamily="49" charset="0"/>
              </a:rPr>
              <a:t>.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210300" y="5949280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500688" y="2071688"/>
            <a:ext cx="3143250" cy="1285875"/>
          </a:xfrm>
          <a:prstGeom prst="rect">
            <a:avLst/>
          </a:prstGeom>
          <a:noFill/>
          <a:ln w="28575" algn="ctr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en-US"/>
              <a:t>The new type </a:t>
            </a:r>
            <a:r>
              <a:rPr lang="en-US" altLang="en-US">
                <a:solidFill>
                  <a:srgbClr val="0000FF"/>
                </a:solidFill>
              </a:rPr>
              <a:t>Card </a:t>
            </a:r>
            <a:r>
              <a:rPr lang="en-US" altLang="en-US"/>
              <a:t>is</a:t>
            </a:r>
          </a:p>
          <a:p>
            <a:pPr algn="l"/>
            <a:r>
              <a:rPr lang="en-US" altLang="en-US"/>
              <a:t>an alias for type</a:t>
            </a:r>
          </a:p>
          <a:p>
            <a:pPr algn="l"/>
            <a:r>
              <a:rPr lang="en-US" altLang="en-US">
                <a:solidFill>
                  <a:srgbClr val="0000FF"/>
                </a:solidFill>
              </a:rPr>
              <a:t>struct card.</a:t>
            </a:r>
            <a:endParaRPr lang="en-US" altLang="en-US"/>
          </a:p>
        </p:txBody>
      </p:sp>
      <p:cxnSp>
        <p:nvCxnSpPr>
          <p:cNvPr id="8" name="Straight Arrow Connector 7"/>
          <p:cNvCxnSpPr>
            <a:cxnSpLocks noChangeShapeType="1"/>
            <a:stCxn id="7" idx="1"/>
          </p:cNvCxnSpPr>
          <p:nvPr/>
        </p:nvCxnSpPr>
        <p:spPr bwMode="auto">
          <a:xfrm rot="10800000" flipV="1">
            <a:off x="4214813" y="2714625"/>
            <a:ext cx="1285875" cy="820738"/>
          </a:xfrm>
          <a:prstGeom prst="straightConnector1">
            <a:avLst/>
          </a:prstGeom>
          <a:noFill/>
          <a:ln w="31750" algn="ctr">
            <a:solidFill>
              <a:srgbClr val="99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   </a:t>
            </a:r>
            <a:r>
              <a:rPr lang="en-US" smtClean="0"/>
              <a:t>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err="1" smtClean="0">
                <a:effectLst/>
              </a:rPr>
              <a:t>Typedef</a:t>
            </a:r>
            <a:r>
              <a:rPr lang="en-US" sz="4000" dirty="0" smtClean="0">
                <a:effectLst/>
              </a:rPr>
              <a:t> Example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295400"/>
            <a:ext cx="8229600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 smtClean="0">
                <a:effectLst/>
              </a:rPr>
              <a:t>Another way</a:t>
            </a:r>
            <a:r>
              <a:rPr lang="en-US" altLang="en-US" dirty="0">
                <a:effectLst/>
              </a:rPr>
              <a:t> </a:t>
            </a:r>
            <a:r>
              <a:rPr lang="en-US" altLang="en-US" dirty="0" smtClean="0">
                <a:effectLst/>
              </a:rPr>
              <a:t>to declare this!!</a:t>
            </a:r>
          </a:p>
          <a:p>
            <a:pPr>
              <a:buFont typeface="Wingdings" pitchFamily="2" charset="2"/>
              <a:buNone/>
            </a:pP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typedef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struct</a:t>
            </a:r>
            <a:endParaRPr lang="en-US" altLang="en-US" dirty="0" smtClean="0">
              <a:solidFill>
                <a:srgbClr val="0000FF"/>
              </a:solidFill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  </a:t>
            </a: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const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 char *face;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  </a:t>
            </a:r>
            <a:r>
              <a:rPr lang="en-US" altLang="en-US" dirty="0" err="1" smtClean="0">
                <a:solidFill>
                  <a:srgbClr val="0000FF"/>
                </a:solidFill>
                <a:effectLst/>
              </a:rPr>
              <a:t>const</a:t>
            </a:r>
            <a:r>
              <a:rPr lang="en-US" altLang="en-US" dirty="0" smtClean="0">
                <a:solidFill>
                  <a:srgbClr val="0000FF"/>
                </a:solidFill>
                <a:effectLst/>
              </a:rPr>
              <a:t> char *suit;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} Card;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>
                <a:effectLst/>
              </a:rPr>
              <a:t>…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00FF"/>
                </a:solidFill>
                <a:effectLst/>
              </a:rPr>
              <a:t>Card deck[52];</a:t>
            </a: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6065838" y="5937274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   </a:t>
            </a:r>
            <a:r>
              <a:rPr lang="en-US" smtClean="0"/>
              <a:t>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10.6 </a:t>
            </a:r>
            <a:r>
              <a:rPr lang="en-US" dirty="0" err="1" smtClean="0">
                <a:effectLst/>
                <a:latin typeface="+mn-lt"/>
              </a:rPr>
              <a:t>typedef</a:t>
            </a:r>
            <a:endParaRPr lang="en-US" dirty="0" smtClean="0">
              <a:effectLst/>
              <a:latin typeface="+mn-lt"/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229600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800" dirty="0" smtClean="0">
                <a:effectLst/>
              </a:rPr>
              <a:t>Example: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800" dirty="0" smtClean="0">
                <a:effectLst/>
              </a:rPr>
              <a:t>	  </a:t>
            </a:r>
            <a:r>
              <a:rPr lang="en-US" altLang="en-US" sz="2400" dirty="0" err="1" smtClean="0">
                <a:solidFill>
                  <a:srgbClr val="0000FF"/>
                </a:solidFill>
                <a:effectLst/>
              </a:rPr>
              <a:t>typedef</a:t>
            </a:r>
            <a:r>
              <a:rPr lang="en-US" altLang="en-US" sz="240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effectLst/>
              </a:rPr>
              <a:t>struct</a:t>
            </a:r>
            <a:r>
              <a:rPr lang="en-US" altLang="en-US" sz="2400" dirty="0" smtClean="0">
                <a:solidFill>
                  <a:srgbClr val="0000FF"/>
                </a:solidFill>
                <a:effectLst/>
              </a:rPr>
              <a:t> Card *</a:t>
            </a:r>
            <a:r>
              <a:rPr lang="en-US" altLang="en-US" sz="2400" dirty="0" err="1" smtClean="0">
                <a:solidFill>
                  <a:srgbClr val="0000FF"/>
                </a:solidFill>
                <a:effectLst/>
              </a:rPr>
              <a:t>CardPtr</a:t>
            </a:r>
            <a:r>
              <a:rPr lang="en-US" altLang="en-US" sz="2400" dirty="0" smtClean="0">
                <a:solidFill>
                  <a:srgbClr val="0000FF"/>
                </a:solidFill>
                <a:effectLst/>
              </a:rPr>
              <a:t>;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400" dirty="0" smtClean="0">
                <a:effectLst/>
              </a:rPr>
              <a:t>or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400" dirty="0" smtClean="0">
                <a:solidFill>
                  <a:srgbClr val="0000FF"/>
                </a:solidFill>
                <a:effectLst/>
                <a:latin typeface="Lucida Console" pitchFamily="49" charset="0"/>
              </a:rPr>
              <a:t>	  </a:t>
            </a:r>
            <a:r>
              <a:rPr lang="en-US" altLang="en-US" sz="2400" dirty="0" smtClean="0">
                <a:solidFill>
                  <a:srgbClr val="0000FF"/>
                </a:solidFill>
                <a:effectLst/>
              </a:rPr>
              <a:t>Card *</a:t>
            </a:r>
            <a:r>
              <a:rPr lang="en-US" altLang="en-US" sz="2400" dirty="0" err="1" smtClean="0">
                <a:solidFill>
                  <a:srgbClr val="0000FF"/>
                </a:solidFill>
                <a:effectLst/>
              </a:rPr>
              <a:t>Cardptr</a:t>
            </a:r>
            <a:r>
              <a:rPr lang="en-US" altLang="en-US" sz="2400" dirty="0" smtClean="0">
                <a:solidFill>
                  <a:srgbClr val="0000FF"/>
                </a:solidFill>
                <a:effectLst/>
              </a:rPr>
              <a:t>;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en-US" dirty="0" smtClean="0">
                <a:effectLst/>
              </a:rPr>
              <a:t>Defines a new type name </a:t>
            </a:r>
            <a:r>
              <a:rPr lang="en-US" altLang="en-US" sz="2500" dirty="0" err="1" smtClean="0">
                <a:solidFill>
                  <a:srgbClr val="0000FF"/>
                </a:solidFill>
                <a:effectLst/>
              </a:rPr>
              <a:t>CardPtr</a:t>
            </a:r>
            <a:r>
              <a:rPr lang="en-US" altLang="en-US" dirty="0" smtClean="0">
                <a:effectLst/>
              </a:rPr>
              <a:t> as an alias for type </a:t>
            </a:r>
            <a:r>
              <a:rPr lang="en-US" altLang="en-US" sz="2500" dirty="0" err="1" smtClean="0">
                <a:solidFill>
                  <a:srgbClr val="0000FF"/>
                </a:solidFill>
                <a:effectLst/>
              </a:rPr>
              <a:t>struct</a:t>
            </a:r>
            <a:r>
              <a:rPr lang="en-US" altLang="en-US" sz="2500" dirty="0" smtClean="0">
                <a:solidFill>
                  <a:srgbClr val="0000FF"/>
                </a:solidFill>
                <a:effectLst/>
              </a:rPr>
              <a:t> Card *</a:t>
            </a:r>
            <a:r>
              <a:rPr lang="en-US" altLang="en-US" sz="2500" dirty="0" smtClean="0">
                <a:effectLst/>
              </a:rPr>
              <a:t>.</a:t>
            </a:r>
            <a:endParaRPr lang="en-US" altLang="en-US" sz="2500" dirty="0" smtClean="0">
              <a:solidFill>
                <a:srgbClr val="0000FF"/>
              </a:solidFill>
              <a:effectLst/>
            </a:endParaRPr>
          </a:p>
          <a:p>
            <a:pPr marL="990600" lvl="1" indent="-533400">
              <a:lnSpc>
                <a:spcPct val="80000"/>
              </a:lnSpc>
            </a:pPr>
            <a:r>
              <a:rPr lang="en-US" altLang="en-US" sz="2500" dirty="0" err="1" smtClean="0">
                <a:solidFill>
                  <a:srgbClr val="0000FF"/>
                </a:solidFill>
                <a:effectLst/>
              </a:rPr>
              <a:t>typedef</a:t>
            </a:r>
            <a:r>
              <a:rPr lang="en-US" altLang="en-US" dirty="0" smtClean="0">
                <a:effectLst/>
              </a:rPr>
              <a:t> does not create a new data type.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altLang="en-US" dirty="0" smtClean="0"/>
              <a:t>It only creates an alias.</a:t>
            </a:r>
          </a:p>
          <a:p>
            <a:pPr marL="609600" indent="-609600">
              <a:lnSpc>
                <a:spcPct val="95000"/>
              </a:lnSpc>
            </a:pPr>
            <a:r>
              <a:rPr lang="en-US" altLang="en-US" sz="2800" dirty="0" smtClean="0">
                <a:effectLst/>
              </a:rPr>
              <a:t>Capitalize the first letter of </a:t>
            </a:r>
            <a:r>
              <a:rPr lang="en-US" altLang="en-US" sz="2800" dirty="0" err="1" smtClean="0">
                <a:solidFill>
                  <a:srgbClr val="0000FF"/>
                </a:solidFill>
                <a:effectLst/>
              </a:rPr>
              <a:t>typedef</a:t>
            </a:r>
            <a:r>
              <a:rPr lang="en-US" altLang="en-US" sz="2800" dirty="0" smtClean="0">
                <a:effectLst/>
              </a:rPr>
              <a:t> names to emphasize that they are synonyms for other type names.</a:t>
            </a:r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6137721" y="5937274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   </a:t>
            </a:r>
            <a:r>
              <a:rPr lang="en-US" smtClean="0"/>
              <a:t>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10.2 Structure Definitions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648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1800" dirty="0" err="1" smtClean="0">
                <a:solidFill>
                  <a:srgbClr val="0000FF"/>
                </a:solidFill>
                <a:effectLst/>
              </a:rPr>
              <a:t>struct</a:t>
            </a:r>
            <a:r>
              <a:rPr lang="en-US" sz="1800" dirty="0" smtClean="0">
                <a:effectLst/>
              </a:rPr>
              <a:t> information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 smtClean="0">
                <a:effectLst/>
              </a:rPr>
              <a:t>A </a:t>
            </a:r>
            <a:r>
              <a:rPr lang="en-US" sz="1800" dirty="0" err="1" smtClean="0">
                <a:solidFill>
                  <a:srgbClr val="0000FF"/>
                </a:solidFill>
                <a:effectLst/>
              </a:rPr>
              <a:t>struct</a:t>
            </a:r>
            <a:r>
              <a:rPr lang="en-US" sz="1800" dirty="0" smtClean="0">
                <a:effectLst/>
              </a:rPr>
              <a:t> cannot contain an instance of itself.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 smtClean="0">
                <a:effectLst/>
              </a:rPr>
              <a:t>It can contain a member that is a pointer to the same structure type </a:t>
            </a:r>
            <a:r>
              <a:rPr lang="en-US" sz="1800" dirty="0" smtClean="0">
                <a:solidFill>
                  <a:srgbClr val="990033"/>
                </a:solidFill>
                <a:effectLst/>
              </a:rPr>
              <a:t>(a self-referential structure) </a:t>
            </a:r>
            <a:r>
              <a:rPr lang="en-US" sz="1800" dirty="0" smtClean="0">
                <a:effectLst/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 smtClean="0">
                <a:effectLst/>
              </a:rPr>
              <a:t>A structure definition does not reserve space in memory. Rather a </a:t>
            </a:r>
            <a:r>
              <a:rPr lang="en-US" sz="1800" dirty="0" err="1" smtClean="0">
                <a:solidFill>
                  <a:srgbClr val="0000FF"/>
                </a:solidFill>
                <a:effectLst/>
              </a:rPr>
              <a:t>struct</a:t>
            </a:r>
            <a:r>
              <a:rPr lang="en-US" sz="2000" dirty="0" smtClean="0">
                <a:effectLst/>
              </a:rPr>
              <a:t> creates a new data type used to define structure variables.</a:t>
            </a:r>
          </a:p>
          <a:p>
            <a:pPr>
              <a:lnSpc>
                <a:spcPct val="90000"/>
              </a:lnSpc>
              <a:defRPr/>
            </a:pPr>
            <a:r>
              <a:rPr lang="en-US" sz="1800" dirty="0" smtClean="0">
                <a:effectLst/>
              </a:rPr>
              <a:t>Definitions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 smtClean="0">
                <a:effectLst/>
              </a:rPr>
              <a:t>Defined like other variables: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latin typeface="+mn-lt"/>
              </a:rPr>
              <a:t>card </a:t>
            </a:r>
            <a:r>
              <a:rPr lang="en-US" sz="1800" dirty="0" err="1" smtClean="0">
                <a:solidFill>
                  <a:srgbClr val="0000FF"/>
                </a:solidFill>
                <a:latin typeface="+mn-lt"/>
              </a:rPr>
              <a:t>oneCard</a:t>
            </a:r>
            <a:r>
              <a:rPr lang="en-US" sz="1800" dirty="0" smtClean="0">
                <a:solidFill>
                  <a:srgbClr val="0000FF"/>
                </a:solidFill>
                <a:latin typeface="+mn-lt"/>
              </a:rPr>
              <a:t>, deck[ 52 ], *</a:t>
            </a:r>
            <a:r>
              <a:rPr lang="en-US" sz="1800" dirty="0" err="1" smtClean="0">
                <a:solidFill>
                  <a:srgbClr val="0000FF"/>
                </a:solidFill>
                <a:latin typeface="+mn-lt"/>
              </a:rPr>
              <a:t>cPtr</a:t>
            </a:r>
            <a:r>
              <a:rPr lang="en-US" sz="1800" dirty="0" smtClean="0">
                <a:solidFill>
                  <a:srgbClr val="0000FF"/>
                </a:solidFill>
                <a:latin typeface="+mn-lt"/>
              </a:rPr>
              <a:t>;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 smtClean="0">
                <a:effectLst/>
              </a:rPr>
              <a:t>Can use a comma separated list: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n-US" sz="1800" dirty="0" err="1" smtClean="0">
                <a:solidFill>
                  <a:srgbClr val="0000FF"/>
                </a:solidFill>
                <a:latin typeface="+mn-lt"/>
              </a:rPr>
              <a:t>struct</a:t>
            </a:r>
            <a:r>
              <a:rPr lang="en-US" sz="1800" dirty="0" smtClean="0">
                <a:solidFill>
                  <a:srgbClr val="0000FF"/>
                </a:solidFill>
                <a:latin typeface="+mn-lt"/>
              </a:rPr>
              <a:t> card {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latin typeface="+mn-lt"/>
              </a:rPr>
              <a:t>   char *face;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latin typeface="+mn-lt"/>
              </a:rPr>
              <a:t>   char *suit;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latin typeface="+mn-lt"/>
              </a:rPr>
              <a:t>} </a:t>
            </a:r>
            <a:r>
              <a:rPr lang="en-US" sz="1800" dirty="0" err="1" smtClean="0">
                <a:solidFill>
                  <a:srgbClr val="0000FF"/>
                </a:solidFill>
                <a:latin typeface="+mn-lt"/>
              </a:rPr>
              <a:t>oneCard</a:t>
            </a:r>
            <a:r>
              <a:rPr lang="en-US" sz="1800" dirty="0" smtClean="0">
                <a:solidFill>
                  <a:srgbClr val="0000FF"/>
                </a:solidFill>
                <a:latin typeface="+mn-lt"/>
              </a:rPr>
              <a:t>, deck[ 52 ], *</a:t>
            </a:r>
            <a:r>
              <a:rPr lang="en-US" sz="1800" dirty="0" err="1" smtClean="0">
                <a:solidFill>
                  <a:srgbClr val="0000FF"/>
                </a:solidFill>
                <a:latin typeface="+mn-lt"/>
              </a:rPr>
              <a:t>cPtr</a:t>
            </a:r>
            <a:r>
              <a:rPr lang="en-US" sz="1800" dirty="0" smtClean="0">
                <a:solidFill>
                  <a:srgbClr val="0000FF"/>
                </a:solidFill>
                <a:latin typeface="+mn-lt"/>
              </a:rPr>
              <a:t>;</a:t>
            </a: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6065838" y="5937274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    </a:t>
            </a:r>
            <a:r>
              <a:rPr lang="en-US" smtClean="0"/>
              <a:t>Structures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050552-C644-4035-8E5A-5E4B53CA3C2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5364</TotalTime>
  <Words>942</Words>
  <Application>Microsoft Office PowerPoint</Application>
  <PresentationFormat>On-screen Show (4:3)</PresentationFormat>
  <Paragraphs>200</Paragraphs>
  <Slides>20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Revised_Master</vt:lpstr>
      <vt:lpstr>Document</vt:lpstr>
      <vt:lpstr> Structures </vt:lpstr>
      <vt:lpstr>Structures</vt:lpstr>
      <vt:lpstr>10.1 Introduction</vt:lpstr>
      <vt:lpstr>Structures</vt:lpstr>
      <vt:lpstr>Structures</vt:lpstr>
      <vt:lpstr>Typedef Example</vt:lpstr>
      <vt:lpstr>Typedef Example</vt:lpstr>
      <vt:lpstr>10.6 typedef</vt:lpstr>
      <vt:lpstr>10.2 Structure Definitions</vt:lpstr>
      <vt:lpstr>10.2 Structure Definitions</vt:lpstr>
      <vt:lpstr>10.3 Initializing Structures</vt:lpstr>
      <vt:lpstr>10.4 Accessing Members of Structures</vt:lpstr>
      <vt:lpstr>PowerPoint Presentation</vt:lpstr>
      <vt:lpstr>PowerPoint Presentation</vt:lpstr>
      <vt:lpstr>10.5 Using Structures with Functions</vt:lpstr>
      <vt:lpstr>PowerPoint Presentation</vt:lpstr>
      <vt:lpstr>PowerPoint Presentation</vt:lpstr>
      <vt:lpstr>PowerPoint Presentation</vt:lpstr>
      <vt:lpstr>PowerPoint Presentation</vt:lpstr>
      <vt:lpstr>Review of Structure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Robert E. Kinicki</dc:creator>
  <cp:lastModifiedBy>Professor Kinicki</cp:lastModifiedBy>
  <cp:revision>186</cp:revision>
  <dcterms:created xsi:type="dcterms:W3CDTF">2004-01-21T20:05:10Z</dcterms:created>
  <dcterms:modified xsi:type="dcterms:W3CDTF">2014-09-12T11:45:26Z</dcterms:modified>
</cp:coreProperties>
</file>